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3"/>
  </p:notesMasterIdLst>
  <p:handoutMasterIdLst>
    <p:handoutMasterId r:id="rId34"/>
  </p:handoutMasterIdLst>
  <p:sldIdLst>
    <p:sldId id="280" r:id="rId3"/>
    <p:sldId id="438" r:id="rId4"/>
    <p:sldId id="388" r:id="rId5"/>
    <p:sldId id="389" r:id="rId6"/>
    <p:sldId id="390" r:id="rId7"/>
    <p:sldId id="391" r:id="rId8"/>
    <p:sldId id="392" r:id="rId9"/>
    <p:sldId id="393" r:id="rId10"/>
    <p:sldId id="394" r:id="rId11"/>
    <p:sldId id="398" r:id="rId12"/>
    <p:sldId id="406" r:id="rId13"/>
    <p:sldId id="399" r:id="rId14"/>
    <p:sldId id="400" r:id="rId15"/>
    <p:sldId id="401" r:id="rId16"/>
    <p:sldId id="425" r:id="rId17"/>
    <p:sldId id="427" r:id="rId18"/>
    <p:sldId id="428" r:id="rId19"/>
    <p:sldId id="429" r:id="rId20"/>
    <p:sldId id="430" r:id="rId21"/>
    <p:sldId id="431" r:id="rId22"/>
    <p:sldId id="432" r:id="rId23"/>
    <p:sldId id="433" r:id="rId24"/>
    <p:sldId id="434" r:id="rId25"/>
    <p:sldId id="435" r:id="rId26"/>
    <p:sldId id="436" r:id="rId27"/>
    <p:sldId id="437" r:id="rId28"/>
    <p:sldId id="404" r:id="rId29"/>
    <p:sldId id="417" r:id="rId30"/>
    <p:sldId id="423" r:id="rId31"/>
    <p:sldId id="318"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157" autoAdjust="0"/>
    <p:restoredTop sz="94614" autoAdjust="0"/>
  </p:normalViewPr>
  <p:slideViewPr>
    <p:cSldViewPr>
      <p:cViewPr varScale="1">
        <p:scale>
          <a:sx n="112" d="100"/>
          <a:sy n="112" d="100"/>
        </p:scale>
        <p:origin x="1530"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angreen\Documents\Project\Demographics\NCIL-2009-10SurveyDemographic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n-US" baseline="0" dirty="0" smtClean="0"/>
              <a:t>Service </a:t>
            </a:r>
            <a:r>
              <a:rPr lang="en-US" baseline="0" dirty="0"/>
              <a:t>Area of CILs</a:t>
            </a:r>
          </a:p>
          <a:p>
            <a:pPr>
              <a:defRPr/>
            </a:pPr>
            <a:r>
              <a:rPr lang="en-US" sz="1200" baseline="0" dirty="0"/>
              <a:t>Sample Size = 28</a:t>
            </a:r>
          </a:p>
        </c:rich>
      </c:tx>
      <c:layout>
        <c:manualLayout>
          <c:xMode val="edge"/>
          <c:yMode val="edge"/>
          <c:x val="0.21420930823817971"/>
          <c:y val="4.2989417989418202E-2"/>
        </c:manualLayout>
      </c:layout>
      <c:overlay val="0"/>
    </c:title>
    <c:autoTitleDeleted val="0"/>
    <c:plotArea>
      <c:layout/>
      <c:pieChart>
        <c:varyColors val="1"/>
        <c:ser>
          <c:idx val="0"/>
          <c:order val="0"/>
          <c:tx>
            <c:v>CIL Reponse</c:v>
          </c:tx>
          <c:dPt>
            <c:idx val="1"/>
            <c:bubble3D val="0"/>
            <c:spPr>
              <a:solidFill>
                <a:schemeClr val="accent2">
                  <a:lumMod val="40000"/>
                  <a:lumOff val="60000"/>
                </a:schemeClr>
              </a:solidFill>
            </c:spPr>
          </c:dPt>
          <c:dLbls>
            <c:numFmt formatCode="0%" sourceLinked="0"/>
            <c:spPr>
              <a:noFill/>
              <a:ln>
                <a:noFill/>
              </a:ln>
              <a:effectLst/>
            </c:spPr>
            <c:txPr>
              <a:bodyPr/>
              <a:lstStyle/>
              <a:p>
                <a:pPr>
                  <a:defRPr sz="2000"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'Urban-Rural-CIL'!$S$9:$S$11</c:f>
              <c:strCache>
                <c:ptCount val="3"/>
                <c:pt idx="0">
                  <c:v>Rural</c:v>
                </c:pt>
                <c:pt idx="1">
                  <c:v>Urban &amp; Rural</c:v>
                </c:pt>
                <c:pt idx="2">
                  <c:v>Urban</c:v>
                </c:pt>
              </c:strCache>
            </c:strRef>
          </c:cat>
          <c:val>
            <c:numLit>
              <c:formatCode>General</c:formatCode>
              <c:ptCount val="3"/>
              <c:pt idx="0">
                <c:v>0.25</c:v>
              </c:pt>
              <c:pt idx="1">
                <c:v>0.5</c:v>
              </c:pt>
              <c:pt idx="2">
                <c:v>0.25</c:v>
              </c:pt>
            </c:numLit>
          </c:val>
        </c:ser>
        <c:dLbls>
          <c:showLegendKey val="0"/>
          <c:showVal val="1"/>
          <c:showCatName val="0"/>
          <c:showSerName val="0"/>
          <c:showPercent val="0"/>
          <c:showBubbleSize val="0"/>
          <c:showLeaderLines val="1"/>
        </c:dLbls>
        <c:firstSliceAng val="0"/>
      </c:pieChart>
    </c:plotArea>
    <c:legend>
      <c:legendPos val="r"/>
      <c:layout>
        <c:manualLayout>
          <c:xMode val="edge"/>
          <c:yMode val="edge"/>
          <c:x val="0.70520785908870465"/>
          <c:y val="0.27549694059140439"/>
          <c:w val="0.28057413143262422"/>
          <c:h val="0.39064931640946837"/>
        </c:manualLayout>
      </c:layout>
      <c:overlay val="0"/>
      <c:txPr>
        <a:bodyPr/>
        <a:lstStyle/>
        <a:p>
          <a:pPr>
            <a:defRPr sz="1400" b="1"/>
          </a:pPr>
          <a:endParaRPr lang="en-US"/>
        </a:p>
      </c:txPr>
    </c:legend>
    <c:plotVisOnly val="1"/>
    <c:dispBlanksAs val="zero"/>
    <c:showDLblsOverMax val="0"/>
  </c:chart>
  <c:spPr>
    <a:effectLst>
      <a:outerShdw blurRad="50800" dist="38100" dir="2700000" algn="tl" rotWithShape="0">
        <a:prstClr val="black">
          <a:alpha val="40000"/>
        </a:prstClr>
      </a:outerShdw>
    </a:effectLst>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EACCC1E2-0E44-4F31-9606-2615F504CB9F}"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E29312E7-579E-4EA3-BB8C-3573D11156B4}" type="slidenum">
              <a:rPr lang="en-US"/>
              <a:pPr/>
              <a:t>‹#›</a:t>
            </a:fld>
            <a:endParaRPr lang="en-US"/>
          </a:p>
        </p:txBody>
      </p:sp>
    </p:spTree>
    <p:extLst>
      <p:ext uri="{BB962C8B-B14F-4D97-AF65-F5344CB8AC3E}">
        <p14:creationId xmlns:p14="http://schemas.microsoft.com/office/powerpoint/2010/main" val="1562449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E15E325-FEB6-4E7A-BBD7-01B88122E304}" type="slidenum">
              <a:rPr lang="en-US"/>
              <a:pPr/>
              <a:t>‹#›</a:t>
            </a:fld>
            <a:endParaRPr lang="en-US"/>
          </a:p>
        </p:txBody>
      </p:sp>
    </p:spTree>
    <p:extLst>
      <p:ext uri="{BB962C8B-B14F-4D97-AF65-F5344CB8AC3E}">
        <p14:creationId xmlns:p14="http://schemas.microsoft.com/office/powerpoint/2010/main" val="4170855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9D62E8CA-AF8F-46F6-98C8-FFCCB004B90F}" type="slidenum">
              <a:rPr lang="en-US"/>
              <a:pPr/>
              <a:t>‹#›</a:t>
            </a:fld>
            <a:endParaRPr lang="en-US"/>
          </a:p>
        </p:txBody>
      </p:sp>
    </p:spTree>
    <p:extLst>
      <p:ext uri="{BB962C8B-B14F-4D97-AF65-F5344CB8AC3E}">
        <p14:creationId xmlns:p14="http://schemas.microsoft.com/office/powerpoint/2010/main" val="86012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7D47B24-8883-4CB2-B3D0-5662CEDDA212}" type="slidenum">
              <a:rPr lang="en-US"/>
              <a:pPr/>
              <a:t>‹#›</a:t>
            </a:fld>
            <a:endParaRPr lang="en-US"/>
          </a:p>
        </p:txBody>
      </p:sp>
    </p:spTree>
    <p:extLst>
      <p:ext uri="{BB962C8B-B14F-4D97-AF65-F5344CB8AC3E}">
        <p14:creationId xmlns:p14="http://schemas.microsoft.com/office/powerpoint/2010/main" val="80839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CDE2B34-3EAA-4922-BBC5-68741B65B9D4}" type="slidenum">
              <a:rPr lang="en-US"/>
              <a:pPr/>
              <a:t>‹#›</a:t>
            </a:fld>
            <a:endParaRPr lang="en-US"/>
          </a:p>
        </p:txBody>
      </p:sp>
    </p:spTree>
    <p:extLst>
      <p:ext uri="{BB962C8B-B14F-4D97-AF65-F5344CB8AC3E}">
        <p14:creationId xmlns:p14="http://schemas.microsoft.com/office/powerpoint/2010/main" val="4260019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5535F6BD-B82C-4EEE-AA6B-1390564C10CA}"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AFDD5A33-F5D2-4C05-9FF4-090A20C6BE1A}" type="slidenum">
              <a:rPr lang="en-US"/>
              <a:pPr/>
              <a:t>‹#›</a:t>
            </a:fld>
            <a:endParaRPr lang="en-US"/>
          </a:p>
        </p:txBody>
      </p:sp>
    </p:spTree>
    <p:extLst>
      <p:ext uri="{BB962C8B-B14F-4D97-AF65-F5344CB8AC3E}">
        <p14:creationId xmlns:p14="http://schemas.microsoft.com/office/powerpoint/2010/main" val="183201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83798EB6-5EA3-4D57-A18A-75E42700F839}"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17DD5625-6B0E-46F3-B243-0196E5C72DD9}" type="slidenum">
              <a:rPr lang="en-US"/>
              <a:pPr/>
              <a:t>‹#›</a:t>
            </a:fld>
            <a:endParaRPr lang="en-US"/>
          </a:p>
        </p:txBody>
      </p:sp>
    </p:spTree>
    <p:extLst>
      <p:ext uri="{BB962C8B-B14F-4D97-AF65-F5344CB8AC3E}">
        <p14:creationId xmlns:p14="http://schemas.microsoft.com/office/powerpoint/2010/main" val="1504332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1800CB2-4A29-4A52-93B2-59A1099265E3}"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80169838-EA37-426E-A770-731072075957}" type="slidenum">
              <a:rPr lang="en-US"/>
              <a:pPr/>
              <a:t>‹#›</a:t>
            </a:fld>
            <a:endParaRPr lang="en-US"/>
          </a:p>
        </p:txBody>
      </p:sp>
    </p:spTree>
    <p:extLst>
      <p:ext uri="{BB962C8B-B14F-4D97-AF65-F5344CB8AC3E}">
        <p14:creationId xmlns:p14="http://schemas.microsoft.com/office/powerpoint/2010/main" val="3203278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105F0373-4071-4432-9517-A21D0422509E}"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6B9C2DEA-FC53-454D-92D2-F12D759A2CDA}" type="slidenum">
              <a:rPr lang="en-US"/>
              <a:pPr/>
              <a:t>‹#›</a:t>
            </a:fld>
            <a:endParaRPr lang="en-US"/>
          </a:p>
        </p:txBody>
      </p:sp>
    </p:spTree>
    <p:extLst>
      <p:ext uri="{BB962C8B-B14F-4D97-AF65-F5344CB8AC3E}">
        <p14:creationId xmlns:p14="http://schemas.microsoft.com/office/powerpoint/2010/main" val="2591631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C705FBA-21BD-45EF-96C2-DA93731DAC88}"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E2050BB-EE1D-4D37-9998-1412004C35E9}" type="slidenum">
              <a:rPr lang="en-US"/>
              <a:pPr/>
              <a:t>‹#›</a:t>
            </a:fld>
            <a:endParaRPr lang="en-US"/>
          </a:p>
        </p:txBody>
      </p:sp>
    </p:spTree>
    <p:extLst>
      <p:ext uri="{BB962C8B-B14F-4D97-AF65-F5344CB8AC3E}">
        <p14:creationId xmlns:p14="http://schemas.microsoft.com/office/powerpoint/2010/main" val="261053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5D4F9C5-A168-434D-AFE2-5AAD02D8DEC4}"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943D804-4161-434D-A180-D14F72990A94}" type="slidenum">
              <a:rPr lang="en-US"/>
              <a:pPr/>
              <a:t>‹#›</a:t>
            </a:fld>
            <a:endParaRPr lang="en-US"/>
          </a:p>
        </p:txBody>
      </p:sp>
    </p:spTree>
    <p:extLst>
      <p:ext uri="{BB962C8B-B14F-4D97-AF65-F5344CB8AC3E}">
        <p14:creationId xmlns:p14="http://schemas.microsoft.com/office/powerpoint/2010/main" val="3169723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EFC5EF-152D-45FE-8E7F-742AD940F15D}"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0386578-D405-479E-A5B9-41F1402DD4F5}" type="slidenum">
              <a:rPr lang="en-US"/>
              <a:pPr/>
              <a:t>‹#›</a:t>
            </a:fld>
            <a:endParaRPr lang="en-US"/>
          </a:p>
        </p:txBody>
      </p:sp>
    </p:spTree>
    <p:extLst>
      <p:ext uri="{BB962C8B-B14F-4D97-AF65-F5344CB8AC3E}">
        <p14:creationId xmlns:p14="http://schemas.microsoft.com/office/powerpoint/2010/main" val="1920848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519CBA-D0D3-4CD5-B9F1-215A3DC6D8A6}"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365693-0B54-4010-A2D3-ABA88AE3FE80}" type="slidenum">
              <a:rPr lang="en-US"/>
              <a:pPr/>
              <a:t>‹#›</a:t>
            </a:fld>
            <a:endParaRPr lang="en-US"/>
          </a:p>
        </p:txBody>
      </p:sp>
    </p:spTree>
    <p:extLst>
      <p:ext uri="{BB962C8B-B14F-4D97-AF65-F5344CB8AC3E}">
        <p14:creationId xmlns:p14="http://schemas.microsoft.com/office/powerpoint/2010/main" val="217217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C04F9DE-EE12-4CDC-B964-087746491E0B}" type="slidenum">
              <a:rPr lang="en-US"/>
              <a:pPr/>
              <a:t>‹#›</a:t>
            </a:fld>
            <a:endParaRPr lang="en-US"/>
          </a:p>
        </p:txBody>
      </p:sp>
    </p:spTree>
    <p:extLst>
      <p:ext uri="{BB962C8B-B14F-4D97-AF65-F5344CB8AC3E}">
        <p14:creationId xmlns:p14="http://schemas.microsoft.com/office/powerpoint/2010/main" val="34764869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64C3EECA-338F-4973-AF87-648348D898BB}"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E07C8036-C7B8-43CA-9C01-E0F68C016050}" type="slidenum">
              <a:rPr lang="en-US"/>
              <a:pPr/>
              <a:t>‹#›</a:t>
            </a:fld>
            <a:endParaRPr lang="en-US"/>
          </a:p>
        </p:txBody>
      </p:sp>
    </p:spTree>
    <p:extLst>
      <p:ext uri="{BB962C8B-B14F-4D97-AF65-F5344CB8AC3E}">
        <p14:creationId xmlns:p14="http://schemas.microsoft.com/office/powerpoint/2010/main" val="208091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A496DC-C7EC-4280-BE7C-F8B8756ED7A4}"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C5DBE5-2978-48CD-BE3C-B002D0362AF2}" type="slidenum">
              <a:rPr lang="en-US"/>
              <a:pPr/>
              <a:t>‹#›</a:t>
            </a:fld>
            <a:endParaRPr lang="en-US"/>
          </a:p>
        </p:txBody>
      </p:sp>
    </p:spTree>
    <p:extLst>
      <p:ext uri="{BB962C8B-B14F-4D97-AF65-F5344CB8AC3E}">
        <p14:creationId xmlns:p14="http://schemas.microsoft.com/office/powerpoint/2010/main" val="4283451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936DE59-1E13-4664-9AE0-DEB83BC6000A}"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F6EAD9-E5E3-46C5-9192-A9E2BE115D28}" type="slidenum">
              <a:rPr lang="en-US"/>
              <a:pPr/>
              <a:t>‹#›</a:t>
            </a:fld>
            <a:endParaRPr lang="en-US"/>
          </a:p>
        </p:txBody>
      </p:sp>
    </p:spTree>
    <p:extLst>
      <p:ext uri="{BB962C8B-B14F-4D97-AF65-F5344CB8AC3E}">
        <p14:creationId xmlns:p14="http://schemas.microsoft.com/office/powerpoint/2010/main" val="158476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CAAA895-780D-4F9A-BD4C-6AE195161565}" type="slidenum">
              <a:rPr lang="en-US"/>
              <a:pPr/>
              <a:t>‹#›</a:t>
            </a:fld>
            <a:endParaRPr lang="en-US"/>
          </a:p>
        </p:txBody>
      </p:sp>
    </p:spTree>
    <p:extLst>
      <p:ext uri="{BB962C8B-B14F-4D97-AF65-F5344CB8AC3E}">
        <p14:creationId xmlns:p14="http://schemas.microsoft.com/office/powerpoint/2010/main" val="43300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8DAC0F2-FB08-4EC8-AA43-1909818DDCC9}" type="slidenum">
              <a:rPr lang="en-US"/>
              <a:pPr/>
              <a:t>‹#›</a:t>
            </a:fld>
            <a:endParaRPr lang="en-US"/>
          </a:p>
        </p:txBody>
      </p:sp>
    </p:spTree>
    <p:extLst>
      <p:ext uri="{BB962C8B-B14F-4D97-AF65-F5344CB8AC3E}">
        <p14:creationId xmlns:p14="http://schemas.microsoft.com/office/powerpoint/2010/main" val="182288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175C58C9-148D-47B1-A6A0-D7BE266B040F}" type="slidenum">
              <a:rPr lang="en-US"/>
              <a:pPr/>
              <a:t>‹#›</a:t>
            </a:fld>
            <a:endParaRPr lang="en-US"/>
          </a:p>
        </p:txBody>
      </p:sp>
    </p:spTree>
    <p:extLst>
      <p:ext uri="{BB962C8B-B14F-4D97-AF65-F5344CB8AC3E}">
        <p14:creationId xmlns:p14="http://schemas.microsoft.com/office/powerpoint/2010/main" val="262281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77BCF590-4813-4823-A209-755BDCDA9E1B}" type="slidenum">
              <a:rPr lang="en-US"/>
              <a:pPr/>
              <a:t>‹#›</a:t>
            </a:fld>
            <a:endParaRPr lang="en-US"/>
          </a:p>
        </p:txBody>
      </p:sp>
    </p:spTree>
    <p:extLst>
      <p:ext uri="{BB962C8B-B14F-4D97-AF65-F5344CB8AC3E}">
        <p14:creationId xmlns:p14="http://schemas.microsoft.com/office/powerpoint/2010/main" val="395454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B203F39-1FC7-4914-8485-6ED8ED26CEF0}" type="slidenum">
              <a:rPr lang="en-US"/>
              <a:pPr/>
              <a:t>‹#›</a:t>
            </a:fld>
            <a:endParaRPr lang="en-US"/>
          </a:p>
        </p:txBody>
      </p:sp>
    </p:spTree>
    <p:extLst>
      <p:ext uri="{BB962C8B-B14F-4D97-AF65-F5344CB8AC3E}">
        <p14:creationId xmlns:p14="http://schemas.microsoft.com/office/powerpoint/2010/main" val="27175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1B87430-5A2E-4513-B900-0931F5728C56}" type="slidenum">
              <a:rPr lang="en-US"/>
              <a:pPr/>
              <a:t>‹#›</a:t>
            </a:fld>
            <a:endParaRPr lang="en-US"/>
          </a:p>
        </p:txBody>
      </p:sp>
    </p:spTree>
    <p:extLst>
      <p:ext uri="{BB962C8B-B14F-4D97-AF65-F5344CB8AC3E}">
        <p14:creationId xmlns:p14="http://schemas.microsoft.com/office/powerpoint/2010/main" val="187180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1A145A3-5C62-4EE0-A66E-B030B1937E40}" type="slidenum">
              <a:rPr lang="en-US"/>
              <a:pPr/>
              <a:t>‹#›</a:t>
            </a:fld>
            <a:endParaRPr lang="en-US"/>
          </a:p>
        </p:txBody>
      </p:sp>
    </p:spTree>
    <p:extLst>
      <p:ext uri="{BB962C8B-B14F-4D97-AF65-F5344CB8AC3E}">
        <p14:creationId xmlns:p14="http://schemas.microsoft.com/office/powerpoint/2010/main" val="2541900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2BA9F8A5-312B-48E7-9A76-A40D22B3C214}"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75A2306-BFDB-42FE-B9F8-E17663B8E1D7}"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EA256888-EA4B-44B0-9FDF-34B10155B92B}"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CCE86824-5F80-4F44-B375-762E61A9F327}"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6" r:id="rId2"/>
    <p:sldLayoutId id="2147483695" r:id="rId3"/>
    <p:sldLayoutId id="2147483687" r:id="rId4"/>
    <p:sldLayoutId id="2147483688" r:id="rId5"/>
    <p:sldLayoutId id="2147483689" r:id="rId6"/>
    <p:sldLayoutId id="2147483690" r:id="rId7"/>
    <p:sldLayoutId id="2147483691" r:id="rId8"/>
    <p:sldLayoutId id="2147483696" r:id="rId9"/>
    <p:sldLayoutId id="2147483692" r:id="rId10"/>
    <p:sldLayoutId id="214748369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hyperlink" Target="http://www.wiki.ilru.net/index.php/Outcome_Measures_CI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urban.org/UploadedPDF/310815_former_clients.pdf" TargetMode="External"/><Relationship Id="rId2" Type="http://schemas.openxmlformats.org/officeDocument/2006/relationships/hyperlink" Target="http://www.urban.org/UploadedPDF/310840_surveying_clients.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andom.org/sequen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2A22A9B-5BA4-458B-99A6-25CE919FB8AE}"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Gathering Outcome Information</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533400"/>
            <a:ext cx="7696200" cy="792163"/>
          </a:xfrm>
        </p:spPr>
        <p:txBody>
          <a:bodyPr/>
          <a:lstStyle/>
          <a:p>
            <a:pPr eaLnBrk="1" hangingPunct="1">
              <a:defRPr/>
            </a:pPr>
            <a:r>
              <a:rPr lang="en-US" dirty="0" smtClean="0"/>
              <a:t>Important Issues About Interviewing Clients (consumers, I&amp;R callers)</a:t>
            </a:r>
          </a:p>
        </p:txBody>
      </p:sp>
      <p:sp>
        <p:nvSpPr>
          <p:cNvPr id="15363" name="Content Placeholder 2"/>
          <p:cNvSpPr>
            <a:spLocks noGrp="1"/>
          </p:cNvSpPr>
          <p:nvPr>
            <p:ph idx="1"/>
          </p:nvPr>
        </p:nvSpPr>
        <p:spPr>
          <a:xfrm>
            <a:off x="457200" y="1752600"/>
            <a:ext cx="8153400" cy="3657600"/>
          </a:xfrm>
        </p:spPr>
        <p:txBody>
          <a:bodyPr/>
          <a:lstStyle/>
          <a:p>
            <a:pPr eaLnBrk="1" hangingPunct="1"/>
            <a:r>
              <a:rPr lang="en-US" smtClean="0"/>
              <a:t>What type of interview? (in-person, phone, email)</a:t>
            </a:r>
          </a:p>
          <a:p>
            <a:pPr eaLnBrk="1" hangingPunct="1"/>
            <a:r>
              <a:rPr lang="en-US" smtClean="0"/>
              <a:t>Where would we do it? (agency, home, other)</a:t>
            </a:r>
          </a:p>
          <a:p>
            <a:pPr eaLnBrk="1" hangingPunct="1"/>
            <a:r>
              <a:rPr lang="en-US" smtClean="0"/>
              <a:t>Who would conduct it? (staff, volunteers)</a:t>
            </a:r>
          </a:p>
          <a:p>
            <a:pPr eaLnBrk="1" hangingPunct="1"/>
            <a:r>
              <a:rPr lang="en-US" smtClean="0"/>
              <a:t>How would we train the interviewers?</a:t>
            </a:r>
          </a:p>
          <a:p>
            <a:pPr eaLnBrk="1" hangingPunct="1"/>
            <a:r>
              <a:rPr lang="en-US" smtClean="0"/>
              <a:t>How would we ensure interviewer safety?</a:t>
            </a:r>
          </a:p>
          <a:p>
            <a:pPr eaLnBrk="1" hangingPunct="1"/>
            <a:r>
              <a:rPr lang="en-US" smtClean="0"/>
              <a:t>What else?</a:t>
            </a:r>
          </a:p>
          <a:p>
            <a:pPr eaLnBrk="1" hangingPunct="1">
              <a:buFont typeface="Arial" panose="020B0604020202020204" pitchFamily="34" charset="0"/>
              <a:buNone/>
            </a:pPr>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609600"/>
            <a:ext cx="8305800" cy="792163"/>
          </a:xfrm>
        </p:spPr>
        <p:txBody>
          <a:bodyPr/>
          <a:lstStyle/>
          <a:p>
            <a:pPr eaLnBrk="1" hangingPunct="1">
              <a:defRPr/>
            </a:pPr>
            <a:r>
              <a:rPr lang="en-US" dirty="0" smtClean="0"/>
              <a:t>Other Important Issues About Interviews </a:t>
            </a:r>
          </a:p>
        </p:txBody>
      </p:sp>
      <p:sp>
        <p:nvSpPr>
          <p:cNvPr id="16387" name="Content Placeholder 2"/>
          <p:cNvSpPr>
            <a:spLocks noGrp="1"/>
          </p:cNvSpPr>
          <p:nvPr>
            <p:ph idx="1"/>
          </p:nvPr>
        </p:nvSpPr>
        <p:spPr>
          <a:xfrm>
            <a:off x="457200" y="1676400"/>
            <a:ext cx="8153400" cy="3657600"/>
          </a:xfrm>
        </p:spPr>
        <p:txBody>
          <a:bodyPr/>
          <a:lstStyle/>
          <a:p>
            <a:pPr eaLnBrk="1" hangingPunct="1"/>
            <a:r>
              <a:rPr lang="en-US" smtClean="0"/>
              <a:t>Informed consent? (how best handled)</a:t>
            </a:r>
          </a:p>
          <a:p>
            <a:pPr eaLnBrk="1" hangingPunct="1"/>
            <a:r>
              <a:rPr lang="en-US" smtClean="0"/>
              <a:t>Clients able? (memory, language)</a:t>
            </a:r>
          </a:p>
          <a:p>
            <a:pPr eaLnBrk="1" hangingPunct="1"/>
            <a:r>
              <a:rPr lang="en-US" smtClean="0"/>
              <a:t>Clients willing? (afraid)</a:t>
            </a:r>
          </a:p>
          <a:p>
            <a:pPr eaLnBrk="1" hangingPunct="1"/>
            <a:r>
              <a:rPr lang="en-US" smtClean="0"/>
              <a:t>How much effort required to answer?</a:t>
            </a:r>
          </a:p>
          <a:p>
            <a:pPr eaLnBrk="1" hangingPunct="1"/>
            <a:r>
              <a:rPr lang="en-US" smtClean="0"/>
              <a:t>What types of answers do we want – open (words) or closed (pick a box)?</a:t>
            </a:r>
          </a:p>
          <a:p>
            <a:pPr eaLnBrk="1" hangingPunct="1"/>
            <a:r>
              <a:rPr lang="en-US" smtClean="0"/>
              <a:t>How long are clients willing to spend?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304800"/>
            <a:ext cx="7696200" cy="792163"/>
          </a:xfrm>
        </p:spPr>
        <p:txBody>
          <a:bodyPr/>
          <a:lstStyle/>
          <a:p>
            <a:pPr eaLnBrk="1" hangingPunct="1">
              <a:defRPr/>
            </a:pPr>
            <a:r>
              <a:rPr lang="en-US" dirty="0" smtClean="0"/>
              <a:t>#2 -- MIS:</a:t>
            </a:r>
            <a:br>
              <a:rPr lang="en-US" dirty="0" smtClean="0"/>
            </a:br>
            <a:r>
              <a:rPr lang="en-US" dirty="0" smtClean="0"/>
              <a:t>What Information Can We Get?</a:t>
            </a:r>
          </a:p>
        </p:txBody>
      </p:sp>
      <p:sp>
        <p:nvSpPr>
          <p:cNvPr id="3" name="Content Placeholder 2"/>
          <p:cNvSpPr>
            <a:spLocks noGrp="1"/>
          </p:cNvSpPr>
          <p:nvPr>
            <p:ph idx="1"/>
          </p:nvPr>
        </p:nvSpPr>
        <p:spPr>
          <a:xfrm>
            <a:off x="304800" y="1447800"/>
            <a:ext cx="8305800" cy="4648200"/>
          </a:xfrm>
        </p:spPr>
        <p:txBody>
          <a:bodyPr/>
          <a:lstStyle/>
          <a:p>
            <a:pPr eaLnBrk="1" hangingPunct="1">
              <a:buFont typeface="Arial" charset="0"/>
              <a:buNone/>
              <a:defRPr/>
            </a:pPr>
            <a:r>
              <a:rPr lang="en-US" dirty="0" smtClean="0"/>
              <a:t>Additional outcome information:</a:t>
            </a:r>
          </a:p>
          <a:p>
            <a:pPr marL="514350" indent="-514350" eaLnBrk="1" hangingPunct="1">
              <a:buFont typeface="Arial" charset="0"/>
              <a:buNone/>
              <a:defRPr/>
            </a:pPr>
            <a:r>
              <a:rPr lang="en-US" dirty="0" smtClean="0"/>
              <a:t>      * Living status?</a:t>
            </a:r>
          </a:p>
          <a:p>
            <a:pPr marL="514350" indent="-514350" eaLnBrk="1" hangingPunct="1">
              <a:buFont typeface="Arial" charset="0"/>
              <a:buNone/>
              <a:defRPr/>
            </a:pPr>
            <a:endParaRPr lang="en-US" sz="1600" dirty="0" smtClean="0"/>
          </a:p>
          <a:p>
            <a:pPr eaLnBrk="1" hangingPunct="1">
              <a:buFont typeface="Arial" charset="0"/>
              <a:buNone/>
              <a:defRPr/>
            </a:pPr>
            <a:r>
              <a:rPr lang="en-US" dirty="0" smtClean="0"/>
              <a:t>What might influence client outcomes:</a:t>
            </a:r>
          </a:p>
          <a:p>
            <a:pPr marL="514350" indent="-514350" eaLnBrk="1" hangingPunct="1">
              <a:buFont typeface="Arial" charset="0"/>
              <a:buNone/>
              <a:defRPr/>
            </a:pPr>
            <a:r>
              <a:rPr lang="en-US" dirty="0" smtClean="0"/>
              <a:t>	* </a:t>
            </a:r>
            <a:r>
              <a:rPr lang="en-US" u="sng" dirty="0" smtClean="0"/>
              <a:t>Client</a:t>
            </a:r>
            <a:r>
              <a:rPr lang="en-US" dirty="0" smtClean="0"/>
              <a:t> characteristics? -- gender, age,</a:t>
            </a:r>
          </a:p>
          <a:p>
            <a:pPr marL="514350" indent="-514350" eaLnBrk="1" hangingPunct="1">
              <a:buFont typeface="Arial" charset="0"/>
              <a:buNone/>
              <a:defRPr/>
            </a:pPr>
            <a:r>
              <a:rPr lang="en-US" dirty="0"/>
              <a:t> </a:t>
            </a:r>
            <a:r>
              <a:rPr lang="en-US" dirty="0" smtClean="0"/>
              <a:t>      race/ethnicity, disability, etc.</a:t>
            </a:r>
          </a:p>
          <a:p>
            <a:pPr marL="514350" indent="-514350" eaLnBrk="1" hangingPunct="1">
              <a:buFont typeface="Arial" charset="0"/>
              <a:buNone/>
              <a:defRPr/>
            </a:pPr>
            <a:r>
              <a:rPr lang="en-US" dirty="0" smtClean="0"/>
              <a:t>	* </a:t>
            </a:r>
            <a:r>
              <a:rPr lang="en-US" u="sng" dirty="0" smtClean="0"/>
              <a:t>Services</a:t>
            </a:r>
            <a:r>
              <a:rPr lang="en-US" dirty="0" smtClean="0"/>
              <a:t> received? -- types, how much, where, from whom, etc.</a:t>
            </a:r>
          </a:p>
          <a:p>
            <a:pPr marL="514350" indent="-514350" eaLnBrk="1" hangingPunct="1">
              <a:buFont typeface="Arial" charset="0"/>
              <a:buNone/>
              <a:defRPr/>
            </a:pPr>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eaLnBrk="1" hangingPunct="1">
              <a:defRPr/>
            </a:pPr>
            <a:r>
              <a:rPr lang="en-US" dirty="0" smtClean="0"/>
              <a:t>How Will We </a:t>
            </a:r>
            <a:r>
              <a:rPr lang="en-US" i="1" dirty="0" smtClean="0"/>
              <a:t>Record</a:t>
            </a:r>
            <a:r>
              <a:rPr lang="en-US" dirty="0"/>
              <a:t> </a:t>
            </a:r>
            <a:r>
              <a:rPr lang="en-US" dirty="0" smtClean="0"/>
              <a:t> What We Learn?</a:t>
            </a:r>
          </a:p>
        </p:txBody>
      </p:sp>
      <p:sp>
        <p:nvSpPr>
          <p:cNvPr id="18435" name="Content Placeholder 4"/>
          <p:cNvSpPr>
            <a:spLocks noGrp="1"/>
          </p:cNvSpPr>
          <p:nvPr>
            <p:ph idx="1"/>
          </p:nvPr>
        </p:nvSpPr>
        <p:spPr/>
        <p:txBody>
          <a:bodyPr/>
          <a:lstStyle/>
          <a:p>
            <a:pPr eaLnBrk="1" hangingPunct="1"/>
            <a:r>
              <a:rPr lang="en-US" smtClean="0"/>
              <a:t>No matter what sources and methods we use, some sort of information-gathering form is essential</a:t>
            </a:r>
          </a:p>
          <a:p>
            <a:pPr eaLnBrk="1" hangingPunct="1"/>
            <a:r>
              <a:rPr lang="en-US" smtClean="0"/>
              <a:t>Document review form, questionnaire, interview guide, observation checklist, etc.</a:t>
            </a:r>
          </a:p>
          <a:p>
            <a:pPr eaLnBrk="1" hangingPunct="1"/>
            <a:r>
              <a:rPr lang="en-US" smtClean="0"/>
              <a:t>Quantitative (#s), qualitative (words), or both</a:t>
            </a:r>
          </a:p>
          <a:p>
            <a:pPr eaLnBrk="1" hangingPunct="1"/>
            <a:r>
              <a:rPr lang="en-US" smtClean="0"/>
              <a:t>Keep the answers confidential, or better</a:t>
            </a:r>
          </a:p>
          <a:p>
            <a:pPr eaLnBrk="1" hangingPunct="1">
              <a:buFont typeface="Arial" panose="020B0604020202020204" pitchFamily="34" charset="0"/>
              <a:buNone/>
            </a:pPr>
            <a:r>
              <a:rPr lang="en-US" smtClean="0"/>
              <a:t>	  -  Anonymous if possible, use codes if not</a:t>
            </a:r>
          </a:p>
          <a:p>
            <a:pPr eaLnBrk="1" hangingPunct="1"/>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152400"/>
            <a:ext cx="7696200" cy="792163"/>
          </a:xfrm>
        </p:spPr>
        <p:txBody>
          <a:bodyPr/>
          <a:lstStyle/>
          <a:p>
            <a:pPr eaLnBrk="1" hangingPunct="1">
              <a:defRPr/>
            </a:pPr>
            <a:r>
              <a:rPr lang="en-US" dirty="0" smtClean="0"/>
              <a:t>Field Test All Your Plans</a:t>
            </a:r>
          </a:p>
        </p:txBody>
      </p:sp>
      <p:sp>
        <p:nvSpPr>
          <p:cNvPr id="19459" name="Content Placeholder 2"/>
          <p:cNvSpPr>
            <a:spLocks noGrp="1"/>
          </p:cNvSpPr>
          <p:nvPr>
            <p:ph idx="1"/>
          </p:nvPr>
        </p:nvSpPr>
        <p:spPr>
          <a:xfrm>
            <a:off x="381000" y="1066800"/>
            <a:ext cx="8153400" cy="5105400"/>
          </a:xfrm>
        </p:spPr>
        <p:txBody>
          <a:bodyPr/>
          <a:lstStyle/>
          <a:p>
            <a:pPr eaLnBrk="1" hangingPunct="1"/>
            <a:r>
              <a:rPr lang="en-US" smtClean="0"/>
              <a:t>Absolutely essential step – don’t skip it</a:t>
            </a:r>
          </a:p>
          <a:p>
            <a:pPr eaLnBrk="1" hangingPunct="1"/>
            <a:r>
              <a:rPr lang="en-US" smtClean="0"/>
              <a:t>Important even if no people are being contacted</a:t>
            </a:r>
          </a:p>
          <a:p>
            <a:pPr eaLnBrk="1" hangingPunct="1"/>
            <a:r>
              <a:rPr lang="en-US" smtClean="0"/>
              <a:t>Test ALL your plans:</a:t>
            </a:r>
          </a:p>
          <a:p>
            <a:pPr eaLnBrk="1" hangingPunct="1">
              <a:buFont typeface="Tahoma" panose="020B0604030504040204" pitchFamily="34" charset="0"/>
              <a:buNone/>
            </a:pPr>
            <a:r>
              <a:rPr lang="en-US" smtClean="0"/>
              <a:t>    -- Identifying each specific source</a:t>
            </a:r>
          </a:p>
          <a:p>
            <a:pPr eaLnBrk="1" hangingPunct="1">
              <a:buFont typeface="Tahoma" panose="020B0604030504040204" pitchFamily="34" charset="0"/>
              <a:buNone/>
            </a:pPr>
            <a:r>
              <a:rPr lang="en-US" smtClean="0"/>
              <a:t>    -- Getting permission to gather information</a:t>
            </a:r>
          </a:p>
          <a:p>
            <a:pPr eaLnBrk="1" hangingPunct="1">
              <a:buFont typeface="Tahoma" panose="020B0604030504040204" pitchFamily="34" charset="0"/>
              <a:buNone/>
            </a:pPr>
            <a:r>
              <a:rPr lang="en-US" smtClean="0"/>
              <a:t>    -- Gathering the information</a:t>
            </a:r>
          </a:p>
          <a:p>
            <a:pPr eaLnBrk="1" hangingPunct="1">
              <a:buFont typeface="Tahoma" panose="020B0604030504040204" pitchFamily="34" charset="0"/>
              <a:buNone/>
            </a:pPr>
            <a:r>
              <a:rPr lang="en-US" smtClean="0"/>
              <a:t>    -- Recording the information</a:t>
            </a:r>
          </a:p>
          <a:p>
            <a:pPr eaLnBrk="1" hangingPunct="1">
              <a:buFont typeface="Tahoma" panose="020B0604030504040204" pitchFamily="34" charset="0"/>
              <a:buNone/>
            </a:pPr>
            <a:r>
              <a:rPr lang="en-US" smtClean="0"/>
              <a:t>    -- Transferring the information into a computer</a:t>
            </a:r>
          </a:p>
          <a:p>
            <a:pPr eaLnBrk="1" hangingPunct="1">
              <a:buFont typeface="Tahoma" panose="020B0604030504040204" pitchFamily="34" charset="0"/>
              <a:buNone/>
            </a:pPr>
            <a:r>
              <a:rPr lang="en-US" smtClean="0"/>
              <a:t>    -- Analyzing the information</a:t>
            </a:r>
          </a:p>
          <a:p>
            <a:pPr eaLnBrk="1" hangingPunct="1">
              <a:buFont typeface="Tahoma" panose="020B0604030504040204" pitchFamily="34" charset="0"/>
              <a:buNone/>
            </a:pPr>
            <a:r>
              <a:rPr lang="en-US" smtClean="0"/>
              <a:t>    -- Etc.</a:t>
            </a:r>
          </a:p>
          <a:p>
            <a:pPr eaLnBrk="1" hangingPunct="1">
              <a:buFont typeface="Arial" panose="020B0604020202020204" pitchFamily="34" charset="0"/>
              <a:buNone/>
            </a:pPr>
            <a:r>
              <a:rPr lang="en-US" smtClean="0"/>
              <a:t>    </a:t>
            </a:r>
            <a:endParaRPr lang="en-US" smtClean="0">
              <a:solidFill>
                <a:srgbClr val="FF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914400" y="990600"/>
            <a:ext cx="70866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Gathering Outcome Information</a:t>
            </a:r>
            <a:endParaRPr lang="en-US" sz="3200" dirty="0" smtClean="0">
              <a:solidFill>
                <a:srgbClr val="C00000"/>
              </a:solidFill>
            </a:endParaRPr>
          </a:p>
        </p:txBody>
      </p:sp>
      <p:sp>
        <p:nvSpPr>
          <p:cNvPr id="20487"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668862-3F12-4A7B-A6DE-ED9AD05D8CE4}" type="slidenum">
              <a:rPr lang="en-US">
                <a:solidFill>
                  <a:schemeClr val="bg1"/>
                </a:solidFill>
              </a:rPr>
              <a:pPr eaLnBrk="1" hangingPunct="1"/>
              <a:t>15</a:t>
            </a:fld>
            <a:endParaRPr lang="en-US">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defRPr/>
            </a:pPr>
            <a:r>
              <a:rPr lang="en-US" smtClean="0"/>
              <a:t>Overview of the field test</a:t>
            </a:r>
          </a:p>
        </p:txBody>
      </p:sp>
      <p:sp>
        <p:nvSpPr>
          <p:cNvPr id="21507" name="Content Placeholder 2"/>
          <p:cNvSpPr>
            <a:spLocks noGrp="1"/>
          </p:cNvSpPr>
          <p:nvPr>
            <p:ph idx="1"/>
          </p:nvPr>
        </p:nvSpPr>
        <p:spPr>
          <a:xfrm>
            <a:off x="457200" y="1219200"/>
            <a:ext cx="8153400" cy="5105400"/>
          </a:xfrm>
        </p:spPr>
        <p:txBody>
          <a:bodyPr/>
          <a:lstStyle/>
          <a:p>
            <a:pPr eaLnBrk="1" hangingPunct="1">
              <a:buFont typeface="Arial" pitchFamily="34" charset="0"/>
              <a:buChar char="•"/>
              <a:defRPr/>
            </a:pPr>
            <a:r>
              <a:rPr lang="en-US" dirty="0" smtClean="0"/>
              <a:t>Recruited 28 volunteer CILs, varying on geographic location, size of budget, # of staff, # of consumers, and sources of funding</a:t>
            </a:r>
          </a:p>
          <a:p>
            <a:pPr eaLnBrk="1" hangingPunct="1">
              <a:buFont typeface="Tahoma" panose="020B0604030504040204" pitchFamily="34" charset="0"/>
              <a:buNone/>
              <a:defRPr/>
            </a:pPr>
            <a:endParaRPr lang="en-US" sz="800" dirty="0" smtClean="0"/>
          </a:p>
          <a:p>
            <a:pPr eaLnBrk="1" hangingPunct="1">
              <a:buFont typeface="Arial" pitchFamily="34" charset="0"/>
              <a:buChar char="•"/>
              <a:defRPr/>
            </a:pPr>
            <a:r>
              <a:rPr lang="en-US" dirty="0" smtClean="0"/>
              <a:t>Developed comprehensive training:</a:t>
            </a:r>
          </a:p>
          <a:p>
            <a:pPr lvl="1" eaLnBrk="1" hangingPunct="1">
              <a:buFont typeface="Arial" pitchFamily="34" charset="0"/>
              <a:buChar char="•"/>
              <a:defRPr/>
            </a:pPr>
            <a:r>
              <a:rPr lang="en-US" dirty="0" smtClean="0">
                <a:solidFill>
                  <a:schemeClr val="tx1"/>
                </a:solidFill>
              </a:rPr>
              <a:t>Created a 15-page Training Manual </a:t>
            </a:r>
          </a:p>
          <a:p>
            <a:pPr lvl="1" eaLnBrk="1" hangingPunct="1">
              <a:buFont typeface="Arial" pitchFamily="34" charset="0"/>
              <a:buChar char="•"/>
              <a:defRPr/>
            </a:pPr>
            <a:r>
              <a:rPr lang="en-US" dirty="0" smtClean="0">
                <a:solidFill>
                  <a:schemeClr val="tx1"/>
                </a:solidFill>
              </a:rPr>
              <a:t>Required participation in two 90-minute teleconferences</a:t>
            </a:r>
          </a:p>
          <a:p>
            <a:pPr lvl="1" eaLnBrk="1" hangingPunct="1">
              <a:buFont typeface="Arial" pitchFamily="34" charset="0"/>
              <a:buChar char="•"/>
              <a:defRPr/>
            </a:pPr>
            <a:r>
              <a:rPr lang="en-US" dirty="0" smtClean="0">
                <a:solidFill>
                  <a:schemeClr val="tx1"/>
                </a:solidFill>
              </a:rPr>
              <a:t>Provided individual assistance, as needed</a:t>
            </a:r>
          </a:p>
          <a:p>
            <a:pPr marL="457200" lvl="1" indent="0" eaLnBrk="1" hangingPunct="1">
              <a:buFont typeface="Tahoma" panose="020B0604030504040204" pitchFamily="34" charset="0"/>
              <a:buNone/>
              <a:defRPr/>
            </a:pPr>
            <a:endParaRPr lang="en-US" sz="800" dirty="0" smtClean="0">
              <a:solidFill>
                <a:schemeClr val="tx1"/>
              </a:solidFill>
            </a:endParaRPr>
          </a:p>
          <a:p>
            <a:pPr eaLnBrk="1" hangingPunct="1">
              <a:buFont typeface="Arial" pitchFamily="34" charset="0"/>
              <a:buChar char="•"/>
              <a:defRPr/>
            </a:pPr>
            <a:r>
              <a:rPr lang="en-US" dirty="0" smtClean="0"/>
              <a:t>Kept active a private Internet-based listserv</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447800" y="1219200"/>
          <a:ext cx="6705600" cy="534924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pPr eaLnBrk="1" hangingPunct="1">
              <a:defRPr/>
            </a:pPr>
            <a:r>
              <a:rPr lang="en-US" dirty="0" smtClean="0"/>
              <a:t>CILs Were Evenly Split Urban-Rural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defRPr/>
            </a:pPr>
            <a:r>
              <a:rPr lang="en-US" dirty="0" smtClean="0"/>
              <a:t>Information-gathering</a:t>
            </a:r>
          </a:p>
        </p:txBody>
      </p:sp>
      <p:sp>
        <p:nvSpPr>
          <p:cNvPr id="23555" name="Content Placeholder 2"/>
          <p:cNvSpPr>
            <a:spLocks noGrp="1"/>
          </p:cNvSpPr>
          <p:nvPr>
            <p:ph idx="1"/>
          </p:nvPr>
        </p:nvSpPr>
        <p:spPr>
          <a:xfrm>
            <a:off x="457200" y="1219200"/>
            <a:ext cx="8153400" cy="4953000"/>
          </a:xfrm>
        </p:spPr>
        <p:txBody>
          <a:bodyPr/>
          <a:lstStyle/>
          <a:p>
            <a:pPr eaLnBrk="1" hangingPunct="1"/>
            <a:r>
              <a:rPr lang="en-US" smtClean="0"/>
              <a:t>Created 3 paper forms to gather outcome information from (1) consumers (persons with a CSR), (2) I&amp;R callers, and (3) the CIL itself (in your supplemental materials)</a:t>
            </a:r>
          </a:p>
          <a:p>
            <a:pPr eaLnBrk="1" hangingPunct="1"/>
            <a:endParaRPr lang="en-US" sz="1200" smtClean="0"/>
          </a:p>
          <a:p>
            <a:pPr eaLnBrk="1" hangingPunct="1"/>
            <a:endParaRPr lang="en-US" sz="1200" smtClean="0"/>
          </a:p>
          <a:p>
            <a:pPr eaLnBrk="1" hangingPunct="1"/>
            <a:r>
              <a:rPr lang="en-US" smtClean="0"/>
              <a:t>Established a Survey Monkey link for each CIL to enter its outcome data into a centralized data base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defRPr/>
            </a:pPr>
            <a:r>
              <a:rPr lang="en-US" dirty="0" smtClean="0"/>
              <a:t>Field Test Feedback</a:t>
            </a:r>
          </a:p>
        </p:txBody>
      </p:sp>
      <p:sp>
        <p:nvSpPr>
          <p:cNvPr id="19459" name="Content Placeholder 2"/>
          <p:cNvSpPr>
            <a:spLocks noGrp="1"/>
          </p:cNvSpPr>
          <p:nvPr>
            <p:ph idx="1"/>
          </p:nvPr>
        </p:nvSpPr>
        <p:spPr>
          <a:xfrm>
            <a:off x="457200" y="1219200"/>
            <a:ext cx="8153400" cy="4953000"/>
          </a:xfrm>
        </p:spPr>
        <p:txBody>
          <a:bodyPr/>
          <a:lstStyle/>
          <a:p>
            <a:pPr eaLnBrk="1" hangingPunct="1">
              <a:defRPr/>
            </a:pPr>
            <a:endParaRPr lang="en-US" sz="1200" dirty="0" smtClean="0"/>
          </a:p>
          <a:p>
            <a:pPr eaLnBrk="1" hangingPunct="1">
              <a:defRPr/>
            </a:pPr>
            <a:endParaRPr lang="en-US" sz="1200" dirty="0" smtClean="0"/>
          </a:p>
          <a:p>
            <a:pPr eaLnBrk="1" hangingPunct="1">
              <a:buFont typeface="Tahoma" panose="020B0604030504040204" pitchFamily="34" charset="0"/>
              <a:buNone/>
              <a:defRPr/>
            </a:pPr>
            <a:r>
              <a:rPr lang="en-US" dirty="0" smtClean="0"/>
              <a:t>Debriefed the CILs in 3 ways: </a:t>
            </a:r>
            <a:br>
              <a:rPr lang="en-US" dirty="0" smtClean="0"/>
            </a:br>
            <a:endParaRPr lang="en-US" dirty="0" smtClean="0"/>
          </a:p>
          <a:p>
            <a:pPr marL="514350" indent="-514350" eaLnBrk="1" hangingPunct="1">
              <a:buClrTx/>
              <a:buFont typeface="Tahoma" panose="020B0604030504040204" pitchFamily="34" charset="0"/>
              <a:buAutoNum type="arabicPeriod"/>
              <a:defRPr/>
            </a:pPr>
            <a:r>
              <a:rPr lang="en-US" dirty="0" smtClean="0"/>
              <a:t>Track Changes to our materials </a:t>
            </a:r>
          </a:p>
          <a:p>
            <a:pPr marL="514350" indent="-514350" eaLnBrk="1" hangingPunct="1">
              <a:buClrTx/>
              <a:buFont typeface="Tahoma" panose="020B0604030504040204" pitchFamily="34" charset="0"/>
              <a:buAutoNum type="arabicPeriod"/>
              <a:defRPr/>
            </a:pPr>
            <a:r>
              <a:rPr lang="en-US" dirty="0" smtClean="0"/>
              <a:t>Survey Monkey survey</a:t>
            </a:r>
          </a:p>
          <a:p>
            <a:pPr marL="514350" indent="-514350" eaLnBrk="1" hangingPunct="1">
              <a:buClrTx/>
              <a:buFont typeface="+mj-lt"/>
              <a:buAutoNum type="arabicPeriod"/>
              <a:defRPr/>
            </a:pPr>
            <a:r>
              <a:rPr lang="en-US" dirty="0" smtClean="0"/>
              <a:t>Debriefing conference call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79"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3"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6 </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6117" y="170331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02"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pic>
        <p:nvPicPr>
          <p:cNvPr id="7204"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pic>
        <p:nvPicPr>
          <p:cNvPr id="7206"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12446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p:cNvSpPr txBox="1"/>
          <p:nvPr/>
        </p:nvSpPr>
        <p:spPr>
          <a:xfrm>
            <a:off x="4022725" y="1117600"/>
            <a:ext cx="11588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defRPr/>
            </a:pPr>
            <a:r>
              <a:rPr lang="en-US" sz="2800" dirty="0" smtClean="0"/>
              <a:t>Field test reports:</a:t>
            </a:r>
          </a:p>
        </p:txBody>
      </p:sp>
      <p:sp>
        <p:nvSpPr>
          <p:cNvPr id="25603" name="Content Placeholder 2"/>
          <p:cNvSpPr>
            <a:spLocks noGrp="1"/>
          </p:cNvSpPr>
          <p:nvPr>
            <p:ph idx="1"/>
          </p:nvPr>
        </p:nvSpPr>
        <p:spPr>
          <a:xfrm>
            <a:off x="457200" y="1219200"/>
            <a:ext cx="7924800" cy="4953000"/>
          </a:xfrm>
        </p:spPr>
        <p:txBody>
          <a:bodyPr/>
          <a:lstStyle/>
          <a:p>
            <a:pPr eaLnBrk="1" hangingPunct="1"/>
            <a:r>
              <a:rPr lang="en-US" smtClean="0"/>
              <a:t>Analyzed the outcome data in several ways (we’ll show you soon what we learned)</a:t>
            </a:r>
          </a:p>
          <a:p>
            <a:pPr eaLnBrk="1" hangingPunct="1"/>
            <a:endParaRPr lang="en-US" sz="1200" smtClean="0"/>
          </a:p>
          <a:p>
            <a:pPr eaLnBrk="1" hangingPunct="1"/>
            <a:r>
              <a:rPr lang="en-US" smtClean="0"/>
              <a:t>Provided 4 separate reports to the CILs</a:t>
            </a:r>
          </a:p>
          <a:p>
            <a:pPr eaLnBrk="1" hangingPunct="1"/>
            <a:r>
              <a:rPr lang="en-US" smtClean="0"/>
              <a:t>Wrote an overall report of the entire field test process and results will be available at </a:t>
            </a:r>
            <a:r>
              <a:rPr lang="en-US" smtClean="0">
                <a:hlinkClick r:id="rId2"/>
              </a:rPr>
              <a:t>http://www.wiki.ilru.net/index.php/Outcome_Measures_CIL</a:t>
            </a:r>
            <a:endParaRPr lang="en-US" smtClean="0"/>
          </a:p>
          <a:p>
            <a:pPr eaLnBrk="1" hangingPunct="1">
              <a:buFont typeface="Arial" panose="020B0604020202020204" pitchFamily="34" charset="0"/>
              <a:buChar cha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a:t>
            </a:r>
          </a:p>
        </p:txBody>
      </p:sp>
      <p:sp>
        <p:nvSpPr>
          <p:cNvPr id="26627" name="Content Placeholder 2"/>
          <p:cNvSpPr>
            <a:spLocks noGrp="1"/>
          </p:cNvSpPr>
          <p:nvPr>
            <p:ph idx="1"/>
          </p:nvPr>
        </p:nvSpPr>
        <p:spPr>
          <a:xfrm>
            <a:off x="457200" y="1371600"/>
            <a:ext cx="8153400" cy="4876800"/>
          </a:xfrm>
        </p:spPr>
        <p:txBody>
          <a:bodyPr/>
          <a:lstStyle/>
          <a:p>
            <a:pPr eaLnBrk="1" hangingPunct="1">
              <a:buFont typeface="Tahoma" panose="020B0604030504040204" pitchFamily="34" charset="0"/>
              <a:buNone/>
            </a:pPr>
            <a:r>
              <a:rPr lang="en-US" u="sng" smtClean="0"/>
              <a:t>Overall approach for all 3 sources</a:t>
            </a:r>
          </a:p>
          <a:p>
            <a:pPr eaLnBrk="1" hangingPunct="1">
              <a:buFont typeface="Tahoma" panose="020B0604030504040204" pitchFamily="34" charset="0"/>
              <a:buNone/>
            </a:pPr>
            <a:endParaRPr lang="en-US" sz="1200" smtClean="0"/>
          </a:p>
          <a:p>
            <a:pPr eaLnBrk="1" hangingPunct="1"/>
            <a:r>
              <a:rPr lang="en-US" smtClean="0"/>
              <a:t>Translated each </a:t>
            </a:r>
            <a:r>
              <a:rPr lang="en-US" i="1" smtClean="0"/>
              <a:t>indicator</a:t>
            </a:r>
            <a:r>
              <a:rPr lang="en-US" smtClean="0"/>
              <a:t> into 1-2 specific </a:t>
            </a:r>
            <a:r>
              <a:rPr lang="en-US" i="1" smtClean="0"/>
              <a:t>interview questions </a:t>
            </a:r>
            <a:r>
              <a:rPr lang="en-US" smtClean="0"/>
              <a:t>– key step!</a:t>
            </a:r>
          </a:p>
          <a:p>
            <a:pPr eaLnBrk="1" hangingPunct="1">
              <a:buFont typeface="Tahoma" panose="020B0604030504040204" pitchFamily="34" charset="0"/>
              <a:buNone/>
            </a:pPr>
            <a:endParaRPr lang="en-US" sz="1200" smtClean="0"/>
          </a:p>
          <a:p>
            <a:pPr eaLnBrk="1" hangingPunct="1">
              <a:buFont typeface="Tahoma" panose="020B0604030504040204" pitchFamily="34" charset="0"/>
              <a:buNone/>
            </a:pPr>
            <a:r>
              <a:rPr lang="en-US" sz="2400" smtClean="0"/>
              <a:t>    Indicator = # and % of PWD contacting the CIL … who report they have the information they requested from the CIL</a:t>
            </a:r>
          </a:p>
          <a:p>
            <a:pPr eaLnBrk="1" hangingPunct="1">
              <a:buFont typeface="Tahoma" panose="020B0604030504040204" pitchFamily="34" charset="0"/>
              <a:buNone/>
            </a:pPr>
            <a:endParaRPr lang="en-US" sz="1200" smtClean="0"/>
          </a:p>
          <a:p>
            <a:pPr eaLnBrk="1" hangingPunct="1">
              <a:buFont typeface="Tahoma" panose="020B0604030504040204" pitchFamily="34" charset="0"/>
              <a:buNone/>
            </a:pPr>
            <a:r>
              <a:rPr lang="en-US" sz="2400" smtClean="0">
                <a:solidFill>
                  <a:schemeClr val="accent2"/>
                </a:solidFill>
              </a:rPr>
              <a:t>    Interview question = “Sometimes we’re able to help people get the information they need from us, and sometimes we’re not. For you personally, did you receive the information you needed from 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 </a:t>
            </a:r>
            <a:r>
              <a:rPr lang="en-US" sz="2800" dirty="0" smtClean="0"/>
              <a:t>cont’d.</a:t>
            </a:r>
            <a:endParaRPr lang="en-US" dirty="0" smtClean="0"/>
          </a:p>
        </p:txBody>
      </p:sp>
      <p:sp>
        <p:nvSpPr>
          <p:cNvPr id="27651" name="Content Placeholder 2"/>
          <p:cNvSpPr>
            <a:spLocks noGrp="1"/>
          </p:cNvSpPr>
          <p:nvPr>
            <p:ph idx="1"/>
          </p:nvPr>
        </p:nvSpPr>
        <p:spPr>
          <a:xfrm>
            <a:off x="152400" y="1371600"/>
            <a:ext cx="8839200" cy="5181600"/>
          </a:xfrm>
        </p:spPr>
        <p:txBody>
          <a:bodyPr/>
          <a:lstStyle/>
          <a:p>
            <a:pPr eaLnBrk="1" hangingPunct="1">
              <a:buFont typeface="Tahoma" panose="020B0604030504040204" pitchFamily="34" charset="0"/>
              <a:buNone/>
            </a:pPr>
            <a:r>
              <a:rPr lang="en-US" sz="2400" smtClean="0"/>
              <a:t>    Indicator = # and % of consumers served by the CIL … who can list at least one (1) specific way in which they are more independent than when they approached the CIL</a:t>
            </a:r>
          </a:p>
          <a:p>
            <a:pPr eaLnBrk="1" hangingPunct="1">
              <a:buFont typeface="Tahoma" panose="020B0604030504040204" pitchFamily="34" charset="0"/>
              <a:buNone/>
            </a:pPr>
            <a:endParaRPr lang="en-US" sz="800" smtClean="0"/>
          </a:p>
          <a:p>
            <a:pPr eaLnBrk="1" hangingPunct="1">
              <a:buFont typeface="Tahoma" panose="020B0604030504040204" pitchFamily="34" charset="0"/>
              <a:buNone/>
            </a:pPr>
            <a:r>
              <a:rPr lang="en-US" sz="2400" smtClean="0">
                <a:solidFill>
                  <a:schemeClr val="accent2"/>
                </a:solidFill>
              </a:rPr>
              <a:t>    Interview question #1 = “Sometimes we’re able to help people become more independent, and sometimes we’re not. For you personally, do you think you’ve become </a:t>
            </a:r>
            <a:r>
              <a:rPr lang="en-US" sz="2400" i="1" smtClean="0">
                <a:solidFill>
                  <a:schemeClr val="accent2"/>
                </a:solidFill>
              </a:rPr>
              <a:t>more</a:t>
            </a:r>
            <a:r>
              <a:rPr lang="en-US" sz="2400" smtClean="0">
                <a:solidFill>
                  <a:schemeClr val="accent2"/>
                </a:solidFill>
              </a:rPr>
              <a:t> independent, </a:t>
            </a:r>
            <a:r>
              <a:rPr lang="en-US" sz="2400" i="1" smtClean="0">
                <a:solidFill>
                  <a:schemeClr val="accent2"/>
                </a:solidFill>
              </a:rPr>
              <a:t>less</a:t>
            </a:r>
            <a:r>
              <a:rPr lang="en-US" sz="2400" smtClean="0">
                <a:solidFill>
                  <a:schemeClr val="accent2"/>
                </a:solidFill>
              </a:rPr>
              <a:t> independent, or the </a:t>
            </a:r>
            <a:r>
              <a:rPr lang="en-US" sz="2400" i="1" smtClean="0">
                <a:solidFill>
                  <a:schemeClr val="accent2"/>
                </a:solidFill>
              </a:rPr>
              <a:t>same</a:t>
            </a:r>
            <a:r>
              <a:rPr lang="en-US" sz="2400" smtClean="0">
                <a:solidFill>
                  <a:schemeClr val="accent2"/>
                </a:solidFill>
              </a:rPr>
              <a:t> as you were when we first started working together?”</a:t>
            </a:r>
          </a:p>
          <a:p>
            <a:pPr eaLnBrk="1" hangingPunct="1">
              <a:buFont typeface="Tahoma" panose="020B0604030504040204" pitchFamily="34" charset="0"/>
              <a:buNone/>
            </a:pPr>
            <a:endParaRPr lang="en-US" sz="1200" smtClean="0">
              <a:solidFill>
                <a:schemeClr val="accent2"/>
              </a:solidFill>
            </a:endParaRPr>
          </a:p>
          <a:p>
            <a:pPr eaLnBrk="1" hangingPunct="1">
              <a:buFont typeface="Tahoma" panose="020B0604030504040204" pitchFamily="34" charset="0"/>
              <a:buNone/>
            </a:pPr>
            <a:r>
              <a:rPr lang="en-US" sz="2400" smtClean="0">
                <a:solidFill>
                  <a:schemeClr val="accent2"/>
                </a:solidFill>
              </a:rPr>
              <a:t>    Interview question #2 = “In what ways are you more independent than you were before we started working together?”</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 </a:t>
            </a:r>
            <a:r>
              <a:rPr lang="en-US" sz="2800" dirty="0" smtClean="0"/>
              <a:t>cont’d. 2</a:t>
            </a:r>
          </a:p>
        </p:txBody>
      </p:sp>
      <p:sp>
        <p:nvSpPr>
          <p:cNvPr id="28675" name="Content Placeholder 2"/>
          <p:cNvSpPr>
            <a:spLocks noGrp="1"/>
          </p:cNvSpPr>
          <p:nvPr>
            <p:ph idx="1"/>
          </p:nvPr>
        </p:nvSpPr>
        <p:spPr>
          <a:xfrm>
            <a:off x="457200" y="1371600"/>
            <a:ext cx="8153400" cy="4648200"/>
          </a:xfrm>
        </p:spPr>
        <p:txBody>
          <a:bodyPr/>
          <a:lstStyle/>
          <a:p>
            <a:pPr eaLnBrk="1" hangingPunct="1"/>
            <a:r>
              <a:rPr lang="en-US" smtClean="0"/>
              <a:t>Put these interview questions into one of 3 different information-gathering forms – consumers, I&amp;R callers, CIL (in your supplemental materials)</a:t>
            </a:r>
          </a:p>
          <a:p>
            <a:pPr eaLnBrk="1" hangingPunct="1"/>
            <a:endParaRPr lang="en-US" sz="1200" smtClean="0"/>
          </a:p>
          <a:p>
            <a:pPr eaLnBrk="1" hangingPunct="1"/>
            <a:r>
              <a:rPr lang="en-US" smtClean="0"/>
              <a:t>Retrieved consumer age, race/ethnicity, disability from the CIL’s files</a:t>
            </a: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 </a:t>
            </a:r>
            <a:r>
              <a:rPr lang="en-US" sz="2800" dirty="0" smtClean="0"/>
              <a:t>cont’d. 3</a:t>
            </a:r>
          </a:p>
        </p:txBody>
      </p:sp>
      <p:sp>
        <p:nvSpPr>
          <p:cNvPr id="29699" name="Content Placeholder 2"/>
          <p:cNvSpPr>
            <a:spLocks noGrp="1"/>
          </p:cNvSpPr>
          <p:nvPr>
            <p:ph idx="1"/>
          </p:nvPr>
        </p:nvSpPr>
        <p:spPr>
          <a:xfrm>
            <a:off x="457200" y="1371600"/>
            <a:ext cx="8153400" cy="4648200"/>
          </a:xfrm>
        </p:spPr>
        <p:txBody>
          <a:bodyPr/>
          <a:lstStyle/>
          <a:p>
            <a:pPr eaLnBrk="1" hangingPunct="1">
              <a:buFont typeface="Tahoma" panose="020B0604030504040204" pitchFamily="34" charset="0"/>
              <a:buNone/>
            </a:pPr>
            <a:r>
              <a:rPr lang="en-US" u="sng" smtClean="0"/>
              <a:t>Specifically for information about consumers</a:t>
            </a:r>
            <a:endParaRPr lang="en-US" smtClean="0"/>
          </a:p>
          <a:p>
            <a:pPr eaLnBrk="1" hangingPunct="1">
              <a:buFont typeface="Tahoma" panose="020B0604030504040204" pitchFamily="34" charset="0"/>
              <a:buNone/>
            </a:pPr>
            <a:endParaRPr lang="en-US" sz="1200" smtClean="0"/>
          </a:p>
          <a:p>
            <a:pPr eaLnBrk="1" hangingPunct="1"/>
            <a:r>
              <a:rPr lang="en-US" smtClean="0"/>
              <a:t>Created a list of all consumers served January-September 2010 who left a phone number</a:t>
            </a:r>
          </a:p>
          <a:p>
            <a:pPr eaLnBrk="1" hangingPunct="1"/>
            <a:r>
              <a:rPr lang="en-US" smtClean="0"/>
              <a:t>Randomly sampled 25</a:t>
            </a:r>
          </a:p>
          <a:p>
            <a:pPr eaLnBrk="1" hangingPunct="1"/>
            <a:r>
              <a:rPr lang="en-US" smtClean="0"/>
              <a:t>Called each one, asked to talk (not so easy)</a:t>
            </a:r>
          </a:p>
          <a:p>
            <a:pPr eaLnBrk="1" hangingPunct="1"/>
            <a:r>
              <a:rPr lang="en-US" smtClean="0"/>
              <a:t>Asked 4 closed-ended questions, plus 0-4 open-ended questions</a:t>
            </a:r>
          </a:p>
          <a:p>
            <a:pPr eaLnBrk="1" hangingPunct="1"/>
            <a:r>
              <a:rPr lang="en-US" smtClean="0"/>
              <a:t>Wrote the responses on a paper interview guide</a:t>
            </a:r>
          </a:p>
          <a:p>
            <a:pPr eaLnBrk="1" hangingPunct="1"/>
            <a:r>
              <a:rPr lang="en-US" smtClean="0"/>
              <a:t>Called until we had 25 completed guides</a:t>
            </a:r>
          </a:p>
          <a:p>
            <a:pPr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 </a:t>
            </a:r>
            <a:r>
              <a:rPr lang="en-US" sz="2800" dirty="0" smtClean="0"/>
              <a:t>cont’d. 4</a:t>
            </a:r>
          </a:p>
        </p:txBody>
      </p:sp>
      <p:sp>
        <p:nvSpPr>
          <p:cNvPr id="30723" name="Content Placeholder 2"/>
          <p:cNvSpPr>
            <a:spLocks noGrp="1"/>
          </p:cNvSpPr>
          <p:nvPr>
            <p:ph idx="1"/>
          </p:nvPr>
        </p:nvSpPr>
        <p:spPr>
          <a:xfrm>
            <a:off x="457200" y="1371600"/>
            <a:ext cx="8153400" cy="4343400"/>
          </a:xfrm>
        </p:spPr>
        <p:txBody>
          <a:bodyPr/>
          <a:lstStyle/>
          <a:p>
            <a:pPr eaLnBrk="1" hangingPunct="1">
              <a:buFont typeface="Tahoma" panose="020B0604030504040204" pitchFamily="34" charset="0"/>
              <a:buNone/>
            </a:pPr>
            <a:r>
              <a:rPr lang="en-US" u="sng" smtClean="0"/>
              <a:t>Specifically for information about I&amp;R callers</a:t>
            </a:r>
            <a:endParaRPr lang="en-US" smtClean="0"/>
          </a:p>
          <a:p>
            <a:pPr eaLnBrk="1" hangingPunct="1">
              <a:buFont typeface="Tahoma" panose="020B0604030504040204" pitchFamily="34" charset="0"/>
              <a:buNone/>
            </a:pPr>
            <a:endParaRPr lang="en-US" sz="1200" smtClean="0"/>
          </a:p>
          <a:p>
            <a:pPr eaLnBrk="1" hangingPunct="1"/>
            <a:r>
              <a:rPr lang="en-US" smtClean="0"/>
              <a:t>Created a list of all non-CSR I&amp;R callers served January-September 2010 (not always possible)</a:t>
            </a:r>
          </a:p>
          <a:p>
            <a:pPr eaLnBrk="1" hangingPunct="1"/>
            <a:r>
              <a:rPr lang="en-US" smtClean="0"/>
              <a:t>Randomly sampled 25</a:t>
            </a:r>
          </a:p>
          <a:p>
            <a:pPr eaLnBrk="1" hangingPunct="1"/>
            <a:r>
              <a:rPr lang="en-US" smtClean="0"/>
              <a:t>Called each one, asked to talk (not so easy)</a:t>
            </a:r>
          </a:p>
          <a:p>
            <a:pPr eaLnBrk="1" hangingPunct="1"/>
            <a:r>
              <a:rPr lang="en-US" smtClean="0"/>
              <a:t>Asked 2 closed-ended questions</a:t>
            </a:r>
          </a:p>
          <a:p>
            <a:pPr eaLnBrk="1" hangingPunct="1"/>
            <a:r>
              <a:rPr lang="en-US" smtClean="0"/>
              <a:t>Wrote the responses on a paper interview guide</a:t>
            </a:r>
          </a:p>
          <a:p>
            <a:pPr eaLnBrk="1" hangingPunct="1"/>
            <a:r>
              <a:rPr lang="en-US" smtClean="0"/>
              <a:t>Called until we had 25 completed guides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dirty="0" smtClean="0"/>
              <a:t>How the field test gathered outcome information, </a:t>
            </a:r>
            <a:r>
              <a:rPr lang="en-US" sz="2800" dirty="0" smtClean="0"/>
              <a:t>cont’d. 5</a:t>
            </a:r>
          </a:p>
        </p:txBody>
      </p:sp>
      <p:sp>
        <p:nvSpPr>
          <p:cNvPr id="31747" name="Content Placeholder 2"/>
          <p:cNvSpPr>
            <a:spLocks noGrp="1"/>
          </p:cNvSpPr>
          <p:nvPr>
            <p:ph idx="1"/>
          </p:nvPr>
        </p:nvSpPr>
        <p:spPr>
          <a:xfrm>
            <a:off x="381000" y="1371600"/>
            <a:ext cx="8305800" cy="4724400"/>
          </a:xfrm>
        </p:spPr>
        <p:txBody>
          <a:bodyPr/>
          <a:lstStyle/>
          <a:p>
            <a:pPr eaLnBrk="1" hangingPunct="1">
              <a:buFont typeface="Tahoma" panose="020B0604030504040204" pitchFamily="34" charset="0"/>
              <a:buNone/>
            </a:pPr>
            <a:r>
              <a:rPr lang="en-US" u="sng" smtClean="0"/>
              <a:t>Specifically for information about the CIL</a:t>
            </a:r>
            <a:endParaRPr lang="en-US" smtClean="0"/>
          </a:p>
          <a:p>
            <a:pPr eaLnBrk="1" hangingPunct="1">
              <a:buFont typeface="Tahoma" panose="020B0604030504040204" pitchFamily="34" charset="0"/>
              <a:buNone/>
            </a:pPr>
            <a:endParaRPr lang="en-US" sz="1200" smtClean="0"/>
          </a:p>
          <a:p>
            <a:pPr eaLnBrk="1" hangingPunct="1"/>
            <a:r>
              <a:rPr lang="en-US" smtClean="0"/>
              <a:t>Filled out the CIL information-gathering form by…</a:t>
            </a:r>
          </a:p>
          <a:p>
            <a:pPr eaLnBrk="1" hangingPunct="1">
              <a:buFont typeface="Tahoma" panose="020B0604030504040204" pitchFamily="34" charset="0"/>
              <a:buNone/>
            </a:pPr>
            <a:r>
              <a:rPr lang="en-US" smtClean="0"/>
              <a:t>   -- Reviewing paper files, documents, reports, etc.</a:t>
            </a:r>
          </a:p>
          <a:p>
            <a:pPr eaLnBrk="1" hangingPunct="1">
              <a:buFont typeface="Tahoma" panose="020B0604030504040204" pitchFamily="34" charset="0"/>
              <a:buNone/>
            </a:pPr>
            <a:r>
              <a:rPr lang="en-US" smtClean="0"/>
              <a:t>   -- Accessing the CIL’s MIS</a:t>
            </a:r>
          </a:p>
          <a:p>
            <a:pPr eaLnBrk="1" hangingPunct="1">
              <a:buFont typeface="Tahoma" panose="020B0604030504040204" pitchFamily="34" charset="0"/>
              <a:buNone/>
            </a:pPr>
            <a:r>
              <a:rPr lang="en-US" smtClean="0"/>
              <a:t>   -- Interviewing the Executive Director, others</a:t>
            </a:r>
          </a:p>
          <a:p>
            <a:pPr eaLnBrk="1" hangingPunct="1"/>
            <a:r>
              <a:rPr lang="en-US" smtClean="0"/>
              <a:t>Some of the CIL questions were complex (# of consumers </a:t>
            </a:r>
            <a:r>
              <a:rPr lang="en-US" i="1" smtClean="0"/>
              <a:t>at risk </a:t>
            </a:r>
            <a:r>
              <a:rPr lang="en-US" smtClean="0"/>
              <a:t>of being institutionalized)</a:t>
            </a:r>
          </a:p>
          <a:p>
            <a:pPr eaLnBrk="1" hangingPunct="1"/>
            <a:r>
              <a:rPr lang="en-US" smtClean="0"/>
              <a:t>Training manual, calls helped some, but not easy</a:t>
            </a:r>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1447800"/>
            <a:ext cx="7696200" cy="792163"/>
          </a:xfrm>
        </p:spPr>
        <p:txBody>
          <a:bodyPr/>
          <a:lstStyle/>
          <a:p>
            <a:pPr algn="ctr" eaLnBrk="1" hangingPunct="1">
              <a:defRPr/>
            </a:pPr>
            <a:r>
              <a:rPr lang="en-US" dirty="0" smtClean="0"/>
              <a:t>Your Turn </a:t>
            </a:r>
          </a:p>
        </p:txBody>
      </p:sp>
      <p:sp>
        <p:nvSpPr>
          <p:cNvPr id="32771" name="Content Placeholder 2"/>
          <p:cNvSpPr>
            <a:spLocks noGrp="1"/>
          </p:cNvSpPr>
          <p:nvPr>
            <p:ph idx="1"/>
          </p:nvPr>
        </p:nvSpPr>
        <p:spPr>
          <a:xfrm>
            <a:off x="1295400" y="2514600"/>
            <a:ext cx="6324600" cy="2209800"/>
          </a:xfrm>
        </p:spPr>
        <p:txBody>
          <a:bodyPr/>
          <a:lstStyle/>
          <a:p>
            <a:pPr algn="ctr" eaLnBrk="1" hangingPunct="1">
              <a:buFont typeface="Arial" panose="020B0604020202020204" pitchFamily="34" charset="0"/>
              <a:buNone/>
            </a:pPr>
            <a:r>
              <a:rPr lang="en-US" smtClean="0"/>
              <a:t>How can you best gather outcome</a:t>
            </a:r>
          </a:p>
          <a:p>
            <a:pPr algn="ctr" eaLnBrk="1" hangingPunct="1">
              <a:buFont typeface="Arial" panose="020B0604020202020204" pitchFamily="34" charset="0"/>
              <a:buNone/>
            </a:pPr>
            <a:r>
              <a:rPr lang="en-US" smtClean="0"/>
              <a:t>information back at your own CIL?</a:t>
            </a:r>
          </a:p>
          <a:p>
            <a:pPr algn="ctr" eaLnBrk="1" hangingPunct="1">
              <a:buFont typeface="Arial" panose="020B0604020202020204" pitchFamily="34" charset="0"/>
              <a:buNone/>
            </a:pPr>
            <a:r>
              <a:rPr lang="en-US" smtClean="0"/>
              <a:t>Talk about this at your table.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defRPr/>
            </a:pPr>
            <a:r>
              <a:rPr lang="en-US" smtClean="0"/>
              <a:t>Two Good (Free) References</a:t>
            </a:r>
          </a:p>
        </p:txBody>
      </p:sp>
      <p:sp>
        <p:nvSpPr>
          <p:cNvPr id="17411" name="Content Placeholder 2"/>
          <p:cNvSpPr>
            <a:spLocks noGrp="1"/>
          </p:cNvSpPr>
          <p:nvPr>
            <p:ph idx="1"/>
          </p:nvPr>
        </p:nvSpPr>
        <p:spPr>
          <a:xfrm>
            <a:off x="457200" y="1219200"/>
            <a:ext cx="8382000" cy="4648200"/>
          </a:xfrm>
        </p:spPr>
        <p:txBody>
          <a:bodyPr/>
          <a:lstStyle/>
          <a:p>
            <a:pPr eaLnBrk="1" hangingPunct="1">
              <a:defRPr/>
            </a:pPr>
            <a:r>
              <a:rPr lang="en-US" i="1" dirty="0" smtClean="0"/>
              <a:t>Surveying Clients About Outcomes</a:t>
            </a:r>
            <a:r>
              <a:rPr lang="en-US" dirty="0" smtClean="0"/>
              <a:t>, by Martin </a:t>
            </a:r>
            <a:r>
              <a:rPr lang="en-US" dirty="0" err="1" smtClean="0"/>
              <a:t>Abravanel</a:t>
            </a:r>
            <a:r>
              <a:rPr lang="en-US" dirty="0" smtClean="0"/>
              <a:t>, The Urban Institute, 2003. </a:t>
            </a:r>
            <a:r>
              <a:rPr lang="en-US" dirty="0" smtClean="0">
                <a:hlinkClick r:id="rId2"/>
              </a:rPr>
              <a:t>http://www.urban.org/UploadedPDF/310840_surveying_clients.pdf</a:t>
            </a:r>
            <a:endParaRPr lang="en-US" dirty="0" smtClean="0"/>
          </a:p>
          <a:p>
            <a:pPr marL="0" indent="0" eaLnBrk="1" hangingPunct="1">
              <a:buFont typeface="Tahoma" panose="020B0604030504040204" pitchFamily="34" charset="0"/>
              <a:buNone/>
              <a:defRPr/>
            </a:pPr>
            <a:endParaRPr lang="en-US" sz="800" dirty="0" smtClean="0"/>
          </a:p>
          <a:p>
            <a:pPr eaLnBrk="1" hangingPunct="1">
              <a:defRPr/>
            </a:pPr>
            <a:r>
              <a:rPr lang="en-US" i="1" dirty="0" smtClean="0"/>
              <a:t>Finding Out What Happens to Former Clients</a:t>
            </a:r>
            <a:r>
              <a:rPr lang="en-US" dirty="0" smtClean="0"/>
              <a:t>, by </a:t>
            </a:r>
            <a:r>
              <a:rPr lang="en-US" dirty="0" err="1" smtClean="0"/>
              <a:t>Ritu</a:t>
            </a:r>
            <a:r>
              <a:rPr lang="en-US" dirty="0" smtClean="0"/>
              <a:t> </a:t>
            </a:r>
            <a:r>
              <a:rPr lang="en-US" dirty="0" err="1" smtClean="0"/>
              <a:t>Nayyar</a:t>
            </a:r>
            <a:r>
              <a:rPr lang="en-US" dirty="0" smtClean="0"/>
              <a:t>-Stone and Harry </a:t>
            </a:r>
            <a:r>
              <a:rPr lang="en-US" dirty="0" err="1" smtClean="0"/>
              <a:t>Hatry</a:t>
            </a:r>
            <a:r>
              <a:rPr lang="en-US" dirty="0" smtClean="0"/>
              <a:t>, The Urban Institute, 2003 </a:t>
            </a:r>
            <a:r>
              <a:rPr lang="en-US" dirty="0" smtClean="0">
                <a:hlinkClick r:id="rId3"/>
              </a:rPr>
              <a:t>http://www.urban.org/UploadedPDF/310815_former_clients.pdf</a:t>
            </a:r>
            <a:endParaRPr lang="en-US" dirty="0" smtClean="0"/>
          </a:p>
          <a:p>
            <a:pPr eaLnBrk="1" hangingPunct="1">
              <a:buFont typeface="Arial" charset="0"/>
              <a:buNone/>
              <a:defRPr/>
            </a:pPr>
            <a:r>
              <a:rPr lang="en-US" dirty="0" smtClean="0"/>
              <a:t>	</a:t>
            </a:r>
          </a:p>
          <a:p>
            <a:pPr eaLnBrk="1" hangingPunct="1">
              <a:buFont typeface="Arial" charset="0"/>
              <a:buNone/>
              <a:defRPr/>
            </a:pPr>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34819"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838200"/>
            <a:ext cx="7696200" cy="792163"/>
          </a:xfrm>
        </p:spPr>
        <p:txBody>
          <a:bodyPr/>
          <a:lstStyle/>
          <a:p>
            <a:pPr eaLnBrk="1" hangingPunct="1">
              <a:defRPr/>
            </a:pPr>
            <a:r>
              <a:rPr lang="en-US" dirty="0" smtClean="0"/>
              <a:t>Two Commonly Used Ways</a:t>
            </a:r>
            <a:br>
              <a:rPr lang="en-US" dirty="0" smtClean="0"/>
            </a:br>
            <a:r>
              <a:rPr lang="en-US" dirty="0" smtClean="0"/>
              <a:t>to Gather Outcome Information</a:t>
            </a:r>
          </a:p>
        </p:txBody>
      </p:sp>
      <p:sp>
        <p:nvSpPr>
          <p:cNvPr id="8195" name="Content Placeholder 2"/>
          <p:cNvSpPr>
            <a:spLocks noGrp="1"/>
          </p:cNvSpPr>
          <p:nvPr>
            <p:ph idx="1"/>
          </p:nvPr>
        </p:nvSpPr>
        <p:spPr>
          <a:xfrm>
            <a:off x="990600" y="2209800"/>
            <a:ext cx="6553200" cy="2438400"/>
          </a:xfrm>
        </p:spPr>
        <p:txBody>
          <a:bodyPr/>
          <a:lstStyle/>
          <a:p>
            <a:pPr marL="514350" indent="-514350" eaLnBrk="1" hangingPunct="1">
              <a:buFont typeface="Arial" panose="020B0604020202020204" pitchFamily="34" charset="0"/>
              <a:buAutoNum type="arabicPeriod"/>
            </a:pPr>
            <a:r>
              <a:rPr lang="en-US" smtClean="0"/>
              <a:t>Directly from clients (consumers, I&amp;R callers)</a:t>
            </a:r>
          </a:p>
          <a:p>
            <a:pPr marL="514350" indent="-514350" eaLnBrk="1" hangingPunct="1">
              <a:buFont typeface="Arial" panose="020B0604020202020204" pitchFamily="34" charset="0"/>
              <a:buAutoNum type="arabicPeriod"/>
            </a:pPr>
            <a:endParaRPr lang="en-US" sz="1600" smtClean="0"/>
          </a:p>
          <a:p>
            <a:pPr marL="514350" indent="-514350" eaLnBrk="1" hangingPunct="1">
              <a:buFont typeface="Arial" panose="020B0604020202020204" pitchFamily="34" charset="0"/>
              <a:buAutoNum type="arabicPeriod"/>
            </a:pPr>
            <a:r>
              <a:rPr lang="en-US" smtClean="0"/>
              <a:t>From our CIL’s Management Information System (MIS)</a:t>
            </a:r>
          </a:p>
          <a:p>
            <a:pPr marL="514350" indent="-514350" eaLnBrk="1" hangingPunct="1">
              <a:buFont typeface="Arial" panose="020B0604020202020204" pitchFamily="34" charset="0"/>
              <a:buNone/>
            </a:pPr>
            <a:endParaRPr lang="en-US" sz="1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35843"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762000"/>
            <a:ext cx="7696200" cy="792163"/>
          </a:xfrm>
        </p:spPr>
        <p:txBody>
          <a:bodyPr/>
          <a:lstStyle/>
          <a:p>
            <a:pPr eaLnBrk="1" hangingPunct="1">
              <a:defRPr/>
            </a:pPr>
            <a:r>
              <a:rPr lang="en-US" dirty="0" smtClean="0"/>
              <a:t>#1 -- Clients:</a:t>
            </a:r>
            <a:r>
              <a:rPr lang="en-US" i="1" dirty="0" smtClean="0"/>
              <a:t/>
            </a:r>
            <a:br>
              <a:rPr lang="en-US" i="1" dirty="0" smtClean="0"/>
            </a:br>
            <a:r>
              <a:rPr lang="en-US" i="1" dirty="0" smtClean="0"/>
              <a:t>What</a:t>
            </a:r>
            <a:r>
              <a:rPr lang="en-US" dirty="0" smtClean="0"/>
              <a:t>  Information Should We Ask?</a:t>
            </a:r>
          </a:p>
        </p:txBody>
      </p:sp>
      <p:sp>
        <p:nvSpPr>
          <p:cNvPr id="9219" name="Content Placeholder 2"/>
          <p:cNvSpPr>
            <a:spLocks noGrp="1"/>
          </p:cNvSpPr>
          <p:nvPr>
            <p:ph idx="1"/>
          </p:nvPr>
        </p:nvSpPr>
        <p:spPr>
          <a:xfrm>
            <a:off x="457200" y="2209800"/>
            <a:ext cx="8153400" cy="3200400"/>
          </a:xfrm>
        </p:spPr>
        <p:txBody>
          <a:bodyPr/>
          <a:lstStyle/>
          <a:p>
            <a:pPr eaLnBrk="1" hangingPunct="1"/>
            <a:r>
              <a:rPr lang="en-US" smtClean="0"/>
              <a:t>Outcome information (measurable indicators)</a:t>
            </a:r>
          </a:p>
          <a:p>
            <a:pPr eaLnBrk="1" hangingPunct="1">
              <a:buFont typeface="Arial" panose="020B0604020202020204" pitchFamily="34" charset="0"/>
              <a:buNone/>
            </a:pPr>
            <a:r>
              <a:rPr lang="en-US" smtClean="0"/>
              <a:t>        --  Attitudes</a:t>
            </a:r>
          </a:p>
          <a:p>
            <a:pPr eaLnBrk="1" hangingPunct="1">
              <a:buFont typeface="Arial" panose="020B0604020202020204" pitchFamily="34" charset="0"/>
              <a:buNone/>
            </a:pPr>
            <a:r>
              <a:rPr lang="en-US" smtClean="0"/>
              <a:t>        --  Behaviors</a:t>
            </a:r>
          </a:p>
          <a:p>
            <a:pPr eaLnBrk="1" hangingPunct="1">
              <a:buFont typeface="Arial" panose="020B0604020202020204" pitchFamily="34" charset="0"/>
              <a:buNone/>
            </a:pPr>
            <a:r>
              <a:rPr lang="en-US" smtClean="0"/>
              <a:t>        --  Condition or status</a:t>
            </a:r>
          </a:p>
          <a:p>
            <a:pPr eaLnBrk="1" hangingPunct="1"/>
            <a:r>
              <a:rPr lang="en-US" smtClean="0"/>
              <a:t>Details, explanations, etc.</a:t>
            </a:r>
          </a:p>
          <a:p>
            <a:pPr eaLnBrk="1" hangingPunct="1"/>
            <a:r>
              <a:rPr lang="en-US" smtClean="0"/>
              <a:t>Be selective, ask only what we need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defRPr/>
            </a:pPr>
            <a:r>
              <a:rPr lang="en-US" i="1" dirty="0" smtClean="0"/>
              <a:t>Who  </a:t>
            </a:r>
            <a:r>
              <a:rPr lang="en-US" dirty="0" smtClean="0"/>
              <a:t>Should We Ask?</a:t>
            </a:r>
          </a:p>
        </p:txBody>
      </p:sp>
      <p:sp>
        <p:nvSpPr>
          <p:cNvPr id="10243" name="Content Placeholder 2"/>
          <p:cNvSpPr>
            <a:spLocks noGrp="1"/>
          </p:cNvSpPr>
          <p:nvPr>
            <p:ph idx="1"/>
          </p:nvPr>
        </p:nvSpPr>
        <p:spPr>
          <a:xfrm>
            <a:off x="457200" y="1219200"/>
            <a:ext cx="7086600" cy="4648200"/>
          </a:xfrm>
        </p:spPr>
        <p:txBody>
          <a:bodyPr/>
          <a:lstStyle/>
          <a:p>
            <a:pPr eaLnBrk="1" hangingPunct="1"/>
            <a:r>
              <a:rPr lang="en-US" smtClean="0"/>
              <a:t>Clients themselves?</a:t>
            </a:r>
          </a:p>
          <a:p>
            <a:pPr eaLnBrk="1" hangingPunct="1">
              <a:buFont typeface="Arial" panose="020B0604020202020204" pitchFamily="34" charset="0"/>
              <a:buNone/>
            </a:pPr>
            <a:r>
              <a:rPr lang="en-US" smtClean="0"/>
              <a:t>	  -  What about short-timers, dropouts?</a:t>
            </a:r>
          </a:p>
          <a:p>
            <a:pPr eaLnBrk="1" hangingPunct="1">
              <a:buFont typeface="Arial" panose="020B0604020202020204" pitchFamily="34" charset="0"/>
              <a:buNone/>
            </a:pPr>
            <a:r>
              <a:rPr lang="en-US" smtClean="0"/>
              <a:t>	  -  Important to ask individuals, not</a:t>
            </a:r>
          </a:p>
          <a:p>
            <a:pPr eaLnBrk="1" hangingPunct="1">
              <a:buFont typeface="Arial" panose="020B0604020202020204" pitchFamily="34" charset="0"/>
              <a:buNone/>
            </a:pPr>
            <a:r>
              <a:rPr lang="en-US" smtClean="0"/>
              <a:t>        groups</a:t>
            </a:r>
          </a:p>
          <a:p>
            <a:pPr eaLnBrk="1" hangingPunct="1"/>
            <a:r>
              <a:rPr lang="en-US" smtClean="0"/>
              <a:t>Ever need to ask surrogates?</a:t>
            </a:r>
          </a:p>
          <a:p>
            <a:pPr eaLnBrk="1" hangingPunct="1">
              <a:buFont typeface="Arial" panose="020B0604020202020204" pitchFamily="34" charset="0"/>
              <a:buNone/>
            </a:pPr>
            <a:r>
              <a:rPr lang="en-US" smtClean="0"/>
              <a:t>	  -  Parents?</a:t>
            </a:r>
          </a:p>
          <a:p>
            <a:pPr eaLnBrk="1" hangingPunct="1">
              <a:buFont typeface="Arial" panose="020B0604020202020204" pitchFamily="34" charset="0"/>
              <a:buNone/>
            </a:pPr>
            <a:r>
              <a:rPr lang="en-US" smtClean="0"/>
              <a:t>	  -  Caregivers?</a:t>
            </a:r>
          </a:p>
          <a:p>
            <a:pPr eaLnBrk="1" hangingPunct="1"/>
            <a:r>
              <a:rPr lang="en-US" smtClean="0"/>
              <a:t>Key = Who has the information we need?</a:t>
            </a:r>
          </a:p>
          <a:p>
            <a:pPr eaLnBrk="1" hangingPunct="1">
              <a:buFont typeface="Arial" panose="020B0604020202020204" pitchFamily="34" charset="0"/>
              <a:buNone/>
            </a:pPr>
            <a:endParaRPr lang="en-US" smtClean="0"/>
          </a:p>
          <a:p>
            <a:pPr eaLnBrk="1" hangingPunct="1">
              <a:buFont typeface="Arial" panose="020B0604020202020204" pitchFamily="34" charset="0"/>
              <a:buNone/>
            </a:pPr>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dirty="0" smtClean="0"/>
              <a:t>Should We Ask </a:t>
            </a:r>
            <a:r>
              <a:rPr lang="en-US" i="1" dirty="0" smtClean="0"/>
              <a:t>All</a:t>
            </a:r>
            <a:r>
              <a:rPr lang="en-US" dirty="0" smtClean="0"/>
              <a:t>  Clients</a:t>
            </a:r>
            <a:br>
              <a:rPr lang="en-US" dirty="0" smtClean="0"/>
            </a:br>
            <a:r>
              <a:rPr lang="en-US" dirty="0" smtClean="0"/>
              <a:t>or Only a </a:t>
            </a:r>
            <a:r>
              <a:rPr lang="en-US" i="1" dirty="0" smtClean="0"/>
              <a:t>Sample o</a:t>
            </a:r>
            <a:r>
              <a:rPr lang="en-US" dirty="0" smtClean="0"/>
              <a:t>f Clients?</a:t>
            </a:r>
          </a:p>
        </p:txBody>
      </p:sp>
      <p:sp>
        <p:nvSpPr>
          <p:cNvPr id="11267" name="Content Placeholder 2"/>
          <p:cNvSpPr>
            <a:spLocks noGrp="1"/>
          </p:cNvSpPr>
          <p:nvPr>
            <p:ph idx="1"/>
          </p:nvPr>
        </p:nvSpPr>
        <p:spPr>
          <a:xfrm>
            <a:off x="457200" y="1371600"/>
            <a:ext cx="8153400" cy="4648200"/>
          </a:xfrm>
        </p:spPr>
        <p:txBody>
          <a:bodyPr/>
          <a:lstStyle/>
          <a:p>
            <a:pPr eaLnBrk="1" hangingPunct="1"/>
            <a:r>
              <a:rPr lang="en-US" smtClean="0"/>
              <a:t>Asking all of them isn’t always better:</a:t>
            </a:r>
          </a:p>
          <a:p>
            <a:pPr eaLnBrk="1" hangingPunct="1">
              <a:buFont typeface="Arial" panose="020B0604020202020204" pitchFamily="34" charset="0"/>
              <a:buNone/>
            </a:pPr>
            <a:r>
              <a:rPr lang="en-US" smtClean="0"/>
              <a:t>	  -  We may have lots of clients</a:t>
            </a:r>
          </a:p>
          <a:p>
            <a:pPr eaLnBrk="1" hangingPunct="1">
              <a:buFont typeface="Arial" panose="020B0604020202020204" pitchFamily="34" charset="0"/>
              <a:buNone/>
            </a:pPr>
            <a:r>
              <a:rPr lang="en-US" smtClean="0"/>
              <a:t>	  -  It costs more money to ask them all</a:t>
            </a:r>
          </a:p>
          <a:p>
            <a:pPr eaLnBrk="1" hangingPunct="1">
              <a:buFont typeface="Arial" panose="020B0604020202020204" pitchFamily="34" charset="0"/>
              <a:buNone/>
            </a:pPr>
            <a:r>
              <a:rPr lang="en-US" smtClean="0"/>
              <a:t>	  -  Takes more time to get the results</a:t>
            </a:r>
          </a:p>
          <a:p>
            <a:pPr eaLnBrk="1" hangingPunct="1">
              <a:buFont typeface="Arial" panose="020B0604020202020204" pitchFamily="34" charset="0"/>
              <a:buNone/>
            </a:pPr>
            <a:r>
              <a:rPr lang="en-US" smtClean="0"/>
              <a:t>	  -  Puts a (small) burden on every client</a:t>
            </a:r>
          </a:p>
          <a:p>
            <a:pPr eaLnBrk="1" hangingPunct="1">
              <a:buFont typeface="Arial" panose="020B0604020202020204" pitchFamily="34" charset="0"/>
              <a:buNone/>
            </a:pPr>
            <a:endParaRPr lang="en-US" sz="1200" smtClean="0"/>
          </a:p>
          <a:p>
            <a:pPr eaLnBrk="1" hangingPunct="1"/>
            <a:r>
              <a:rPr lang="en-US" smtClean="0"/>
              <a:t>So, sometimes it’s better to ask only a sample of clients</a:t>
            </a:r>
          </a:p>
          <a:p>
            <a:pPr eaLnBrk="1" hangingPunct="1">
              <a:buFont typeface="Arial" panose="020B0604020202020204" pitchFamily="34" charset="0"/>
              <a:buNone/>
            </a:pPr>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533400"/>
            <a:ext cx="7696200" cy="792163"/>
          </a:xfrm>
        </p:spPr>
        <p:txBody>
          <a:bodyPr/>
          <a:lstStyle/>
          <a:p>
            <a:pPr eaLnBrk="1" hangingPunct="1">
              <a:defRPr/>
            </a:pPr>
            <a:r>
              <a:rPr lang="en-US" dirty="0" smtClean="0"/>
              <a:t>If We Ask Only a Sample of Clients, How To Pick </a:t>
            </a:r>
            <a:r>
              <a:rPr lang="en-US" i="1" dirty="0" smtClean="0"/>
              <a:t>Which</a:t>
            </a:r>
            <a:r>
              <a:rPr lang="en-US" dirty="0" smtClean="0"/>
              <a:t>  Clients?</a:t>
            </a:r>
          </a:p>
        </p:txBody>
      </p:sp>
      <p:sp>
        <p:nvSpPr>
          <p:cNvPr id="12291" name="Content Placeholder 2"/>
          <p:cNvSpPr>
            <a:spLocks noGrp="1"/>
          </p:cNvSpPr>
          <p:nvPr>
            <p:ph idx="1"/>
          </p:nvPr>
        </p:nvSpPr>
        <p:spPr>
          <a:xfrm>
            <a:off x="457200" y="1371600"/>
            <a:ext cx="8153400" cy="4648200"/>
          </a:xfrm>
        </p:spPr>
        <p:txBody>
          <a:bodyPr/>
          <a:lstStyle/>
          <a:p>
            <a:pPr eaLnBrk="1" hangingPunct="1"/>
            <a:endParaRPr lang="en-US" smtClean="0"/>
          </a:p>
          <a:p>
            <a:pPr eaLnBrk="1" hangingPunct="1"/>
            <a:r>
              <a:rPr lang="en-US" smtClean="0"/>
              <a:t>Don’t want to bias – if so, waste of time</a:t>
            </a:r>
          </a:p>
          <a:p>
            <a:pPr eaLnBrk="1" hangingPunct="1"/>
            <a:r>
              <a:rPr lang="en-US" smtClean="0"/>
              <a:t>And there are </a:t>
            </a:r>
            <a:r>
              <a:rPr lang="en-US" i="1" smtClean="0"/>
              <a:t>lots</a:t>
            </a:r>
            <a:r>
              <a:rPr lang="en-US" smtClean="0"/>
              <a:t> of ways to bias</a:t>
            </a:r>
          </a:p>
          <a:p>
            <a:pPr eaLnBrk="1" hangingPunct="1"/>
            <a:r>
              <a:rPr lang="en-US" smtClean="0"/>
              <a:t>Pick them randomly – these days, easy to do:</a:t>
            </a:r>
          </a:p>
          <a:p>
            <a:pPr eaLnBrk="1" hangingPunct="1">
              <a:buFont typeface="Arial" panose="020B0604020202020204" pitchFamily="34" charset="0"/>
              <a:buNone/>
            </a:pPr>
            <a:r>
              <a:rPr lang="en-US" smtClean="0"/>
              <a:t>	  -  List our clients, in any order we want</a:t>
            </a:r>
          </a:p>
          <a:p>
            <a:pPr eaLnBrk="1" hangingPunct="1">
              <a:buFont typeface="Arial" panose="020B0604020202020204" pitchFamily="34" charset="0"/>
              <a:buNone/>
            </a:pPr>
            <a:r>
              <a:rPr lang="en-US" smtClean="0"/>
              <a:t>	  -  Go to </a:t>
            </a:r>
            <a:r>
              <a:rPr lang="en-US" u="sng" smtClean="0">
                <a:hlinkClick r:id="rId2"/>
              </a:rPr>
              <a:t>www.random.org/sequences</a:t>
            </a:r>
            <a:endParaRPr lang="en-US" u="sng" smtClean="0"/>
          </a:p>
          <a:p>
            <a:pPr eaLnBrk="1" hangingPunct="1">
              <a:buFont typeface="Arial" panose="020B0604020202020204" pitchFamily="34" charset="0"/>
              <a:buNone/>
            </a:pPr>
            <a:r>
              <a:rPr lang="en-US" smtClean="0"/>
              <a:t>	  -  This will randomly mix up our list</a:t>
            </a:r>
          </a:p>
          <a:p>
            <a:pPr eaLnBrk="1" hangingPunct="1">
              <a:buFont typeface="Arial" panose="020B0604020202020204" pitchFamily="34" charset="0"/>
              <a:buNone/>
            </a:pPr>
            <a:r>
              <a:rPr lang="en-US" smtClean="0"/>
              <a:t>	  -  Start at the top, ask as many as we need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762000"/>
            <a:ext cx="7696200" cy="792163"/>
          </a:xfrm>
        </p:spPr>
        <p:txBody>
          <a:bodyPr/>
          <a:lstStyle/>
          <a:p>
            <a:pPr eaLnBrk="1" hangingPunct="1">
              <a:defRPr/>
            </a:pPr>
            <a:r>
              <a:rPr lang="en-US" i="1" dirty="0" smtClean="0"/>
              <a:t>How Many  </a:t>
            </a:r>
            <a:r>
              <a:rPr lang="en-US" dirty="0" smtClean="0"/>
              <a:t>Clients</a:t>
            </a:r>
            <a:r>
              <a:rPr lang="en-US" i="1" dirty="0" smtClean="0"/>
              <a:t> </a:t>
            </a:r>
            <a:r>
              <a:rPr lang="en-US" dirty="0" smtClean="0"/>
              <a:t>Should We Ask?</a:t>
            </a:r>
          </a:p>
        </p:txBody>
      </p:sp>
      <p:sp>
        <p:nvSpPr>
          <p:cNvPr id="13315" name="Content Placeholder 2"/>
          <p:cNvSpPr>
            <a:spLocks noGrp="1"/>
          </p:cNvSpPr>
          <p:nvPr>
            <p:ph idx="1"/>
          </p:nvPr>
        </p:nvSpPr>
        <p:spPr/>
        <p:txBody>
          <a:bodyPr/>
          <a:lstStyle/>
          <a:p>
            <a:pPr eaLnBrk="1" hangingPunct="1"/>
            <a:endParaRPr lang="en-US" smtClean="0"/>
          </a:p>
          <a:p>
            <a:pPr eaLnBrk="1" hangingPunct="1"/>
            <a:r>
              <a:rPr lang="en-US" smtClean="0"/>
              <a:t>Can get complicated, depending on what we want to know at the end:</a:t>
            </a:r>
          </a:p>
          <a:p>
            <a:pPr eaLnBrk="1" hangingPunct="1">
              <a:buFont typeface="Arial" panose="020B0604020202020204" pitchFamily="34" charset="0"/>
              <a:buNone/>
            </a:pPr>
            <a:r>
              <a:rPr lang="en-US" smtClean="0"/>
              <a:t>	  -  General outcomes for everyone overall?</a:t>
            </a:r>
          </a:p>
          <a:p>
            <a:pPr eaLnBrk="1" hangingPunct="1">
              <a:buFont typeface="Arial" panose="020B0604020202020204" pitchFamily="34" charset="0"/>
              <a:buNone/>
            </a:pPr>
            <a:r>
              <a:rPr lang="en-US" smtClean="0"/>
              <a:t>	  -  Specific outcomes for left-handed females?</a:t>
            </a:r>
          </a:p>
          <a:p>
            <a:pPr eaLnBrk="1" hangingPunct="1"/>
            <a:r>
              <a:rPr lang="en-US" smtClean="0"/>
              <a:t>Sometimes we’ll need expert statistical help</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defRPr/>
            </a:pPr>
            <a:r>
              <a:rPr lang="en-US" i="1" dirty="0" smtClean="0"/>
              <a:t>When</a:t>
            </a:r>
            <a:r>
              <a:rPr lang="en-US" dirty="0" smtClean="0"/>
              <a:t>  Should We Ask?</a:t>
            </a:r>
          </a:p>
        </p:txBody>
      </p:sp>
      <p:sp>
        <p:nvSpPr>
          <p:cNvPr id="14339" name="Content Placeholder 2"/>
          <p:cNvSpPr>
            <a:spLocks noGrp="1"/>
          </p:cNvSpPr>
          <p:nvPr>
            <p:ph idx="1"/>
          </p:nvPr>
        </p:nvSpPr>
        <p:spPr/>
        <p:txBody>
          <a:bodyPr/>
          <a:lstStyle/>
          <a:p>
            <a:pPr eaLnBrk="1" hangingPunct="1"/>
            <a:r>
              <a:rPr lang="en-US" smtClean="0"/>
              <a:t>When it’s convenient for our CIL?</a:t>
            </a:r>
          </a:p>
          <a:p>
            <a:pPr eaLnBrk="1" hangingPunct="1">
              <a:buFont typeface="Arial" panose="020B0604020202020204" pitchFamily="34" charset="0"/>
              <a:buNone/>
            </a:pPr>
            <a:r>
              <a:rPr lang="en-US" smtClean="0"/>
              <a:t>	  -  One specific time of year?</a:t>
            </a:r>
          </a:p>
          <a:p>
            <a:pPr eaLnBrk="1" hangingPunct="1">
              <a:buFont typeface="Arial" panose="020B0604020202020204" pitchFamily="34" charset="0"/>
              <a:buNone/>
            </a:pPr>
            <a:r>
              <a:rPr lang="en-US" smtClean="0"/>
              <a:t>	  -  As our workload allows?</a:t>
            </a:r>
          </a:p>
          <a:p>
            <a:pPr eaLnBrk="1" hangingPunct="1"/>
            <a:r>
              <a:rPr lang="en-US" smtClean="0"/>
              <a:t>At a certain time during our work with the client?</a:t>
            </a:r>
          </a:p>
          <a:p>
            <a:pPr eaLnBrk="1" hangingPunct="1">
              <a:buFont typeface="Arial" panose="020B0604020202020204" pitchFamily="34" charset="0"/>
              <a:buNone/>
            </a:pPr>
            <a:r>
              <a:rPr lang="en-US" smtClean="0"/>
              <a:t>	  -  While a client is receiving services?</a:t>
            </a:r>
          </a:p>
          <a:p>
            <a:pPr eaLnBrk="1" hangingPunct="1">
              <a:buFont typeface="Arial" panose="020B0604020202020204" pitchFamily="34" charset="0"/>
              <a:buNone/>
            </a:pPr>
            <a:r>
              <a:rPr lang="en-US" smtClean="0"/>
              <a:t>	  -  At the end of receiving services?</a:t>
            </a:r>
          </a:p>
          <a:p>
            <a:pPr eaLnBrk="1" hangingPunct="1">
              <a:buFont typeface="Arial" panose="020B0604020202020204" pitchFamily="34" charset="0"/>
              <a:buNone/>
            </a:pPr>
            <a:r>
              <a:rPr lang="en-US" smtClean="0"/>
              <a:t>	  -  After services have stopped?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1149</TotalTime>
  <Words>1230</Words>
  <Application>Microsoft Office PowerPoint</Application>
  <PresentationFormat>On-screen Show (4:3)</PresentationFormat>
  <Paragraphs>213</Paragraphs>
  <Slides>30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Arial Rounded MT Bold</vt:lpstr>
      <vt:lpstr>Tahoma</vt:lpstr>
      <vt:lpstr>Trebuchet MS</vt:lpstr>
      <vt:lpstr>Georgia</vt:lpstr>
      <vt:lpstr>Arial Narrow</vt:lpstr>
      <vt:lpstr>Default Design</vt:lpstr>
      <vt:lpstr>Slipstream</vt:lpstr>
      <vt:lpstr>PowerPoint Presentation</vt:lpstr>
      <vt:lpstr>The Yellow Brick Road – Step 6 </vt:lpstr>
      <vt:lpstr>Two Commonly Used Ways to Gather Outcome Information</vt:lpstr>
      <vt:lpstr>#1 -- Clients: What  Information Should We Ask?</vt:lpstr>
      <vt:lpstr>Who  Should We Ask?</vt:lpstr>
      <vt:lpstr>Should We Ask All  Clients or Only a Sample of Clients?</vt:lpstr>
      <vt:lpstr>If We Ask Only a Sample of Clients, How To Pick Which  Clients?</vt:lpstr>
      <vt:lpstr>How Many  Clients Should We Ask?</vt:lpstr>
      <vt:lpstr>When  Should We Ask?</vt:lpstr>
      <vt:lpstr>Important Issues About Interviewing Clients (consumers, I&amp;R callers)</vt:lpstr>
      <vt:lpstr>Other Important Issues About Interviews </vt:lpstr>
      <vt:lpstr>#2 -- MIS: What Information Can We Get?</vt:lpstr>
      <vt:lpstr>How Will We Record  What We Learn?</vt:lpstr>
      <vt:lpstr>Field Test All Your Plans</vt:lpstr>
      <vt:lpstr>NCIL Outcome Measures Project</vt:lpstr>
      <vt:lpstr>Overview of the field test</vt:lpstr>
      <vt:lpstr>CILs Were Evenly Split Urban-Rural</vt:lpstr>
      <vt:lpstr>Information-gathering</vt:lpstr>
      <vt:lpstr>Field Test Feedback</vt:lpstr>
      <vt:lpstr>Field test reports:</vt:lpstr>
      <vt:lpstr>How the field test gathered outcome information</vt:lpstr>
      <vt:lpstr>How the field test gathered outcome information, cont’d.</vt:lpstr>
      <vt:lpstr>How the field test gathered outcome information, cont’d. 2</vt:lpstr>
      <vt:lpstr>How the field test gathered outcome information, cont’d. 3</vt:lpstr>
      <vt:lpstr>How the field test gathered outcome information, cont’d. 4</vt:lpstr>
      <vt:lpstr>How the field test gathered outcome information, cont’d. 5</vt:lpstr>
      <vt:lpstr>Your Turn </vt:lpstr>
      <vt:lpstr>Two Good (Free) References</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92</cp:revision>
  <cp:lastPrinted>2011-08-17T12:37:25Z</cp:lastPrinted>
  <dcterms:created xsi:type="dcterms:W3CDTF">2011-01-05T14:17:40Z</dcterms:created>
  <dcterms:modified xsi:type="dcterms:W3CDTF">2014-02-07T17:37:58Z</dcterms:modified>
</cp:coreProperties>
</file>