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6"/>
  </p:notesMasterIdLst>
  <p:handoutMasterIdLst>
    <p:handoutMasterId r:id="rId27"/>
  </p:handoutMasterIdLst>
  <p:sldIdLst>
    <p:sldId id="280" r:id="rId4"/>
    <p:sldId id="426" r:id="rId5"/>
    <p:sldId id="420" r:id="rId6"/>
    <p:sldId id="421" r:id="rId7"/>
    <p:sldId id="389" r:id="rId8"/>
    <p:sldId id="422" r:id="rId9"/>
    <p:sldId id="391" r:id="rId10"/>
    <p:sldId id="392" r:id="rId11"/>
    <p:sldId id="404" r:id="rId12"/>
    <p:sldId id="395" r:id="rId13"/>
    <p:sldId id="423" r:id="rId14"/>
    <p:sldId id="396" r:id="rId15"/>
    <p:sldId id="409" r:id="rId16"/>
    <p:sldId id="415" r:id="rId17"/>
    <p:sldId id="416" r:id="rId18"/>
    <p:sldId id="417" r:id="rId19"/>
    <p:sldId id="418" r:id="rId20"/>
    <p:sldId id="424" r:id="rId21"/>
    <p:sldId id="425" r:id="rId22"/>
    <p:sldId id="401" r:id="rId23"/>
    <p:sldId id="407" r:id="rId24"/>
    <p:sldId id="318"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9357" autoAdjust="0"/>
    <p:restoredTop sz="94614" autoAdjust="0"/>
  </p:normalViewPr>
  <p:slideViewPr>
    <p:cSldViewPr>
      <p:cViewPr varScale="1">
        <p:scale>
          <a:sx n="112" d="100"/>
          <a:sy n="112" d="100"/>
        </p:scale>
        <p:origin x="157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smtClean="0">
                <a:latin typeface="Arial" charset="0"/>
              </a:defRPr>
            </a:lvl1pPr>
          </a:lstStyle>
          <a:p>
            <a:pPr>
              <a:defRPr/>
            </a:pPr>
            <a:fld id="{9E43EAF0-6874-4F01-ACDA-50F7EFE71F6D}" type="datetimeFigureOut">
              <a:rPr lang="en-US"/>
              <a:pPr>
                <a:defRPr/>
              </a:pPr>
              <a:t>2/7/2014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146BD5F-CC93-40C2-B18C-57B1DB352DAE}" type="slidenum">
              <a:rPr lang="en-US"/>
              <a:pPr/>
              <a:t>‹#›</a:t>
            </a:fld>
            <a:endParaRPr lang="en-US"/>
          </a:p>
        </p:txBody>
      </p:sp>
    </p:spTree>
    <p:extLst>
      <p:ext uri="{BB962C8B-B14F-4D97-AF65-F5344CB8AC3E}">
        <p14:creationId xmlns:p14="http://schemas.microsoft.com/office/powerpoint/2010/main" val="34156708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n-US"/>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6EB3989-93DF-495C-9F7E-DD3D6476A075}" type="slidenum">
              <a:rPr lang="en-US"/>
              <a:pPr/>
              <a:t>‹#›</a:t>
            </a:fld>
            <a:endParaRPr lang="en-US"/>
          </a:p>
        </p:txBody>
      </p:sp>
    </p:spTree>
    <p:extLst>
      <p:ext uri="{BB962C8B-B14F-4D97-AF65-F5344CB8AC3E}">
        <p14:creationId xmlns:p14="http://schemas.microsoft.com/office/powerpoint/2010/main" val="25583796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AC1F8D9-B6BC-4B8E-BEF9-33F6E721AAA3}" type="slidenum">
              <a:rPr lang="en-US"/>
              <a:pPr/>
              <a:t>‹#›</a:t>
            </a:fld>
            <a:endParaRPr lang="en-US"/>
          </a:p>
        </p:txBody>
      </p:sp>
    </p:spTree>
    <p:extLst>
      <p:ext uri="{BB962C8B-B14F-4D97-AF65-F5344CB8AC3E}">
        <p14:creationId xmlns:p14="http://schemas.microsoft.com/office/powerpoint/2010/main" val="1308354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527A14E-B17A-4804-B3F1-5CB1438C7337}" type="slidenum">
              <a:rPr lang="en-US"/>
              <a:pPr/>
              <a:t>‹#›</a:t>
            </a:fld>
            <a:endParaRPr lang="en-US"/>
          </a:p>
        </p:txBody>
      </p:sp>
    </p:spTree>
    <p:extLst>
      <p:ext uri="{BB962C8B-B14F-4D97-AF65-F5344CB8AC3E}">
        <p14:creationId xmlns:p14="http://schemas.microsoft.com/office/powerpoint/2010/main" val="1049524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F8DD71E5-72FC-4904-8DD4-C0C58E65F13F}" type="slidenum">
              <a:rPr lang="en-US"/>
              <a:pPr/>
              <a:t>‹#›</a:t>
            </a:fld>
            <a:endParaRPr lang="en-US"/>
          </a:p>
        </p:txBody>
      </p:sp>
    </p:spTree>
    <p:extLst>
      <p:ext uri="{BB962C8B-B14F-4D97-AF65-F5344CB8AC3E}">
        <p14:creationId xmlns:p14="http://schemas.microsoft.com/office/powerpoint/2010/main" val="24040599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34CBDA6E-A546-45E9-80F3-6DCF37573D2D}"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02FBD839-65E6-43DA-807E-45B49FBD82B4}" type="slidenum">
              <a:rPr lang="en-US"/>
              <a:pPr/>
              <a:t>‹#›</a:t>
            </a:fld>
            <a:endParaRPr lang="en-US"/>
          </a:p>
        </p:txBody>
      </p:sp>
    </p:spTree>
    <p:extLst>
      <p:ext uri="{BB962C8B-B14F-4D97-AF65-F5344CB8AC3E}">
        <p14:creationId xmlns:p14="http://schemas.microsoft.com/office/powerpoint/2010/main" val="8238680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F15D1D79-553C-4085-A2A7-68139D4F6993}" type="datetimeFigureOut">
              <a:rPr lang="en-US"/>
              <a:pPr>
                <a:defRPr/>
              </a:pPr>
              <a:t>2/7/2014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fld id="{8E71B887-4021-4989-82C6-9BFD61880D3D}" type="slidenum">
              <a:rPr lang="en-US"/>
              <a:pPr/>
              <a:t>‹#›</a:t>
            </a:fld>
            <a:endParaRPr lang="en-US"/>
          </a:p>
        </p:txBody>
      </p:sp>
    </p:spTree>
    <p:extLst>
      <p:ext uri="{BB962C8B-B14F-4D97-AF65-F5344CB8AC3E}">
        <p14:creationId xmlns:p14="http://schemas.microsoft.com/office/powerpoint/2010/main" val="620076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D216EA23-B3F2-45E3-A5AD-D8695EBD5287}" type="datetimeFigureOut">
              <a:rPr lang="en-US"/>
              <a:pPr>
                <a:defRPr/>
              </a:pPr>
              <a:t>2/7/2014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fld id="{CD28868F-0CB6-4C7E-A05B-76B9415223FE}" type="slidenum">
              <a:rPr lang="en-US"/>
              <a:pPr/>
              <a:t>‹#›</a:t>
            </a:fld>
            <a:endParaRPr lang="en-US"/>
          </a:p>
        </p:txBody>
      </p:sp>
    </p:spTree>
    <p:extLst>
      <p:ext uri="{BB962C8B-B14F-4D97-AF65-F5344CB8AC3E}">
        <p14:creationId xmlns:p14="http://schemas.microsoft.com/office/powerpoint/2010/main" val="4063037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031C5AF5-0226-453C-BCEC-7670FD3B261B}" type="datetimeFigureOut">
              <a:rPr lang="en-US"/>
              <a:pPr>
                <a:defRPr/>
              </a:pPr>
              <a:t>2/7/2014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590E0B85-2171-463A-AF4D-48CD0E48F96B}" type="slidenum">
              <a:rPr lang="en-US"/>
              <a:pPr/>
              <a:t>‹#›</a:t>
            </a:fld>
            <a:endParaRPr lang="en-US"/>
          </a:p>
        </p:txBody>
      </p:sp>
    </p:spTree>
    <p:extLst>
      <p:ext uri="{BB962C8B-B14F-4D97-AF65-F5344CB8AC3E}">
        <p14:creationId xmlns:p14="http://schemas.microsoft.com/office/powerpoint/2010/main" val="2922394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DF7AB30-B27D-472E-88C6-54199EA85A1C}"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75A93D4-0AEB-493E-8AE6-861066F83F59}" type="slidenum">
              <a:rPr lang="en-US"/>
              <a:pPr/>
              <a:t>‹#›</a:t>
            </a:fld>
            <a:endParaRPr lang="en-US"/>
          </a:p>
        </p:txBody>
      </p:sp>
    </p:spTree>
    <p:extLst>
      <p:ext uri="{BB962C8B-B14F-4D97-AF65-F5344CB8AC3E}">
        <p14:creationId xmlns:p14="http://schemas.microsoft.com/office/powerpoint/2010/main" val="3038122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35BB218F-6A96-49A0-9253-D73B3AF4FED8}"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7117D1F-7D34-4844-8401-F6D959480E07}" type="slidenum">
              <a:rPr lang="en-US"/>
              <a:pPr/>
              <a:t>‹#›</a:t>
            </a:fld>
            <a:endParaRPr lang="en-US"/>
          </a:p>
        </p:txBody>
      </p:sp>
    </p:spTree>
    <p:extLst>
      <p:ext uri="{BB962C8B-B14F-4D97-AF65-F5344CB8AC3E}">
        <p14:creationId xmlns:p14="http://schemas.microsoft.com/office/powerpoint/2010/main" val="561816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F36091A-1960-4AED-A3A9-932DDD7299F1}"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3FC00EDD-9CD2-4157-A302-63B693212614}" type="slidenum">
              <a:rPr lang="en-US"/>
              <a:pPr/>
              <a:t>‹#›</a:t>
            </a:fld>
            <a:endParaRPr lang="en-US"/>
          </a:p>
        </p:txBody>
      </p:sp>
    </p:spTree>
    <p:extLst>
      <p:ext uri="{BB962C8B-B14F-4D97-AF65-F5344CB8AC3E}">
        <p14:creationId xmlns:p14="http://schemas.microsoft.com/office/powerpoint/2010/main" val="1734415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36A44D-5A77-4DDE-B274-79FF28792F95}"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2BE507B-7E2A-4D7B-A4C3-95C44BBFD4AC}" type="slidenum">
              <a:rPr lang="en-US"/>
              <a:pPr/>
              <a:t>‹#›</a:t>
            </a:fld>
            <a:endParaRPr lang="en-US"/>
          </a:p>
        </p:txBody>
      </p:sp>
    </p:spTree>
    <p:extLst>
      <p:ext uri="{BB962C8B-B14F-4D97-AF65-F5344CB8AC3E}">
        <p14:creationId xmlns:p14="http://schemas.microsoft.com/office/powerpoint/2010/main" val="3693657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066D3F8-2D64-4364-A17C-B95CCCF17060}" type="slidenum">
              <a:rPr lang="en-US"/>
              <a:pPr/>
              <a:t>‹#›</a:t>
            </a:fld>
            <a:endParaRPr lang="en-US"/>
          </a:p>
        </p:txBody>
      </p:sp>
    </p:spTree>
    <p:extLst>
      <p:ext uri="{BB962C8B-B14F-4D97-AF65-F5344CB8AC3E}">
        <p14:creationId xmlns:p14="http://schemas.microsoft.com/office/powerpoint/2010/main" val="2527221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46E1BD16-8BAE-4EAB-A989-802A53DE270B}" type="datetimeFigureOut">
              <a:rPr lang="en-US"/>
              <a:pPr>
                <a:defRPr/>
              </a:pPr>
              <a:t>2/7/2014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fld id="{7514641C-9DEF-4D25-8109-14AFE9E3FD73}" type="slidenum">
              <a:rPr lang="en-US"/>
              <a:pPr/>
              <a:t>‹#›</a:t>
            </a:fld>
            <a:endParaRPr lang="en-US"/>
          </a:p>
        </p:txBody>
      </p:sp>
    </p:spTree>
    <p:extLst>
      <p:ext uri="{BB962C8B-B14F-4D97-AF65-F5344CB8AC3E}">
        <p14:creationId xmlns:p14="http://schemas.microsoft.com/office/powerpoint/2010/main" val="182545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501A3EE-03EC-40B5-A625-2CB3C5B0051C}"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8D55E4C-351B-4037-BB30-E25ED4C3AE67}" type="slidenum">
              <a:rPr lang="en-US"/>
              <a:pPr/>
              <a:t>‹#›</a:t>
            </a:fld>
            <a:endParaRPr lang="en-US"/>
          </a:p>
        </p:txBody>
      </p:sp>
    </p:spTree>
    <p:extLst>
      <p:ext uri="{BB962C8B-B14F-4D97-AF65-F5344CB8AC3E}">
        <p14:creationId xmlns:p14="http://schemas.microsoft.com/office/powerpoint/2010/main" val="774765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2D62590-5E1B-40E0-850D-9023A36870A9}"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AC72D0D-7CDE-4D4B-9AB2-9E4D91F191A2}" type="slidenum">
              <a:rPr lang="en-US"/>
              <a:pPr/>
              <a:t>‹#›</a:t>
            </a:fld>
            <a:endParaRPr lang="en-US"/>
          </a:p>
        </p:txBody>
      </p:sp>
    </p:spTree>
    <p:extLst>
      <p:ext uri="{BB962C8B-B14F-4D97-AF65-F5344CB8AC3E}">
        <p14:creationId xmlns:p14="http://schemas.microsoft.com/office/powerpoint/2010/main" val="3639248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58EF754-A444-48CE-910B-31A0B13BFA61}"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5A6C373-5B5A-4596-B5CA-AFCAB95551DB}" type="slidenum">
              <a:rPr lang="en-US"/>
              <a:pPr/>
              <a:t>‹#›</a:t>
            </a:fld>
            <a:endParaRPr lang="en-US"/>
          </a:p>
        </p:txBody>
      </p:sp>
    </p:spTree>
    <p:extLst>
      <p:ext uri="{BB962C8B-B14F-4D97-AF65-F5344CB8AC3E}">
        <p14:creationId xmlns:p14="http://schemas.microsoft.com/office/powerpoint/2010/main" val="385094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263219-18AE-4FE7-ABB3-27B493F89355}"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349596-DAF7-455E-BD23-75C7AF0E02B7}" type="slidenum">
              <a:rPr lang="en-US"/>
              <a:pPr/>
              <a:t>‹#›</a:t>
            </a:fld>
            <a:endParaRPr lang="en-US"/>
          </a:p>
        </p:txBody>
      </p:sp>
    </p:spTree>
    <p:extLst>
      <p:ext uri="{BB962C8B-B14F-4D97-AF65-F5344CB8AC3E}">
        <p14:creationId xmlns:p14="http://schemas.microsoft.com/office/powerpoint/2010/main" val="11536659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B42FFF-8F9C-4186-91A2-F447D4AF77F5}"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7B36F5-6146-4A6A-97AF-E97F9508B6FC}" type="slidenum">
              <a:rPr lang="en-US"/>
              <a:pPr/>
              <a:t>‹#›</a:t>
            </a:fld>
            <a:endParaRPr lang="en-US"/>
          </a:p>
        </p:txBody>
      </p:sp>
    </p:spTree>
    <p:extLst>
      <p:ext uri="{BB962C8B-B14F-4D97-AF65-F5344CB8AC3E}">
        <p14:creationId xmlns:p14="http://schemas.microsoft.com/office/powerpoint/2010/main" val="37624141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4A5FC91-3BBA-4EA4-BBE2-8DAB2EA6A52C}"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4A9B4BE-569C-45C5-8B90-905880D8F3A3}" type="slidenum">
              <a:rPr lang="en-US"/>
              <a:pPr/>
              <a:t>‹#›</a:t>
            </a:fld>
            <a:endParaRPr lang="en-US"/>
          </a:p>
        </p:txBody>
      </p:sp>
    </p:spTree>
    <p:extLst>
      <p:ext uri="{BB962C8B-B14F-4D97-AF65-F5344CB8AC3E}">
        <p14:creationId xmlns:p14="http://schemas.microsoft.com/office/powerpoint/2010/main" val="22788728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869C356-25B0-448B-831A-CE6C963075E1}" type="datetimeFigureOut">
              <a:rPr lang="en-US"/>
              <a:pPr>
                <a:defRPr/>
              </a:pPr>
              <a:t>2/7/2014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C9274E1-9CD3-4EFC-A5C8-39181145F334}" type="slidenum">
              <a:rPr lang="en-US"/>
              <a:pPr/>
              <a:t>‹#›</a:t>
            </a:fld>
            <a:endParaRPr lang="en-US"/>
          </a:p>
        </p:txBody>
      </p:sp>
    </p:spTree>
    <p:extLst>
      <p:ext uri="{BB962C8B-B14F-4D97-AF65-F5344CB8AC3E}">
        <p14:creationId xmlns:p14="http://schemas.microsoft.com/office/powerpoint/2010/main" val="15494848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9EB757-ED64-4CE7-A0A0-D06B4D0CFF56}" type="datetimeFigureOut">
              <a:rPr lang="en-US"/>
              <a:pPr>
                <a:defRPr/>
              </a:pPr>
              <a:t>2/7/2014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FE4C52D-3AD4-4517-986A-7338D7398787}" type="slidenum">
              <a:rPr lang="en-US"/>
              <a:pPr/>
              <a:t>‹#›</a:t>
            </a:fld>
            <a:endParaRPr lang="en-US"/>
          </a:p>
        </p:txBody>
      </p:sp>
    </p:spTree>
    <p:extLst>
      <p:ext uri="{BB962C8B-B14F-4D97-AF65-F5344CB8AC3E}">
        <p14:creationId xmlns:p14="http://schemas.microsoft.com/office/powerpoint/2010/main" val="21416728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DB680E-4BB6-41A2-B5CB-B769D17187D5}" type="datetimeFigureOut">
              <a:rPr lang="en-US"/>
              <a:pPr>
                <a:defRPr/>
              </a:pPr>
              <a:t>2/7/2014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3DCF5A9-F5B0-41EC-A518-F84DAF06BB26}" type="slidenum">
              <a:rPr lang="en-US"/>
              <a:pPr/>
              <a:t>‹#›</a:t>
            </a:fld>
            <a:endParaRPr lang="en-US"/>
          </a:p>
        </p:txBody>
      </p:sp>
    </p:spTree>
    <p:extLst>
      <p:ext uri="{BB962C8B-B14F-4D97-AF65-F5344CB8AC3E}">
        <p14:creationId xmlns:p14="http://schemas.microsoft.com/office/powerpoint/2010/main" val="1713728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90FFCF04-BD9C-471E-86BC-FAC390394178}" type="slidenum">
              <a:rPr lang="en-US"/>
              <a:pPr/>
              <a:t>‹#›</a:t>
            </a:fld>
            <a:endParaRPr lang="en-US"/>
          </a:p>
        </p:txBody>
      </p:sp>
    </p:spTree>
    <p:extLst>
      <p:ext uri="{BB962C8B-B14F-4D97-AF65-F5344CB8AC3E}">
        <p14:creationId xmlns:p14="http://schemas.microsoft.com/office/powerpoint/2010/main" val="25458638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CD9738-8FA0-4158-9F1D-03FDA778F325}"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BBF308B-A192-474D-98FE-6422C30DBD30}" type="slidenum">
              <a:rPr lang="en-US"/>
              <a:pPr/>
              <a:t>‹#›</a:t>
            </a:fld>
            <a:endParaRPr lang="en-US"/>
          </a:p>
        </p:txBody>
      </p:sp>
    </p:spTree>
    <p:extLst>
      <p:ext uri="{BB962C8B-B14F-4D97-AF65-F5344CB8AC3E}">
        <p14:creationId xmlns:p14="http://schemas.microsoft.com/office/powerpoint/2010/main" val="350587323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A64EE40-AC31-4E95-81CF-C389156FFE80}" type="datetimeFigureOut">
              <a:rPr lang="en-US"/>
              <a:pPr>
                <a:defRPr/>
              </a:pPr>
              <a:t>2/7/2014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1B65E92-4282-45CD-8FD7-9E6F80F5BBAE}" type="slidenum">
              <a:rPr lang="en-US"/>
              <a:pPr/>
              <a:t>‹#›</a:t>
            </a:fld>
            <a:endParaRPr lang="en-US"/>
          </a:p>
        </p:txBody>
      </p:sp>
    </p:spTree>
    <p:extLst>
      <p:ext uri="{BB962C8B-B14F-4D97-AF65-F5344CB8AC3E}">
        <p14:creationId xmlns:p14="http://schemas.microsoft.com/office/powerpoint/2010/main" val="17459420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D3EC4D6-EB1D-470F-83AC-82FAC744B0BC}"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B21839A-B5DD-4201-AB62-C562A7A958C0}" type="slidenum">
              <a:rPr lang="en-US"/>
              <a:pPr/>
              <a:t>‹#›</a:t>
            </a:fld>
            <a:endParaRPr lang="en-US"/>
          </a:p>
        </p:txBody>
      </p:sp>
    </p:spTree>
    <p:extLst>
      <p:ext uri="{BB962C8B-B14F-4D97-AF65-F5344CB8AC3E}">
        <p14:creationId xmlns:p14="http://schemas.microsoft.com/office/powerpoint/2010/main" val="29049184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B3E7B68-CE3F-4D85-B0A1-E6FCA5E0E445}" type="datetimeFigureOut">
              <a:rPr lang="en-US"/>
              <a:pPr>
                <a:defRPr/>
              </a:pPr>
              <a:t>2/7/2014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B731706-9F2B-4CAA-9E1B-485561543596}" type="slidenum">
              <a:rPr lang="en-US"/>
              <a:pPr/>
              <a:t>‹#›</a:t>
            </a:fld>
            <a:endParaRPr lang="en-US"/>
          </a:p>
        </p:txBody>
      </p:sp>
    </p:spTree>
    <p:extLst>
      <p:ext uri="{BB962C8B-B14F-4D97-AF65-F5344CB8AC3E}">
        <p14:creationId xmlns:p14="http://schemas.microsoft.com/office/powerpoint/2010/main" val="130355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D8644FF1-881B-43C4-8D1D-F5B8B80B49A5}" type="slidenum">
              <a:rPr lang="en-US"/>
              <a:pPr/>
              <a:t>‹#›</a:t>
            </a:fld>
            <a:endParaRPr lang="en-US"/>
          </a:p>
        </p:txBody>
      </p:sp>
    </p:spTree>
    <p:extLst>
      <p:ext uri="{BB962C8B-B14F-4D97-AF65-F5344CB8AC3E}">
        <p14:creationId xmlns:p14="http://schemas.microsoft.com/office/powerpoint/2010/main" val="2892546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2F9DE481-FF5A-483C-98C6-7ED109A4A8F2}" type="slidenum">
              <a:rPr lang="en-US"/>
              <a:pPr/>
              <a:t>‹#›</a:t>
            </a:fld>
            <a:endParaRPr lang="en-US"/>
          </a:p>
        </p:txBody>
      </p:sp>
    </p:spTree>
    <p:extLst>
      <p:ext uri="{BB962C8B-B14F-4D97-AF65-F5344CB8AC3E}">
        <p14:creationId xmlns:p14="http://schemas.microsoft.com/office/powerpoint/2010/main" val="1612487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DEE3E419-B3AE-4AD8-8D53-8FC2EB780DD6}" type="slidenum">
              <a:rPr lang="en-US"/>
              <a:pPr/>
              <a:t>‹#›</a:t>
            </a:fld>
            <a:endParaRPr lang="en-US"/>
          </a:p>
        </p:txBody>
      </p:sp>
    </p:spTree>
    <p:extLst>
      <p:ext uri="{BB962C8B-B14F-4D97-AF65-F5344CB8AC3E}">
        <p14:creationId xmlns:p14="http://schemas.microsoft.com/office/powerpoint/2010/main" val="397428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EBC7F640-91F9-4D55-A560-161FAF25407F}" type="slidenum">
              <a:rPr lang="en-US"/>
              <a:pPr/>
              <a:t>‹#›</a:t>
            </a:fld>
            <a:endParaRPr lang="en-US"/>
          </a:p>
        </p:txBody>
      </p:sp>
    </p:spTree>
    <p:extLst>
      <p:ext uri="{BB962C8B-B14F-4D97-AF65-F5344CB8AC3E}">
        <p14:creationId xmlns:p14="http://schemas.microsoft.com/office/powerpoint/2010/main" val="3095751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38670A96-AF1A-45FD-9CDA-7A0EB2E633C6}" type="slidenum">
              <a:rPr lang="en-US"/>
              <a:pPr/>
              <a:t>‹#›</a:t>
            </a:fld>
            <a:endParaRPr lang="en-US"/>
          </a:p>
        </p:txBody>
      </p:sp>
    </p:spTree>
    <p:extLst>
      <p:ext uri="{BB962C8B-B14F-4D97-AF65-F5344CB8AC3E}">
        <p14:creationId xmlns:p14="http://schemas.microsoft.com/office/powerpoint/2010/main" val="2515743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A2683620-4710-48AE-9C38-E09F549B6F99}" type="slidenum">
              <a:rPr lang="en-US"/>
              <a:pPr/>
              <a:t>‹#›</a:t>
            </a:fld>
            <a:endParaRPr lang="en-US"/>
          </a:p>
        </p:txBody>
      </p:sp>
    </p:spTree>
    <p:extLst>
      <p:ext uri="{BB962C8B-B14F-4D97-AF65-F5344CB8AC3E}">
        <p14:creationId xmlns:p14="http://schemas.microsoft.com/office/powerpoint/2010/main" val="5830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E8A1D6F3-67AA-4B47-B367-2E28777FDCBA}" type="slidenum">
              <a:rPr lang="en-US"/>
              <a:pPr/>
              <a:t>‹#›</a:t>
            </a:fld>
            <a:endParaRPr lang="en-US"/>
          </a:p>
        </p:txBody>
      </p:sp>
      <p:sp>
        <p:nvSpPr>
          <p:cNvPr id="1029"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A22B740-AA9A-410D-B634-841436BF35EE}" type="slidenum">
              <a:rPr lang="en-US" sz="800" b="1"/>
              <a:pPr algn="r" eaLnBrk="1" hangingPunct="1"/>
              <a:t>‹#›</a:t>
            </a:fld>
            <a:endParaRPr lang="en-US" sz="800" b="1"/>
          </a:p>
        </p:txBody>
      </p:sp>
      <p:sp>
        <p:nvSpPr>
          <p:cNvPr id="2"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1031"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Tahoma" panose="020B0604030504040204" pitchFamily="34"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2pPr>
      <a:lvl3pPr marL="1143000" indent="-228600" algn="l" rtl="0" eaLnBrk="0" fontAlgn="base" hangingPunct="0">
        <a:spcBef>
          <a:spcPct val="20000"/>
        </a:spcBef>
        <a:spcAft>
          <a:spcPct val="0"/>
        </a:spcAft>
        <a:buFont typeface="Tahoma" panose="020B0604030504040204" pitchFamily="34" charset="0"/>
        <a:buChar char="•"/>
        <a:defRPr sz="2400">
          <a:solidFill>
            <a:schemeClr val="accent2"/>
          </a:solidFill>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4pPr>
      <a:lvl5pPr marL="2057400" indent="-228600" algn="l" rtl="0" eaLnBrk="0" fontAlgn="base" hangingPunct="0">
        <a:spcBef>
          <a:spcPct val="20000"/>
        </a:spcBef>
        <a:spcAft>
          <a:spcPct val="0"/>
        </a:spcAft>
        <a:buFont typeface="Tahoma" panose="020B0604030504040204"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2061"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smtClean="0">
                <a:solidFill>
                  <a:schemeClr val="tx1">
                    <a:lumMod val="50000"/>
                    <a:lumOff val="50000"/>
                  </a:schemeClr>
                </a:solidFill>
                <a:latin typeface="Arial" charset="0"/>
              </a:defRPr>
            </a:lvl1pPr>
          </a:lstStyle>
          <a:p>
            <a:pPr>
              <a:defRPr/>
            </a:pPr>
            <a:fld id="{30A4C0E9-DE2F-40E5-AC5C-9698C1D812F7}" type="datetimeFigureOut">
              <a:rPr lang="en-US"/>
              <a:pPr>
                <a:defRPr/>
              </a:pPr>
              <a:t>2/7/2014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wrap="square" lIns="91440" tIns="45720" rIns="91440" bIns="45720" numCol="1" anchor="ctr" anchorCtr="0" compatLnSpc="1">
            <a:prstTxWarp prst="textNoShape">
              <a:avLst/>
            </a:prstTxWarp>
          </a:bodyPr>
          <a:lstStyle>
            <a:lvl1pPr algn="ctr">
              <a:defRPr sz="1200" b="1">
                <a:solidFill>
                  <a:srgbClr val="7F7F7F"/>
                </a:solidFill>
              </a:defRPr>
            </a:lvl1pPr>
          </a:lstStyle>
          <a:p>
            <a:fld id="{8D3C8919-619E-4D13-9379-F7829A7D1FAC}" type="slidenum">
              <a:rPr lang="en-US"/>
              <a:pPr/>
              <a:t>‹#›</a:t>
            </a:fld>
            <a:endParaRPr lang="en-US"/>
          </a:p>
        </p:txBody>
      </p:sp>
      <p:sp>
        <p:nvSpPr>
          <p:cNvPr id="2065"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2066"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7" r:id="rId1"/>
    <p:sldLayoutId id="2147483698" r:id="rId2"/>
    <p:sldLayoutId id="2147483718" r:id="rId3"/>
    <p:sldLayoutId id="2147483699" r:id="rId4"/>
    <p:sldLayoutId id="2147483700" r:id="rId5"/>
    <p:sldLayoutId id="2147483701" r:id="rId6"/>
    <p:sldLayoutId id="2147483702" r:id="rId7"/>
    <p:sldLayoutId id="2147483703" r:id="rId8"/>
    <p:sldLayoutId id="2147483719" r:id="rId9"/>
    <p:sldLayoutId id="2147483704" r:id="rId10"/>
    <p:sldLayoutId id="2147483705" r:id="rId11"/>
  </p:sldLayoutIdLst>
  <p:timing>
    <p:tnLst>
      <p:par>
        <p:cTn id="1" dur="indefinite" restart="never" nodeType="tmRoot"/>
      </p:par>
    </p:tnLst>
  </p:timing>
  <p:hf hdr="0" ftr="0" dt="0"/>
  <p:txStyles>
    <p:titleStyle>
      <a:lvl1pPr marL="319088" indent="-319088" algn="r" rtl="0" fontAlgn="base">
        <a:spcBef>
          <a:spcPct val="0"/>
        </a:spcBef>
        <a:spcAft>
          <a:spcPct val="0"/>
        </a:spcAft>
        <a:buClr>
          <a:srgbClr val="C3260C"/>
        </a:buClr>
        <a:buSzPct val="128000"/>
        <a:buFont typeface="Georgia" panose="02040502050405020303"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2pPr>
      <a:lvl3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3pPr>
      <a:lvl4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4pPr>
      <a:lvl5pPr marL="319088" indent="-319088" algn="r" rtl="0" fontAlgn="base">
        <a:spcBef>
          <a:spcPct val="0"/>
        </a:spcBef>
        <a:spcAft>
          <a:spcPct val="0"/>
        </a:spcAft>
        <a:buClr>
          <a:srgbClr val="C3260C"/>
        </a:buClr>
        <a:buSzPct val="128000"/>
        <a:buFont typeface="Georgia" panose="02040502050405020303" pitchFamily="18" charset="0"/>
        <a:buChar char="*"/>
        <a:defRPr sz="4600" b="1">
          <a:solidFill>
            <a:schemeClr val="tx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anose="02040502050405020303"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anose="02040502050405020303"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anose="02040502050405020303"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anose="02040502050405020303"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anose="02040502050405020303"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Arial" charset="0"/>
              </a:defRPr>
            </a:lvl1pPr>
          </a:lstStyle>
          <a:p>
            <a:pPr>
              <a:defRPr/>
            </a:pPr>
            <a:fld id="{4FBD1710-D3F5-496E-BADC-06D653DF455B}" type="datetimeFigureOut">
              <a:rPr lang="en-US"/>
              <a:pPr>
                <a:defRPr/>
              </a:pPr>
              <a:t>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112AD8E-0AB7-499D-B235-EA6AAEDFFB68}" type="slidenum">
              <a:rPr lang="en-US"/>
              <a:pPr/>
              <a:t>‹#›</a:t>
            </a:fld>
            <a:endParaRPr lang="en-US"/>
          </a:p>
        </p:txBody>
      </p:sp>
      <p:sp>
        <p:nvSpPr>
          <p:cNvPr id="3079" name="Rectangle 10"/>
          <p:cNvSpPr>
            <a:spLocks noChangeArrowheads="1"/>
          </p:cNvSpPr>
          <p:nvPr userDrawn="1"/>
        </p:nvSpPr>
        <p:spPr bwMode="auto">
          <a:xfrm>
            <a:off x="228600" y="6373813"/>
            <a:ext cx="4572000" cy="214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sz="800" b="1"/>
              <a:t>CIL-NET, a project of ILRU – Independent Living Research Utilization</a:t>
            </a:r>
          </a:p>
        </p:txBody>
      </p:sp>
      <p:pic>
        <p:nvPicPr>
          <p:cNvPr id="3080" name="Picture 7" descr="ilru_new_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3.xml"/><Relationship Id="rId1" Type="http://schemas.openxmlformats.org/officeDocument/2006/relationships/themeOverride" Target="../theme/themeOverride1.xml"/><Relationship Id="rId5" Type="http://schemas.openxmlformats.org/officeDocument/2006/relationships/image" Target="../media/image4.jpe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bobmichaels@cox.net" TargetMode="External"/><Relationship Id="rId2" Type="http://schemas.openxmlformats.org/officeDocument/2006/relationships/hyperlink" Target="mailto:MikeHendri@aol.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ChangeArrowheads="1"/>
          </p:cNvSpPr>
          <p:nvPr/>
        </p:nvSpPr>
        <p:spPr bwMode="auto">
          <a:xfrm>
            <a:off x="685800" y="76200"/>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defRPr/>
            </a:pPr>
            <a:r>
              <a:rPr lang="en-US" sz="3600" b="1">
                <a:solidFill>
                  <a:schemeClr val="accent2"/>
                </a:solidFill>
                <a:effectLst>
                  <a:outerShdw blurRad="38100" dist="38100" dir="2700000" algn="tl">
                    <a:srgbClr val="C0C0C0"/>
                  </a:outerShdw>
                </a:effectLst>
                <a:latin typeface="Arial Rounded MT Bold" pitchFamily="34" charset="0"/>
              </a:rPr>
              <a:t>CIL-NET Presents…</a:t>
            </a:r>
          </a:p>
        </p:txBody>
      </p:sp>
      <p:sp>
        <p:nvSpPr>
          <p:cNvPr id="7171"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144B531-2091-4048-9B9B-C4EDE58C5963}" type="slidenum">
              <a:rPr lang="en-US" sz="800" b="1"/>
              <a:pPr algn="r" eaLnBrk="1" hangingPunct="1"/>
              <a:t>1</a:t>
            </a:fld>
            <a:endParaRPr lang="en-US" sz="800" b="1"/>
          </a:p>
        </p:txBody>
      </p:sp>
      <p:sp>
        <p:nvSpPr>
          <p:cNvPr id="7172" name="Rectangle 3"/>
          <p:cNvSpPr>
            <a:spLocks noChangeArrowheads="1"/>
          </p:cNvSpPr>
          <p:nvPr/>
        </p:nvSpPr>
        <p:spPr bwMode="auto">
          <a:xfrm>
            <a:off x="0" y="121920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20000"/>
              </a:spcBef>
              <a:buClr>
                <a:schemeClr val="accent2"/>
              </a:buClr>
              <a:buFont typeface="Tahoma" panose="020B0604030504040204" pitchFamily="34" charset="0"/>
              <a:buNone/>
            </a:pPr>
            <a:r>
              <a:rPr lang="en-US" sz="3600" b="1">
                <a:solidFill>
                  <a:srgbClr val="333399"/>
                </a:solidFill>
                <a:latin typeface="Arial Rounded MT Bold" panose="020F0704030504030204" pitchFamily="34" charset="0"/>
              </a:rPr>
              <a:t>Outcome Measures for CILs</a:t>
            </a:r>
            <a:endParaRPr lang="en-US" sz="2800" b="1">
              <a:solidFill>
                <a:srgbClr val="333399"/>
              </a:solidFill>
              <a:latin typeface="Arial Rounded MT Bold" panose="020F0704030504030204" pitchFamily="34" charset="0"/>
            </a:endParaRPr>
          </a:p>
          <a:p>
            <a:pPr algn="ctr" eaLnBrk="1" hangingPunct="1">
              <a:spcBef>
                <a:spcPct val="20000"/>
              </a:spcBef>
              <a:buClr>
                <a:schemeClr val="accent2"/>
              </a:buClr>
            </a:pPr>
            <a:r>
              <a:rPr lang="en-US" sz="2400">
                <a:solidFill>
                  <a:srgbClr val="000099"/>
                </a:solidFill>
                <a:latin typeface="Arial Rounded MT Bold" panose="020F0704030504030204" pitchFamily="34" charset="0"/>
              </a:rPr>
              <a:t>A National Onsite Training</a:t>
            </a:r>
          </a:p>
          <a:p>
            <a:pPr algn="ctr" eaLnBrk="1" hangingPunct="1">
              <a:spcBef>
                <a:spcPct val="20000"/>
              </a:spcBef>
              <a:buClr>
                <a:schemeClr val="accent2"/>
              </a:buClr>
              <a:buFont typeface="Tahoma" panose="020B0604030504040204" pitchFamily="34" charset="0"/>
              <a:buNone/>
            </a:pPr>
            <a:endParaRPr lang="en-US" sz="800" b="1">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3200" b="1">
                <a:solidFill>
                  <a:srgbClr val="C00000"/>
                </a:solidFill>
                <a:latin typeface="Arial Rounded MT Bold" panose="020F0704030504030204" pitchFamily="34" charset="0"/>
              </a:rPr>
              <a:t>Logic Models</a:t>
            </a:r>
          </a:p>
          <a:p>
            <a:pPr algn="ctr" eaLnBrk="1" hangingPunct="1">
              <a:spcBef>
                <a:spcPct val="20000"/>
              </a:spcBef>
              <a:buClr>
                <a:schemeClr val="accent2"/>
              </a:buClr>
              <a:buFont typeface="Tahoma" panose="020B0604030504040204" pitchFamily="34" charset="0"/>
              <a:buNone/>
            </a:pPr>
            <a:endParaRPr lang="en-US" sz="24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September 13-15, 2011</a:t>
            </a: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Portland, OR</a:t>
            </a:r>
          </a:p>
          <a:p>
            <a:pPr algn="ctr" eaLnBrk="1" hangingPunct="1">
              <a:spcBef>
                <a:spcPct val="20000"/>
              </a:spcBef>
              <a:buClr>
                <a:schemeClr val="accent2"/>
              </a:buClr>
              <a:buFont typeface="Tahoma" panose="020B0604030504040204" pitchFamily="34" charset="0"/>
              <a:buNone/>
            </a:pPr>
            <a:endParaRPr lang="en-US" sz="800">
              <a:solidFill>
                <a:srgbClr val="333399"/>
              </a:solidFill>
              <a:latin typeface="Tahoma" panose="020B0604030504040204" pitchFamily="34" charset="0"/>
            </a:endParaRPr>
          </a:p>
          <a:p>
            <a:pPr algn="ctr" eaLnBrk="1" hangingPunct="1">
              <a:spcBef>
                <a:spcPct val="20000"/>
              </a:spcBef>
              <a:buClr>
                <a:schemeClr val="accent2"/>
              </a:buClr>
              <a:buFont typeface="Tahoma" panose="020B0604030504040204" pitchFamily="34" charset="0"/>
              <a:buNone/>
            </a:pPr>
            <a:endParaRPr lang="en-US" sz="200">
              <a:solidFill>
                <a:srgbClr val="333399"/>
              </a:solidFill>
              <a:latin typeface="Arial Rounded MT Bold" panose="020F0704030504030204" pitchFamily="34" charset="0"/>
            </a:endParaRPr>
          </a:p>
          <a:p>
            <a:pPr algn="ctr" eaLnBrk="1" hangingPunct="1">
              <a:spcBef>
                <a:spcPct val="20000"/>
              </a:spcBef>
              <a:buClr>
                <a:schemeClr val="accent2"/>
              </a:buClr>
              <a:buFont typeface="Tahoma" panose="020B0604030504040204" pitchFamily="34" charset="0"/>
              <a:buNone/>
            </a:pPr>
            <a:r>
              <a:rPr lang="en-US" sz="2400">
                <a:solidFill>
                  <a:srgbClr val="333399"/>
                </a:solidFill>
                <a:latin typeface="Arial Rounded MT Bold" panose="020F0704030504030204" pitchFamily="34" charset="0"/>
              </a:rPr>
              <a:t>Presenters:</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Mike Hendricks, Ph.D.</a:t>
            </a:r>
          </a:p>
          <a:p>
            <a:pPr algn="ctr" eaLnBrk="1" hangingPunct="1">
              <a:spcBef>
                <a:spcPct val="20000"/>
              </a:spcBef>
              <a:buClr>
                <a:schemeClr val="accent2"/>
              </a:buClr>
              <a:buFont typeface="Tahoma" panose="020B0604030504040204" pitchFamily="34" charset="0"/>
              <a:buNone/>
            </a:pPr>
            <a:r>
              <a:rPr lang="en-US" sz="2400">
                <a:solidFill>
                  <a:schemeClr val="accent2"/>
                </a:solidFill>
                <a:latin typeface="Arial Rounded MT Bold" panose="020F0704030504030204" pitchFamily="34" charset="0"/>
              </a:rPr>
              <a:t>Bob Michaels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03200" y="228600"/>
            <a:ext cx="7696200" cy="792163"/>
          </a:xfrm>
        </p:spPr>
        <p:txBody>
          <a:bodyPr/>
          <a:lstStyle/>
          <a:p>
            <a:pPr eaLnBrk="1" hangingPunct="1">
              <a:defRPr/>
            </a:pPr>
            <a:r>
              <a:rPr lang="en-US" dirty="0" smtClean="0"/>
              <a:t>Useful Tip #1:</a:t>
            </a:r>
          </a:p>
        </p:txBody>
      </p:sp>
      <p:grpSp>
        <p:nvGrpSpPr>
          <p:cNvPr id="16387" name="Group 1" descr="Oval with &quot;Outcome&quot; in middle. Arrow points up with Why? Arrow points to right with What else?. Arrow points down with How?"/>
          <p:cNvGrpSpPr>
            <a:grpSpLocks/>
          </p:cNvGrpSpPr>
          <p:nvPr/>
        </p:nvGrpSpPr>
        <p:grpSpPr bwMode="auto">
          <a:xfrm>
            <a:off x="1905000" y="1182688"/>
            <a:ext cx="6019800" cy="4797425"/>
            <a:chOff x="1905000" y="1182687"/>
            <a:chExt cx="6019800" cy="4797426"/>
          </a:xfrm>
        </p:grpSpPr>
        <p:sp>
          <p:nvSpPr>
            <p:cNvPr id="10243" name="Oval 3"/>
            <p:cNvSpPr>
              <a:spLocks noChangeArrowheads="1"/>
            </p:cNvSpPr>
            <p:nvPr/>
          </p:nvSpPr>
          <p:spPr bwMode="auto">
            <a:xfrm>
              <a:off x="1905000" y="2438399"/>
              <a:ext cx="3810000" cy="2286000"/>
            </a:xfrm>
            <a:prstGeom prst="ellipse">
              <a:avLst/>
            </a:prstGeom>
            <a:solidFill>
              <a:schemeClr val="hlink"/>
            </a:solidFill>
            <a:ln w="9525">
              <a:solidFill>
                <a:schemeClr val="tx1"/>
              </a:solidFill>
              <a:round/>
              <a:headEnd/>
              <a:tailEnd/>
            </a:ln>
          </p:spPr>
          <p:txBody>
            <a:bodyPr wrap="none" anchor="ctr"/>
            <a:lstStyle/>
            <a:p>
              <a:pPr algn="ctr">
                <a:defRPr/>
              </a:pPr>
              <a:r>
                <a:rPr lang="en-US" sz="3600" b="1" dirty="0">
                  <a:solidFill>
                    <a:schemeClr val="bg1"/>
                  </a:solidFill>
                  <a:effectLst>
                    <a:outerShdw blurRad="38100" dist="38100" dir="2700000" algn="tl">
                      <a:srgbClr val="000000">
                        <a:alpha val="43137"/>
                      </a:srgbClr>
                    </a:outerShdw>
                  </a:effectLst>
                  <a:latin typeface="Times New Roman" pitchFamily="18" charset="0"/>
                </a:rPr>
                <a:t>Outcome</a:t>
              </a:r>
            </a:p>
          </p:txBody>
        </p:sp>
        <p:sp>
          <p:nvSpPr>
            <p:cNvPr id="16389" name="AutoShape 4"/>
            <p:cNvSpPr>
              <a:spLocks noChangeArrowheads="1"/>
            </p:cNvSpPr>
            <p:nvPr/>
          </p:nvSpPr>
          <p:spPr bwMode="auto">
            <a:xfrm>
              <a:off x="3581400" y="1905000"/>
              <a:ext cx="485775" cy="519113"/>
            </a:xfrm>
            <a:prstGeom prst="upArrow">
              <a:avLst>
                <a:gd name="adj1" fmla="val 50000"/>
                <a:gd name="adj2" fmla="val 26716"/>
              </a:avLst>
            </a:prstGeom>
            <a:solidFill>
              <a:srgbClr val="FF9933"/>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atin typeface="Calibri" panose="020F0502020204030204" pitchFamily="34" charset="0"/>
              </a:endParaRPr>
            </a:p>
          </p:txBody>
        </p:sp>
        <p:sp>
          <p:nvSpPr>
            <p:cNvPr id="16390" name="Text Box 5"/>
            <p:cNvSpPr txBox="1">
              <a:spLocks noChangeArrowheads="1"/>
            </p:cNvSpPr>
            <p:nvPr/>
          </p:nvSpPr>
          <p:spPr bwMode="auto">
            <a:xfrm>
              <a:off x="2971800" y="1182687"/>
              <a:ext cx="1752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3600" b="1" i="1">
                  <a:latin typeface="Calibri" panose="020F0502020204030204" pitchFamily="34" charset="0"/>
                </a:rPr>
                <a:t>Why?</a:t>
              </a:r>
            </a:p>
          </p:txBody>
        </p:sp>
        <p:sp>
          <p:nvSpPr>
            <p:cNvPr id="16391" name="AutoShape 6"/>
            <p:cNvSpPr>
              <a:spLocks noChangeArrowheads="1"/>
            </p:cNvSpPr>
            <p:nvPr/>
          </p:nvSpPr>
          <p:spPr bwMode="auto">
            <a:xfrm>
              <a:off x="3581400" y="4724400"/>
              <a:ext cx="485775" cy="609600"/>
            </a:xfrm>
            <a:prstGeom prst="downArrow">
              <a:avLst>
                <a:gd name="adj1" fmla="val 50000"/>
                <a:gd name="adj2" fmla="val 31373"/>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atin typeface="Calibri" panose="020F0502020204030204" pitchFamily="34" charset="0"/>
              </a:endParaRPr>
            </a:p>
          </p:txBody>
        </p:sp>
        <p:sp>
          <p:nvSpPr>
            <p:cNvPr id="16392" name="Text Box 7"/>
            <p:cNvSpPr txBox="1">
              <a:spLocks noChangeArrowheads="1"/>
            </p:cNvSpPr>
            <p:nvPr/>
          </p:nvSpPr>
          <p:spPr bwMode="auto">
            <a:xfrm>
              <a:off x="3048000" y="5334000"/>
              <a:ext cx="152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3600" b="1" i="1">
                  <a:latin typeface="Calibri" panose="020F0502020204030204" pitchFamily="34" charset="0"/>
                </a:rPr>
                <a:t>How?</a:t>
              </a:r>
            </a:p>
          </p:txBody>
        </p:sp>
        <p:sp>
          <p:nvSpPr>
            <p:cNvPr id="16393" name="AutoShape 8"/>
            <p:cNvSpPr>
              <a:spLocks noChangeArrowheads="1"/>
            </p:cNvSpPr>
            <p:nvPr/>
          </p:nvSpPr>
          <p:spPr bwMode="auto">
            <a:xfrm>
              <a:off x="5715000" y="3429000"/>
              <a:ext cx="685800" cy="485775"/>
            </a:xfrm>
            <a:prstGeom prst="rightArrow">
              <a:avLst>
                <a:gd name="adj1" fmla="val 50000"/>
                <a:gd name="adj2" fmla="val 35294"/>
              </a:avLst>
            </a:prstGeom>
            <a:solidFill>
              <a:schemeClr val="folHlink"/>
            </a:solidFill>
            <a:ln w="9525">
              <a:solidFill>
                <a:schemeClr val="tx1"/>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atin typeface="Calibri" panose="020F0502020204030204" pitchFamily="34" charset="0"/>
              </a:endParaRPr>
            </a:p>
          </p:txBody>
        </p:sp>
        <p:sp>
          <p:nvSpPr>
            <p:cNvPr id="16394" name="Text Box 9"/>
            <p:cNvSpPr txBox="1">
              <a:spLocks noChangeArrowheads="1"/>
            </p:cNvSpPr>
            <p:nvPr/>
          </p:nvSpPr>
          <p:spPr bwMode="auto">
            <a:xfrm>
              <a:off x="6324600" y="3124200"/>
              <a:ext cx="1600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3600" b="1" i="1">
                  <a:latin typeface="Calibri" panose="020F0502020204030204" pitchFamily="34" charset="0"/>
                </a:rPr>
                <a:t>What else?</a:t>
              </a:r>
            </a:p>
          </p:txBody>
        </p:sp>
      </p:gr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Text Box 32"/>
          <p:cNvSpPr txBox="1">
            <a:spLocks noChangeArrowheads="1"/>
          </p:cNvSpPr>
          <p:nvPr/>
        </p:nvSpPr>
        <p:spPr bwMode="auto">
          <a:xfrm>
            <a:off x="292100" y="76200"/>
            <a:ext cx="7423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3200" b="1" dirty="0">
                <a:solidFill>
                  <a:schemeClr val="accent2"/>
                </a:solidFill>
                <a:effectLst>
                  <a:outerShdw blurRad="38100" dist="38100" dir="2700000" algn="tl">
                    <a:srgbClr val="000000">
                      <a:alpha val="43137"/>
                    </a:srgbClr>
                  </a:outerShdw>
                </a:effectLst>
                <a:latin typeface="+mj-lt"/>
              </a:rPr>
              <a:t>At-Risk Teen Mentoring Program</a:t>
            </a:r>
          </a:p>
        </p:txBody>
      </p:sp>
      <p:grpSp>
        <p:nvGrpSpPr>
          <p:cNvPr id="17411" name="Group 9"/>
          <p:cNvGrpSpPr>
            <a:grpSpLocks/>
          </p:cNvGrpSpPr>
          <p:nvPr/>
        </p:nvGrpSpPr>
        <p:grpSpPr bwMode="auto">
          <a:xfrm>
            <a:off x="1238250" y="762000"/>
            <a:ext cx="6705600" cy="5429250"/>
            <a:chOff x="1238250" y="762000"/>
            <a:chExt cx="6705600" cy="5429250"/>
          </a:xfrm>
        </p:grpSpPr>
        <p:grpSp>
          <p:nvGrpSpPr>
            <p:cNvPr id="17412" name="Group 7"/>
            <p:cNvGrpSpPr>
              <a:grpSpLocks/>
            </p:cNvGrpSpPr>
            <p:nvPr/>
          </p:nvGrpSpPr>
          <p:grpSpPr bwMode="auto">
            <a:xfrm>
              <a:off x="1543050" y="4667250"/>
              <a:ext cx="6324600" cy="1524000"/>
              <a:chOff x="1543050" y="4667250"/>
              <a:chExt cx="6324600" cy="1524000"/>
            </a:xfrm>
          </p:grpSpPr>
          <p:sp>
            <p:nvSpPr>
              <p:cNvPr id="6175" name="Rectangle 3" descr="Box on bottom with arrows flowing up to 2 columns says: Mentors meet with at-risk teens for an hour each week.  Mentors stress the importance of education, encourage school attendance, occasionally help with homework. Left column going up with f&#10;"/>
              <p:cNvSpPr>
                <a:spLocks noChangeArrowheads="1"/>
              </p:cNvSpPr>
              <p:nvPr/>
            </p:nvSpPr>
            <p:spPr bwMode="auto">
              <a:xfrm>
                <a:off x="1695450" y="4767263"/>
                <a:ext cx="6096000" cy="138112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p>
                <a:pPr marL="114300" indent="-114300" algn="ctr" eaLnBrk="0" hangingPunct="0">
                  <a:defRPr/>
                </a:pPr>
                <a:r>
                  <a:rPr lang="en-US" sz="2100" dirty="0">
                    <a:latin typeface="+mn-lt"/>
                  </a:rPr>
                  <a:t>Mentors meet with at-risk teens for an hour each week.  Mentors stress the importance of education, encourage school attendance, occasionally help with homework.</a:t>
                </a:r>
              </a:p>
            </p:txBody>
          </p:sp>
          <p:sp>
            <p:nvSpPr>
              <p:cNvPr id="6176" name="AutoShape 4"/>
              <p:cNvSpPr>
                <a:spLocks noChangeArrowheads="1"/>
              </p:cNvSpPr>
              <p:nvPr/>
            </p:nvSpPr>
            <p:spPr bwMode="auto">
              <a:xfrm>
                <a:off x="1543050" y="4667250"/>
                <a:ext cx="6324600" cy="15240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grpSp>
        <p:grpSp>
          <p:nvGrpSpPr>
            <p:cNvPr id="17413" name="Group 6"/>
            <p:cNvGrpSpPr>
              <a:grpSpLocks/>
            </p:cNvGrpSpPr>
            <p:nvPr/>
          </p:nvGrpSpPr>
          <p:grpSpPr bwMode="auto">
            <a:xfrm>
              <a:off x="1238250" y="1447800"/>
              <a:ext cx="3125788" cy="1028700"/>
              <a:chOff x="1238250" y="1447800"/>
              <a:chExt cx="3125788" cy="1028700"/>
            </a:xfrm>
          </p:grpSpPr>
          <p:sp>
            <p:nvSpPr>
              <p:cNvPr id="6172" name="Rectangle 6"/>
              <p:cNvSpPr>
                <a:spLocks noChangeArrowheads="1"/>
              </p:cNvSpPr>
              <p:nvPr/>
            </p:nvSpPr>
            <p:spPr bwMode="auto">
              <a:xfrm>
                <a:off x="1390650" y="1457325"/>
                <a:ext cx="28194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teens achieve</a:t>
                </a:r>
              </a:p>
              <a:p>
                <a:pPr algn="ctr" eaLnBrk="0" hangingPunct="0">
                  <a:defRPr/>
                </a:pPr>
                <a:r>
                  <a:rPr lang="en-US" sz="2100" dirty="0">
                    <a:latin typeface="+mn-lt"/>
                  </a:rPr>
                  <a:t>passing grades.</a:t>
                </a:r>
              </a:p>
            </p:txBody>
          </p:sp>
          <p:sp>
            <p:nvSpPr>
              <p:cNvPr id="6173" name="AutoShape 7"/>
              <p:cNvSpPr>
                <a:spLocks noChangeArrowheads="1"/>
              </p:cNvSpPr>
              <p:nvPr/>
            </p:nvSpPr>
            <p:spPr bwMode="blackWhite">
              <a:xfrm>
                <a:off x="2762250" y="23241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74" name="AutoShape 8"/>
              <p:cNvSpPr>
                <a:spLocks noChangeArrowheads="1"/>
              </p:cNvSpPr>
              <p:nvPr/>
            </p:nvSpPr>
            <p:spPr bwMode="auto">
              <a:xfrm>
                <a:off x="1238250" y="14478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grpSp>
        <p:grpSp>
          <p:nvGrpSpPr>
            <p:cNvPr id="17414" name="Group 5"/>
            <p:cNvGrpSpPr>
              <a:grpSpLocks/>
            </p:cNvGrpSpPr>
            <p:nvPr/>
          </p:nvGrpSpPr>
          <p:grpSpPr bwMode="auto">
            <a:xfrm>
              <a:off x="1238250" y="2514600"/>
              <a:ext cx="3125788" cy="1028700"/>
              <a:chOff x="1238250" y="2514600"/>
              <a:chExt cx="3125788" cy="1028700"/>
            </a:xfrm>
          </p:grpSpPr>
          <p:sp>
            <p:nvSpPr>
              <p:cNvPr id="6169" name="Rectangle 10"/>
              <p:cNvSpPr>
                <a:spLocks noChangeArrowheads="1"/>
              </p:cNvSpPr>
              <p:nvPr/>
            </p:nvSpPr>
            <p:spPr bwMode="auto">
              <a:xfrm>
                <a:off x="1238250" y="2524125"/>
                <a:ext cx="31242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a:t>
                </a:r>
              </a:p>
              <a:p>
                <a:pPr algn="ctr" eaLnBrk="0" hangingPunct="0">
                  <a:defRPr/>
                </a:pPr>
                <a:r>
                  <a:rPr lang="en-US" sz="2100">
                    <a:latin typeface="+mn-lt"/>
                  </a:rPr>
                  <a:t>earn better grades.</a:t>
                </a:r>
              </a:p>
            </p:txBody>
          </p:sp>
          <p:sp>
            <p:nvSpPr>
              <p:cNvPr id="6170" name="AutoShape 11"/>
              <p:cNvSpPr>
                <a:spLocks noChangeArrowheads="1"/>
              </p:cNvSpPr>
              <p:nvPr/>
            </p:nvSpPr>
            <p:spPr bwMode="auto">
              <a:xfrm>
                <a:off x="1238250" y="25146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71" name="AutoShape 12"/>
              <p:cNvSpPr>
                <a:spLocks noChangeArrowheads="1"/>
              </p:cNvSpPr>
              <p:nvPr/>
            </p:nvSpPr>
            <p:spPr bwMode="blackWhite">
              <a:xfrm>
                <a:off x="2762250" y="33909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7415" name="Group 4"/>
            <p:cNvGrpSpPr>
              <a:grpSpLocks/>
            </p:cNvGrpSpPr>
            <p:nvPr/>
          </p:nvGrpSpPr>
          <p:grpSpPr bwMode="auto">
            <a:xfrm>
              <a:off x="2000250" y="762000"/>
              <a:ext cx="5334000" cy="647700"/>
              <a:chOff x="2000250" y="762000"/>
              <a:chExt cx="5334000" cy="647700"/>
            </a:xfrm>
          </p:grpSpPr>
          <p:grpSp>
            <p:nvGrpSpPr>
              <p:cNvPr id="17430" name="Group 14"/>
              <p:cNvGrpSpPr>
                <a:grpSpLocks/>
              </p:cNvGrpSpPr>
              <p:nvPr/>
            </p:nvGrpSpPr>
            <p:grpSpPr bwMode="auto">
              <a:xfrm>
                <a:off x="2000250" y="762000"/>
                <a:ext cx="5334000" cy="457200"/>
                <a:chOff x="1200" y="432"/>
                <a:chExt cx="3360" cy="288"/>
              </a:xfrm>
            </p:grpSpPr>
            <p:sp>
              <p:nvSpPr>
                <p:cNvPr id="6167" name="Rectangle 15"/>
                <p:cNvSpPr>
                  <a:spLocks noChangeArrowheads="1"/>
                </p:cNvSpPr>
                <p:nvPr/>
              </p:nvSpPr>
              <p:spPr bwMode="auto">
                <a:xfrm>
                  <a:off x="1200" y="436"/>
                  <a:ext cx="3360" cy="262"/>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a:t>
                  </a:r>
                  <a:r>
                    <a:rPr lang="en-US" sz="2100" dirty="0">
                      <a:latin typeface="+mn-lt"/>
                    </a:rPr>
                    <a:t>teens </a:t>
                  </a:r>
                  <a:r>
                    <a:rPr lang="en-US" sz="2100" dirty="0">
                      <a:latin typeface="+mn-lt"/>
                    </a:rPr>
                    <a:t>graduate from high school.</a:t>
                  </a:r>
                </a:p>
              </p:txBody>
            </p:sp>
            <p:sp>
              <p:nvSpPr>
                <p:cNvPr id="6168" name="AutoShape 16"/>
                <p:cNvSpPr>
                  <a:spLocks noChangeArrowheads="1"/>
                </p:cNvSpPr>
                <p:nvPr/>
              </p:nvSpPr>
              <p:spPr bwMode="auto">
                <a:xfrm>
                  <a:off x="1248" y="432"/>
                  <a:ext cx="3264" cy="288"/>
                </a:xfrm>
                <a:prstGeom prst="roundRect">
                  <a:avLst>
                    <a:gd name="adj" fmla="val 16667"/>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000">
                    <a:latin typeface="+mn-lt"/>
                  </a:endParaRPr>
                </a:p>
              </p:txBody>
            </p:sp>
          </p:grpSp>
          <p:sp>
            <p:nvSpPr>
              <p:cNvPr id="6165" name="AutoShape 17"/>
              <p:cNvSpPr>
                <a:spLocks noChangeArrowheads="1"/>
              </p:cNvSpPr>
              <p:nvPr/>
            </p:nvSpPr>
            <p:spPr bwMode="blackWhite">
              <a:xfrm>
                <a:off x="27622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66" name="AutoShape 18"/>
              <p:cNvSpPr>
                <a:spLocks noChangeArrowheads="1"/>
              </p:cNvSpPr>
              <p:nvPr/>
            </p:nvSpPr>
            <p:spPr bwMode="blackWhite">
              <a:xfrm>
                <a:off x="62293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7416" name="Group 3"/>
            <p:cNvGrpSpPr>
              <a:grpSpLocks/>
            </p:cNvGrpSpPr>
            <p:nvPr/>
          </p:nvGrpSpPr>
          <p:grpSpPr bwMode="auto">
            <a:xfrm>
              <a:off x="4667250" y="1466850"/>
              <a:ext cx="3276600" cy="1276350"/>
              <a:chOff x="4667250" y="1466850"/>
              <a:chExt cx="3276600" cy="1276350"/>
            </a:xfrm>
          </p:grpSpPr>
          <p:sp>
            <p:nvSpPr>
              <p:cNvPr id="6160" name="Rectangle 20" descr="&#10;Starting at bottom, box with two arrows pointing up to two columns. Mentors meet with at-risk teens for an hour each week. mentors stress the importance of education, encourage school attendance, occasionally help with homework. First column, starting at bottom says At-risk teens complete homework regularly. Arrow up, with next box At-risk teens earn better grades. Arrow up with next bos At-risk teens achieve passing grades, ending with top box At-risk teens graduate from high school. &#10;&#10;Back to bottom box bottom, box with two arrows pointing up to two columns. Mentors meet with at-risk teens for an hour each week. mentors stress the importance of education, encourage school attendance, occasionally help with homework. Right column, arrow up At-risk teens attend school regularly. At-risk teens meet district attendance requirements. Arrow up, top box, At-risk teens graduate from high school.&#10;&#10;&#10;&#10;At-risk teens graduate from high school"/>
              <p:cNvSpPr>
                <a:spLocks noChangeArrowheads="1"/>
              </p:cNvSpPr>
              <p:nvPr/>
            </p:nvSpPr>
            <p:spPr bwMode="auto">
              <a:xfrm>
                <a:off x="4667250" y="1495425"/>
                <a:ext cx="32766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teens meet district attendance requirements.</a:t>
                </a:r>
              </a:p>
            </p:txBody>
          </p:sp>
          <p:grpSp>
            <p:nvGrpSpPr>
              <p:cNvPr id="17427" name="Group 21"/>
              <p:cNvGrpSpPr>
                <a:grpSpLocks/>
              </p:cNvGrpSpPr>
              <p:nvPr/>
            </p:nvGrpSpPr>
            <p:grpSpPr bwMode="auto">
              <a:xfrm>
                <a:off x="4743450" y="1466850"/>
                <a:ext cx="3124200" cy="1276350"/>
                <a:chOff x="2976" y="924"/>
                <a:chExt cx="1968" cy="804"/>
              </a:xfrm>
            </p:grpSpPr>
            <p:sp>
              <p:nvSpPr>
                <p:cNvPr id="6162" name="AutoShape 22"/>
                <p:cNvSpPr>
                  <a:spLocks noChangeArrowheads="1"/>
                </p:cNvSpPr>
                <p:nvPr/>
              </p:nvSpPr>
              <p:spPr bwMode="auto">
                <a:xfrm>
                  <a:off x="2976" y="924"/>
                  <a:ext cx="1968" cy="528"/>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63" name="AutoShape 23"/>
                <p:cNvSpPr>
                  <a:spLocks noChangeArrowheads="1"/>
                </p:cNvSpPr>
                <p:nvPr/>
              </p:nvSpPr>
              <p:spPr bwMode="blackWhite">
                <a:xfrm>
                  <a:off x="3924" y="1632"/>
                  <a:ext cx="96" cy="96"/>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grpSp>
          <p:nvGrpSpPr>
            <p:cNvPr id="17417" name="Group 2"/>
            <p:cNvGrpSpPr>
              <a:grpSpLocks/>
            </p:cNvGrpSpPr>
            <p:nvPr/>
          </p:nvGrpSpPr>
          <p:grpSpPr bwMode="auto">
            <a:xfrm>
              <a:off x="1238250" y="3600450"/>
              <a:ext cx="3125788" cy="1028700"/>
              <a:chOff x="1238250" y="3600450"/>
              <a:chExt cx="3125788" cy="1028700"/>
            </a:xfrm>
          </p:grpSpPr>
          <p:sp>
            <p:nvSpPr>
              <p:cNvPr id="6157" name="Rectangle 25"/>
              <p:cNvSpPr>
                <a:spLocks noChangeArrowheads="1"/>
              </p:cNvSpPr>
              <p:nvPr/>
            </p:nvSpPr>
            <p:spPr bwMode="auto">
              <a:xfrm>
                <a:off x="1238250" y="3609975"/>
                <a:ext cx="31242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complete homework regularly.</a:t>
                </a:r>
              </a:p>
            </p:txBody>
          </p:sp>
          <p:sp>
            <p:nvSpPr>
              <p:cNvPr id="6158" name="AutoShape 26"/>
              <p:cNvSpPr>
                <a:spLocks noChangeArrowheads="1"/>
              </p:cNvSpPr>
              <p:nvPr/>
            </p:nvSpPr>
            <p:spPr bwMode="auto">
              <a:xfrm>
                <a:off x="1238250" y="360045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59" name="AutoShape 27"/>
              <p:cNvSpPr>
                <a:spLocks noChangeArrowheads="1"/>
              </p:cNvSpPr>
              <p:nvPr/>
            </p:nvSpPr>
            <p:spPr bwMode="blackWhite">
              <a:xfrm>
                <a:off x="2762250" y="447675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7418" name="Group 1"/>
            <p:cNvGrpSpPr>
              <a:grpSpLocks/>
            </p:cNvGrpSpPr>
            <p:nvPr/>
          </p:nvGrpSpPr>
          <p:grpSpPr bwMode="auto">
            <a:xfrm>
              <a:off x="4743450" y="3200400"/>
              <a:ext cx="3124200" cy="1219200"/>
              <a:chOff x="4743450" y="3200400"/>
              <a:chExt cx="3124200" cy="1219200"/>
            </a:xfrm>
          </p:grpSpPr>
          <p:sp>
            <p:nvSpPr>
              <p:cNvPr id="6154" name="Rectangle 29"/>
              <p:cNvSpPr>
                <a:spLocks noChangeArrowheads="1"/>
              </p:cNvSpPr>
              <p:nvPr/>
            </p:nvSpPr>
            <p:spPr bwMode="auto">
              <a:xfrm>
                <a:off x="4743450" y="3209925"/>
                <a:ext cx="29718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attend school regularly.</a:t>
                </a:r>
              </a:p>
            </p:txBody>
          </p:sp>
          <p:sp>
            <p:nvSpPr>
              <p:cNvPr id="6155" name="AutoShape 30"/>
              <p:cNvSpPr>
                <a:spLocks noChangeArrowheads="1"/>
              </p:cNvSpPr>
              <p:nvPr/>
            </p:nvSpPr>
            <p:spPr bwMode="auto">
              <a:xfrm>
                <a:off x="4743450" y="3200400"/>
                <a:ext cx="3124200"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56" name="AutoShape 31"/>
              <p:cNvSpPr>
                <a:spLocks noChangeArrowheads="1"/>
              </p:cNvSpPr>
              <p:nvPr/>
            </p:nvSpPr>
            <p:spPr bwMode="blackWhite">
              <a:xfrm>
                <a:off x="6229350" y="42672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sp>
          <p:nvSpPr>
            <p:cNvPr id="9" name="Rounded Rectangle 8"/>
            <p:cNvSpPr/>
            <p:nvPr/>
          </p:nvSpPr>
          <p:spPr>
            <a:xfrm>
              <a:off x="2133600" y="793750"/>
              <a:ext cx="5029200" cy="3905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Six block arrows pointing upwards, starting at bottom: Inputs, Activities, Outputs, Initial Outcomes, Intermediate Outcomes, and Longer-Term Outco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41325"/>
            <a:ext cx="5538788" cy="413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Box 3"/>
          <p:cNvSpPr txBox="1">
            <a:spLocks noChangeArrowheads="1"/>
          </p:cNvSpPr>
          <p:nvPr/>
        </p:nvSpPr>
        <p:spPr bwMode="auto">
          <a:xfrm>
            <a:off x="381000" y="914400"/>
            <a:ext cx="6324600" cy="584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sz="1600" dirty="0">
              <a:latin typeface="+mn-lt"/>
            </a:endParaRPr>
          </a:p>
          <a:p>
            <a:pPr eaLnBrk="1" hangingPunct="1">
              <a:defRPr/>
            </a:pPr>
            <a:r>
              <a:rPr lang="en-US" sz="2800" dirty="0" smtClean="0">
                <a:latin typeface="+mn-lt"/>
              </a:rPr>
              <a:t>How </a:t>
            </a:r>
            <a:r>
              <a:rPr lang="en-US" sz="2800" dirty="0">
                <a:latin typeface="+mn-lt"/>
              </a:rPr>
              <a:t>far up to go ?</a:t>
            </a:r>
          </a:p>
          <a:p>
            <a:pPr eaLnBrk="1" hangingPunct="1">
              <a:defRPr/>
            </a:pPr>
            <a:endParaRPr lang="en-US" sz="1400" dirty="0">
              <a:latin typeface="+mn-lt"/>
            </a:endParaRPr>
          </a:p>
          <a:p>
            <a:pPr eaLnBrk="1" hangingPunct="1">
              <a:defRPr/>
            </a:pPr>
            <a:r>
              <a:rPr lang="en-US" sz="2800" dirty="0">
                <a:latin typeface="+mn-lt"/>
              </a:rPr>
              <a:t>Far enough to show</a:t>
            </a:r>
          </a:p>
          <a:p>
            <a:pPr eaLnBrk="1" hangingPunct="1">
              <a:defRPr/>
            </a:pPr>
            <a:r>
              <a:rPr lang="en-US" sz="2800" i="1" dirty="0">
                <a:latin typeface="+mn-lt"/>
              </a:rPr>
              <a:t>meaningful change </a:t>
            </a:r>
          </a:p>
          <a:p>
            <a:pPr eaLnBrk="1" hangingPunct="1">
              <a:defRPr/>
            </a:pPr>
            <a:r>
              <a:rPr lang="en-US" sz="2800" dirty="0">
                <a:latin typeface="+mn-lt"/>
              </a:rPr>
              <a:t>for clients</a:t>
            </a:r>
          </a:p>
          <a:p>
            <a:pPr eaLnBrk="1" hangingPunct="1">
              <a:defRPr/>
            </a:pPr>
            <a:endParaRPr lang="en-US" sz="2800" dirty="0">
              <a:latin typeface="+mn-lt"/>
            </a:endParaRPr>
          </a:p>
          <a:p>
            <a:pPr eaLnBrk="1" hangingPunct="1">
              <a:defRPr/>
            </a:pPr>
            <a:endParaRPr lang="en-US" sz="2800" dirty="0" smtClean="0">
              <a:latin typeface="+mn-lt"/>
            </a:endParaRPr>
          </a:p>
          <a:p>
            <a:pPr eaLnBrk="1" hangingPunct="1">
              <a:defRPr/>
            </a:pPr>
            <a:endParaRPr lang="en-US" sz="2800" dirty="0">
              <a:latin typeface="+mn-lt"/>
            </a:endParaRPr>
          </a:p>
          <a:p>
            <a:pPr eaLnBrk="1" hangingPunct="1">
              <a:defRPr/>
            </a:pPr>
            <a:endParaRPr lang="en-US" sz="2800" dirty="0" smtClean="0">
              <a:latin typeface="+mn-lt"/>
            </a:endParaRPr>
          </a:p>
          <a:p>
            <a:pPr eaLnBrk="1" hangingPunct="1">
              <a:defRPr/>
            </a:pPr>
            <a:r>
              <a:rPr lang="en-US" sz="2800" dirty="0" smtClean="0">
                <a:latin typeface="+mn-lt"/>
              </a:rPr>
              <a:t>Not </a:t>
            </a:r>
            <a:r>
              <a:rPr lang="en-US" sz="2800" dirty="0">
                <a:latin typeface="+mn-lt"/>
              </a:rPr>
              <a:t>so far out that your program can’t </a:t>
            </a:r>
            <a:r>
              <a:rPr lang="en-US" sz="2800" i="1" dirty="0">
                <a:latin typeface="+mn-lt"/>
              </a:rPr>
              <a:t>reasonably influence </a:t>
            </a:r>
            <a:r>
              <a:rPr lang="en-US" sz="2800" dirty="0">
                <a:latin typeface="+mn-lt"/>
              </a:rPr>
              <a:t>the outcome</a:t>
            </a:r>
          </a:p>
          <a:p>
            <a:pPr eaLnBrk="1" hangingPunct="1">
              <a:defRPr/>
            </a:pPr>
            <a:endParaRPr lang="en-US" sz="1600" dirty="0">
              <a:latin typeface="+mn-lt"/>
            </a:endParaRPr>
          </a:p>
          <a:p>
            <a:pPr eaLnBrk="1" hangingPunct="1">
              <a:defRPr/>
            </a:pPr>
            <a:endParaRPr lang="en-US" sz="1600" dirty="0">
              <a:latin typeface="+mn-lt"/>
            </a:endParaRPr>
          </a:p>
          <a:p>
            <a:pPr eaLnBrk="1" hangingPunct="1">
              <a:defRPr/>
            </a:pPr>
            <a:endParaRPr lang="en-US" sz="1600" dirty="0">
              <a:latin typeface="+mn-lt"/>
            </a:endParaRPr>
          </a:p>
          <a:p>
            <a:pPr eaLnBrk="1" hangingPunct="1">
              <a:defRPr/>
            </a:pPr>
            <a:endParaRPr lang="en-US" sz="1600" dirty="0">
              <a:latin typeface="+mn-lt"/>
            </a:endParaRPr>
          </a:p>
        </p:txBody>
      </p:sp>
      <p:sp>
        <p:nvSpPr>
          <p:cNvPr id="2" name="Title 1"/>
          <p:cNvSpPr>
            <a:spLocks noGrp="1"/>
          </p:cNvSpPr>
          <p:nvPr>
            <p:ph type="title"/>
          </p:nvPr>
        </p:nvSpPr>
        <p:spPr>
          <a:xfrm>
            <a:off x="304800" y="228600"/>
            <a:ext cx="4114800" cy="792163"/>
          </a:xfrm>
        </p:spPr>
        <p:txBody>
          <a:bodyPr/>
          <a:lstStyle/>
          <a:p>
            <a:pPr eaLnBrk="1" hangingPunct="1">
              <a:defRPr/>
            </a:pPr>
            <a:r>
              <a:rPr lang="en-US" dirty="0" smtClean="0"/>
              <a:t>Useful Tip #2:</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17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81000" y="152400"/>
            <a:ext cx="8229600" cy="792163"/>
          </a:xfrm>
        </p:spPr>
        <p:txBody>
          <a:bodyPr>
            <a:normAutofit/>
          </a:bodyPr>
          <a:lstStyle/>
          <a:p>
            <a:pPr algn="ctr" eaLnBrk="1" hangingPunct="1">
              <a:defRPr/>
            </a:pPr>
            <a:r>
              <a:rPr lang="en-US" sz="3600" dirty="0" smtClean="0"/>
              <a:t>NCIL Outcome Measures Project</a:t>
            </a:r>
            <a:endParaRPr lang="en-US" sz="3600" dirty="0"/>
          </a:p>
        </p:txBody>
      </p:sp>
      <p:sp>
        <p:nvSpPr>
          <p:cNvPr id="3" name="Content Placeholder 2"/>
          <p:cNvSpPr>
            <a:spLocks noGrp="1"/>
          </p:cNvSpPr>
          <p:nvPr>
            <p:ph idx="1"/>
          </p:nvPr>
        </p:nvSpPr>
        <p:spPr>
          <a:xfrm>
            <a:off x="1295400" y="990600"/>
            <a:ext cx="6324600" cy="609600"/>
          </a:xfrm>
          <a:effectLst>
            <a:glow rad="101600">
              <a:schemeClr val="bg2">
                <a:lumMod val="90000"/>
                <a:alpha val="60000"/>
              </a:schemeClr>
            </a:glow>
            <a:outerShdw blurRad="50800" dist="38100" dir="16200000" rotWithShape="0">
              <a:prstClr val="black">
                <a:alpha val="40000"/>
              </a:prstClr>
            </a:outerShdw>
            <a:softEdge rad="31750"/>
          </a:effectLst>
          <a:extLst/>
        </p:spPr>
        <p:style>
          <a:lnRef idx="1">
            <a:schemeClr val="dk1"/>
          </a:lnRef>
          <a:fillRef idx="2">
            <a:schemeClr val="dk1"/>
          </a:fillRef>
          <a:effectRef idx="1">
            <a:schemeClr val="dk1"/>
          </a:effectRef>
          <a:fontRef idx="minor">
            <a:schemeClr val="dk1"/>
          </a:fontRef>
        </p:style>
        <p:txBody>
          <a:bodyPr>
            <a:normAutofit/>
          </a:bodyPr>
          <a:lstStyle/>
          <a:p>
            <a:pPr algn="ctr" eaLnBrk="1" hangingPunct="1">
              <a:buFont typeface="Tahoma" panose="020B0604030504040204" pitchFamily="34" charset="0"/>
              <a:buNone/>
              <a:defRPr/>
            </a:pPr>
            <a:r>
              <a:rPr lang="en-US" sz="3200" b="1" dirty="0" smtClean="0">
                <a:solidFill>
                  <a:srgbClr val="C00000"/>
                </a:solidFill>
                <a:effectLst>
                  <a:outerShdw blurRad="38100" dist="38100" dir="2700000" algn="tl">
                    <a:srgbClr val="000000">
                      <a:alpha val="43137"/>
                    </a:srgbClr>
                  </a:outerShdw>
                </a:effectLst>
              </a:rPr>
              <a:t>Logic Model</a:t>
            </a:r>
            <a:endParaRPr lang="en-US" sz="2400" dirty="0" smtClean="0">
              <a:solidFill>
                <a:srgbClr val="C00000"/>
              </a:solidFill>
            </a:endParaRPr>
          </a:p>
        </p:txBody>
      </p:sp>
      <p:sp>
        <p:nvSpPr>
          <p:cNvPr id="19463" name="Slide Number Placeholder 3"/>
          <p:cNvSpPr>
            <a:spLocks noGrp="1"/>
          </p:cNvSpPr>
          <p:nvPr>
            <p:ph type="sldNum" sz="quarter" idx="10"/>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EC01CC-DC65-4900-9496-F645BDBA7C66}" type="slidenum">
              <a:rPr lang="en-US">
                <a:solidFill>
                  <a:schemeClr val="bg1"/>
                </a:solidFill>
              </a:rPr>
              <a:pPr eaLnBrk="1" hangingPunct="1"/>
              <a:t>13</a:t>
            </a:fld>
            <a:endParaRPr lang="en-US">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598738" y="2376488"/>
            <a:ext cx="914400" cy="4572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5867400" y="1333500"/>
            <a:ext cx="1752600"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4191000" y="381000"/>
            <a:ext cx="13716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1828800" y="1371600"/>
            <a:ext cx="1220788" cy="5318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1295400" y="23622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5867400" y="2362200"/>
            <a:ext cx="11430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304800" y="1447800"/>
            <a:ext cx="7620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1752600" y="32004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13" name="Rectangle 12"/>
          <p:cNvSpPr/>
          <p:nvPr/>
        </p:nvSpPr>
        <p:spPr>
          <a:xfrm>
            <a:off x="304800" y="3048000"/>
            <a:ext cx="685800" cy="381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304800" y="4572000"/>
            <a:ext cx="685800" cy="381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ectangle 15"/>
          <p:cNvSpPr/>
          <p:nvPr/>
        </p:nvSpPr>
        <p:spPr>
          <a:xfrm>
            <a:off x="1447800" y="5791200"/>
            <a:ext cx="1524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17" name="Rectangle 16"/>
          <p:cNvSpPr/>
          <p:nvPr/>
        </p:nvSpPr>
        <p:spPr>
          <a:xfrm>
            <a:off x="304800" y="5791200"/>
            <a:ext cx="6858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17"/>
          <p:cNvSpPr/>
          <p:nvPr/>
        </p:nvSpPr>
        <p:spPr>
          <a:xfrm>
            <a:off x="4343400" y="57912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21" name="Rectangle 20"/>
          <p:cNvSpPr/>
          <p:nvPr/>
        </p:nvSpPr>
        <p:spPr>
          <a:xfrm>
            <a:off x="3055938" y="4191000"/>
            <a:ext cx="982662"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Rectangle 23"/>
          <p:cNvSpPr/>
          <p:nvPr/>
        </p:nvSpPr>
        <p:spPr>
          <a:xfrm>
            <a:off x="7505700" y="4191000"/>
            <a:ext cx="11049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a:xfrm>
            <a:off x="6858000" y="5791200"/>
            <a:ext cx="1143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29" name="TextBox 28"/>
          <p:cNvSpPr txBox="1"/>
          <p:nvPr/>
        </p:nvSpPr>
        <p:spPr>
          <a:xfrm>
            <a:off x="2590800" y="2406134"/>
            <a:ext cx="914400" cy="369332"/>
          </a:xfrm>
          <a:prstGeom prst="rect">
            <a:avLst/>
          </a:prstGeom>
          <a:noFill/>
          <a:scene3d>
            <a:camera prst="orthographicFront"/>
            <a:lightRig rig="threePt" dir="t"/>
          </a:scene3d>
          <a:sp3d>
            <a:bevelT/>
          </a:sp3d>
        </p:spPr>
        <p:txBody>
          <a:bodyPr>
            <a:spAutoFit/>
          </a:bodyPr>
          <a:lstStyle/>
          <a:p>
            <a:pPr algn="ctr">
              <a:defRPr/>
            </a:pPr>
            <a:r>
              <a:rPr lang="en-US" sz="900" b="1" dirty="0">
                <a:latin typeface="Arial Narrow" pitchFamily="34" charset="0"/>
              </a:rPr>
              <a:t>PWD are more independent</a:t>
            </a:r>
            <a:endParaRPr lang="en-US" sz="900" b="1" dirty="0">
              <a:latin typeface="Arial Narrow" pitchFamily="34" charset="0"/>
            </a:endParaRPr>
          </a:p>
        </p:txBody>
      </p:sp>
      <p:sp>
        <p:nvSpPr>
          <p:cNvPr id="14" name="Rectangle 13"/>
          <p:cNvSpPr/>
          <p:nvPr/>
        </p:nvSpPr>
        <p:spPr>
          <a:xfrm>
            <a:off x="1514475" y="4140200"/>
            <a:ext cx="1228725" cy="5080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502" name="TextBox 29"/>
          <p:cNvSpPr txBox="1">
            <a:spLocks noChangeArrowheads="1"/>
          </p:cNvSpPr>
          <p:nvPr/>
        </p:nvSpPr>
        <p:spPr bwMode="auto">
          <a:xfrm>
            <a:off x="1447800" y="4140200"/>
            <a:ext cx="13049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have skills/ knowledge/resources to support their choices</a:t>
            </a:r>
          </a:p>
        </p:txBody>
      </p:sp>
      <p:sp>
        <p:nvSpPr>
          <p:cNvPr id="20" name="Rectangle 19"/>
          <p:cNvSpPr/>
          <p:nvPr/>
        </p:nvSpPr>
        <p:spPr>
          <a:xfrm>
            <a:off x="4267200" y="4191000"/>
            <a:ext cx="1219200" cy="4572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504" name="TextBox 31"/>
          <p:cNvSpPr txBox="1">
            <a:spLocks noChangeArrowheads="1"/>
          </p:cNvSpPr>
          <p:nvPr/>
        </p:nvSpPr>
        <p:spPr bwMode="auto">
          <a:xfrm>
            <a:off x="4267200" y="42275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get the information they need</a:t>
            </a:r>
          </a:p>
        </p:txBody>
      </p:sp>
      <p:sp>
        <p:nvSpPr>
          <p:cNvPr id="22" name="Rectangle 21"/>
          <p:cNvSpPr/>
          <p:nvPr/>
        </p:nvSpPr>
        <p:spPr>
          <a:xfrm>
            <a:off x="6019800" y="4191000"/>
            <a:ext cx="1238250" cy="457200"/>
          </a:xfrm>
          <a:prstGeom prst="rect">
            <a:avLst/>
          </a:prstGeom>
          <a:solidFill>
            <a:schemeClr val="accent6">
              <a:lumMod val="60000"/>
              <a:lumOff val="4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3" name="TextBox 32"/>
          <p:cNvSpPr txBox="1"/>
          <p:nvPr/>
        </p:nvSpPr>
        <p:spPr>
          <a:xfrm>
            <a:off x="6057900" y="4202113"/>
            <a:ext cx="1162050" cy="369887"/>
          </a:xfrm>
          <a:prstGeom prst="rect">
            <a:avLst/>
          </a:prstGeom>
          <a:solidFill>
            <a:schemeClr val="accent6">
              <a:lumMod val="60000"/>
              <a:lumOff val="40000"/>
            </a:schemeClr>
          </a:solidFill>
          <a:effectLst/>
        </p:spPr>
        <p:txBody>
          <a:bodyPr>
            <a:spAutoFit/>
          </a:bodyPr>
          <a:lstStyle/>
          <a:p>
            <a:pPr algn="ctr">
              <a:defRPr/>
            </a:pPr>
            <a:r>
              <a:rPr lang="en-US" sz="900" b="1" dirty="0">
                <a:latin typeface="Arial Narrow" pitchFamily="34" charset="0"/>
              </a:rPr>
              <a:t>A consumer agenda for change exists</a:t>
            </a:r>
            <a:endParaRPr lang="en-US" sz="900" b="1" dirty="0">
              <a:latin typeface="Arial Narrow" pitchFamily="34" charset="0"/>
            </a:endParaRPr>
          </a:p>
        </p:txBody>
      </p:sp>
      <p:sp>
        <p:nvSpPr>
          <p:cNvPr id="26" name="Rectangle 25"/>
          <p:cNvSpPr/>
          <p:nvPr/>
        </p:nvSpPr>
        <p:spPr>
          <a:xfrm>
            <a:off x="6905625" y="4953000"/>
            <a:ext cx="1146175" cy="3810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08" name="TextBox 33"/>
          <p:cNvSpPr txBox="1">
            <a:spLocks noChangeArrowheads="1"/>
          </p:cNvSpPr>
          <p:nvPr/>
        </p:nvSpPr>
        <p:spPr bwMode="auto">
          <a:xfrm>
            <a:off x="6934200" y="49498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Barriers, problems identified</a:t>
            </a:r>
          </a:p>
        </p:txBody>
      </p:sp>
      <p:sp>
        <p:nvSpPr>
          <p:cNvPr id="23" name="Rectangle 22"/>
          <p:cNvSpPr/>
          <p:nvPr/>
        </p:nvSpPr>
        <p:spPr>
          <a:xfrm>
            <a:off x="6800850" y="3251200"/>
            <a:ext cx="969963" cy="369888"/>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510" name="TextBox 34"/>
          <p:cNvSpPr txBox="1">
            <a:spLocks noChangeArrowheads="1"/>
          </p:cNvSpPr>
          <p:nvPr/>
        </p:nvSpPr>
        <p:spPr bwMode="auto">
          <a:xfrm>
            <a:off x="6781800" y="3251200"/>
            <a:ext cx="989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Decision- makers act on our agenda</a:t>
            </a:r>
          </a:p>
        </p:txBody>
      </p:sp>
      <p:sp>
        <p:nvSpPr>
          <p:cNvPr id="44" name="Title 43"/>
          <p:cNvSpPr>
            <a:spLocks noGrp="1"/>
          </p:cNvSpPr>
          <p:nvPr>
            <p:ph type="title"/>
          </p:nvPr>
        </p:nvSpPr>
        <p:spPr>
          <a:xfrm>
            <a:off x="76200" y="152400"/>
            <a:ext cx="4084638" cy="6858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Proposed Logic Model for the CIL Program</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cxnSp>
        <p:nvCxnSpPr>
          <p:cNvPr id="46" name="Straight Connector 45"/>
          <p:cNvCxnSpPr/>
          <p:nvPr/>
        </p:nvCxnSpPr>
        <p:spPr>
          <a:xfrm>
            <a:off x="2438400" y="114300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2324100" y="1257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86600" y="1143000"/>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 idx="2"/>
          </p:cNvCxnSpPr>
          <p:nvPr/>
        </p:nvCxnSpPr>
        <p:spPr>
          <a:xfrm flipV="1">
            <a:off x="4875213" y="838200"/>
            <a:ext cx="1587" cy="306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752600" y="2133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7" idx="0"/>
          </p:cNvCxnSpPr>
          <p:nvPr/>
        </p:nvCxnSpPr>
        <p:spPr>
          <a:xfrm rot="5400000">
            <a:off x="16383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29337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752600" y="2971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2971801" y="2895600"/>
            <a:ext cx="152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1677194" y="2894806"/>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 idx="2"/>
          </p:cNvCxnSpPr>
          <p:nvPr/>
        </p:nvCxnSpPr>
        <p:spPr>
          <a:xfrm flipV="1">
            <a:off x="2436813" y="1903413"/>
            <a:ext cx="1587" cy="155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2" idx="0"/>
          </p:cNvCxnSpPr>
          <p:nvPr/>
        </p:nvCxnSpPr>
        <p:spPr>
          <a:xfrm rot="5400000" flipH="1" flipV="1">
            <a:off x="2095500" y="30861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flipH="1" flipV="1">
            <a:off x="1980407" y="3886994"/>
            <a:ext cx="4572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6" idx="0"/>
          </p:cNvCxnSpPr>
          <p:nvPr/>
        </p:nvCxnSpPr>
        <p:spPr>
          <a:xfrm flipV="1">
            <a:off x="2209800" y="4622800"/>
            <a:ext cx="0" cy="116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2438400" y="2057400"/>
            <a:ext cx="464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477000" y="22098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400800" y="2286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477000" y="3048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flipH="1" flipV="1">
            <a:off x="6362701" y="29337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467600" y="2362200"/>
            <a:ext cx="1143000" cy="457200"/>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0532" name="TextBox 35"/>
          <p:cNvSpPr txBox="1">
            <a:spLocks noChangeArrowheads="1"/>
          </p:cNvSpPr>
          <p:nvPr/>
        </p:nvSpPr>
        <p:spPr bwMode="auto">
          <a:xfrm>
            <a:off x="7443788" y="2362200"/>
            <a:ext cx="11668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Methods &amp; practices promote independence</a:t>
            </a:r>
          </a:p>
        </p:txBody>
      </p:sp>
      <p:cxnSp>
        <p:nvCxnSpPr>
          <p:cNvPr id="106" name="Straight Connector 105"/>
          <p:cNvCxnSpPr/>
          <p:nvPr/>
        </p:nvCxnSpPr>
        <p:spPr>
          <a:xfrm rot="5400000">
            <a:off x="8001000" y="2286000"/>
            <a:ext cx="152400" cy="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flipH="1" flipV="1">
            <a:off x="7962107" y="2932906"/>
            <a:ext cx="228600" cy="1587"/>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67200" y="3278188"/>
            <a:ext cx="1206500" cy="508000"/>
          </a:xfrm>
          <a:prstGeom prst="rect">
            <a:avLst/>
          </a:prstGeom>
          <a:solidFill>
            <a:schemeClr val="accent3">
              <a:lumMod val="60000"/>
              <a:lumOff val="40000"/>
            </a:schemeClr>
          </a:solidFill>
          <a:ln w="28575">
            <a:solidFill>
              <a:schemeClr val="tx2"/>
            </a:solidFill>
          </a:ln>
          <a:effectLst/>
        </p:spPr>
        <p:txBody>
          <a:bodyPr>
            <a:spAutoFit/>
          </a:bodyPr>
          <a:lstStyle/>
          <a:p>
            <a:pPr algn="ctr">
              <a:defRPr/>
            </a:pPr>
            <a:r>
              <a:rPr lang="en-US" sz="900" b="1" dirty="0">
                <a:latin typeface="Arial Narrow" pitchFamily="34" charset="0"/>
              </a:rPr>
              <a:t>PWD advocate for increased community supports</a:t>
            </a:r>
          </a:p>
        </p:txBody>
      </p:sp>
      <p:cxnSp>
        <p:nvCxnSpPr>
          <p:cNvPr id="28" name="Straight Connector 27"/>
          <p:cNvCxnSpPr>
            <a:stCxn id="23" idx="0"/>
          </p:cNvCxnSpPr>
          <p:nvPr/>
        </p:nvCxnSpPr>
        <p:spPr>
          <a:xfrm flipV="1">
            <a:off x="7286625" y="3049588"/>
            <a:ext cx="0" cy="20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865688" y="2057400"/>
            <a:ext cx="11112" cy="1220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0" idx="0"/>
            <a:endCxn id="31" idx="2"/>
          </p:cNvCxnSpPr>
          <p:nvPr/>
        </p:nvCxnSpPr>
        <p:spPr>
          <a:xfrm flipH="1" flipV="1">
            <a:off x="4870450" y="3786188"/>
            <a:ext cx="6350" cy="404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581400" y="3938588"/>
            <a:ext cx="1301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6705600" y="3938588"/>
            <a:ext cx="0" cy="252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4857750" y="3938588"/>
            <a:ext cx="18478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68580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858000" y="406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7162800" y="3670300"/>
            <a:ext cx="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80772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7467600" y="4064000"/>
            <a:ext cx="6080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7467600" y="3657600"/>
            <a:ext cx="0"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65913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0391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8305800" y="4648200"/>
            <a:ext cx="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6591300" y="4648200"/>
            <a:ext cx="0" cy="534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25" idx="0"/>
          </p:cNvCxnSpPr>
          <p:nvPr/>
        </p:nvCxnSpPr>
        <p:spPr>
          <a:xfrm flipV="1">
            <a:off x="7429500" y="5334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8" idx="0"/>
          </p:cNvCxnSpPr>
          <p:nvPr/>
        </p:nvCxnSpPr>
        <p:spPr>
          <a:xfrm flipV="1">
            <a:off x="4914900" y="46482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8213" y="5219700"/>
            <a:ext cx="2706687"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3581400" y="4648200"/>
            <a:ext cx="0"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556" name="TextBox 26"/>
          <p:cNvSpPr txBox="1">
            <a:spLocks noChangeArrowheads="1"/>
          </p:cNvSpPr>
          <p:nvPr/>
        </p:nvSpPr>
        <p:spPr bwMode="auto">
          <a:xfrm>
            <a:off x="4203700" y="392113"/>
            <a:ext cx="1358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000" b="1">
                <a:latin typeface="Arial Narrow" panose="020B0606020202030204" pitchFamily="34" charset="0"/>
              </a:rPr>
              <a:t>PWD are integrated into American Society</a:t>
            </a:r>
          </a:p>
        </p:txBody>
      </p:sp>
      <p:sp>
        <p:nvSpPr>
          <p:cNvPr id="20557" name="TextBox 89"/>
          <p:cNvSpPr txBox="1">
            <a:spLocks noChangeArrowheads="1"/>
          </p:cNvSpPr>
          <p:nvPr/>
        </p:nvSpPr>
        <p:spPr bwMode="auto">
          <a:xfrm>
            <a:off x="1828800" y="1374775"/>
            <a:ext cx="122713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participate in communities to the extent they wish</a:t>
            </a:r>
          </a:p>
        </p:txBody>
      </p:sp>
      <p:sp>
        <p:nvSpPr>
          <p:cNvPr id="20558" name="TextBox 91"/>
          <p:cNvSpPr txBox="1">
            <a:spLocks noChangeArrowheads="1"/>
          </p:cNvSpPr>
          <p:nvPr/>
        </p:nvSpPr>
        <p:spPr bwMode="auto">
          <a:xfrm>
            <a:off x="5791200" y="1295400"/>
            <a:ext cx="1881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are more accessible – Housing, Transportation, Information, Employment, Education, AT, Health Care, etc.</a:t>
            </a:r>
          </a:p>
        </p:txBody>
      </p:sp>
      <p:sp>
        <p:nvSpPr>
          <p:cNvPr id="20559" name="TextBox 94"/>
          <p:cNvSpPr txBox="1">
            <a:spLocks noChangeArrowheads="1"/>
          </p:cNvSpPr>
          <p:nvPr/>
        </p:nvSpPr>
        <p:spPr bwMode="auto">
          <a:xfrm>
            <a:off x="5791200" y="2325688"/>
            <a:ext cx="129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have more resources that support independence</a:t>
            </a:r>
          </a:p>
        </p:txBody>
      </p:sp>
      <p:sp>
        <p:nvSpPr>
          <p:cNvPr id="20560" name="TextBox 96"/>
          <p:cNvSpPr txBox="1">
            <a:spLocks noChangeArrowheads="1"/>
          </p:cNvSpPr>
          <p:nvPr/>
        </p:nvSpPr>
        <p:spPr bwMode="auto">
          <a:xfrm>
            <a:off x="7478713" y="4191000"/>
            <a:ext cx="11318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Active coalitions exist around our issues</a:t>
            </a:r>
          </a:p>
        </p:txBody>
      </p:sp>
      <p:sp>
        <p:nvSpPr>
          <p:cNvPr id="20561" name="TextBox 97"/>
          <p:cNvSpPr txBox="1">
            <a:spLocks noChangeArrowheads="1"/>
          </p:cNvSpPr>
          <p:nvPr/>
        </p:nvSpPr>
        <p:spPr bwMode="auto">
          <a:xfrm>
            <a:off x="6905625" y="5865813"/>
            <a:ext cx="1047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Systems Advocacy</a:t>
            </a:r>
          </a:p>
        </p:txBody>
      </p:sp>
      <p:sp>
        <p:nvSpPr>
          <p:cNvPr id="20562" name="TextBox 98"/>
          <p:cNvSpPr txBox="1">
            <a:spLocks noChangeArrowheads="1"/>
          </p:cNvSpPr>
          <p:nvPr/>
        </p:nvSpPr>
        <p:spPr bwMode="auto">
          <a:xfrm>
            <a:off x="1219200" y="2362200"/>
            <a:ext cx="1047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regard themselves as more independent</a:t>
            </a:r>
          </a:p>
        </p:txBody>
      </p:sp>
      <p:sp>
        <p:nvSpPr>
          <p:cNvPr id="20563" name="TextBox 100"/>
          <p:cNvSpPr txBox="1">
            <a:spLocks noChangeArrowheads="1"/>
          </p:cNvSpPr>
          <p:nvPr/>
        </p:nvSpPr>
        <p:spPr bwMode="auto">
          <a:xfrm>
            <a:off x="1695450" y="3211513"/>
            <a:ext cx="1047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make their own choices</a:t>
            </a:r>
          </a:p>
        </p:txBody>
      </p:sp>
      <p:sp>
        <p:nvSpPr>
          <p:cNvPr id="20564" name="TextBox 101"/>
          <p:cNvSpPr txBox="1">
            <a:spLocks noChangeArrowheads="1"/>
          </p:cNvSpPr>
          <p:nvPr/>
        </p:nvSpPr>
        <p:spPr bwMode="auto">
          <a:xfrm>
            <a:off x="3046413" y="4202113"/>
            <a:ext cx="992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see different possibilities</a:t>
            </a:r>
          </a:p>
        </p:txBody>
      </p:sp>
      <p:sp>
        <p:nvSpPr>
          <p:cNvPr id="20565" name="TextBox 102"/>
          <p:cNvSpPr txBox="1">
            <a:spLocks noChangeArrowheads="1"/>
          </p:cNvSpPr>
          <p:nvPr/>
        </p:nvSpPr>
        <p:spPr bwMode="auto">
          <a:xfrm>
            <a:off x="1743075" y="5865813"/>
            <a:ext cx="9239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IL Services</a:t>
            </a:r>
          </a:p>
        </p:txBody>
      </p:sp>
      <p:sp>
        <p:nvSpPr>
          <p:cNvPr id="20566" name="TextBox 103"/>
          <p:cNvSpPr txBox="1">
            <a:spLocks noChangeArrowheads="1"/>
          </p:cNvSpPr>
          <p:nvPr/>
        </p:nvSpPr>
        <p:spPr bwMode="auto">
          <a:xfrm>
            <a:off x="304800" y="5865813"/>
            <a:ext cx="685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Activities</a:t>
            </a:r>
          </a:p>
        </p:txBody>
      </p:sp>
      <p:sp>
        <p:nvSpPr>
          <p:cNvPr id="20567" name="TextBox 107"/>
          <p:cNvSpPr txBox="1">
            <a:spLocks noChangeArrowheads="1"/>
          </p:cNvSpPr>
          <p:nvPr/>
        </p:nvSpPr>
        <p:spPr bwMode="auto">
          <a:xfrm>
            <a:off x="304800" y="4572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Initial Outcomes</a:t>
            </a:r>
          </a:p>
        </p:txBody>
      </p:sp>
      <p:sp>
        <p:nvSpPr>
          <p:cNvPr id="20568" name="TextBox 109"/>
          <p:cNvSpPr txBox="1">
            <a:spLocks noChangeArrowheads="1"/>
          </p:cNvSpPr>
          <p:nvPr/>
        </p:nvSpPr>
        <p:spPr bwMode="auto">
          <a:xfrm>
            <a:off x="282575" y="3059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Intermediate Outcomes</a:t>
            </a:r>
          </a:p>
        </p:txBody>
      </p:sp>
      <p:sp>
        <p:nvSpPr>
          <p:cNvPr id="20569" name="TextBox 114"/>
          <p:cNvSpPr txBox="1">
            <a:spLocks noChangeArrowheads="1"/>
          </p:cNvSpPr>
          <p:nvPr/>
        </p:nvSpPr>
        <p:spPr bwMode="auto">
          <a:xfrm>
            <a:off x="342900" y="1447800"/>
            <a:ext cx="685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Ultimate Outcomes</a:t>
            </a:r>
          </a:p>
          <a:p>
            <a:pPr algn="ctr" eaLnBrk="1" hangingPunct="1"/>
            <a:endParaRPr lang="en-US" sz="900" b="1">
              <a:latin typeface="Arial Narrow" panose="020B0606020202030204" pitchFamily="34" charset="0"/>
            </a:endParaRPr>
          </a:p>
        </p:txBody>
      </p:sp>
      <p:sp>
        <p:nvSpPr>
          <p:cNvPr id="20570" name="TextBox 116"/>
          <p:cNvSpPr txBox="1">
            <a:spLocks noChangeArrowheads="1"/>
          </p:cNvSpPr>
          <p:nvPr/>
        </p:nvSpPr>
        <p:spPr bwMode="auto">
          <a:xfrm>
            <a:off x="4343400" y="5791200"/>
            <a:ext cx="1143000"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Information and Referral</a:t>
            </a:r>
          </a:p>
        </p:txBody>
      </p:sp>
      <p:cxnSp>
        <p:nvCxnSpPr>
          <p:cNvPr id="119" name="Straight Arrow Connector 118"/>
          <p:cNvCxnSpPr/>
          <p:nvPr/>
        </p:nvCxnSpPr>
        <p:spPr>
          <a:xfrm flipV="1">
            <a:off x="7085013" y="1903413"/>
            <a:ext cx="1587" cy="306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589338" y="3949700"/>
            <a:ext cx="0" cy="252413"/>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2BC36F-161D-459A-A19B-4B88AA9A3514}" type="slidenum">
              <a:rPr lang="en-US">
                <a:solidFill>
                  <a:srgbClr val="898989"/>
                </a:solidFill>
              </a:rPr>
              <a:pPr eaLnBrk="1" hangingPunct="1"/>
              <a:t>14</a:t>
            </a:fld>
            <a:endParaRPr lang="en-US">
              <a:solidFill>
                <a:srgbClr val="898989"/>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304800" y="76200"/>
            <a:ext cx="8229600" cy="11430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IL Services Stream</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sp>
        <p:nvSpPr>
          <p:cNvPr id="116" name="Rectangle 115"/>
          <p:cNvSpPr/>
          <p:nvPr/>
        </p:nvSpPr>
        <p:spPr>
          <a:xfrm>
            <a:off x="5048250" y="1295400"/>
            <a:ext cx="2647950" cy="7620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are more independent</a:t>
            </a:r>
          </a:p>
        </p:txBody>
      </p:sp>
      <p:sp>
        <p:nvSpPr>
          <p:cNvPr id="125" name="Rectangle 124"/>
          <p:cNvSpPr/>
          <p:nvPr/>
        </p:nvSpPr>
        <p:spPr>
          <a:xfrm>
            <a:off x="1905000" y="1295400"/>
            <a:ext cx="2647950" cy="7620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regard themselves as more independent</a:t>
            </a:r>
          </a:p>
        </p:txBody>
      </p:sp>
      <p:sp>
        <p:nvSpPr>
          <p:cNvPr id="126" name="Rectangle 125"/>
          <p:cNvSpPr/>
          <p:nvPr/>
        </p:nvSpPr>
        <p:spPr>
          <a:xfrm>
            <a:off x="3505200" y="2438400"/>
            <a:ext cx="2647950" cy="6858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make their own choices</a:t>
            </a:r>
          </a:p>
        </p:txBody>
      </p:sp>
      <p:sp>
        <p:nvSpPr>
          <p:cNvPr id="127" name="Rectangle 126"/>
          <p:cNvSpPr/>
          <p:nvPr/>
        </p:nvSpPr>
        <p:spPr>
          <a:xfrm>
            <a:off x="2819400" y="3733800"/>
            <a:ext cx="4038600" cy="6858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have skills/ knowledge/resources to support their choices</a:t>
            </a:r>
          </a:p>
        </p:txBody>
      </p:sp>
      <p:sp>
        <p:nvSpPr>
          <p:cNvPr id="128" name="Rectangle 127"/>
          <p:cNvSpPr/>
          <p:nvPr/>
        </p:nvSpPr>
        <p:spPr>
          <a:xfrm>
            <a:off x="2819400" y="5029200"/>
            <a:ext cx="4038600" cy="838200"/>
          </a:xfrm>
          <a:prstGeom prst="rect">
            <a:avLst/>
          </a:prstGeom>
          <a:solidFill>
            <a:srgbClr val="FFFF99"/>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IL Services – Peer Support, Skills Training, Transition Assistance, Individual Advocacy</a:t>
            </a:r>
            <a:endParaRPr lang="en-US" b="1" dirty="0">
              <a:solidFill>
                <a:schemeClr val="tx1"/>
              </a:solidFill>
              <a:latin typeface="Arial Narrow" pitchFamily="34" charset="0"/>
            </a:endParaRPr>
          </a:p>
        </p:txBody>
      </p:sp>
      <p:cxnSp>
        <p:nvCxnSpPr>
          <p:cNvPr id="84" name="Straight Connector 83"/>
          <p:cNvCxnSpPr/>
          <p:nvPr/>
        </p:nvCxnSpPr>
        <p:spPr>
          <a:xfrm flipV="1">
            <a:off x="4038600" y="10668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V="1">
            <a:off x="5562600" y="10668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4038600" y="10668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4038600" y="22098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V="1">
            <a:off x="4038600" y="20574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p:nvPr/>
        </p:nvCxnSpPr>
        <p:spPr>
          <a:xfrm flipV="1">
            <a:off x="5562600" y="2057400"/>
            <a:ext cx="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a:endCxn id="126" idx="0"/>
          </p:cNvCxnSpPr>
          <p:nvPr/>
        </p:nvCxnSpPr>
        <p:spPr>
          <a:xfrm>
            <a:off x="4829175" y="2209800"/>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128" idx="0"/>
            <a:endCxn id="127" idx="2"/>
          </p:cNvCxnSpPr>
          <p:nvPr/>
        </p:nvCxnSpPr>
        <p:spPr>
          <a:xfrm flipV="1">
            <a:off x="4838700" y="44196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4838700" y="4724400"/>
            <a:ext cx="647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Connector 158"/>
          <p:cNvCxnSpPr>
            <a:stCxn id="127" idx="3"/>
          </p:cNvCxnSpPr>
          <p:nvPr/>
        </p:nvCxnSpPr>
        <p:spPr>
          <a:xfrm>
            <a:off x="6858000" y="40767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a:stCxn id="127" idx="0"/>
            <a:endCxn id="126" idx="2"/>
          </p:cNvCxnSpPr>
          <p:nvPr/>
        </p:nvCxnSpPr>
        <p:spPr>
          <a:xfrm flipH="1" flipV="1">
            <a:off x="4829175" y="3124200"/>
            <a:ext cx="9525"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811E62-88EA-4D8E-8BD3-A0B1E12297FA}" type="slidenum">
              <a:rPr lang="en-US">
                <a:solidFill>
                  <a:srgbClr val="898989"/>
                </a:solidFill>
              </a:rPr>
              <a:pPr eaLnBrk="1" hangingPunct="1"/>
              <a:t>15</a:t>
            </a:fld>
            <a:endParaRPr lang="en-US">
              <a:solidFill>
                <a:srgbClr val="898989"/>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228600" y="76200"/>
            <a:ext cx="4267200" cy="11430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I &amp; R  Stream</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sp>
        <p:nvSpPr>
          <p:cNvPr id="126" name="Rectangle 125"/>
          <p:cNvSpPr/>
          <p:nvPr/>
        </p:nvSpPr>
        <p:spPr>
          <a:xfrm>
            <a:off x="3571875" y="1524000"/>
            <a:ext cx="3238500" cy="6858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a:t>
            </a:r>
            <a:r>
              <a:rPr lang="en-US" b="1" dirty="0">
                <a:solidFill>
                  <a:schemeClr val="tx1"/>
                </a:solidFill>
                <a:latin typeface="Arial Narrow" pitchFamily="34" charset="0"/>
              </a:rPr>
              <a:t>advocate for increased community supports</a:t>
            </a:r>
            <a:endParaRPr lang="en-US" b="1" dirty="0">
              <a:solidFill>
                <a:schemeClr val="tx1"/>
              </a:solidFill>
              <a:latin typeface="Arial Narrow" pitchFamily="34" charset="0"/>
            </a:endParaRPr>
          </a:p>
        </p:txBody>
      </p:sp>
      <p:sp>
        <p:nvSpPr>
          <p:cNvPr id="127" name="Rectangle 126"/>
          <p:cNvSpPr/>
          <p:nvPr/>
        </p:nvSpPr>
        <p:spPr>
          <a:xfrm>
            <a:off x="4029075" y="2819400"/>
            <a:ext cx="2286000" cy="9144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a:t>
            </a:r>
            <a:r>
              <a:rPr lang="en-US" b="1" dirty="0">
                <a:solidFill>
                  <a:schemeClr val="tx1"/>
                </a:solidFill>
                <a:latin typeface="Arial Narrow" pitchFamily="34" charset="0"/>
              </a:rPr>
              <a:t>get the information they need</a:t>
            </a:r>
            <a:endParaRPr lang="en-US" b="1" dirty="0">
              <a:solidFill>
                <a:schemeClr val="tx1"/>
              </a:solidFill>
              <a:latin typeface="Arial Narrow" pitchFamily="34" charset="0"/>
            </a:endParaRPr>
          </a:p>
        </p:txBody>
      </p:sp>
      <p:sp>
        <p:nvSpPr>
          <p:cNvPr id="128" name="Rectangle 127"/>
          <p:cNvSpPr/>
          <p:nvPr/>
        </p:nvSpPr>
        <p:spPr>
          <a:xfrm>
            <a:off x="3571875" y="4495800"/>
            <a:ext cx="3171825" cy="838200"/>
          </a:xfrm>
          <a:prstGeom prst="rect">
            <a:avLst/>
          </a:prstGeom>
          <a:solidFill>
            <a:srgbClr val="FFFF99"/>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Information and Referral</a:t>
            </a:r>
            <a:endParaRPr lang="en-US" b="1" dirty="0">
              <a:solidFill>
                <a:schemeClr val="tx1"/>
              </a:solidFill>
              <a:latin typeface="Arial Narrow" pitchFamily="34" charset="0"/>
            </a:endParaRPr>
          </a:p>
        </p:txBody>
      </p:sp>
      <p:sp>
        <p:nvSpPr>
          <p:cNvPr id="24" name="Rectangle 23"/>
          <p:cNvSpPr/>
          <p:nvPr/>
        </p:nvSpPr>
        <p:spPr>
          <a:xfrm>
            <a:off x="1666875" y="2819400"/>
            <a:ext cx="2190750" cy="9144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chemeClr val="tx1"/>
                </a:solidFill>
                <a:latin typeface="Arial Narrow" pitchFamily="34" charset="0"/>
              </a:rPr>
              <a:t>PWD see different possibilities</a:t>
            </a:r>
            <a:endParaRPr lang="en-US" b="1" dirty="0">
              <a:solidFill>
                <a:schemeClr val="tx1"/>
              </a:solidFill>
              <a:latin typeface="Arial Narrow" pitchFamily="34" charset="0"/>
            </a:endParaRPr>
          </a:p>
        </p:txBody>
      </p:sp>
      <p:cxnSp>
        <p:nvCxnSpPr>
          <p:cNvPr id="15" name="Straight Arrow Connector 14"/>
          <p:cNvCxnSpPr>
            <a:stCxn id="126" idx="3"/>
          </p:cNvCxnSpPr>
          <p:nvPr/>
        </p:nvCxnSpPr>
        <p:spPr>
          <a:xfrm>
            <a:off x="6810375" y="1866900"/>
            <a:ext cx="2762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28" idx="0"/>
          </p:cNvCxnSpPr>
          <p:nvPr/>
        </p:nvCxnSpPr>
        <p:spPr>
          <a:xfrm flipV="1">
            <a:off x="5157788" y="37338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27" idx="1"/>
            <a:endCxn id="24" idx="3"/>
          </p:cNvCxnSpPr>
          <p:nvPr/>
        </p:nvCxnSpPr>
        <p:spPr>
          <a:xfrm flipH="1">
            <a:off x="3857625" y="3276600"/>
            <a:ext cx="1714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4" idx="1"/>
          </p:cNvCxnSpPr>
          <p:nvPr/>
        </p:nvCxnSpPr>
        <p:spPr>
          <a:xfrm flipH="1">
            <a:off x="1438275" y="32766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733675" y="4114800"/>
            <a:ext cx="24098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733675" y="3733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27" idx="0"/>
          </p:cNvCxnSpPr>
          <p:nvPr/>
        </p:nvCxnSpPr>
        <p:spPr>
          <a:xfrm flipV="1">
            <a:off x="5172075" y="2209800"/>
            <a:ext cx="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571875" y="2514600"/>
            <a:ext cx="1600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87FC15-FDDF-41C2-8406-0B9BF12669E2}" type="slidenum">
              <a:rPr lang="en-US">
                <a:solidFill>
                  <a:srgbClr val="898989"/>
                </a:solidFill>
              </a:rPr>
              <a:pPr eaLnBrk="1" hangingPunct="1"/>
              <a:t>16</a:t>
            </a:fld>
            <a:endParaRPr lang="en-US">
              <a:solidFill>
                <a:srgbClr val="898989"/>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itle 43"/>
          <p:cNvSpPr>
            <a:spLocks noGrp="1"/>
          </p:cNvSpPr>
          <p:nvPr>
            <p:ph type="title"/>
          </p:nvPr>
        </p:nvSpPr>
        <p:spPr>
          <a:xfrm>
            <a:off x="228600" y="76200"/>
            <a:ext cx="8229600" cy="11430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Systems Advocacy Stream</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sp>
        <p:nvSpPr>
          <p:cNvPr id="27" name="Rectangle 26"/>
          <p:cNvSpPr/>
          <p:nvPr/>
        </p:nvSpPr>
        <p:spPr>
          <a:xfrm>
            <a:off x="4076700" y="5443538"/>
            <a:ext cx="1371600" cy="4572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Systems Advocacy</a:t>
            </a:r>
            <a:endParaRPr lang="en-US" dirty="0">
              <a:solidFill>
                <a:schemeClr val="tx1"/>
              </a:solidFill>
            </a:endParaRPr>
          </a:p>
        </p:txBody>
      </p:sp>
      <p:sp>
        <p:nvSpPr>
          <p:cNvPr id="117" name="TextBox 116"/>
          <p:cNvSpPr txBox="1"/>
          <p:nvPr/>
        </p:nvSpPr>
        <p:spPr>
          <a:xfrm>
            <a:off x="2247900" y="1295400"/>
            <a:ext cx="2019300" cy="738188"/>
          </a:xfrm>
          <a:prstGeom prst="rect">
            <a:avLst/>
          </a:prstGeom>
          <a:solidFill>
            <a:schemeClr val="accent3">
              <a:lumMod val="40000"/>
              <a:lumOff val="60000"/>
            </a:schemeClr>
          </a:solidFill>
          <a:ln w="38100">
            <a:solidFill>
              <a:schemeClr val="accent1"/>
            </a:solidFill>
          </a:ln>
        </p:spPr>
        <p:txBody>
          <a:bodyPr>
            <a:spAutoFit/>
          </a:bodyPr>
          <a:lstStyle/>
          <a:p>
            <a:pPr algn="ctr">
              <a:defRPr/>
            </a:pPr>
            <a:r>
              <a:rPr lang="en-US" sz="1400" b="1" dirty="0">
                <a:latin typeface="Arial Narrow" pitchFamily="34" charset="0"/>
              </a:rPr>
              <a:t>Communities have more resources that support independence</a:t>
            </a:r>
            <a:endParaRPr lang="en-US" sz="1400" b="1" dirty="0">
              <a:latin typeface="Arial Narrow" pitchFamily="34" charset="0"/>
            </a:endParaRPr>
          </a:p>
        </p:txBody>
      </p:sp>
      <p:sp>
        <p:nvSpPr>
          <p:cNvPr id="118" name="TextBox 117"/>
          <p:cNvSpPr txBox="1"/>
          <p:nvPr/>
        </p:nvSpPr>
        <p:spPr>
          <a:xfrm>
            <a:off x="5295900" y="1295400"/>
            <a:ext cx="2019300" cy="738188"/>
          </a:xfrm>
          <a:prstGeom prst="rect">
            <a:avLst/>
          </a:prstGeom>
          <a:solidFill>
            <a:schemeClr val="accent3">
              <a:lumMod val="40000"/>
              <a:lumOff val="60000"/>
            </a:schemeClr>
          </a:solidFill>
          <a:ln w="38100">
            <a:solidFill>
              <a:schemeClr val="accent1"/>
            </a:solidFill>
          </a:ln>
        </p:spPr>
        <p:txBody>
          <a:bodyPr>
            <a:spAutoFit/>
          </a:bodyPr>
          <a:lstStyle/>
          <a:p>
            <a:pPr algn="ctr">
              <a:defRPr/>
            </a:pPr>
            <a:r>
              <a:rPr lang="en-US" sz="1400" b="1" dirty="0">
                <a:latin typeface="Arial Narrow" pitchFamily="34" charset="0"/>
              </a:rPr>
              <a:t>Methods &amp; practices promote </a:t>
            </a:r>
          </a:p>
          <a:p>
            <a:pPr algn="ctr">
              <a:defRPr/>
            </a:pPr>
            <a:r>
              <a:rPr lang="en-US" sz="1400" b="1" dirty="0">
                <a:latin typeface="Arial Narrow" pitchFamily="34" charset="0"/>
              </a:rPr>
              <a:t>independence</a:t>
            </a:r>
            <a:endParaRPr lang="en-US" sz="1400" b="1" dirty="0">
              <a:latin typeface="Arial Narrow" pitchFamily="34" charset="0"/>
            </a:endParaRPr>
          </a:p>
        </p:txBody>
      </p:sp>
      <p:sp>
        <p:nvSpPr>
          <p:cNvPr id="119" name="TextBox 118"/>
          <p:cNvSpPr txBox="1"/>
          <p:nvPr/>
        </p:nvSpPr>
        <p:spPr>
          <a:xfrm>
            <a:off x="3752850" y="2530475"/>
            <a:ext cx="1938338" cy="523875"/>
          </a:xfrm>
          <a:prstGeom prst="rect">
            <a:avLst/>
          </a:prstGeom>
          <a:solidFill>
            <a:schemeClr val="accent3">
              <a:lumMod val="40000"/>
              <a:lumOff val="60000"/>
            </a:schemeClr>
          </a:solidFill>
          <a:ln w="38100">
            <a:solidFill>
              <a:schemeClr val="accent1"/>
            </a:solidFill>
          </a:ln>
        </p:spPr>
        <p:txBody>
          <a:bodyPr>
            <a:spAutoFit/>
          </a:bodyPr>
          <a:lstStyle/>
          <a:p>
            <a:pPr algn="ctr">
              <a:defRPr/>
            </a:pPr>
            <a:r>
              <a:rPr lang="en-US" sz="1400" b="1" dirty="0">
                <a:latin typeface="Arial Narrow" pitchFamily="34" charset="0"/>
              </a:rPr>
              <a:t>Decision-makers act on our agenda</a:t>
            </a:r>
            <a:endParaRPr lang="en-US" sz="1400" b="1" dirty="0">
              <a:latin typeface="Arial Narrow" pitchFamily="34" charset="0"/>
            </a:endParaRPr>
          </a:p>
        </p:txBody>
      </p:sp>
      <p:sp>
        <p:nvSpPr>
          <p:cNvPr id="121" name="Rectangle 120"/>
          <p:cNvSpPr/>
          <p:nvPr/>
        </p:nvSpPr>
        <p:spPr>
          <a:xfrm>
            <a:off x="2676525" y="3611563"/>
            <a:ext cx="1857375" cy="579437"/>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A consumer agenda for change exists</a:t>
            </a:r>
            <a:endParaRPr lang="en-US" sz="1400" b="1" dirty="0">
              <a:solidFill>
                <a:schemeClr val="tx1"/>
              </a:solidFill>
              <a:latin typeface="Arial Narrow" pitchFamily="34" charset="0"/>
            </a:endParaRPr>
          </a:p>
        </p:txBody>
      </p:sp>
      <p:sp>
        <p:nvSpPr>
          <p:cNvPr id="123" name="Rectangle 122"/>
          <p:cNvSpPr/>
          <p:nvPr/>
        </p:nvSpPr>
        <p:spPr>
          <a:xfrm>
            <a:off x="5143500" y="3611563"/>
            <a:ext cx="1857375" cy="579437"/>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Active coalitions exist around our issues</a:t>
            </a:r>
            <a:endParaRPr lang="en-US" sz="1400" b="1" dirty="0">
              <a:solidFill>
                <a:schemeClr val="tx1"/>
              </a:solidFill>
              <a:latin typeface="Arial Narrow" pitchFamily="34" charset="0"/>
            </a:endParaRPr>
          </a:p>
        </p:txBody>
      </p:sp>
      <p:sp>
        <p:nvSpPr>
          <p:cNvPr id="124" name="Rectangle 123"/>
          <p:cNvSpPr/>
          <p:nvPr/>
        </p:nvSpPr>
        <p:spPr>
          <a:xfrm>
            <a:off x="3833813" y="4357688"/>
            <a:ext cx="1857375" cy="579437"/>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a:solidFill>
                  <a:schemeClr val="tx1"/>
                </a:solidFill>
                <a:latin typeface="Arial Narrow" pitchFamily="34" charset="0"/>
              </a:rPr>
              <a:t>Barriers, problems identified</a:t>
            </a:r>
            <a:endParaRPr lang="en-US" sz="1400" b="1" dirty="0">
              <a:solidFill>
                <a:schemeClr val="tx1"/>
              </a:solidFill>
              <a:latin typeface="Arial Narrow" pitchFamily="34" charset="0"/>
            </a:endParaRPr>
          </a:p>
        </p:txBody>
      </p:sp>
      <p:cxnSp>
        <p:nvCxnSpPr>
          <p:cNvPr id="133" name="Straight Connector 132"/>
          <p:cNvCxnSpPr/>
          <p:nvPr/>
        </p:nvCxnSpPr>
        <p:spPr>
          <a:xfrm>
            <a:off x="3009900" y="11430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a:off x="6515100" y="1143000"/>
            <a:ext cx="0" cy="171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a:off x="3009900" y="1143000"/>
            <a:ext cx="0" cy="1714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3009900" y="2209800"/>
            <a:ext cx="350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flipV="1">
            <a:off x="3009900" y="2057400"/>
            <a:ext cx="0" cy="160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3" name="Straight Arrow Connector 152"/>
          <p:cNvCxnSpPr>
            <a:endCxn id="119" idx="1"/>
          </p:cNvCxnSpPr>
          <p:nvPr/>
        </p:nvCxnSpPr>
        <p:spPr>
          <a:xfrm flipV="1">
            <a:off x="2247900" y="2792413"/>
            <a:ext cx="15049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a:stCxn id="27" idx="0"/>
            <a:endCxn id="124" idx="2"/>
          </p:cNvCxnSpPr>
          <p:nvPr/>
        </p:nvCxnSpPr>
        <p:spPr>
          <a:xfrm flipV="1">
            <a:off x="4762500" y="4937125"/>
            <a:ext cx="0" cy="506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3233738" y="4724400"/>
            <a:ext cx="6143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flipV="1">
            <a:off x="3233738" y="4181475"/>
            <a:ext cx="0" cy="54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5" name="Straight Arrow Connector 184"/>
          <p:cNvCxnSpPr>
            <a:stCxn id="119" idx="0"/>
          </p:cNvCxnSpPr>
          <p:nvPr/>
        </p:nvCxnSpPr>
        <p:spPr>
          <a:xfrm flipH="1" flipV="1">
            <a:off x="4721225" y="2209800"/>
            <a:ext cx="1588" cy="3206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5676900" y="4724400"/>
            <a:ext cx="6143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Straight Arrow Connector 191"/>
          <p:cNvCxnSpPr/>
          <p:nvPr/>
        </p:nvCxnSpPr>
        <p:spPr>
          <a:xfrm flipV="1">
            <a:off x="6286500" y="4191000"/>
            <a:ext cx="0" cy="54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a:stCxn id="121" idx="0"/>
          </p:cNvCxnSpPr>
          <p:nvPr/>
        </p:nvCxnSpPr>
        <p:spPr>
          <a:xfrm flipH="1" flipV="1">
            <a:off x="3605213" y="3352800"/>
            <a:ext cx="0" cy="258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flipH="1" flipV="1">
            <a:off x="5905500" y="3352800"/>
            <a:ext cx="0" cy="258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a:off x="3605213" y="3352800"/>
            <a:ext cx="9286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991100" y="3352800"/>
            <a:ext cx="9286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flipV="1">
            <a:off x="4991100" y="3054350"/>
            <a:ext cx="0" cy="298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flipV="1">
            <a:off x="4533900" y="3048000"/>
            <a:ext cx="0" cy="298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6" name="Straight Arrow Connector 205"/>
          <p:cNvCxnSpPr/>
          <p:nvPr/>
        </p:nvCxnSpPr>
        <p:spPr>
          <a:xfrm flipV="1">
            <a:off x="6515100" y="2057400"/>
            <a:ext cx="0" cy="160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D21079C-857B-4D01-9832-EFF42F43BC68}" type="slidenum">
              <a:rPr lang="en-US">
                <a:solidFill>
                  <a:srgbClr val="898989"/>
                </a:solidFill>
              </a:rPr>
              <a:pPr eaLnBrk="1" hangingPunct="1"/>
              <a:t>17</a:t>
            </a:fld>
            <a:endParaRPr lang="en-US">
              <a:solidFill>
                <a:srgbClr val="898989"/>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5000" y="2360613"/>
            <a:ext cx="2895600" cy="1677987"/>
          </a:xfrm>
          <a:prstGeom prst="rect">
            <a:avLst/>
          </a:prstGeom>
          <a:solidFill>
            <a:schemeClr val="accent1">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 name="Rectangle 4"/>
          <p:cNvSpPr/>
          <p:nvPr/>
        </p:nvSpPr>
        <p:spPr>
          <a:xfrm>
            <a:off x="3810000" y="760413"/>
            <a:ext cx="2133600" cy="1066800"/>
          </a:xfrm>
          <a:prstGeom prst="rect">
            <a:avLst/>
          </a:prstGeom>
          <a:solidFill>
            <a:schemeClr val="accent1">
              <a:lumMod val="20000"/>
              <a:lumOff val="80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990600" y="2398713"/>
            <a:ext cx="2819400" cy="1562100"/>
          </a:xfrm>
          <a:prstGeom prst="rect">
            <a:avLst/>
          </a:prstGeom>
          <a:solidFill>
            <a:schemeClr val="accent1">
              <a:lumMod val="20000"/>
              <a:lumOff val="80000"/>
            </a:schemeClr>
          </a:solid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4" name="Title 43"/>
          <p:cNvSpPr>
            <a:spLocks noGrp="1"/>
          </p:cNvSpPr>
          <p:nvPr>
            <p:ph type="title"/>
          </p:nvPr>
        </p:nvSpPr>
        <p:spPr>
          <a:xfrm>
            <a:off x="76200" y="228600"/>
            <a:ext cx="3810000" cy="685800"/>
          </a:xfrm>
        </p:spPr>
        <p:txBody>
          <a:bodyPr rtlCol="0">
            <a:noAutofit/>
          </a:bodyPr>
          <a:lstStyle/>
          <a:p>
            <a:pPr algn="l" fontAlgn="auto">
              <a:spcAft>
                <a:spcPts val="0"/>
              </a:spcAft>
              <a:defRPr/>
            </a:pPr>
            <a:r>
              <a:rPr lang="en-US" sz="2400" b="1" dirty="0" smtClean="0">
                <a:solidFill>
                  <a:srgbClr val="002060"/>
                </a:solidFill>
                <a:effectLst>
                  <a:outerShdw blurRad="38100" dist="38100" dir="2700000" algn="tl">
                    <a:srgbClr val="000000">
                      <a:alpha val="43137"/>
                    </a:srgbClr>
                  </a:outerShdw>
                </a:effectLst>
                <a:latin typeface="Arial Rounded MT Bold" pitchFamily="34" charset="0"/>
              </a:rPr>
              <a:t>Ultimate Outcomes</a:t>
            </a:r>
            <a:endParaRPr lang="en-US" sz="2400" b="1" dirty="0">
              <a:solidFill>
                <a:srgbClr val="002060"/>
              </a:solidFill>
              <a:effectLst>
                <a:outerShdw blurRad="38100" dist="38100" dir="2700000" algn="tl">
                  <a:srgbClr val="000000">
                    <a:alpha val="43137"/>
                  </a:srgbClr>
                </a:outerShdw>
              </a:effectLst>
              <a:latin typeface="Arial Rounded MT Bold" pitchFamily="34" charset="0"/>
            </a:endParaRPr>
          </a:p>
        </p:txBody>
      </p:sp>
      <p:cxnSp>
        <p:nvCxnSpPr>
          <p:cNvPr id="46" name="Straight Connector 45"/>
          <p:cNvCxnSpPr/>
          <p:nvPr/>
        </p:nvCxnSpPr>
        <p:spPr>
          <a:xfrm>
            <a:off x="2438400" y="2132013"/>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2324100" y="2246313"/>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86600" y="2132013"/>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4875213" y="1825625"/>
            <a:ext cx="1587" cy="306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flipH="1" flipV="1">
            <a:off x="2514600" y="3960813"/>
            <a:ext cx="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2057400" y="4494213"/>
            <a:ext cx="55626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865688" y="4494213"/>
            <a:ext cx="11112" cy="1220787"/>
          </a:xfrm>
          <a:prstGeom prst="line">
            <a:avLst/>
          </a:prstGeom>
        </p:spPr>
        <p:style>
          <a:lnRef idx="1">
            <a:schemeClr val="accent1"/>
          </a:lnRef>
          <a:fillRef idx="0">
            <a:schemeClr val="accent1"/>
          </a:fillRef>
          <a:effectRef idx="0">
            <a:schemeClr val="accent1"/>
          </a:effectRef>
          <a:fontRef idx="minor">
            <a:schemeClr val="tx1"/>
          </a:fontRef>
        </p:style>
      </p:cxnSp>
      <p:sp>
        <p:nvSpPr>
          <p:cNvPr id="24589" name="TextBox 26"/>
          <p:cNvSpPr txBox="1">
            <a:spLocks noChangeArrowheads="1"/>
          </p:cNvSpPr>
          <p:nvPr/>
        </p:nvSpPr>
        <p:spPr bwMode="auto">
          <a:xfrm>
            <a:off x="3962400" y="842963"/>
            <a:ext cx="18700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b="1">
                <a:latin typeface="Arial Narrow" panose="020B0606020202030204" pitchFamily="34" charset="0"/>
              </a:rPr>
              <a:t>PWD are integrated into American Society</a:t>
            </a:r>
          </a:p>
        </p:txBody>
      </p:sp>
      <p:sp>
        <p:nvSpPr>
          <p:cNvPr id="24590" name="TextBox 89"/>
          <p:cNvSpPr txBox="1">
            <a:spLocks noChangeArrowheads="1"/>
          </p:cNvSpPr>
          <p:nvPr/>
        </p:nvSpPr>
        <p:spPr bwMode="auto">
          <a:xfrm>
            <a:off x="1066800" y="2620963"/>
            <a:ext cx="2667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b="1">
                <a:latin typeface="Arial Narrow" panose="020B0606020202030204" pitchFamily="34" charset="0"/>
              </a:rPr>
              <a:t>PWD participate in communities to the extent they wish</a:t>
            </a:r>
          </a:p>
        </p:txBody>
      </p:sp>
      <p:sp>
        <p:nvSpPr>
          <p:cNvPr id="24591" name="TextBox 91"/>
          <p:cNvSpPr txBox="1">
            <a:spLocks noChangeArrowheads="1"/>
          </p:cNvSpPr>
          <p:nvPr/>
        </p:nvSpPr>
        <p:spPr bwMode="auto">
          <a:xfrm>
            <a:off x="5715000" y="2482850"/>
            <a:ext cx="28956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b="1">
                <a:latin typeface="Arial Narrow" panose="020B0606020202030204" pitchFamily="34" charset="0"/>
              </a:rPr>
              <a:t>Communities are more accessible – Housing, Transportation, Information, Employment, Education, AT, Health Care, etc.</a:t>
            </a:r>
          </a:p>
        </p:txBody>
      </p:sp>
      <p:cxnSp>
        <p:nvCxnSpPr>
          <p:cNvPr id="119" name="Straight Arrow Connector 118"/>
          <p:cNvCxnSpPr/>
          <p:nvPr/>
        </p:nvCxnSpPr>
        <p:spPr>
          <a:xfrm flipV="1">
            <a:off x="7086600" y="40386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68C6743-2C75-4478-B351-5DD66C15D85C}" type="slidenum">
              <a:rPr lang="en-US">
                <a:solidFill>
                  <a:srgbClr val="898989"/>
                </a:solidFill>
              </a:rPr>
              <a:pPr eaLnBrk="1" hangingPunct="1"/>
              <a:t>18</a:t>
            </a:fld>
            <a:endParaRPr lang="en-US">
              <a:solidFill>
                <a:srgbClr val="89898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2598738" y="2376488"/>
            <a:ext cx="914400" cy="457200"/>
          </a:xfrm>
          <a:prstGeom prst="rect">
            <a:avLst/>
          </a:prstGeom>
          <a:solidFill>
            <a:schemeClr val="accent3">
              <a:lumMod val="60000"/>
              <a:lumOff val="40000"/>
            </a:schemeClr>
          </a:solidFill>
          <a:ln w="28575"/>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ffectLst>
                <a:outerShdw blurRad="38100" dist="38100" dir="2700000" algn="tl">
                  <a:srgbClr val="000000">
                    <a:alpha val="43137"/>
                  </a:srgbClr>
                </a:outerShdw>
              </a:effectLst>
            </a:endParaRPr>
          </a:p>
        </p:txBody>
      </p:sp>
      <p:sp>
        <p:nvSpPr>
          <p:cNvPr id="4" name="Rectangle 3"/>
          <p:cNvSpPr/>
          <p:nvPr/>
        </p:nvSpPr>
        <p:spPr>
          <a:xfrm>
            <a:off x="5867400" y="1333500"/>
            <a:ext cx="1752600" cy="5715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4191000" y="381000"/>
            <a:ext cx="1371600" cy="457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5"/>
          <p:cNvSpPr/>
          <p:nvPr/>
        </p:nvSpPr>
        <p:spPr>
          <a:xfrm>
            <a:off x="1828800" y="1371600"/>
            <a:ext cx="1220788" cy="5318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1295400" y="23622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5867400" y="2362200"/>
            <a:ext cx="11430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304800" y="1447800"/>
            <a:ext cx="762000" cy="3810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1752600" y="3200400"/>
            <a:ext cx="914400" cy="4572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13" name="Rectangle 12"/>
          <p:cNvSpPr/>
          <p:nvPr/>
        </p:nvSpPr>
        <p:spPr>
          <a:xfrm>
            <a:off x="304800" y="3048000"/>
            <a:ext cx="685800" cy="381000"/>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Rectangle 14"/>
          <p:cNvSpPr/>
          <p:nvPr/>
        </p:nvSpPr>
        <p:spPr>
          <a:xfrm>
            <a:off x="304800" y="4572000"/>
            <a:ext cx="685800" cy="3810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6" name="Rectangle 15"/>
          <p:cNvSpPr/>
          <p:nvPr/>
        </p:nvSpPr>
        <p:spPr>
          <a:xfrm>
            <a:off x="1447800" y="5791200"/>
            <a:ext cx="1524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17" name="Rectangle 16"/>
          <p:cNvSpPr/>
          <p:nvPr/>
        </p:nvSpPr>
        <p:spPr>
          <a:xfrm>
            <a:off x="304800" y="5791200"/>
            <a:ext cx="6858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 name="Rectangle 17"/>
          <p:cNvSpPr/>
          <p:nvPr/>
        </p:nvSpPr>
        <p:spPr>
          <a:xfrm>
            <a:off x="4343400" y="5791200"/>
            <a:ext cx="11430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21" name="Rectangle 20"/>
          <p:cNvSpPr/>
          <p:nvPr/>
        </p:nvSpPr>
        <p:spPr>
          <a:xfrm>
            <a:off x="3055938" y="4191000"/>
            <a:ext cx="982662"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4" name="Rectangle 23"/>
          <p:cNvSpPr/>
          <p:nvPr/>
        </p:nvSpPr>
        <p:spPr>
          <a:xfrm>
            <a:off x="7505700" y="4191000"/>
            <a:ext cx="1104900" cy="45720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 name="Rectangle 24"/>
          <p:cNvSpPr/>
          <p:nvPr/>
        </p:nvSpPr>
        <p:spPr>
          <a:xfrm>
            <a:off x="6858000" y="5791200"/>
            <a:ext cx="1143000" cy="381000"/>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v</a:t>
            </a:r>
            <a:endParaRPr lang="en-US" dirty="0"/>
          </a:p>
        </p:txBody>
      </p:sp>
      <p:sp>
        <p:nvSpPr>
          <p:cNvPr id="29" name="TextBox 28"/>
          <p:cNvSpPr txBox="1"/>
          <p:nvPr/>
        </p:nvSpPr>
        <p:spPr>
          <a:xfrm>
            <a:off x="2590800" y="2406134"/>
            <a:ext cx="914400" cy="369332"/>
          </a:xfrm>
          <a:prstGeom prst="rect">
            <a:avLst/>
          </a:prstGeom>
          <a:noFill/>
          <a:scene3d>
            <a:camera prst="orthographicFront"/>
            <a:lightRig rig="threePt" dir="t"/>
          </a:scene3d>
          <a:sp3d>
            <a:bevelT/>
          </a:sp3d>
        </p:spPr>
        <p:txBody>
          <a:bodyPr>
            <a:spAutoFit/>
          </a:bodyPr>
          <a:lstStyle/>
          <a:p>
            <a:pPr algn="ctr">
              <a:defRPr/>
            </a:pPr>
            <a:r>
              <a:rPr lang="en-US" sz="900" b="1" dirty="0">
                <a:latin typeface="Arial Narrow" pitchFamily="34" charset="0"/>
              </a:rPr>
              <a:t>PWD are more independent</a:t>
            </a:r>
            <a:endParaRPr lang="en-US" sz="900" b="1" dirty="0">
              <a:latin typeface="Arial Narrow" pitchFamily="34" charset="0"/>
            </a:endParaRPr>
          </a:p>
        </p:txBody>
      </p:sp>
      <p:sp>
        <p:nvSpPr>
          <p:cNvPr id="14" name="Rectangle 13"/>
          <p:cNvSpPr/>
          <p:nvPr/>
        </p:nvSpPr>
        <p:spPr>
          <a:xfrm>
            <a:off x="1514475" y="4140200"/>
            <a:ext cx="1228725" cy="5080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5622" name="TextBox 29"/>
          <p:cNvSpPr txBox="1">
            <a:spLocks noChangeArrowheads="1"/>
          </p:cNvSpPr>
          <p:nvPr/>
        </p:nvSpPr>
        <p:spPr bwMode="auto">
          <a:xfrm>
            <a:off x="1447800" y="4140200"/>
            <a:ext cx="130492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have skills/ knowledge/resources to support their choices</a:t>
            </a:r>
          </a:p>
        </p:txBody>
      </p:sp>
      <p:sp>
        <p:nvSpPr>
          <p:cNvPr id="20" name="Rectangle 19"/>
          <p:cNvSpPr/>
          <p:nvPr/>
        </p:nvSpPr>
        <p:spPr>
          <a:xfrm>
            <a:off x="4267200" y="4191000"/>
            <a:ext cx="1219200" cy="4572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5624" name="TextBox 31"/>
          <p:cNvSpPr txBox="1">
            <a:spLocks noChangeArrowheads="1"/>
          </p:cNvSpPr>
          <p:nvPr/>
        </p:nvSpPr>
        <p:spPr bwMode="auto">
          <a:xfrm>
            <a:off x="4267200" y="4227513"/>
            <a:ext cx="11811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get the information they need</a:t>
            </a:r>
          </a:p>
        </p:txBody>
      </p:sp>
      <p:sp>
        <p:nvSpPr>
          <p:cNvPr id="22" name="Rectangle 21"/>
          <p:cNvSpPr/>
          <p:nvPr/>
        </p:nvSpPr>
        <p:spPr>
          <a:xfrm>
            <a:off x="6019800" y="4191000"/>
            <a:ext cx="1238250" cy="457200"/>
          </a:xfrm>
          <a:prstGeom prst="rect">
            <a:avLst/>
          </a:prstGeom>
          <a:solidFill>
            <a:schemeClr val="accent6">
              <a:lumMod val="60000"/>
              <a:lumOff val="40000"/>
            </a:schemeClr>
          </a:solidFill>
          <a:ln>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33" name="TextBox 32"/>
          <p:cNvSpPr txBox="1"/>
          <p:nvPr/>
        </p:nvSpPr>
        <p:spPr>
          <a:xfrm>
            <a:off x="6057900" y="4202113"/>
            <a:ext cx="1162050" cy="369887"/>
          </a:xfrm>
          <a:prstGeom prst="rect">
            <a:avLst/>
          </a:prstGeom>
          <a:solidFill>
            <a:schemeClr val="accent6">
              <a:lumMod val="60000"/>
              <a:lumOff val="40000"/>
            </a:schemeClr>
          </a:solidFill>
          <a:effectLst/>
        </p:spPr>
        <p:txBody>
          <a:bodyPr>
            <a:spAutoFit/>
          </a:bodyPr>
          <a:lstStyle/>
          <a:p>
            <a:pPr algn="ctr">
              <a:defRPr/>
            </a:pPr>
            <a:r>
              <a:rPr lang="en-US" sz="900" b="1" dirty="0">
                <a:latin typeface="Arial Narrow" pitchFamily="34" charset="0"/>
              </a:rPr>
              <a:t>A consumer agenda for change exists</a:t>
            </a:r>
            <a:endParaRPr lang="en-US" sz="900" b="1" dirty="0">
              <a:latin typeface="Arial Narrow" pitchFamily="34" charset="0"/>
            </a:endParaRPr>
          </a:p>
        </p:txBody>
      </p:sp>
      <p:sp>
        <p:nvSpPr>
          <p:cNvPr id="26" name="Rectangle 25"/>
          <p:cNvSpPr/>
          <p:nvPr/>
        </p:nvSpPr>
        <p:spPr>
          <a:xfrm>
            <a:off x="6905625" y="4953000"/>
            <a:ext cx="1146175" cy="381000"/>
          </a:xfrm>
          <a:prstGeom prst="rect">
            <a:avLst/>
          </a:prstGeom>
          <a:solidFill>
            <a:schemeClr val="accent6">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5628" name="TextBox 33"/>
          <p:cNvSpPr txBox="1">
            <a:spLocks noChangeArrowheads="1"/>
          </p:cNvSpPr>
          <p:nvPr/>
        </p:nvSpPr>
        <p:spPr bwMode="auto">
          <a:xfrm>
            <a:off x="6934200" y="4949825"/>
            <a:ext cx="114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Barriers, problems identified</a:t>
            </a:r>
          </a:p>
        </p:txBody>
      </p:sp>
      <p:sp>
        <p:nvSpPr>
          <p:cNvPr id="23" name="Rectangle 22"/>
          <p:cNvSpPr/>
          <p:nvPr/>
        </p:nvSpPr>
        <p:spPr>
          <a:xfrm>
            <a:off x="6800850" y="3251200"/>
            <a:ext cx="969963" cy="369888"/>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5630" name="TextBox 34"/>
          <p:cNvSpPr txBox="1">
            <a:spLocks noChangeArrowheads="1"/>
          </p:cNvSpPr>
          <p:nvPr/>
        </p:nvSpPr>
        <p:spPr bwMode="auto">
          <a:xfrm>
            <a:off x="6781800" y="3251200"/>
            <a:ext cx="989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Decision- makers act on our agenda</a:t>
            </a:r>
          </a:p>
        </p:txBody>
      </p:sp>
      <p:sp>
        <p:nvSpPr>
          <p:cNvPr id="44" name="Title 43"/>
          <p:cNvSpPr>
            <a:spLocks noGrp="1"/>
          </p:cNvSpPr>
          <p:nvPr>
            <p:ph type="title"/>
          </p:nvPr>
        </p:nvSpPr>
        <p:spPr>
          <a:xfrm>
            <a:off x="76200" y="152400"/>
            <a:ext cx="4084638" cy="685800"/>
          </a:xfrm>
        </p:spPr>
        <p:txBody>
          <a:bodyPr rtlCol="0">
            <a:noAutofit/>
          </a:bodyPr>
          <a:lstStyle/>
          <a:p>
            <a:pPr algn="l" fontAlgn="auto">
              <a:spcAft>
                <a:spcPts val="0"/>
              </a:spcAft>
              <a:defRPr/>
            </a:pPr>
            <a:r>
              <a:rPr lang="en-US" sz="2800" b="1" dirty="0" smtClean="0">
                <a:solidFill>
                  <a:srgbClr val="002060"/>
                </a:solidFill>
                <a:effectLst>
                  <a:outerShdw blurRad="38100" dist="38100" dir="2700000" algn="tl">
                    <a:srgbClr val="000000">
                      <a:alpha val="43137"/>
                    </a:srgbClr>
                  </a:outerShdw>
                </a:effectLst>
                <a:latin typeface="Arial Rounded MT Bold" pitchFamily="34" charset="0"/>
              </a:rPr>
              <a:t>Proposed Logic Model for the CIL Program</a:t>
            </a:r>
            <a:endParaRPr lang="en-US" sz="2800" b="1" dirty="0">
              <a:solidFill>
                <a:srgbClr val="002060"/>
              </a:solidFill>
              <a:effectLst>
                <a:outerShdw blurRad="38100" dist="38100" dir="2700000" algn="tl">
                  <a:srgbClr val="000000">
                    <a:alpha val="43137"/>
                  </a:srgbClr>
                </a:outerShdw>
              </a:effectLst>
              <a:latin typeface="Arial Rounded MT Bold" pitchFamily="34" charset="0"/>
            </a:endParaRPr>
          </a:p>
        </p:txBody>
      </p:sp>
      <p:cxnSp>
        <p:nvCxnSpPr>
          <p:cNvPr id="46" name="Straight Connector 45"/>
          <p:cNvCxnSpPr/>
          <p:nvPr/>
        </p:nvCxnSpPr>
        <p:spPr>
          <a:xfrm>
            <a:off x="2438400" y="1143000"/>
            <a:ext cx="464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2324100" y="12573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7086600" y="1143000"/>
            <a:ext cx="0" cy="19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endCxn id="5" idx="2"/>
          </p:cNvCxnSpPr>
          <p:nvPr/>
        </p:nvCxnSpPr>
        <p:spPr>
          <a:xfrm flipV="1">
            <a:off x="4875213" y="838200"/>
            <a:ext cx="1587" cy="306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1752600" y="21336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endCxn id="7" idx="0"/>
          </p:cNvCxnSpPr>
          <p:nvPr/>
        </p:nvCxnSpPr>
        <p:spPr>
          <a:xfrm rot="5400000">
            <a:off x="16383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2933700" y="22479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1752600" y="2971800"/>
            <a:ext cx="1295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flipH="1" flipV="1">
            <a:off x="2971801" y="2895600"/>
            <a:ext cx="1524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5400000" flipH="1" flipV="1">
            <a:off x="1677194" y="2894806"/>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6" idx="2"/>
          </p:cNvCxnSpPr>
          <p:nvPr/>
        </p:nvCxnSpPr>
        <p:spPr>
          <a:xfrm flipV="1">
            <a:off x="2436813" y="1903413"/>
            <a:ext cx="1587" cy="155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12" idx="0"/>
          </p:cNvCxnSpPr>
          <p:nvPr/>
        </p:nvCxnSpPr>
        <p:spPr>
          <a:xfrm rot="5400000" flipH="1" flipV="1">
            <a:off x="2095500" y="3086100"/>
            <a:ext cx="228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5400000" flipH="1" flipV="1">
            <a:off x="1980407" y="3886994"/>
            <a:ext cx="4572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stCxn id="16" idx="0"/>
          </p:cNvCxnSpPr>
          <p:nvPr/>
        </p:nvCxnSpPr>
        <p:spPr>
          <a:xfrm flipV="1">
            <a:off x="2209800" y="4622800"/>
            <a:ext cx="0" cy="1168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2438400" y="2057400"/>
            <a:ext cx="464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6477000" y="22098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5400000">
            <a:off x="6400800" y="2286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6477000" y="3048000"/>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rot="5400000" flipH="1" flipV="1">
            <a:off x="6362701" y="2933700"/>
            <a:ext cx="2286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7467600" y="2362200"/>
            <a:ext cx="1143000" cy="457200"/>
          </a:xfrm>
          <a:prstGeom prst="rect">
            <a:avLst/>
          </a:prstGeom>
          <a:solidFill>
            <a:schemeClr val="accent3">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
        <p:nvSpPr>
          <p:cNvPr id="25652" name="TextBox 35"/>
          <p:cNvSpPr txBox="1">
            <a:spLocks noChangeArrowheads="1"/>
          </p:cNvSpPr>
          <p:nvPr/>
        </p:nvSpPr>
        <p:spPr bwMode="auto">
          <a:xfrm>
            <a:off x="7443788" y="2362200"/>
            <a:ext cx="116681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Methods &amp; practices promote independence</a:t>
            </a:r>
          </a:p>
        </p:txBody>
      </p:sp>
      <p:cxnSp>
        <p:nvCxnSpPr>
          <p:cNvPr id="106" name="Straight Connector 105"/>
          <p:cNvCxnSpPr/>
          <p:nvPr/>
        </p:nvCxnSpPr>
        <p:spPr>
          <a:xfrm rot="5400000">
            <a:off x="8001000" y="2286000"/>
            <a:ext cx="152400" cy="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flipH="1" flipV="1">
            <a:off x="7962107" y="2932906"/>
            <a:ext cx="228600" cy="1587"/>
          </a:xfrm>
          <a:prstGeom prst="straightConnector1">
            <a:avLst/>
          </a:prstGeom>
          <a:ln>
            <a:tailEnd type="arrow"/>
          </a:ln>
          <a:effectLst/>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67200" y="3278188"/>
            <a:ext cx="1206500" cy="508000"/>
          </a:xfrm>
          <a:prstGeom prst="rect">
            <a:avLst/>
          </a:prstGeom>
          <a:solidFill>
            <a:schemeClr val="accent3">
              <a:lumMod val="60000"/>
              <a:lumOff val="40000"/>
            </a:schemeClr>
          </a:solidFill>
          <a:ln w="28575">
            <a:solidFill>
              <a:schemeClr val="tx2"/>
            </a:solidFill>
          </a:ln>
          <a:effectLst/>
        </p:spPr>
        <p:txBody>
          <a:bodyPr>
            <a:spAutoFit/>
          </a:bodyPr>
          <a:lstStyle/>
          <a:p>
            <a:pPr algn="ctr">
              <a:defRPr/>
            </a:pPr>
            <a:r>
              <a:rPr lang="en-US" sz="900" b="1" dirty="0">
                <a:latin typeface="Arial Narrow" pitchFamily="34" charset="0"/>
              </a:rPr>
              <a:t>PWD advocate for increased community supports</a:t>
            </a:r>
          </a:p>
        </p:txBody>
      </p:sp>
      <p:cxnSp>
        <p:nvCxnSpPr>
          <p:cNvPr id="28" name="Straight Connector 27"/>
          <p:cNvCxnSpPr>
            <a:stCxn id="23" idx="0"/>
          </p:cNvCxnSpPr>
          <p:nvPr/>
        </p:nvCxnSpPr>
        <p:spPr>
          <a:xfrm flipV="1">
            <a:off x="7286625" y="3049588"/>
            <a:ext cx="0" cy="20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4865688" y="2057400"/>
            <a:ext cx="11112" cy="12207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20" idx="0"/>
            <a:endCxn id="31" idx="2"/>
          </p:cNvCxnSpPr>
          <p:nvPr/>
        </p:nvCxnSpPr>
        <p:spPr>
          <a:xfrm flipH="1" flipV="1">
            <a:off x="4870450" y="3786188"/>
            <a:ext cx="6350" cy="4048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581400" y="3938588"/>
            <a:ext cx="13017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V="1">
            <a:off x="6705600" y="3938588"/>
            <a:ext cx="0" cy="2524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4857750" y="3938588"/>
            <a:ext cx="18478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68580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858000" y="4064000"/>
            <a:ext cx="304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7162800" y="3670300"/>
            <a:ext cx="0" cy="393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8077200" y="4064000"/>
            <a:ext cx="0" cy="127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7467600" y="4064000"/>
            <a:ext cx="6080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flipV="1">
            <a:off x="7467600" y="3657600"/>
            <a:ext cx="0" cy="406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flipV="1">
            <a:off x="65913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a:off x="8039100" y="5175250"/>
            <a:ext cx="266700" cy="635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flipV="1">
            <a:off x="8305800" y="4648200"/>
            <a:ext cx="0" cy="527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6591300" y="4648200"/>
            <a:ext cx="0" cy="534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25" idx="0"/>
          </p:cNvCxnSpPr>
          <p:nvPr/>
        </p:nvCxnSpPr>
        <p:spPr>
          <a:xfrm flipV="1">
            <a:off x="7429500" y="5334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8" idx="0"/>
          </p:cNvCxnSpPr>
          <p:nvPr/>
        </p:nvCxnSpPr>
        <p:spPr>
          <a:xfrm flipV="1">
            <a:off x="4914900" y="4648200"/>
            <a:ext cx="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2208213" y="5219700"/>
            <a:ext cx="2706687" cy="190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p:nvPr/>
        </p:nvCxnSpPr>
        <p:spPr>
          <a:xfrm flipV="1">
            <a:off x="3581400" y="4648200"/>
            <a:ext cx="0" cy="590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676" name="TextBox 26"/>
          <p:cNvSpPr txBox="1">
            <a:spLocks noChangeArrowheads="1"/>
          </p:cNvSpPr>
          <p:nvPr/>
        </p:nvSpPr>
        <p:spPr bwMode="auto">
          <a:xfrm>
            <a:off x="4203700" y="392113"/>
            <a:ext cx="1358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000" b="1">
                <a:latin typeface="Arial Narrow" panose="020B0606020202030204" pitchFamily="34" charset="0"/>
              </a:rPr>
              <a:t>PWD are integrated into American Society</a:t>
            </a:r>
          </a:p>
        </p:txBody>
      </p:sp>
      <p:sp>
        <p:nvSpPr>
          <p:cNvPr id="25677" name="TextBox 89"/>
          <p:cNvSpPr txBox="1">
            <a:spLocks noChangeArrowheads="1"/>
          </p:cNvSpPr>
          <p:nvPr/>
        </p:nvSpPr>
        <p:spPr bwMode="auto">
          <a:xfrm>
            <a:off x="1828800" y="1374775"/>
            <a:ext cx="1227138"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participate in communities to the extent they wish</a:t>
            </a:r>
          </a:p>
        </p:txBody>
      </p:sp>
      <p:sp>
        <p:nvSpPr>
          <p:cNvPr id="25678" name="TextBox 91"/>
          <p:cNvSpPr txBox="1">
            <a:spLocks noChangeArrowheads="1"/>
          </p:cNvSpPr>
          <p:nvPr/>
        </p:nvSpPr>
        <p:spPr bwMode="auto">
          <a:xfrm>
            <a:off x="5791200" y="1295400"/>
            <a:ext cx="18811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are more accessible – Housing, Transportation, Information, Employment, Education, AT, Health Care, etc.</a:t>
            </a:r>
          </a:p>
        </p:txBody>
      </p:sp>
      <p:sp>
        <p:nvSpPr>
          <p:cNvPr id="25679" name="TextBox 94"/>
          <p:cNvSpPr txBox="1">
            <a:spLocks noChangeArrowheads="1"/>
          </p:cNvSpPr>
          <p:nvPr/>
        </p:nvSpPr>
        <p:spPr bwMode="auto">
          <a:xfrm>
            <a:off x="5791200" y="2325688"/>
            <a:ext cx="12954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Communities have more resources that support independence</a:t>
            </a:r>
          </a:p>
        </p:txBody>
      </p:sp>
      <p:sp>
        <p:nvSpPr>
          <p:cNvPr id="25680" name="TextBox 96"/>
          <p:cNvSpPr txBox="1">
            <a:spLocks noChangeArrowheads="1"/>
          </p:cNvSpPr>
          <p:nvPr/>
        </p:nvSpPr>
        <p:spPr bwMode="auto">
          <a:xfrm>
            <a:off x="7478713" y="4191000"/>
            <a:ext cx="113188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Active coalitions exist around our issues</a:t>
            </a:r>
          </a:p>
        </p:txBody>
      </p:sp>
      <p:sp>
        <p:nvSpPr>
          <p:cNvPr id="25681" name="TextBox 97"/>
          <p:cNvSpPr txBox="1">
            <a:spLocks noChangeArrowheads="1"/>
          </p:cNvSpPr>
          <p:nvPr/>
        </p:nvSpPr>
        <p:spPr bwMode="auto">
          <a:xfrm>
            <a:off x="6905625" y="5865813"/>
            <a:ext cx="1047750" cy="23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Systems Advocacy</a:t>
            </a:r>
          </a:p>
        </p:txBody>
      </p:sp>
      <p:sp>
        <p:nvSpPr>
          <p:cNvPr id="25682" name="TextBox 98"/>
          <p:cNvSpPr txBox="1">
            <a:spLocks noChangeArrowheads="1"/>
          </p:cNvSpPr>
          <p:nvPr/>
        </p:nvSpPr>
        <p:spPr bwMode="auto">
          <a:xfrm>
            <a:off x="1219200" y="2362200"/>
            <a:ext cx="104775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regard themselves as more independent</a:t>
            </a:r>
          </a:p>
        </p:txBody>
      </p:sp>
      <p:sp>
        <p:nvSpPr>
          <p:cNvPr id="25683" name="TextBox 100"/>
          <p:cNvSpPr txBox="1">
            <a:spLocks noChangeArrowheads="1"/>
          </p:cNvSpPr>
          <p:nvPr/>
        </p:nvSpPr>
        <p:spPr bwMode="auto">
          <a:xfrm>
            <a:off x="1695450" y="3211513"/>
            <a:ext cx="10477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make their own choices</a:t>
            </a:r>
          </a:p>
        </p:txBody>
      </p:sp>
      <p:sp>
        <p:nvSpPr>
          <p:cNvPr id="25684" name="TextBox 101"/>
          <p:cNvSpPr txBox="1">
            <a:spLocks noChangeArrowheads="1"/>
          </p:cNvSpPr>
          <p:nvPr/>
        </p:nvSpPr>
        <p:spPr bwMode="auto">
          <a:xfrm>
            <a:off x="3046413" y="4202113"/>
            <a:ext cx="9921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PWD see different possibilities</a:t>
            </a:r>
          </a:p>
        </p:txBody>
      </p:sp>
      <p:sp>
        <p:nvSpPr>
          <p:cNvPr id="25685" name="TextBox 102"/>
          <p:cNvSpPr txBox="1">
            <a:spLocks noChangeArrowheads="1"/>
          </p:cNvSpPr>
          <p:nvPr/>
        </p:nvSpPr>
        <p:spPr bwMode="auto">
          <a:xfrm>
            <a:off x="1743075" y="5865813"/>
            <a:ext cx="923925"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IL Services</a:t>
            </a:r>
          </a:p>
        </p:txBody>
      </p:sp>
      <p:sp>
        <p:nvSpPr>
          <p:cNvPr id="25686" name="TextBox 103"/>
          <p:cNvSpPr txBox="1">
            <a:spLocks noChangeArrowheads="1"/>
          </p:cNvSpPr>
          <p:nvPr/>
        </p:nvSpPr>
        <p:spPr bwMode="auto">
          <a:xfrm>
            <a:off x="304800" y="5865813"/>
            <a:ext cx="685800"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Activities</a:t>
            </a:r>
          </a:p>
        </p:txBody>
      </p:sp>
      <p:sp>
        <p:nvSpPr>
          <p:cNvPr id="25687" name="TextBox 107"/>
          <p:cNvSpPr txBox="1">
            <a:spLocks noChangeArrowheads="1"/>
          </p:cNvSpPr>
          <p:nvPr/>
        </p:nvSpPr>
        <p:spPr bwMode="auto">
          <a:xfrm>
            <a:off x="304800" y="4572000"/>
            <a:ext cx="685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Initial Outcomes</a:t>
            </a:r>
          </a:p>
        </p:txBody>
      </p:sp>
      <p:sp>
        <p:nvSpPr>
          <p:cNvPr id="25688" name="TextBox 109"/>
          <p:cNvSpPr txBox="1">
            <a:spLocks noChangeArrowheads="1"/>
          </p:cNvSpPr>
          <p:nvPr/>
        </p:nvSpPr>
        <p:spPr bwMode="auto">
          <a:xfrm>
            <a:off x="282575" y="3059113"/>
            <a:ext cx="76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Intermediate Outcomes</a:t>
            </a:r>
          </a:p>
        </p:txBody>
      </p:sp>
      <p:sp>
        <p:nvSpPr>
          <p:cNvPr id="25689" name="TextBox 114"/>
          <p:cNvSpPr txBox="1">
            <a:spLocks noChangeArrowheads="1"/>
          </p:cNvSpPr>
          <p:nvPr/>
        </p:nvSpPr>
        <p:spPr bwMode="auto">
          <a:xfrm>
            <a:off x="342900" y="1447800"/>
            <a:ext cx="6858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Ultimate Outcomes</a:t>
            </a:r>
          </a:p>
          <a:p>
            <a:pPr algn="ctr" eaLnBrk="1" hangingPunct="1"/>
            <a:endParaRPr lang="en-US" sz="900" b="1">
              <a:latin typeface="Arial Narrow" panose="020B0606020202030204" pitchFamily="34" charset="0"/>
            </a:endParaRPr>
          </a:p>
        </p:txBody>
      </p:sp>
      <p:sp>
        <p:nvSpPr>
          <p:cNvPr id="25690" name="TextBox 116"/>
          <p:cNvSpPr txBox="1">
            <a:spLocks noChangeArrowheads="1"/>
          </p:cNvSpPr>
          <p:nvPr/>
        </p:nvSpPr>
        <p:spPr bwMode="auto">
          <a:xfrm>
            <a:off x="4343400" y="5791200"/>
            <a:ext cx="1143000" cy="369888"/>
          </a:xfrm>
          <a:prstGeom prst="rect">
            <a:avLst/>
          </a:prstGeom>
          <a:solidFill>
            <a:srgbClr val="FFFF99"/>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900" b="1">
                <a:latin typeface="Arial Narrow" panose="020B0606020202030204" pitchFamily="34" charset="0"/>
              </a:rPr>
              <a:t>Information and Referral</a:t>
            </a:r>
          </a:p>
        </p:txBody>
      </p:sp>
      <p:cxnSp>
        <p:nvCxnSpPr>
          <p:cNvPr id="119" name="Straight Arrow Connector 118"/>
          <p:cNvCxnSpPr/>
          <p:nvPr/>
        </p:nvCxnSpPr>
        <p:spPr>
          <a:xfrm flipV="1">
            <a:off x="7085013" y="1903413"/>
            <a:ext cx="1587" cy="306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flipV="1">
            <a:off x="3589338" y="3949700"/>
            <a:ext cx="0" cy="252413"/>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E13F1A-FADA-46CC-8138-825120A4B686}" type="slidenum">
              <a:rPr lang="en-US">
                <a:solidFill>
                  <a:srgbClr val="898989"/>
                </a:solidFill>
              </a:rPr>
              <a:pPr eaLnBrk="1" hangingPunct="1"/>
              <a:t>19</a:t>
            </a:fld>
            <a:endParaRPr lang="en-US">
              <a:solidFill>
                <a:srgbClr val="89898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8" name="Hexagon 37"/>
          <p:cNvSpPr/>
          <p:nvPr/>
        </p:nvSpPr>
        <p:spPr>
          <a:xfrm>
            <a:off x="152400" y="4715062"/>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197" name="Picture 2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6275" y="5138738"/>
            <a:ext cx="682625"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373438" y="5054600"/>
            <a:ext cx="1474787"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2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934200" y="152400"/>
            <a:ext cx="2005013" cy="1503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Title 28"/>
          <p:cNvSpPr>
            <a:spLocks noGrp="1"/>
          </p:cNvSpPr>
          <p:nvPr>
            <p:ph type="title"/>
          </p:nvPr>
        </p:nvSpPr>
        <p:spPr>
          <a:xfrm>
            <a:off x="121409" y="228600"/>
            <a:ext cx="6355323" cy="679691"/>
          </a:xfrm>
        </p:spPr>
        <p:txBody>
          <a:bodyPr/>
          <a:lstStyle/>
          <a:p>
            <a:pPr marL="0" indent="0" algn="l" fontAlgn="auto">
              <a:spcAft>
                <a:spcPts val="0"/>
              </a:spcAft>
              <a:buClr>
                <a:schemeClr val="accent6">
                  <a:lumMod val="75000"/>
                </a:schemeClr>
              </a:buClr>
              <a:buFont typeface="Georgia" panose="02040502050405020303" pitchFamily="18" charset="0"/>
              <a:buNone/>
              <a:defRPr/>
            </a:pPr>
            <a:r>
              <a:rPr lang="en-US" sz="3200" dirty="0" smtClean="0">
                <a:solidFill>
                  <a:schemeClr val="tx2"/>
                </a:solidFill>
                <a:latin typeface="Arial Rounded MT Bold" pitchFamily="34" charset="0"/>
              </a:rPr>
              <a:t>The Yellow Brick Road – Step 2 </a:t>
            </a:r>
            <a:endParaRPr lang="en-US" sz="3200" dirty="0">
              <a:solidFill>
                <a:schemeClr val="tx2"/>
              </a:solidFill>
              <a:latin typeface="Arial Rounded MT Bold" pitchFamily="34" charset="0"/>
            </a:endParaRPr>
          </a:p>
        </p:txBody>
      </p:sp>
      <p:sp>
        <p:nvSpPr>
          <p:cNvPr id="3" name="Hexagon 2"/>
          <p:cNvSpPr/>
          <p:nvPr/>
        </p:nvSpPr>
        <p:spPr>
          <a:xfrm>
            <a:off x="1339989" y="3971924"/>
            <a:ext cx="1600200" cy="1515718"/>
          </a:xfrm>
          <a:prstGeom prst="hexagon">
            <a:avLst/>
          </a:prstGeom>
          <a:solidFill>
            <a:schemeClr val="bg1"/>
          </a:solid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Hexagon 30"/>
          <p:cNvSpPr/>
          <p:nvPr/>
        </p:nvSpPr>
        <p:spPr>
          <a:xfrm rot="10800000">
            <a:off x="1358900" y="244633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5" name="Hexagon 34"/>
          <p:cNvSpPr/>
          <p:nvPr/>
        </p:nvSpPr>
        <p:spPr>
          <a:xfrm>
            <a:off x="2573338" y="168433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Hexagon 35"/>
          <p:cNvSpPr/>
          <p:nvPr/>
        </p:nvSpPr>
        <p:spPr>
          <a:xfrm>
            <a:off x="3781425" y="930275"/>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Hexagon 36"/>
          <p:cNvSpPr/>
          <p:nvPr/>
        </p:nvSpPr>
        <p:spPr>
          <a:xfrm>
            <a:off x="4995863" y="1703388"/>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Hexagon 38"/>
          <p:cNvSpPr/>
          <p:nvPr/>
        </p:nvSpPr>
        <p:spPr>
          <a:xfrm>
            <a:off x="4995863" y="321945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Hexagon 39"/>
          <p:cNvSpPr/>
          <p:nvPr/>
        </p:nvSpPr>
        <p:spPr>
          <a:xfrm>
            <a:off x="6230938" y="3962400"/>
            <a:ext cx="1600200" cy="1516063"/>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1" name="Hexagon 40"/>
          <p:cNvSpPr/>
          <p:nvPr/>
        </p:nvSpPr>
        <p:spPr>
          <a:xfrm>
            <a:off x="7448550" y="3198813"/>
            <a:ext cx="1600200" cy="1516062"/>
          </a:xfrm>
          <a:prstGeom prst="hexagon">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TextBox 41"/>
          <p:cNvSpPr txBox="1"/>
          <p:nvPr/>
        </p:nvSpPr>
        <p:spPr>
          <a:xfrm>
            <a:off x="177800" y="4800600"/>
            <a:ext cx="1498600" cy="1323975"/>
          </a:xfrm>
          <a:prstGeom prst="rect">
            <a:avLst/>
          </a:prstGeom>
          <a:noFill/>
          <a:effectLst/>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Outcomes </a:t>
            </a:r>
          </a:p>
          <a:p>
            <a:pPr algn="ctr">
              <a:defRPr/>
            </a:pPr>
            <a:r>
              <a:rPr lang="en-US" sz="2000" b="1" dirty="0">
                <a:effectLst>
                  <a:outerShdw blurRad="38100" dist="38100" dir="2700000" algn="tl">
                    <a:srgbClr val="000000">
                      <a:alpha val="43137"/>
                    </a:srgbClr>
                  </a:outerShdw>
                </a:effectLst>
                <a:latin typeface="Arial Narrow" pitchFamily="34" charset="0"/>
              </a:rPr>
              <a:t>&amp;  </a:t>
            </a:r>
          </a:p>
          <a:p>
            <a:pPr algn="ctr">
              <a:defRPr/>
            </a:pPr>
            <a:r>
              <a:rPr lang="en-US" sz="2000" b="1" dirty="0">
                <a:effectLst>
                  <a:outerShdw blurRad="38100" dist="38100" dir="2700000" algn="tl">
                    <a:srgbClr val="000000">
                      <a:alpha val="43137"/>
                    </a:srgbClr>
                  </a:outerShdw>
                </a:effectLst>
                <a:latin typeface="Arial Narrow" pitchFamily="34" charset="0"/>
              </a:rPr>
              <a:t>Outcomes Mgmt.</a:t>
            </a:r>
            <a:endParaRPr lang="en-US" sz="2000" b="1" dirty="0">
              <a:effectLst>
                <a:outerShdw blurRad="38100" dist="38100" dir="2700000" algn="tl">
                  <a:srgbClr val="000000">
                    <a:alpha val="43137"/>
                  </a:srgbClr>
                </a:outerShdw>
              </a:effectLst>
              <a:latin typeface="Arial Narrow" pitchFamily="34" charset="0"/>
            </a:endParaRPr>
          </a:p>
        </p:txBody>
      </p:sp>
      <p:sp>
        <p:nvSpPr>
          <p:cNvPr id="43" name="TextBox 42"/>
          <p:cNvSpPr txBox="1"/>
          <p:nvPr/>
        </p:nvSpPr>
        <p:spPr>
          <a:xfrm>
            <a:off x="1600200" y="4292600"/>
            <a:ext cx="11430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Logic </a:t>
            </a:r>
          </a:p>
          <a:p>
            <a:pPr algn="ctr">
              <a:defRPr/>
            </a:pPr>
            <a:r>
              <a:rPr lang="en-US" sz="2000" b="1" dirty="0">
                <a:effectLst>
                  <a:outerShdw blurRad="38100" dist="38100" dir="2700000" algn="tl">
                    <a:srgbClr val="000000">
                      <a:alpha val="43137"/>
                    </a:srgbClr>
                  </a:outerShdw>
                </a:effectLst>
                <a:latin typeface="Arial Narrow" pitchFamily="34" charset="0"/>
              </a:rPr>
              <a:t>Models</a:t>
            </a:r>
            <a:endParaRPr lang="en-US" sz="2000" b="1" dirty="0">
              <a:effectLst>
                <a:outerShdw blurRad="38100" dist="38100" dir="2700000" algn="tl">
                  <a:srgbClr val="000000">
                    <a:alpha val="43137"/>
                  </a:srgbClr>
                </a:outerShdw>
              </a:effectLst>
              <a:latin typeface="Arial Narrow" pitchFamily="34" charset="0"/>
            </a:endParaRPr>
          </a:p>
        </p:txBody>
      </p:sp>
      <p:sp>
        <p:nvSpPr>
          <p:cNvPr id="44" name="TextBox 43"/>
          <p:cNvSpPr txBox="1"/>
          <p:nvPr/>
        </p:nvSpPr>
        <p:spPr>
          <a:xfrm>
            <a:off x="1492250" y="2514600"/>
            <a:ext cx="1327150" cy="132397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Choosing Outcomes</a:t>
            </a:r>
          </a:p>
          <a:p>
            <a:pPr algn="ctr">
              <a:defRPr/>
            </a:pPr>
            <a:r>
              <a:rPr lang="en-US" sz="2000" b="1" dirty="0">
                <a:effectLst>
                  <a:outerShdw blurRad="38100" dist="38100" dir="2700000" algn="tl">
                    <a:srgbClr val="000000">
                      <a:alpha val="43137"/>
                    </a:srgbClr>
                  </a:outerShdw>
                </a:effectLst>
                <a:latin typeface="Arial Narrow" pitchFamily="34" charset="0"/>
              </a:rPr>
              <a:t> to Measure</a:t>
            </a:r>
            <a:endParaRPr lang="en-US" sz="2000" b="1" dirty="0">
              <a:effectLst>
                <a:outerShdw blurRad="38100" dist="38100" dir="2700000" algn="tl">
                  <a:srgbClr val="000000">
                    <a:alpha val="43137"/>
                  </a:srgbClr>
                </a:outerShdw>
              </a:effectLst>
              <a:latin typeface="Arial Narrow" pitchFamily="34" charset="0"/>
            </a:endParaRPr>
          </a:p>
        </p:txBody>
      </p:sp>
      <p:sp>
        <p:nvSpPr>
          <p:cNvPr id="45" name="TextBox 44"/>
          <p:cNvSpPr txBox="1"/>
          <p:nvPr/>
        </p:nvSpPr>
        <p:spPr>
          <a:xfrm>
            <a:off x="2573338" y="2035175"/>
            <a:ext cx="1600200" cy="708025"/>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Measurable Indicators</a:t>
            </a:r>
            <a:endParaRPr lang="en-US" sz="2000" b="1" dirty="0">
              <a:effectLst>
                <a:outerShdw blurRad="38100" dist="38100" dir="2700000" algn="tl">
                  <a:srgbClr val="000000">
                    <a:alpha val="43137"/>
                  </a:srgbClr>
                </a:outerShdw>
              </a:effectLst>
              <a:latin typeface="Arial Narrow" pitchFamily="34" charset="0"/>
            </a:endParaRPr>
          </a:p>
        </p:txBody>
      </p:sp>
      <p:sp>
        <p:nvSpPr>
          <p:cNvPr id="46" name="TextBox 45"/>
          <p:cNvSpPr txBox="1"/>
          <p:nvPr/>
        </p:nvSpPr>
        <p:spPr>
          <a:xfrm>
            <a:off x="4038600" y="1117600"/>
            <a:ext cx="1084263"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Sources and  Methods</a:t>
            </a:r>
          </a:p>
        </p:txBody>
      </p:sp>
      <p:sp>
        <p:nvSpPr>
          <p:cNvPr id="47" name="TextBox 46"/>
          <p:cNvSpPr txBox="1"/>
          <p:nvPr/>
        </p:nvSpPr>
        <p:spPr>
          <a:xfrm>
            <a:off x="4986338" y="1905000"/>
            <a:ext cx="16430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Gathering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8" name="TextBox 47"/>
          <p:cNvSpPr txBox="1"/>
          <p:nvPr/>
        </p:nvSpPr>
        <p:spPr>
          <a:xfrm>
            <a:off x="5121275" y="3429000"/>
            <a:ext cx="13716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Storing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49" name="TextBox 48"/>
          <p:cNvSpPr txBox="1"/>
          <p:nvPr/>
        </p:nvSpPr>
        <p:spPr>
          <a:xfrm>
            <a:off x="6307138" y="4165600"/>
            <a:ext cx="1465262"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Analyzing Outcome Information</a:t>
            </a:r>
            <a:endParaRPr lang="en-US" sz="2000" b="1" dirty="0">
              <a:effectLst>
                <a:outerShdw blurRad="38100" dist="38100" dir="2700000" algn="tl">
                  <a:srgbClr val="000000">
                    <a:alpha val="43137"/>
                  </a:srgbClr>
                </a:outerShdw>
              </a:effectLst>
              <a:latin typeface="Arial Narrow" pitchFamily="34" charset="0"/>
            </a:endParaRPr>
          </a:p>
        </p:txBody>
      </p:sp>
      <p:sp>
        <p:nvSpPr>
          <p:cNvPr id="50" name="TextBox 49"/>
          <p:cNvSpPr txBox="1"/>
          <p:nvPr/>
        </p:nvSpPr>
        <p:spPr>
          <a:xfrm>
            <a:off x="7448550" y="3403600"/>
            <a:ext cx="1600200" cy="1016000"/>
          </a:xfrm>
          <a:prstGeom prst="rect">
            <a:avLst/>
          </a:prstGeom>
          <a:noFill/>
        </p:spPr>
        <p:txBody>
          <a:bodyPr>
            <a:spAutoFit/>
          </a:bodyPr>
          <a:lstStyle/>
          <a:p>
            <a:pPr algn="ctr">
              <a:defRPr/>
            </a:pPr>
            <a:r>
              <a:rPr lang="en-US" sz="2000" b="1" dirty="0">
                <a:effectLst>
                  <a:outerShdw blurRad="38100" dist="38100" dir="2700000" algn="tl">
                    <a:srgbClr val="000000">
                      <a:alpha val="43137"/>
                    </a:srgbClr>
                  </a:outerShdw>
                </a:effectLst>
                <a:latin typeface="Arial Narrow" pitchFamily="34" charset="0"/>
              </a:rPr>
              <a:t>Using Outcome Information</a:t>
            </a:r>
            <a:endParaRPr lang="en-US" sz="2000" b="1" dirty="0">
              <a:effectLst>
                <a:outerShdw blurRad="38100" dist="38100" dir="2700000" algn="tl">
                  <a:srgbClr val="000000">
                    <a:alpha val="43137"/>
                  </a:srgbClr>
                </a:outerShdw>
              </a:effectLst>
              <a:latin typeface="Arial Narrow" pitchFamily="34"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defRPr/>
            </a:pPr>
            <a:r>
              <a:rPr lang="en-US" dirty="0"/>
              <a:t>Your </a:t>
            </a:r>
            <a:r>
              <a:rPr lang="en-US" dirty="0" smtClean="0"/>
              <a:t>Turn</a:t>
            </a:r>
          </a:p>
        </p:txBody>
      </p:sp>
      <p:sp>
        <p:nvSpPr>
          <p:cNvPr id="26627" name="Content Placeholder 1"/>
          <p:cNvSpPr>
            <a:spLocks noGrp="1"/>
          </p:cNvSpPr>
          <p:nvPr>
            <p:ph idx="1"/>
          </p:nvPr>
        </p:nvSpPr>
        <p:spPr>
          <a:xfrm>
            <a:off x="1295400" y="1219200"/>
            <a:ext cx="6934200" cy="4648200"/>
          </a:xfrm>
        </p:spPr>
        <p:txBody>
          <a:bodyPr/>
          <a:lstStyle/>
          <a:p>
            <a:pPr marL="0" indent="0" algn="ctr" eaLnBrk="1" hangingPunct="1">
              <a:buFont typeface="Tahoma" panose="020B0604030504040204" pitchFamily="34" charset="0"/>
              <a:buNone/>
            </a:pPr>
            <a:r>
              <a:rPr lang="en-US" smtClean="0"/>
              <a:t>Arrange the index cards into a reasonable logic model</a:t>
            </a:r>
          </a:p>
        </p:txBody>
      </p:sp>
      <p:pic>
        <p:nvPicPr>
          <p:cNvPr id="26628" name="Picture 2" descr="Two hands placing a small model of a house on a stacked deck of card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0600" y="2743200"/>
            <a:ext cx="2082800"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a:t>For more information</a:t>
            </a:r>
          </a:p>
        </p:txBody>
      </p:sp>
      <p:sp>
        <p:nvSpPr>
          <p:cNvPr id="27651" name="Rectangle 3"/>
          <p:cNvSpPr>
            <a:spLocks noGrp="1" noChangeArrowheads="1"/>
          </p:cNvSpPr>
          <p:nvPr>
            <p:ph type="body" idx="1"/>
          </p:nvPr>
        </p:nvSpPr>
        <p:spPr>
          <a:xfrm>
            <a:off x="457200" y="1219200"/>
            <a:ext cx="8458200" cy="4648200"/>
          </a:xfrm>
        </p:spPr>
        <p:txBody>
          <a:bodyPr/>
          <a:lstStyle/>
          <a:p>
            <a:pPr eaLnBrk="1" hangingPunct="1">
              <a:buFont typeface="Tahoma" panose="020B0604030504040204" pitchFamily="34" charset="0"/>
              <a:buNone/>
            </a:pPr>
            <a:r>
              <a:rPr lang="en-US" smtClean="0"/>
              <a:t>Contact:</a:t>
            </a:r>
          </a:p>
          <a:p>
            <a:pPr lvl="1" eaLnBrk="1" hangingPunct="1">
              <a:buFont typeface="Tahoma" panose="020B0604030504040204" pitchFamily="34" charset="0"/>
              <a:buNone/>
            </a:pPr>
            <a:r>
              <a:rPr lang="en-US" sz="2800" smtClean="0">
                <a:solidFill>
                  <a:schemeClr val="tx1"/>
                </a:solidFill>
              </a:rPr>
              <a:t>Mike Hendricks – </a:t>
            </a:r>
            <a:r>
              <a:rPr lang="en-US" sz="2800" smtClean="0">
                <a:solidFill>
                  <a:schemeClr val="tx1"/>
                </a:solidFill>
                <a:hlinkClick r:id="rId2"/>
              </a:rPr>
              <a:t>MikeHendri@aol.com</a:t>
            </a:r>
            <a:endParaRPr lang="en-US" sz="2800" smtClean="0">
              <a:solidFill>
                <a:schemeClr val="tx1"/>
              </a:solidFill>
            </a:endParaRPr>
          </a:p>
          <a:p>
            <a:pPr lvl="1" eaLnBrk="1" hangingPunct="1">
              <a:buFont typeface="Tahoma" panose="020B0604030504040204" pitchFamily="34" charset="0"/>
              <a:buNone/>
            </a:pPr>
            <a:endParaRPr lang="en-US" sz="2800" smtClean="0">
              <a:solidFill>
                <a:schemeClr val="tx1"/>
              </a:solidFill>
            </a:endParaRPr>
          </a:p>
          <a:p>
            <a:pPr lvl="1" eaLnBrk="1" hangingPunct="1">
              <a:buFont typeface="Tahoma" panose="020B0604030504040204" pitchFamily="34" charset="0"/>
              <a:buNone/>
            </a:pPr>
            <a:r>
              <a:rPr lang="en-US" sz="2800" smtClean="0">
                <a:solidFill>
                  <a:schemeClr val="tx1"/>
                </a:solidFill>
              </a:rPr>
              <a:t>Bob Michaels – </a:t>
            </a:r>
            <a:r>
              <a:rPr lang="en-US" sz="2800" smtClean="0">
                <a:solidFill>
                  <a:schemeClr val="tx1"/>
                </a:solidFill>
                <a:hlinkClick r:id="rId3"/>
              </a:rPr>
              <a:t>bobmichaels@cox.net</a:t>
            </a:r>
            <a:endParaRPr lang="en-US" sz="2800" smtClean="0">
              <a:solidFill>
                <a:schemeClr val="tx1"/>
              </a:solidFill>
            </a:endParaRPr>
          </a:p>
          <a:p>
            <a:pPr lvl="1" eaLnBrk="1" hangingPunct="1">
              <a:buFont typeface="Tahoma" panose="020B0604030504040204" pitchFamily="34" charset="0"/>
              <a:buNone/>
            </a:pPr>
            <a:endParaRPr lang="en-US" sz="2800" smtClean="0"/>
          </a:p>
          <a:p>
            <a:pPr lvl="1" eaLnBrk="1" hangingPunct="1">
              <a:buFont typeface="Tahoma" panose="020B0604030504040204" pitchFamily="34" charset="0"/>
              <a:buNone/>
            </a:pPr>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defRPr/>
            </a:pPr>
            <a:r>
              <a:rPr lang="en-US"/>
              <a:t>CIL-NET Attribution</a:t>
            </a:r>
          </a:p>
        </p:txBody>
      </p:sp>
      <p:sp>
        <p:nvSpPr>
          <p:cNvPr id="28675" name="Rectangle 3"/>
          <p:cNvSpPr>
            <a:spLocks noGrp="1" noChangeArrowheads="1"/>
          </p:cNvSpPr>
          <p:nvPr>
            <p:ph type="body" idx="1"/>
          </p:nvPr>
        </p:nvSpPr>
        <p:spPr>
          <a:xfrm>
            <a:off x="0" y="1143000"/>
            <a:ext cx="8610600" cy="5029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buFont typeface="Tahoma" panose="020B0604030504040204" pitchFamily="34" charset="0"/>
              <a:buNone/>
            </a:pPr>
            <a:r>
              <a:rPr lang="en-US" sz="2400" smtClean="0"/>
              <a:t>	Support for development of this training was provided by the U.S. Department of Education, Rehabilitation Services Administration under grant number H132B070002-10. No official endorsement of the Department of Education should be inferred. Permission is granted for duplication of any portion of this PowerPoint presentation, providing that the following credit is given to the project: </a:t>
            </a:r>
            <a:r>
              <a:rPr lang="en-US" sz="2400" b="1" smtClean="0"/>
              <a:t>Developed as part of the CIL-NET, a project of the IL NET, an ILRU/NCIL/APRIL National Training and Technical Assistance Program.</a:t>
            </a:r>
            <a:endParaRPr lang="en-US" sz="2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blackWhite">
          <a:xfrm>
            <a:off x="76200" y="266700"/>
            <a:ext cx="83089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200" b="1" dirty="0">
                <a:solidFill>
                  <a:schemeClr val="accent2"/>
                </a:solidFill>
                <a:effectLst>
                  <a:outerShdw blurRad="38100" dist="38100" dir="2700000" algn="tl">
                    <a:srgbClr val="000000">
                      <a:alpha val="43137"/>
                    </a:srgbClr>
                  </a:outerShdw>
                </a:effectLst>
                <a:latin typeface="+mj-lt"/>
              </a:rPr>
              <a:t>Essential Components of a </a:t>
            </a:r>
            <a:r>
              <a:rPr lang="en-US" sz="3200" b="1" dirty="0" smtClean="0">
                <a:solidFill>
                  <a:schemeClr val="accent2"/>
                </a:solidFill>
                <a:effectLst>
                  <a:outerShdw blurRad="38100" dist="38100" dir="2700000" algn="tl">
                    <a:srgbClr val="000000">
                      <a:alpha val="43137"/>
                    </a:srgbClr>
                  </a:outerShdw>
                </a:effectLst>
                <a:latin typeface="+mj-lt"/>
              </a:rPr>
              <a:t>Program</a:t>
            </a:r>
            <a:endParaRPr lang="en-US" sz="2800" b="1" dirty="0">
              <a:solidFill>
                <a:schemeClr val="accent2"/>
              </a:solidFill>
              <a:effectLst>
                <a:outerShdw blurRad="38100" dist="38100" dir="2700000" algn="tl">
                  <a:srgbClr val="000000">
                    <a:alpha val="43137"/>
                  </a:srgbClr>
                </a:outerShdw>
              </a:effectLst>
              <a:latin typeface="+mj-lt"/>
            </a:endParaRPr>
          </a:p>
        </p:txBody>
      </p:sp>
      <p:grpSp>
        <p:nvGrpSpPr>
          <p:cNvPr id="9219" name="Group 83"/>
          <p:cNvGrpSpPr>
            <a:grpSpLocks/>
          </p:cNvGrpSpPr>
          <p:nvPr/>
        </p:nvGrpSpPr>
        <p:grpSpPr bwMode="auto">
          <a:xfrm>
            <a:off x="2101850" y="1114425"/>
            <a:ext cx="2393950" cy="4322763"/>
            <a:chOff x="1324" y="702"/>
            <a:chExt cx="1508" cy="2723"/>
          </a:xfrm>
        </p:grpSpPr>
        <p:grpSp>
          <p:nvGrpSpPr>
            <p:cNvPr id="9244" name="Group 48"/>
            <p:cNvGrpSpPr>
              <a:grpSpLocks/>
            </p:cNvGrpSpPr>
            <p:nvPr/>
          </p:nvGrpSpPr>
          <p:grpSpPr bwMode="auto">
            <a:xfrm>
              <a:off x="1584" y="702"/>
              <a:ext cx="1056" cy="624"/>
              <a:chOff x="1584" y="760"/>
              <a:chExt cx="1056" cy="624"/>
            </a:xfrm>
          </p:grpSpPr>
          <p:sp>
            <p:nvSpPr>
              <p:cNvPr id="4128" name="Text Box 9"/>
              <p:cNvSpPr txBox="1">
                <a:spLocks noChangeArrowheads="1"/>
              </p:cNvSpPr>
              <p:nvPr/>
            </p:nvSpPr>
            <p:spPr bwMode="blackWhite">
              <a:xfrm>
                <a:off x="1663" y="1007"/>
                <a:ext cx="885"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a:latin typeface="+mn-lt"/>
                  </a:rPr>
                  <a:t>ACTIVITIES</a:t>
                </a:r>
              </a:p>
            </p:txBody>
          </p:sp>
          <p:sp>
            <p:nvSpPr>
              <p:cNvPr id="4129" name="Rectangle 10"/>
              <p:cNvSpPr>
                <a:spLocks noChangeArrowheads="1"/>
              </p:cNvSpPr>
              <p:nvPr/>
            </p:nvSpPr>
            <p:spPr bwMode="blackWhite">
              <a:xfrm>
                <a:off x="1584" y="760"/>
                <a:ext cx="1056" cy="62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grpSp>
        <p:sp>
          <p:nvSpPr>
            <p:cNvPr id="4125" name="Line 12"/>
            <p:cNvSpPr>
              <a:spLocks noChangeShapeType="1"/>
            </p:cNvSpPr>
            <p:nvPr/>
          </p:nvSpPr>
          <p:spPr bwMode="blackWhite">
            <a:xfrm>
              <a:off x="1324" y="1046"/>
              <a:ext cx="202" cy="0"/>
            </a:xfrm>
            <a:prstGeom prst="line">
              <a:avLst/>
            </a:prstGeom>
            <a:noFill/>
            <a:ln w="28575">
              <a:solidFill>
                <a:schemeClr val="accent1"/>
              </a:solidFill>
              <a:round/>
              <a:headEnd/>
              <a:tailEnd type="arrow" w="med" len="med"/>
            </a:ln>
            <a:extLst>
              <a:ext uri="{909E8E84-426E-40DD-AFC4-6F175D3DCCD1}">
                <a14:hiddenFill xmlns:a14="http://schemas.microsoft.com/office/drawing/2010/main">
                  <a:noFill/>
                </a14:hiddenFill>
              </a:ext>
            </a:extLst>
          </p:spPr>
          <p:txBody>
            <a:bodyPr wrap="none" anchor="ctr"/>
            <a:lstStyle/>
            <a:p>
              <a:pPr>
                <a:defRPr/>
              </a:pPr>
              <a:endParaRPr lang="en-US" sz="1600">
                <a:latin typeface="+mn-lt"/>
              </a:endParaRPr>
            </a:p>
          </p:txBody>
        </p:sp>
        <p:sp>
          <p:nvSpPr>
            <p:cNvPr id="4126" name="Text Box 11"/>
            <p:cNvSpPr txBox="1">
              <a:spLocks noChangeArrowheads="1"/>
            </p:cNvSpPr>
            <p:nvPr/>
          </p:nvSpPr>
          <p:spPr bwMode="blackWhite">
            <a:xfrm>
              <a:off x="1490" y="1517"/>
              <a:ext cx="1294"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What the program does with inputs to fulfill its mission</a:t>
              </a:r>
            </a:p>
          </p:txBody>
        </p:sp>
        <p:sp>
          <p:nvSpPr>
            <p:cNvPr id="4127" name="Text Box 38"/>
            <p:cNvSpPr txBox="1">
              <a:spLocks noChangeArrowheads="1"/>
            </p:cNvSpPr>
            <p:nvPr/>
          </p:nvSpPr>
          <p:spPr bwMode="auto">
            <a:xfrm>
              <a:off x="1488" y="2064"/>
              <a:ext cx="1344"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feeding and sheltering homeless families</a:t>
              </a:r>
            </a:p>
            <a:p>
              <a:pPr eaLnBrk="1" hangingPunct="1">
                <a:spcAft>
                  <a:spcPct val="20000"/>
                </a:spcAft>
                <a:buFont typeface="Wingdings" pitchFamily="2" charset="2"/>
                <a:buChar char="ü"/>
                <a:defRPr/>
              </a:pPr>
              <a:r>
                <a:rPr lang="en-US" sz="1400">
                  <a:latin typeface="+mn-lt"/>
                  <a:sym typeface="Wingdings" pitchFamily="2" charset="2"/>
                </a:rPr>
                <a:t>providing job training</a:t>
              </a:r>
            </a:p>
            <a:p>
              <a:pPr eaLnBrk="1" hangingPunct="1">
                <a:spcAft>
                  <a:spcPct val="20000"/>
                </a:spcAft>
                <a:buFont typeface="Wingdings" pitchFamily="2" charset="2"/>
                <a:buChar char="ü"/>
                <a:defRPr/>
              </a:pPr>
              <a:r>
                <a:rPr lang="en-US" sz="1400">
                  <a:latin typeface="+mn-lt"/>
                  <a:sym typeface="Wingdings" pitchFamily="2" charset="2"/>
                </a:rPr>
                <a:t>educating teachers about signs of child abuse</a:t>
              </a:r>
            </a:p>
            <a:p>
              <a:pPr eaLnBrk="1" hangingPunct="1">
                <a:spcAft>
                  <a:spcPct val="20000"/>
                </a:spcAft>
                <a:buFont typeface="Wingdings" pitchFamily="2" charset="2"/>
                <a:buChar char="ü"/>
                <a:defRPr/>
              </a:pPr>
              <a:r>
                <a:rPr lang="en-US" sz="1400">
                  <a:latin typeface="+mn-lt"/>
                  <a:sym typeface="Wingdings" pitchFamily="2" charset="2"/>
                </a:rPr>
                <a:t>counseling pregnant women</a:t>
              </a:r>
            </a:p>
          </p:txBody>
        </p:sp>
      </p:grpSp>
      <p:grpSp>
        <p:nvGrpSpPr>
          <p:cNvPr id="9220" name="Group 76"/>
          <p:cNvGrpSpPr>
            <a:grpSpLocks/>
          </p:cNvGrpSpPr>
          <p:nvPr/>
        </p:nvGrpSpPr>
        <p:grpSpPr bwMode="auto">
          <a:xfrm>
            <a:off x="4313238" y="1117600"/>
            <a:ext cx="2570162" cy="4578350"/>
            <a:chOff x="2717" y="704"/>
            <a:chExt cx="1619" cy="2884"/>
          </a:xfrm>
        </p:grpSpPr>
        <p:grpSp>
          <p:nvGrpSpPr>
            <p:cNvPr id="9237" name="Group 52"/>
            <p:cNvGrpSpPr>
              <a:grpSpLocks/>
            </p:cNvGrpSpPr>
            <p:nvPr/>
          </p:nvGrpSpPr>
          <p:grpSpPr bwMode="auto">
            <a:xfrm>
              <a:off x="2717" y="704"/>
              <a:ext cx="1315" cy="624"/>
              <a:chOff x="2717" y="760"/>
              <a:chExt cx="1315" cy="624"/>
            </a:xfrm>
          </p:grpSpPr>
          <p:grpSp>
            <p:nvGrpSpPr>
              <p:cNvPr id="9240" name="Group 49"/>
              <p:cNvGrpSpPr>
                <a:grpSpLocks/>
              </p:cNvGrpSpPr>
              <p:nvPr/>
            </p:nvGrpSpPr>
            <p:grpSpPr bwMode="auto">
              <a:xfrm>
                <a:off x="2976" y="760"/>
                <a:ext cx="1056" cy="624"/>
                <a:chOff x="2976" y="760"/>
                <a:chExt cx="1056" cy="624"/>
              </a:xfrm>
            </p:grpSpPr>
            <p:sp>
              <p:nvSpPr>
                <p:cNvPr id="4122" name="Text Box 15"/>
                <p:cNvSpPr txBox="1">
                  <a:spLocks noChangeArrowheads="1"/>
                </p:cNvSpPr>
                <p:nvPr/>
              </p:nvSpPr>
              <p:spPr bwMode="blackWhite">
                <a:xfrm>
                  <a:off x="3139" y="1007"/>
                  <a:ext cx="732"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a:latin typeface="+mn-lt"/>
                    </a:rPr>
                    <a:t>OUTPUTS</a:t>
                  </a:r>
                </a:p>
              </p:txBody>
            </p:sp>
            <p:sp>
              <p:nvSpPr>
                <p:cNvPr id="4123" name="Rectangle 16"/>
                <p:cNvSpPr>
                  <a:spLocks noChangeArrowheads="1"/>
                </p:cNvSpPr>
                <p:nvPr/>
              </p:nvSpPr>
              <p:spPr bwMode="blackWhite">
                <a:xfrm>
                  <a:off x="2976" y="760"/>
                  <a:ext cx="1056" cy="62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grpSp>
          <p:sp>
            <p:nvSpPr>
              <p:cNvPr id="4121" name="Line 17"/>
              <p:cNvSpPr>
                <a:spLocks noChangeShapeType="1"/>
              </p:cNvSpPr>
              <p:nvPr/>
            </p:nvSpPr>
            <p:spPr bwMode="blackWhite">
              <a:xfrm>
                <a:off x="2717" y="1096"/>
                <a:ext cx="202" cy="0"/>
              </a:xfrm>
              <a:prstGeom prst="line">
                <a:avLst/>
              </a:prstGeom>
              <a:noFill/>
              <a:ln w="28575">
                <a:solidFill>
                  <a:schemeClr val="accent1"/>
                </a:solidFill>
                <a:round/>
                <a:headEnd/>
                <a:tailEnd type="arrow" w="med" len="med"/>
              </a:ln>
              <a:extLst>
                <a:ext uri="{909E8E84-426E-40DD-AFC4-6F175D3DCCD1}">
                  <a14:hiddenFill xmlns:a14="http://schemas.microsoft.com/office/drawing/2010/main">
                    <a:noFill/>
                  </a14:hiddenFill>
                </a:ext>
              </a:extLst>
            </p:spPr>
            <p:txBody>
              <a:bodyPr wrap="none" anchor="ctr"/>
              <a:lstStyle/>
              <a:p>
                <a:pPr>
                  <a:defRPr/>
                </a:pPr>
                <a:endParaRPr lang="en-US" sz="1600">
                  <a:latin typeface="+mn-lt"/>
                </a:endParaRPr>
              </a:p>
            </p:txBody>
          </p:sp>
        </p:grpSp>
        <p:sp>
          <p:nvSpPr>
            <p:cNvPr id="4118" name="Text Box 14"/>
            <p:cNvSpPr txBox="1">
              <a:spLocks noChangeArrowheads="1"/>
            </p:cNvSpPr>
            <p:nvPr/>
          </p:nvSpPr>
          <p:spPr bwMode="blackWhite">
            <a:xfrm>
              <a:off x="2820" y="1517"/>
              <a:ext cx="1404"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The volume of work accomplished by the program</a:t>
              </a:r>
            </a:p>
          </p:txBody>
        </p:sp>
        <p:sp>
          <p:nvSpPr>
            <p:cNvPr id="4119" name="Text Box 40"/>
            <p:cNvSpPr txBox="1">
              <a:spLocks noChangeArrowheads="1"/>
            </p:cNvSpPr>
            <p:nvPr/>
          </p:nvSpPr>
          <p:spPr bwMode="auto">
            <a:xfrm>
              <a:off x="2832" y="2064"/>
              <a:ext cx="1504" cy="15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number of classes taught</a:t>
              </a:r>
            </a:p>
            <a:p>
              <a:pPr eaLnBrk="1" hangingPunct="1">
                <a:spcAft>
                  <a:spcPct val="20000"/>
                </a:spcAft>
                <a:buFont typeface="Wingdings" pitchFamily="2" charset="2"/>
                <a:buChar char="ü"/>
                <a:defRPr/>
              </a:pPr>
              <a:r>
                <a:rPr lang="en-US" sz="1400">
                  <a:latin typeface="+mn-lt"/>
                  <a:sym typeface="Wingdings" pitchFamily="2" charset="2"/>
                </a:rPr>
                <a:t>number of counseling sessions conducted</a:t>
              </a:r>
            </a:p>
            <a:p>
              <a:pPr eaLnBrk="1" hangingPunct="1">
                <a:spcAft>
                  <a:spcPct val="20000"/>
                </a:spcAft>
                <a:buFont typeface="Wingdings" pitchFamily="2" charset="2"/>
                <a:buChar char="ü"/>
                <a:defRPr/>
              </a:pPr>
              <a:r>
                <a:rPr lang="en-US" sz="1400">
                  <a:latin typeface="+mn-lt"/>
                  <a:sym typeface="Wingdings" pitchFamily="2" charset="2"/>
                </a:rPr>
                <a:t>number of educational materials distributed</a:t>
              </a:r>
            </a:p>
            <a:p>
              <a:pPr eaLnBrk="1" hangingPunct="1">
                <a:spcAft>
                  <a:spcPct val="20000"/>
                </a:spcAft>
                <a:buFont typeface="Wingdings" pitchFamily="2" charset="2"/>
                <a:buChar char="ü"/>
                <a:defRPr/>
              </a:pPr>
              <a:r>
                <a:rPr lang="en-US" sz="1400">
                  <a:latin typeface="+mn-lt"/>
                  <a:sym typeface="Wingdings" pitchFamily="2" charset="2"/>
                </a:rPr>
                <a:t>number of hours of service delivered</a:t>
              </a:r>
            </a:p>
            <a:p>
              <a:pPr eaLnBrk="1" hangingPunct="1">
                <a:spcAft>
                  <a:spcPct val="20000"/>
                </a:spcAft>
                <a:buFont typeface="Wingdings" pitchFamily="2" charset="2"/>
                <a:buChar char="ü"/>
                <a:defRPr/>
              </a:pPr>
              <a:r>
                <a:rPr lang="en-US" sz="1400">
                  <a:latin typeface="+mn-lt"/>
                  <a:sym typeface="Wingdings" pitchFamily="2" charset="2"/>
                </a:rPr>
                <a:t>number of participants served</a:t>
              </a:r>
              <a:endParaRPr lang="en-US" sz="1400">
                <a:latin typeface="+mn-lt"/>
              </a:endParaRPr>
            </a:p>
          </p:txBody>
        </p:sp>
      </p:grpSp>
      <p:grpSp>
        <p:nvGrpSpPr>
          <p:cNvPr id="9221" name="Group 72"/>
          <p:cNvGrpSpPr>
            <a:grpSpLocks/>
          </p:cNvGrpSpPr>
          <p:nvPr/>
        </p:nvGrpSpPr>
        <p:grpSpPr bwMode="auto">
          <a:xfrm>
            <a:off x="6540500" y="762000"/>
            <a:ext cx="2603500" cy="4330700"/>
            <a:chOff x="4120" y="480"/>
            <a:chExt cx="1640" cy="2728"/>
          </a:xfrm>
        </p:grpSpPr>
        <p:grpSp>
          <p:nvGrpSpPr>
            <p:cNvPr id="9230" name="Group 53"/>
            <p:cNvGrpSpPr>
              <a:grpSpLocks/>
            </p:cNvGrpSpPr>
            <p:nvPr/>
          </p:nvGrpSpPr>
          <p:grpSpPr bwMode="auto">
            <a:xfrm>
              <a:off x="4120" y="480"/>
              <a:ext cx="1304" cy="894"/>
              <a:chOff x="4120" y="504"/>
              <a:chExt cx="1304" cy="894"/>
            </a:xfrm>
          </p:grpSpPr>
          <p:grpSp>
            <p:nvGrpSpPr>
              <p:cNvPr id="9233" name="Group 50"/>
              <p:cNvGrpSpPr>
                <a:grpSpLocks/>
              </p:cNvGrpSpPr>
              <p:nvPr/>
            </p:nvGrpSpPr>
            <p:grpSpPr bwMode="auto">
              <a:xfrm>
                <a:off x="4416" y="504"/>
                <a:ext cx="1008" cy="894"/>
                <a:chOff x="4416" y="504"/>
                <a:chExt cx="1008" cy="894"/>
              </a:xfrm>
            </p:grpSpPr>
            <p:pic>
              <p:nvPicPr>
                <p:cNvPr id="9235" name="Picture 20" descr="Outcomes Ma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2" y="504"/>
                  <a:ext cx="762" cy="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6" name="Text Box 21"/>
                <p:cNvSpPr txBox="1">
                  <a:spLocks noChangeArrowheads="1"/>
                </p:cNvSpPr>
                <p:nvPr/>
              </p:nvSpPr>
              <p:spPr bwMode="auto">
                <a:xfrm>
                  <a:off x="4416" y="888"/>
                  <a:ext cx="1008" cy="190"/>
                </a:xfrm>
                <a:prstGeom prst="rect">
                  <a:avLst/>
                </a:prstGeom>
                <a:solidFill>
                  <a:schemeClr val="bg1"/>
                </a:solidFill>
                <a:ln w="9525">
                  <a:solidFill>
                    <a:schemeClr val="bg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5000"/>
                    </a:lnSpc>
                    <a:spcBef>
                      <a:spcPct val="25000"/>
                    </a:spcBef>
                    <a:defRPr/>
                  </a:pPr>
                  <a:r>
                    <a:rPr lang="en-US" sz="1600" b="1">
                      <a:latin typeface="+mn-lt"/>
                    </a:rPr>
                    <a:t>OUTCOMES</a:t>
                  </a:r>
                </a:p>
              </p:txBody>
            </p:sp>
          </p:grpSp>
          <p:sp>
            <p:nvSpPr>
              <p:cNvPr id="4114" name="Line 22"/>
              <p:cNvSpPr>
                <a:spLocks noChangeShapeType="1"/>
              </p:cNvSpPr>
              <p:nvPr/>
            </p:nvSpPr>
            <p:spPr bwMode="blackWhite">
              <a:xfrm>
                <a:off x="4120" y="1096"/>
                <a:ext cx="202" cy="0"/>
              </a:xfrm>
              <a:prstGeom prst="line">
                <a:avLst/>
              </a:prstGeom>
              <a:noFill/>
              <a:ln w="28575">
                <a:solidFill>
                  <a:schemeClr val="accent1"/>
                </a:solidFill>
                <a:round/>
                <a:headEnd/>
                <a:tailEnd type="arrow" w="med" len="med"/>
              </a:ln>
              <a:extLst>
                <a:ext uri="{909E8E84-426E-40DD-AFC4-6F175D3DCCD1}">
                  <a14:hiddenFill xmlns:a14="http://schemas.microsoft.com/office/drawing/2010/main">
                    <a:noFill/>
                  </a14:hiddenFill>
                </a:ext>
              </a:extLst>
            </p:spPr>
            <p:txBody>
              <a:bodyPr wrap="none" anchor="ctr"/>
              <a:lstStyle/>
              <a:p>
                <a:pPr>
                  <a:defRPr/>
                </a:pPr>
                <a:endParaRPr lang="en-US" sz="1600">
                  <a:latin typeface="+mn-lt"/>
                </a:endParaRPr>
              </a:p>
            </p:txBody>
          </p:sp>
        </p:grpSp>
        <p:sp>
          <p:nvSpPr>
            <p:cNvPr id="4111" name="Text Box 19"/>
            <p:cNvSpPr txBox="1">
              <a:spLocks noChangeArrowheads="1"/>
            </p:cNvSpPr>
            <p:nvPr/>
          </p:nvSpPr>
          <p:spPr bwMode="blackWhite">
            <a:xfrm>
              <a:off x="4224" y="1517"/>
              <a:ext cx="1536"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66688" indent="-166688"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ingdings" pitchFamily="2" charset="2"/>
                </a:rPr>
                <a:t>Benefits or changes for participants during or after program activities</a:t>
              </a:r>
            </a:p>
          </p:txBody>
        </p:sp>
        <p:sp>
          <p:nvSpPr>
            <p:cNvPr id="4112" name="Text Box 41"/>
            <p:cNvSpPr txBox="1">
              <a:spLocks noChangeArrowheads="1"/>
            </p:cNvSpPr>
            <p:nvPr/>
          </p:nvSpPr>
          <p:spPr bwMode="auto">
            <a:xfrm>
              <a:off x="4320" y="2064"/>
              <a:ext cx="1338" cy="1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new </a:t>
              </a:r>
              <a:r>
                <a:rPr lang="en-US" sz="1400" i="1">
                  <a:latin typeface="+mn-lt"/>
                  <a:sym typeface="Wingdings" pitchFamily="2" charset="2"/>
                </a:rPr>
                <a:t>knowledge</a:t>
              </a:r>
            </a:p>
            <a:p>
              <a:pPr eaLnBrk="1" hangingPunct="1">
                <a:spcAft>
                  <a:spcPct val="20000"/>
                </a:spcAft>
                <a:buFont typeface="Wingdings" pitchFamily="2" charset="2"/>
                <a:buChar char="ü"/>
                <a:defRPr/>
              </a:pPr>
              <a:r>
                <a:rPr lang="en-US" sz="1400">
                  <a:latin typeface="+mn-lt"/>
                  <a:sym typeface="Wingdings" pitchFamily="2" charset="2"/>
                </a:rPr>
                <a:t>increased </a:t>
              </a:r>
              <a:r>
                <a:rPr lang="en-US" sz="1400" i="1">
                  <a:latin typeface="+mn-lt"/>
                  <a:sym typeface="Wingdings" pitchFamily="2" charset="2"/>
                </a:rPr>
                <a:t>skills</a:t>
              </a:r>
            </a:p>
            <a:p>
              <a:pPr eaLnBrk="1" hangingPunct="1">
                <a:spcAft>
                  <a:spcPct val="20000"/>
                </a:spcAft>
                <a:buFont typeface="Wingdings" pitchFamily="2" charset="2"/>
                <a:buChar char="ü"/>
                <a:defRPr/>
              </a:pPr>
              <a:r>
                <a:rPr lang="en-US" sz="1400">
                  <a:latin typeface="+mn-lt"/>
                  <a:sym typeface="Wingdings" pitchFamily="2" charset="2"/>
                </a:rPr>
                <a:t>changed </a:t>
              </a:r>
              <a:r>
                <a:rPr lang="en-US" sz="1400" i="1">
                  <a:latin typeface="+mn-lt"/>
                  <a:sym typeface="Wingdings" pitchFamily="2" charset="2"/>
                </a:rPr>
                <a:t>attitudes</a:t>
              </a:r>
              <a:r>
                <a:rPr lang="en-US" sz="1400">
                  <a:latin typeface="+mn-lt"/>
                  <a:sym typeface="Wingdings" pitchFamily="2" charset="2"/>
                </a:rPr>
                <a:t> or </a:t>
              </a:r>
              <a:r>
                <a:rPr lang="en-US" sz="1400" i="1">
                  <a:latin typeface="+mn-lt"/>
                  <a:sym typeface="Wingdings" pitchFamily="2" charset="2"/>
                </a:rPr>
                <a:t>values</a:t>
              </a:r>
            </a:p>
            <a:p>
              <a:pPr eaLnBrk="1" hangingPunct="1">
                <a:spcAft>
                  <a:spcPct val="20000"/>
                </a:spcAft>
                <a:buFont typeface="Wingdings" pitchFamily="2" charset="2"/>
                <a:buChar char="ü"/>
                <a:defRPr/>
              </a:pPr>
              <a:r>
                <a:rPr lang="en-US" sz="1400">
                  <a:latin typeface="+mn-lt"/>
                  <a:sym typeface="Wingdings" pitchFamily="2" charset="2"/>
                </a:rPr>
                <a:t>modified </a:t>
              </a:r>
              <a:r>
                <a:rPr lang="en-US" sz="1400" i="1">
                  <a:latin typeface="+mn-lt"/>
                  <a:sym typeface="Wingdings" pitchFamily="2" charset="2"/>
                </a:rPr>
                <a:t>behavior</a:t>
              </a:r>
            </a:p>
            <a:p>
              <a:pPr eaLnBrk="1" hangingPunct="1">
                <a:spcAft>
                  <a:spcPct val="20000"/>
                </a:spcAft>
                <a:buFont typeface="Wingdings" pitchFamily="2" charset="2"/>
                <a:buChar char="ü"/>
                <a:defRPr/>
              </a:pPr>
              <a:r>
                <a:rPr lang="en-US" sz="1400">
                  <a:latin typeface="+mn-lt"/>
                  <a:sym typeface="Wingdings" pitchFamily="2" charset="2"/>
                </a:rPr>
                <a:t>improved </a:t>
              </a:r>
              <a:r>
                <a:rPr lang="en-US" sz="1400" i="1">
                  <a:latin typeface="+mn-lt"/>
                  <a:sym typeface="Wingdings" pitchFamily="2" charset="2"/>
                </a:rPr>
                <a:t>condition</a:t>
              </a:r>
            </a:p>
            <a:p>
              <a:pPr eaLnBrk="1" hangingPunct="1">
                <a:spcAft>
                  <a:spcPct val="20000"/>
                </a:spcAft>
                <a:buFont typeface="Wingdings" pitchFamily="2" charset="2"/>
                <a:buChar char="ü"/>
                <a:defRPr/>
              </a:pPr>
              <a:r>
                <a:rPr lang="en-US" sz="1400">
                  <a:latin typeface="+mn-lt"/>
                  <a:sym typeface="Wingdings" pitchFamily="2" charset="2"/>
                </a:rPr>
                <a:t>altered </a:t>
              </a:r>
              <a:r>
                <a:rPr lang="en-US" sz="1400" i="1">
                  <a:latin typeface="+mn-lt"/>
                  <a:sym typeface="Wingdings" pitchFamily="2" charset="2"/>
                </a:rPr>
                <a:t>status</a:t>
              </a:r>
              <a:endParaRPr lang="en-US" sz="1400" i="1">
                <a:latin typeface="+mn-lt"/>
              </a:endParaRPr>
            </a:p>
          </p:txBody>
        </p:sp>
      </p:grpSp>
      <p:grpSp>
        <p:nvGrpSpPr>
          <p:cNvPr id="9222" name="Group 84"/>
          <p:cNvGrpSpPr>
            <a:grpSpLocks/>
          </p:cNvGrpSpPr>
          <p:nvPr/>
        </p:nvGrpSpPr>
        <p:grpSpPr bwMode="auto">
          <a:xfrm>
            <a:off x="76200" y="1117600"/>
            <a:ext cx="2209800" cy="3932238"/>
            <a:chOff x="48" y="704"/>
            <a:chExt cx="1392" cy="2477"/>
          </a:xfrm>
        </p:grpSpPr>
        <p:grpSp>
          <p:nvGrpSpPr>
            <p:cNvPr id="9224" name="Group 82"/>
            <p:cNvGrpSpPr>
              <a:grpSpLocks/>
            </p:cNvGrpSpPr>
            <p:nvPr/>
          </p:nvGrpSpPr>
          <p:grpSpPr bwMode="auto">
            <a:xfrm>
              <a:off x="216" y="704"/>
              <a:ext cx="1056" cy="624"/>
              <a:chOff x="216" y="704"/>
              <a:chExt cx="1056" cy="624"/>
            </a:xfrm>
          </p:grpSpPr>
          <p:sp>
            <p:nvSpPr>
              <p:cNvPr id="4108" name="Text Box 6"/>
              <p:cNvSpPr txBox="1">
                <a:spLocks noChangeArrowheads="1"/>
              </p:cNvSpPr>
              <p:nvPr/>
            </p:nvSpPr>
            <p:spPr bwMode="blackWhite">
              <a:xfrm>
                <a:off x="419" y="951"/>
                <a:ext cx="620" cy="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25000"/>
                  </a:spcBef>
                  <a:defRPr/>
                </a:pPr>
                <a:r>
                  <a:rPr lang="en-US" sz="1600" b="1" dirty="0">
                    <a:latin typeface="+mn-lt"/>
                  </a:rPr>
                  <a:t>INPUTS</a:t>
                </a:r>
              </a:p>
            </p:txBody>
          </p:sp>
          <p:sp>
            <p:nvSpPr>
              <p:cNvPr id="4109" name="Rectangle 7"/>
              <p:cNvSpPr>
                <a:spLocks noChangeArrowheads="1"/>
              </p:cNvSpPr>
              <p:nvPr/>
            </p:nvSpPr>
            <p:spPr bwMode="blackWhite">
              <a:xfrm>
                <a:off x="216" y="704"/>
                <a:ext cx="1056" cy="624"/>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grpSp>
        <p:grpSp>
          <p:nvGrpSpPr>
            <p:cNvPr id="9225" name="Group 81"/>
            <p:cNvGrpSpPr>
              <a:grpSpLocks/>
            </p:cNvGrpSpPr>
            <p:nvPr/>
          </p:nvGrpSpPr>
          <p:grpSpPr bwMode="auto">
            <a:xfrm>
              <a:off x="48" y="1517"/>
              <a:ext cx="1392" cy="1664"/>
              <a:chOff x="48" y="1517"/>
              <a:chExt cx="1392" cy="1664"/>
            </a:xfrm>
          </p:grpSpPr>
          <p:sp>
            <p:nvSpPr>
              <p:cNvPr id="4106" name="Text Box 79"/>
              <p:cNvSpPr txBox="1">
                <a:spLocks noChangeArrowheads="1"/>
              </p:cNvSpPr>
              <p:nvPr/>
            </p:nvSpPr>
            <p:spPr bwMode="blackWhite">
              <a:xfrm>
                <a:off x="48" y="1517"/>
                <a:ext cx="1392" cy="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174625" indent="-174625" eaLnBrk="0" hangingPunct="0">
                  <a:tabLst>
                    <a:tab pos="406400" algn="l"/>
                  </a:tabLst>
                  <a:defRPr>
                    <a:solidFill>
                      <a:schemeClr val="tx1"/>
                    </a:solidFill>
                    <a:latin typeface="Arial" charset="0"/>
                  </a:defRPr>
                </a:lvl1pPr>
                <a:lvl2pPr marL="742950" indent="-285750" eaLnBrk="0" hangingPunct="0">
                  <a:tabLst>
                    <a:tab pos="406400" algn="l"/>
                  </a:tabLst>
                  <a:defRPr>
                    <a:solidFill>
                      <a:schemeClr val="tx1"/>
                    </a:solidFill>
                    <a:latin typeface="Arial" charset="0"/>
                  </a:defRPr>
                </a:lvl2pPr>
                <a:lvl3pPr marL="1143000" indent="-228600" eaLnBrk="0" hangingPunct="0">
                  <a:tabLst>
                    <a:tab pos="406400" algn="l"/>
                  </a:tabLst>
                  <a:defRPr>
                    <a:solidFill>
                      <a:schemeClr val="tx1"/>
                    </a:solidFill>
                    <a:latin typeface="Arial" charset="0"/>
                  </a:defRPr>
                </a:lvl3pPr>
                <a:lvl4pPr marL="1600200" indent="-228600" eaLnBrk="0" hangingPunct="0">
                  <a:tabLst>
                    <a:tab pos="406400" algn="l"/>
                  </a:tabLst>
                  <a:defRPr>
                    <a:solidFill>
                      <a:schemeClr val="tx1"/>
                    </a:solidFill>
                    <a:latin typeface="Arial" charset="0"/>
                  </a:defRPr>
                </a:lvl4pPr>
                <a:lvl5pPr marL="2057400" indent="-228600" eaLnBrk="0" hangingPunct="0">
                  <a:tabLst>
                    <a:tab pos="406400" algn="l"/>
                  </a:tabLst>
                  <a:defRPr>
                    <a:solidFill>
                      <a:schemeClr val="tx1"/>
                    </a:solidFill>
                    <a:latin typeface="Arial" charset="0"/>
                  </a:defRPr>
                </a:lvl5pPr>
                <a:lvl6pPr marL="2514600" indent="-228600" eaLnBrk="0" fontAlgn="base" hangingPunct="0">
                  <a:spcBef>
                    <a:spcPct val="0"/>
                  </a:spcBef>
                  <a:spcAft>
                    <a:spcPct val="0"/>
                  </a:spcAft>
                  <a:tabLst>
                    <a:tab pos="406400" algn="l"/>
                  </a:tabLst>
                  <a:defRPr>
                    <a:solidFill>
                      <a:schemeClr val="tx1"/>
                    </a:solidFill>
                    <a:latin typeface="Arial" charset="0"/>
                  </a:defRPr>
                </a:lvl6pPr>
                <a:lvl7pPr marL="2971800" indent="-228600" eaLnBrk="0" fontAlgn="base" hangingPunct="0">
                  <a:spcBef>
                    <a:spcPct val="0"/>
                  </a:spcBef>
                  <a:spcAft>
                    <a:spcPct val="0"/>
                  </a:spcAft>
                  <a:tabLst>
                    <a:tab pos="406400" algn="l"/>
                  </a:tabLst>
                  <a:defRPr>
                    <a:solidFill>
                      <a:schemeClr val="tx1"/>
                    </a:solidFill>
                    <a:latin typeface="Arial" charset="0"/>
                  </a:defRPr>
                </a:lvl7pPr>
                <a:lvl8pPr marL="3429000" indent="-228600" eaLnBrk="0" fontAlgn="base" hangingPunct="0">
                  <a:spcBef>
                    <a:spcPct val="0"/>
                  </a:spcBef>
                  <a:spcAft>
                    <a:spcPct val="0"/>
                  </a:spcAft>
                  <a:tabLst>
                    <a:tab pos="406400" algn="l"/>
                  </a:tabLst>
                  <a:defRPr>
                    <a:solidFill>
                      <a:schemeClr val="tx1"/>
                    </a:solidFill>
                    <a:latin typeface="Arial" charset="0"/>
                  </a:defRPr>
                </a:lvl8pPr>
                <a:lvl9pPr marL="3886200" indent="-228600" eaLnBrk="0" fontAlgn="base" hangingPunct="0">
                  <a:spcBef>
                    <a:spcPct val="0"/>
                  </a:spcBef>
                  <a:spcAft>
                    <a:spcPct val="0"/>
                  </a:spcAft>
                  <a:tabLst>
                    <a:tab pos="406400" algn="l"/>
                  </a:tabLst>
                  <a:defRPr>
                    <a:solidFill>
                      <a:schemeClr val="tx1"/>
                    </a:solidFill>
                    <a:latin typeface="Arial" charset="0"/>
                  </a:defRPr>
                </a:lvl9pPr>
              </a:lstStyle>
              <a:p>
                <a:pPr>
                  <a:spcAft>
                    <a:spcPct val="10000"/>
                  </a:spcAft>
                  <a:buFont typeface="Wingdings" pitchFamily="2" charset="2"/>
                  <a:buChar char="§"/>
                  <a:defRPr/>
                </a:pPr>
                <a:r>
                  <a:rPr lang="en-US" sz="1400" dirty="0">
                    <a:latin typeface="+mn-lt"/>
                    <a:sym typeface="Webdings" pitchFamily="18" charset="2"/>
                  </a:rPr>
                  <a:t>Resources dedicated to or consumed by the program</a:t>
                </a:r>
              </a:p>
            </p:txBody>
          </p:sp>
          <p:sp>
            <p:nvSpPr>
              <p:cNvPr id="4107" name="Text Box 80"/>
              <p:cNvSpPr txBox="1">
                <a:spLocks noChangeArrowheads="1"/>
              </p:cNvSpPr>
              <p:nvPr/>
            </p:nvSpPr>
            <p:spPr bwMode="auto">
              <a:xfrm>
                <a:off x="96" y="2064"/>
                <a:ext cx="1230" cy="1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marL="233363" indent="-2333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ct val="20000"/>
                  </a:spcAft>
                  <a:buFont typeface="Wingdings" pitchFamily="2" charset="2"/>
                  <a:buChar char="ü"/>
                  <a:defRPr/>
                </a:pPr>
                <a:r>
                  <a:rPr lang="en-US" sz="1400">
                    <a:latin typeface="+mn-lt"/>
                    <a:sym typeface="Wingdings" pitchFamily="2" charset="2"/>
                  </a:rPr>
                  <a:t>money</a:t>
                </a:r>
              </a:p>
              <a:p>
                <a:pPr eaLnBrk="1" hangingPunct="1">
                  <a:spcAft>
                    <a:spcPct val="20000"/>
                  </a:spcAft>
                  <a:buFont typeface="Wingdings" pitchFamily="2" charset="2"/>
                  <a:buChar char="ü"/>
                  <a:defRPr/>
                </a:pPr>
                <a:r>
                  <a:rPr lang="en-US" sz="1400">
                    <a:latin typeface="+mn-lt"/>
                    <a:sym typeface="Wingdings" pitchFamily="2" charset="2"/>
                  </a:rPr>
                  <a:t>staff &amp; staff time</a:t>
                </a:r>
              </a:p>
              <a:p>
                <a:pPr eaLnBrk="1" hangingPunct="1">
                  <a:spcAft>
                    <a:spcPct val="20000"/>
                  </a:spcAft>
                  <a:buFont typeface="Wingdings" pitchFamily="2" charset="2"/>
                  <a:buChar char="ü"/>
                  <a:defRPr/>
                </a:pPr>
                <a:r>
                  <a:rPr lang="en-US" sz="1400">
                    <a:latin typeface="+mn-lt"/>
                    <a:sym typeface="Wingdings" pitchFamily="2" charset="2"/>
                  </a:rPr>
                  <a:t>volunteers &amp; volunteer time</a:t>
                </a:r>
              </a:p>
              <a:p>
                <a:pPr eaLnBrk="1" hangingPunct="1">
                  <a:spcAft>
                    <a:spcPct val="20000"/>
                  </a:spcAft>
                  <a:buFont typeface="Wingdings" pitchFamily="2" charset="2"/>
                  <a:buChar char="ü"/>
                  <a:defRPr/>
                </a:pPr>
                <a:r>
                  <a:rPr lang="en-US" sz="1400">
                    <a:latin typeface="+mn-lt"/>
                    <a:sym typeface="Wingdings" pitchFamily="2" charset="2"/>
                  </a:rPr>
                  <a:t>facilities</a:t>
                </a:r>
              </a:p>
              <a:p>
                <a:pPr eaLnBrk="1" hangingPunct="1">
                  <a:spcAft>
                    <a:spcPct val="20000"/>
                  </a:spcAft>
                  <a:buFont typeface="Wingdings" pitchFamily="2" charset="2"/>
                  <a:buChar char="ü"/>
                  <a:defRPr/>
                </a:pPr>
                <a:r>
                  <a:rPr lang="en-US" sz="1400">
                    <a:latin typeface="+mn-lt"/>
                    <a:sym typeface="Wingdings" pitchFamily="2" charset="2"/>
                  </a:rPr>
                  <a:t>equipment &amp; supplies</a:t>
                </a:r>
                <a:endParaRPr lang="en-US" sz="1400">
                  <a:latin typeface="+mn-lt"/>
                </a:endParaRPr>
              </a:p>
            </p:txBody>
          </p:sp>
        </p:grpSp>
      </p:grpSp>
      <p:pic>
        <p:nvPicPr>
          <p:cNvPr id="9223"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638800"/>
            <a:ext cx="1154113"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Six block arrows pointing upwards, starting at bottom: Inputs, Activities, Outputs, Initial Outcomes, Intermediate Outcomes, and Longer-Term Outcom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600" y="609600"/>
            <a:ext cx="7416800" cy="553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600" y="427038"/>
            <a:ext cx="7696200" cy="792162"/>
          </a:xfrm>
        </p:spPr>
        <p:txBody>
          <a:bodyPr/>
          <a:lstStyle/>
          <a:p>
            <a:pPr eaLnBrk="1" hangingPunct="1">
              <a:defRPr/>
            </a:pPr>
            <a:r>
              <a:rPr lang="en-US" dirty="0"/>
              <a:t>Inputs </a:t>
            </a:r>
            <a:r>
              <a:rPr lang="en-US" dirty="0" smtClean="0"/>
              <a:t>through Outcomes</a:t>
            </a:r>
            <a:r>
              <a:rPr lang="en-US" dirty="0"/>
              <a:t>: The Conceptual Chain</a:t>
            </a:r>
            <a:br>
              <a:rPr lang="en-US" dirty="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defRPr/>
            </a:pPr>
            <a:r>
              <a:rPr lang="en-US" dirty="0" smtClean="0"/>
              <a:t>Logic Model</a:t>
            </a:r>
          </a:p>
        </p:txBody>
      </p:sp>
      <p:sp>
        <p:nvSpPr>
          <p:cNvPr id="11267" name="Content Placeholder 2"/>
          <p:cNvSpPr>
            <a:spLocks noGrp="1"/>
          </p:cNvSpPr>
          <p:nvPr>
            <p:ph idx="1"/>
          </p:nvPr>
        </p:nvSpPr>
        <p:spPr>
          <a:xfrm>
            <a:off x="457200" y="1219200"/>
            <a:ext cx="8229600" cy="4876800"/>
          </a:xfrm>
        </p:spPr>
        <p:txBody>
          <a:bodyPr/>
          <a:lstStyle/>
          <a:p>
            <a:pPr eaLnBrk="1" hangingPunct="1">
              <a:spcBef>
                <a:spcPct val="50000"/>
              </a:spcBef>
              <a:buFont typeface="Arial" panose="020B0604020202020204" pitchFamily="34" charset="0"/>
              <a:buNone/>
            </a:pPr>
            <a:r>
              <a:rPr lang="en-US" smtClean="0"/>
              <a:t>A way to show visually, on one page: </a:t>
            </a:r>
          </a:p>
          <a:p>
            <a:pPr eaLnBrk="1" hangingPunct="1">
              <a:spcBef>
                <a:spcPct val="50000"/>
              </a:spcBef>
            </a:pPr>
            <a:r>
              <a:rPr lang="en-US" smtClean="0"/>
              <a:t>A program’s resources (inputs)</a:t>
            </a:r>
          </a:p>
          <a:p>
            <a:pPr eaLnBrk="1" hangingPunct="1">
              <a:spcBef>
                <a:spcPct val="50000"/>
              </a:spcBef>
            </a:pPr>
            <a:r>
              <a:rPr lang="en-US" smtClean="0"/>
              <a:t>What a program does (activities)*</a:t>
            </a:r>
          </a:p>
          <a:p>
            <a:pPr eaLnBrk="1" hangingPunct="1">
              <a:spcBef>
                <a:spcPct val="50000"/>
              </a:spcBef>
            </a:pPr>
            <a:r>
              <a:rPr lang="en-US" smtClean="0"/>
              <a:t>How hard a program is working (outputs)</a:t>
            </a:r>
          </a:p>
          <a:p>
            <a:pPr eaLnBrk="1" hangingPunct="1">
              <a:spcBef>
                <a:spcPct val="50000"/>
              </a:spcBef>
            </a:pPr>
            <a:r>
              <a:rPr lang="en-US" smtClean="0"/>
              <a:t>What it’s trying to achieve (desired outcomes)*</a:t>
            </a:r>
          </a:p>
          <a:p>
            <a:pPr eaLnBrk="1" hangingPunct="1">
              <a:spcBef>
                <a:spcPct val="50000"/>
              </a:spcBef>
            </a:pPr>
            <a:r>
              <a:rPr lang="en-US" smtClean="0"/>
              <a:t>In what order (different levels of outcomes)*</a:t>
            </a:r>
          </a:p>
          <a:p>
            <a:pPr eaLnBrk="1" hangingPunct="1">
              <a:spcBef>
                <a:spcPct val="50000"/>
              </a:spcBef>
              <a:buFont typeface="Tahoma" panose="020B0604030504040204" pitchFamily="34" charset="0"/>
              <a:buNone/>
            </a:pPr>
            <a:endParaRPr lang="en-US" sz="1000" smtClean="0"/>
          </a:p>
          <a:p>
            <a:pPr eaLnBrk="1" hangingPunct="1">
              <a:spcBef>
                <a:spcPct val="50000"/>
              </a:spcBef>
              <a:buFont typeface="Tahoma" panose="020B0604030504040204" pitchFamily="34" charset="0"/>
              <a:buNone/>
            </a:pPr>
            <a:r>
              <a:rPr lang="en-US" smtClean="0"/>
              <a:t>       *  Key elements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5" descr="Reading the diagram from bottom to top, first box reads IF...these activities, arrow connecting box above THEN...this outome - IF..., arrow connectng to box above THEN...this outcome - IF..., arrow connecting to box above THEN...this outcome."/>
          <p:cNvGrpSpPr>
            <a:grpSpLocks/>
          </p:cNvGrpSpPr>
          <p:nvPr/>
        </p:nvGrpSpPr>
        <p:grpSpPr bwMode="auto">
          <a:xfrm>
            <a:off x="1549400" y="990600"/>
            <a:ext cx="6337300" cy="5334000"/>
            <a:chOff x="1549400" y="990600"/>
            <a:chExt cx="6337300" cy="5334000"/>
          </a:xfrm>
        </p:grpSpPr>
        <p:grpSp>
          <p:nvGrpSpPr>
            <p:cNvPr id="12292" name="Group 4"/>
            <p:cNvGrpSpPr>
              <a:grpSpLocks/>
            </p:cNvGrpSpPr>
            <p:nvPr/>
          </p:nvGrpSpPr>
          <p:grpSpPr bwMode="auto">
            <a:xfrm>
              <a:off x="1562100" y="5461000"/>
              <a:ext cx="6324600" cy="863600"/>
              <a:chOff x="1562100" y="5461000"/>
              <a:chExt cx="6324600" cy="863600"/>
            </a:xfrm>
          </p:grpSpPr>
          <p:sp>
            <p:nvSpPr>
              <p:cNvPr id="8211" name="AutoShape 5"/>
              <p:cNvSpPr>
                <a:spLocks noChangeArrowheads="1"/>
              </p:cNvSpPr>
              <p:nvPr/>
            </p:nvSpPr>
            <p:spPr bwMode="auto">
              <a:xfrm>
                <a:off x="1562100" y="5461000"/>
                <a:ext cx="6324600" cy="863600"/>
              </a:xfrm>
              <a:prstGeom prst="roundRect">
                <a:avLst>
                  <a:gd name="adj" fmla="val 16667"/>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sp>
            <p:nvSpPr>
              <p:cNvPr id="8212" name="Text Box 6"/>
              <p:cNvSpPr txBox="1">
                <a:spLocks noChangeArrowheads="1"/>
              </p:cNvSpPr>
              <p:nvPr/>
            </p:nvSpPr>
            <p:spPr bwMode="auto">
              <a:xfrm>
                <a:off x="2857500" y="5657850"/>
                <a:ext cx="3733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IF . . .  these activities</a:t>
                </a:r>
              </a:p>
            </p:txBody>
          </p:sp>
        </p:grpSp>
        <p:sp>
          <p:nvSpPr>
            <p:cNvPr id="8207" name="AutoShape 8"/>
            <p:cNvSpPr>
              <a:spLocks noChangeArrowheads="1"/>
            </p:cNvSpPr>
            <p:nvPr/>
          </p:nvSpPr>
          <p:spPr bwMode="blackWhite">
            <a:xfrm>
              <a:off x="4419600" y="4914900"/>
              <a:ext cx="609600" cy="457200"/>
            </a:xfrm>
            <a:prstGeom prst="upArrow">
              <a:avLst>
                <a:gd name="adj1" fmla="val 50000"/>
                <a:gd name="adj2" fmla="val 25000"/>
              </a:avLst>
            </a:prstGeom>
            <a:solidFill>
              <a:schemeClr val="accent2"/>
            </a:solidFill>
            <a:ln w="9525">
              <a:solidFill>
                <a:schemeClr val="accent1"/>
              </a:solidFill>
              <a:miter lim="800000"/>
              <a:headEnd/>
              <a:tailEnd/>
            </a:ln>
          </p:spPr>
          <p:txBody>
            <a:bodyPr wrap="none" anchor="ctr"/>
            <a:lstStyle/>
            <a:p>
              <a:pPr algn="ctr">
                <a:defRPr/>
              </a:pPr>
              <a:endParaRPr lang="en-US" sz="2000">
                <a:solidFill>
                  <a:schemeClr val="accent1"/>
                </a:solidFill>
                <a:latin typeface="+mn-lt"/>
              </a:endParaRPr>
            </a:p>
          </p:txBody>
        </p:sp>
        <p:grpSp>
          <p:nvGrpSpPr>
            <p:cNvPr id="12294" name="Group 1"/>
            <p:cNvGrpSpPr>
              <a:grpSpLocks/>
            </p:cNvGrpSpPr>
            <p:nvPr/>
          </p:nvGrpSpPr>
          <p:grpSpPr bwMode="auto">
            <a:xfrm>
              <a:off x="1562100" y="3960813"/>
              <a:ext cx="6324600" cy="858837"/>
              <a:chOff x="1562100" y="3960813"/>
              <a:chExt cx="6324600" cy="858837"/>
            </a:xfrm>
          </p:grpSpPr>
          <p:sp>
            <p:nvSpPr>
              <p:cNvPr id="8209" name="AutoShape 10"/>
              <p:cNvSpPr>
                <a:spLocks noChangeArrowheads="1"/>
              </p:cNvSpPr>
              <p:nvPr/>
            </p:nvSpPr>
            <p:spPr bwMode="auto">
              <a:xfrm>
                <a:off x="1562100" y="3960813"/>
                <a:ext cx="6324600" cy="858837"/>
              </a:xfrm>
              <a:prstGeom prst="roundRect">
                <a:avLst>
                  <a:gd name="adj" fmla="val 16667"/>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sp>
            <p:nvSpPr>
              <p:cNvPr id="8210" name="Text Box 11"/>
              <p:cNvSpPr txBox="1">
                <a:spLocks noChangeArrowheads="1"/>
              </p:cNvSpPr>
              <p:nvPr/>
            </p:nvSpPr>
            <p:spPr bwMode="auto">
              <a:xfrm>
                <a:off x="2628900" y="4127500"/>
                <a:ext cx="47625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THEN . . .  this outcome – IF…</a:t>
                </a:r>
              </a:p>
            </p:txBody>
          </p:sp>
        </p:grpSp>
        <p:sp>
          <p:nvSpPr>
            <p:cNvPr id="8203" name="AutoShape 13"/>
            <p:cNvSpPr>
              <a:spLocks noChangeArrowheads="1"/>
            </p:cNvSpPr>
            <p:nvPr/>
          </p:nvSpPr>
          <p:spPr bwMode="blackWhite">
            <a:xfrm>
              <a:off x="4419600" y="3416300"/>
              <a:ext cx="609600" cy="457200"/>
            </a:xfrm>
            <a:prstGeom prst="upArrow">
              <a:avLst>
                <a:gd name="adj1" fmla="val 50000"/>
                <a:gd name="adj2" fmla="val 25000"/>
              </a:avLst>
            </a:prstGeom>
            <a:solidFill>
              <a:schemeClr val="accent2"/>
            </a:solidFill>
            <a:ln w="9525">
              <a:solidFill>
                <a:schemeClr val="accent1"/>
              </a:solidFill>
              <a:miter lim="800000"/>
              <a:headEnd/>
              <a:tailEnd/>
            </a:ln>
          </p:spPr>
          <p:txBody>
            <a:bodyPr wrap="none" anchor="ctr"/>
            <a:lstStyle/>
            <a:p>
              <a:pPr algn="ctr">
                <a:defRPr/>
              </a:pPr>
              <a:endParaRPr lang="en-US" sz="2000">
                <a:solidFill>
                  <a:schemeClr val="accent1"/>
                </a:solidFill>
                <a:latin typeface="+mn-lt"/>
              </a:endParaRPr>
            </a:p>
          </p:txBody>
        </p:sp>
        <p:grpSp>
          <p:nvGrpSpPr>
            <p:cNvPr id="12296" name="Group 2"/>
            <p:cNvGrpSpPr>
              <a:grpSpLocks/>
            </p:cNvGrpSpPr>
            <p:nvPr/>
          </p:nvGrpSpPr>
          <p:grpSpPr bwMode="auto">
            <a:xfrm>
              <a:off x="1549400" y="2476500"/>
              <a:ext cx="6324600" cy="858838"/>
              <a:chOff x="1549400" y="2476500"/>
              <a:chExt cx="6324600" cy="858838"/>
            </a:xfrm>
          </p:grpSpPr>
          <p:sp>
            <p:nvSpPr>
              <p:cNvPr id="8205" name="AutoShape 15"/>
              <p:cNvSpPr>
                <a:spLocks noChangeArrowheads="1"/>
              </p:cNvSpPr>
              <p:nvPr/>
            </p:nvSpPr>
            <p:spPr bwMode="auto">
              <a:xfrm>
                <a:off x="1549400" y="2476500"/>
                <a:ext cx="6324600" cy="858838"/>
              </a:xfrm>
              <a:prstGeom prst="roundRect">
                <a:avLst>
                  <a:gd name="adj" fmla="val 16667"/>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sp>
            <p:nvSpPr>
              <p:cNvPr id="8206" name="Text Box 16"/>
              <p:cNvSpPr txBox="1">
                <a:spLocks noChangeArrowheads="1"/>
              </p:cNvSpPr>
              <p:nvPr/>
            </p:nvSpPr>
            <p:spPr bwMode="auto">
              <a:xfrm>
                <a:off x="2628900" y="2654300"/>
                <a:ext cx="46101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THEN . . .  this outcome – IF…</a:t>
                </a:r>
              </a:p>
            </p:txBody>
          </p:sp>
        </p:grpSp>
        <p:sp>
          <p:nvSpPr>
            <p:cNvPr id="8199" name="AutoShape 18"/>
            <p:cNvSpPr>
              <a:spLocks noChangeArrowheads="1"/>
            </p:cNvSpPr>
            <p:nvPr/>
          </p:nvSpPr>
          <p:spPr bwMode="blackWhite">
            <a:xfrm>
              <a:off x="4419600" y="1931988"/>
              <a:ext cx="609600" cy="457200"/>
            </a:xfrm>
            <a:prstGeom prst="upArrow">
              <a:avLst>
                <a:gd name="adj1" fmla="val 50000"/>
                <a:gd name="adj2" fmla="val 25000"/>
              </a:avLst>
            </a:prstGeom>
            <a:solidFill>
              <a:schemeClr val="accent2"/>
            </a:solidFill>
            <a:ln w="9525">
              <a:solidFill>
                <a:schemeClr val="accent1"/>
              </a:solidFill>
              <a:miter lim="800000"/>
              <a:headEnd/>
              <a:tailEnd/>
            </a:ln>
          </p:spPr>
          <p:txBody>
            <a:bodyPr wrap="none" anchor="ctr"/>
            <a:lstStyle/>
            <a:p>
              <a:pPr algn="ctr">
                <a:defRPr/>
              </a:pPr>
              <a:endParaRPr lang="en-US" sz="2000">
                <a:solidFill>
                  <a:schemeClr val="accent1"/>
                </a:solidFill>
                <a:latin typeface="+mn-lt"/>
              </a:endParaRPr>
            </a:p>
          </p:txBody>
        </p:sp>
        <p:grpSp>
          <p:nvGrpSpPr>
            <p:cNvPr id="12298" name="Group 3"/>
            <p:cNvGrpSpPr>
              <a:grpSpLocks/>
            </p:cNvGrpSpPr>
            <p:nvPr/>
          </p:nvGrpSpPr>
          <p:grpSpPr bwMode="auto">
            <a:xfrm>
              <a:off x="1562100" y="990600"/>
              <a:ext cx="6324600" cy="858838"/>
              <a:chOff x="1562100" y="990600"/>
              <a:chExt cx="6324600" cy="858838"/>
            </a:xfrm>
          </p:grpSpPr>
          <p:sp>
            <p:nvSpPr>
              <p:cNvPr id="8201" name="AutoShape 20"/>
              <p:cNvSpPr>
                <a:spLocks noChangeArrowheads="1"/>
              </p:cNvSpPr>
              <p:nvPr/>
            </p:nvSpPr>
            <p:spPr bwMode="auto">
              <a:xfrm>
                <a:off x="1562100" y="990600"/>
                <a:ext cx="6324600" cy="858838"/>
              </a:xfrm>
              <a:prstGeom prst="roundRect">
                <a:avLst>
                  <a:gd name="adj" fmla="val 16667"/>
                </a:avLst>
              </a:prstGeom>
              <a:noFill/>
              <a:ln w="28575">
                <a:solidFill>
                  <a:schemeClr val="tx2"/>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1600">
                  <a:latin typeface="+mn-lt"/>
                </a:endParaRPr>
              </a:p>
            </p:txBody>
          </p:sp>
          <p:sp>
            <p:nvSpPr>
              <p:cNvPr id="8202" name="Text Box 21"/>
              <p:cNvSpPr txBox="1">
                <a:spLocks noChangeArrowheads="1"/>
              </p:cNvSpPr>
              <p:nvPr/>
            </p:nvSpPr>
            <p:spPr bwMode="auto">
              <a:xfrm>
                <a:off x="2552700" y="1168400"/>
                <a:ext cx="4343400" cy="46196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2400">
                    <a:latin typeface="+mn-lt"/>
                  </a:rPr>
                  <a:t>THEN . . .  this outcome </a:t>
                </a:r>
              </a:p>
            </p:txBody>
          </p:sp>
        </p:grpSp>
      </p:grpSp>
      <p:sp>
        <p:nvSpPr>
          <p:cNvPr id="36870" name="Text Box 22"/>
          <p:cNvSpPr txBox="1">
            <a:spLocks noChangeArrowheads="1"/>
          </p:cNvSpPr>
          <p:nvPr/>
        </p:nvSpPr>
        <p:spPr bwMode="auto">
          <a:xfrm>
            <a:off x="228600" y="152400"/>
            <a:ext cx="8153400" cy="584200"/>
          </a:xfrm>
          <a:prstGeom prst="rect">
            <a:avLst/>
          </a:prstGeom>
          <a:noFill/>
          <a:ln w="9525">
            <a:noFill/>
            <a:miter lim="800000"/>
            <a:headEnd/>
            <a:tailEnd/>
          </a:ln>
        </p:spPr>
        <p:txBody>
          <a:bodyPr>
            <a:spAutoFit/>
          </a:bodyPr>
          <a:lstStyle/>
          <a:p>
            <a:pPr fontAlgn="auto">
              <a:spcBef>
                <a:spcPts val="0"/>
              </a:spcBef>
              <a:spcAft>
                <a:spcPts val="0"/>
              </a:spcAft>
              <a:defRPr/>
            </a:pPr>
            <a:r>
              <a:rPr lang="en-US" sz="3200" b="1" dirty="0">
                <a:solidFill>
                  <a:schemeClr val="accent2"/>
                </a:solidFill>
                <a:effectLst>
                  <a:outerShdw blurRad="38100" dist="38100" dir="2700000" algn="tl">
                    <a:srgbClr val="000000">
                      <a:alpha val="43137"/>
                    </a:srgbClr>
                  </a:outerShdw>
                </a:effectLst>
                <a:latin typeface="+mj-lt"/>
                <a:sym typeface="Wingdings" pitchFamily="2" charset="2"/>
              </a:rPr>
              <a:t>IF </a:t>
            </a:r>
            <a:r>
              <a:rPr lang="en-US" sz="3200" b="1" dirty="0">
                <a:solidFill>
                  <a:schemeClr val="accent2"/>
                </a:solidFill>
                <a:effectLst>
                  <a:outerShdw blurRad="38100" dist="38100" dir="2700000" algn="tl">
                    <a:srgbClr val="000000">
                      <a:alpha val="43137"/>
                    </a:srgbClr>
                  </a:outerShdw>
                </a:effectLst>
                <a:latin typeface="+mj-lt"/>
                <a:sym typeface="Wingdings" pitchFamily="2" charset="2"/>
              </a:rPr>
              <a:t> THEN Thinking</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3" name="Text Box 32"/>
          <p:cNvSpPr txBox="1">
            <a:spLocks noChangeArrowheads="1"/>
          </p:cNvSpPr>
          <p:nvPr/>
        </p:nvSpPr>
        <p:spPr bwMode="auto">
          <a:xfrm>
            <a:off x="292100" y="76200"/>
            <a:ext cx="7423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3200" b="1" dirty="0">
                <a:solidFill>
                  <a:schemeClr val="accent2"/>
                </a:solidFill>
                <a:effectLst>
                  <a:outerShdw blurRad="38100" dist="38100" dir="2700000" algn="tl">
                    <a:srgbClr val="000000">
                      <a:alpha val="43137"/>
                    </a:srgbClr>
                  </a:outerShdw>
                </a:effectLst>
                <a:latin typeface="+mj-lt"/>
              </a:rPr>
              <a:t>At-Risk Teen Mentoring Program</a:t>
            </a:r>
          </a:p>
        </p:txBody>
      </p:sp>
      <p:grpSp>
        <p:nvGrpSpPr>
          <p:cNvPr id="13315" name="Group 9"/>
          <p:cNvGrpSpPr>
            <a:grpSpLocks/>
          </p:cNvGrpSpPr>
          <p:nvPr/>
        </p:nvGrpSpPr>
        <p:grpSpPr bwMode="auto">
          <a:xfrm>
            <a:off x="1238250" y="762000"/>
            <a:ext cx="6705600" cy="5429250"/>
            <a:chOff x="1238250" y="762000"/>
            <a:chExt cx="6705600" cy="5429250"/>
          </a:xfrm>
        </p:grpSpPr>
        <p:grpSp>
          <p:nvGrpSpPr>
            <p:cNvPr id="13316" name="Group 7"/>
            <p:cNvGrpSpPr>
              <a:grpSpLocks/>
            </p:cNvGrpSpPr>
            <p:nvPr/>
          </p:nvGrpSpPr>
          <p:grpSpPr bwMode="auto">
            <a:xfrm>
              <a:off x="1543050" y="4667250"/>
              <a:ext cx="6324600" cy="1524000"/>
              <a:chOff x="1543050" y="4667250"/>
              <a:chExt cx="6324600" cy="1524000"/>
            </a:xfrm>
          </p:grpSpPr>
          <p:sp>
            <p:nvSpPr>
              <p:cNvPr id="6175" name="Rectangle 3" descr="Box on bottom with arrows flowing up to 2 columns says: Mentors meet with at-risk teens for an hour each week.  Mentors stress the importance of education, encourage school attendance, occasionally help with homework. Left column going up with f&#10;"/>
              <p:cNvSpPr>
                <a:spLocks noChangeArrowheads="1"/>
              </p:cNvSpPr>
              <p:nvPr/>
            </p:nvSpPr>
            <p:spPr bwMode="auto">
              <a:xfrm>
                <a:off x="1695450" y="4767263"/>
                <a:ext cx="6096000" cy="138112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0488" tIns="44450" rIns="90488" bIns="44450" anchor="ctr">
                <a:spAutoFit/>
              </a:bodyPr>
              <a:lstStyle/>
              <a:p>
                <a:pPr marL="114300" indent="-114300" algn="ctr" eaLnBrk="0" hangingPunct="0">
                  <a:defRPr/>
                </a:pPr>
                <a:r>
                  <a:rPr lang="en-US" sz="2100" dirty="0">
                    <a:latin typeface="+mn-lt"/>
                  </a:rPr>
                  <a:t>Mentors meet with at-risk teens for an hour each week.  Mentors stress the importance of education, encourage school attendance, occasionally help with homework.</a:t>
                </a:r>
              </a:p>
            </p:txBody>
          </p:sp>
          <p:sp>
            <p:nvSpPr>
              <p:cNvPr id="6176" name="AutoShape 4"/>
              <p:cNvSpPr>
                <a:spLocks noChangeArrowheads="1"/>
              </p:cNvSpPr>
              <p:nvPr/>
            </p:nvSpPr>
            <p:spPr bwMode="auto">
              <a:xfrm>
                <a:off x="1543050" y="4667250"/>
                <a:ext cx="6324600" cy="15240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grpSp>
        <p:grpSp>
          <p:nvGrpSpPr>
            <p:cNvPr id="13317" name="Group 6"/>
            <p:cNvGrpSpPr>
              <a:grpSpLocks/>
            </p:cNvGrpSpPr>
            <p:nvPr/>
          </p:nvGrpSpPr>
          <p:grpSpPr bwMode="auto">
            <a:xfrm>
              <a:off x="1238250" y="1447800"/>
              <a:ext cx="3125788" cy="1028700"/>
              <a:chOff x="1238250" y="1447800"/>
              <a:chExt cx="3125788" cy="1028700"/>
            </a:xfrm>
          </p:grpSpPr>
          <p:sp>
            <p:nvSpPr>
              <p:cNvPr id="6172" name="Rectangle 6"/>
              <p:cNvSpPr>
                <a:spLocks noChangeArrowheads="1"/>
              </p:cNvSpPr>
              <p:nvPr/>
            </p:nvSpPr>
            <p:spPr bwMode="auto">
              <a:xfrm>
                <a:off x="1390650" y="1457325"/>
                <a:ext cx="28194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teens achieve</a:t>
                </a:r>
              </a:p>
              <a:p>
                <a:pPr algn="ctr" eaLnBrk="0" hangingPunct="0">
                  <a:defRPr/>
                </a:pPr>
                <a:r>
                  <a:rPr lang="en-US" sz="2100" dirty="0">
                    <a:latin typeface="+mn-lt"/>
                  </a:rPr>
                  <a:t>passing grades.</a:t>
                </a:r>
              </a:p>
            </p:txBody>
          </p:sp>
          <p:sp>
            <p:nvSpPr>
              <p:cNvPr id="6173" name="AutoShape 7"/>
              <p:cNvSpPr>
                <a:spLocks noChangeArrowheads="1"/>
              </p:cNvSpPr>
              <p:nvPr/>
            </p:nvSpPr>
            <p:spPr bwMode="blackWhite">
              <a:xfrm>
                <a:off x="2762250" y="23241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74" name="AutoShape 8"/>
              <p:cNvSpPr>
                <a:spLocks noChangeArrowheads="1"/>
              </p:cNvSpPr>
              <p:nvPr/>
            </p:nvSpPr>
            <p:spPr bwMode="auto">
              <a:xfrm>
                <a:off x="1238250" y="14478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grpSp>
        <p:grpSp>
          <p:nvGrpSpPr>
            <p:cNvPr id="13318" name="Group 5"/>
            <p:cNvGrpSpPr>
              <a:grpSpLocks/>
            </p:cNvGrpSpPr>
            <p:nvPr/>
          </p:nvGrpSpPr>
          <p:grpSpPr bwMode="auto">
            <a:xfrm>
              <a:off x="1238250" y="2514600"/>
              <a:ext cx="3125788" cy="1028700"/>
              <a:chOff x="1238250" y="2514600"/>
              <a:chExt cx="3125788" cy="1028700"/>
            </a:xfrm>
          </p:grpSpPr>
          <p:sp>
            <p:nvSpPr>
              <p:cNvPr id="6169" name="Rectangle 10"/>
              <p:cNvSpPr>
                <a:spLocks noChangeArrowheads="1"/>
              </p:cNvSpPr>
              <p:nvPr/>
            </p:nvSpPr>
            <p:spPr bwMode="auto">
              <a:xfrm>
                <a:off x="1238250" y="2524125"/>
                <a:ext cx="31242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a:t>
                </a:r>
              </a:p>
              <a:p>
                <a:pPr algn="ctr" eaLnBrk="0" hangingPunct="0">
                  <a:defRPr/>
                </a:pPr>
                <a:r>
                  <a:rPr lang="en-US" sz="2100">
                    <a:latin typeface="+mn-lt"/>
                  </a:rPr>
                  <a:t>earn better grades.</a:t>
                </a:r>
              </a:p>
            </p:txBody>
          </p:sp>
          <p:sp>
            <p:nvSpPr>
              <p:cNvPr id="6170" name="AutoShape 11"/>
              <p:cNvSpPr>
                <a:spLocks noChangeArrowheads="1"/>
              </p:cNvSpPr>
              <p:nvPr/>
            </p:nvSpPr>
            <p:spPr bwMode="auto">
              <a:xfrm>
                <a:off x="1238250" y="251460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71" name="AutoShape 12"/>
              <p:cNvSpPr>
                <a:spLocks noChangeArrowheads="1"/>
              </p:cNvSpPr>
              <p:nvPr/>
            </p:nvSpPr>
            <p:spPr bwMode="blackWhite">
              <a:xfrm>
                <a:off x="2762250" y="33909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3319" name="Group 4"/>
            <p:cNvGrpSpPr>
              <a:grpSpLocks/>
            </p:cNvGrpSpPr>
            <p:nvPr/>
          </p:nvGrpSpPr>
          <p:grpSpPr bwMode="auto">
            <a:xfrm>
              <a:off x="2000250" y="762000"/>
              <a:ext cx="5334000" cy="647700"/>
              <a:chOff x="2000250" y="762000"/>
              <a:chExt cx="5334000" cy="647700"/>
            </a:xfrm>
          </p:grpSpPr>
          <p:grpSp>
            <p:nvGrpSpPr>
              <p:cNvPr id="13334" name="Group 14"/>
              <p:cNvGrpSpPr>
                <a:grpSpLocks/>
              </p:cNvGrpSpPr>
              <p:nvPr/>
            </p:nvGrpSpPr>
            <p:grpSpPr bwMode="auto">
              <a:xfrm>
                <a:off x="2000250" y="762000"/>
                <a:ext cx="5334000" cy="457200"/>
                <a:chOff x="1200" y="432"/>
                <a:chExt cx="3360" cy="288"/>
              </a:xfrm>
            </p:grpSpPr>
            <p:sp>
              <p:nvSpPr>
                <p:cNvPr id="6167" name="Rectangle 15"/>
                <p:cNvSpPr>
                  <a:spLocks noChangeArrowheads="1"/>
                </p:cNvSpPr>
                <p:nvPr/>
              </p:nvSpPr>
              <p:spPr bwMode="auto">
                <a:xfrm>
                  <a:off x="1200" y="436"/>
                  <a:ext cx="3360" cy="262"/>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a:t>
                  </a:r>
                  <a:r>
                    <a:rPr lang="en-US" sz="2100" dirty="0">
                      <a:latin typeface="+mn-lt"/>
                    </a:rPr>
                    <a:t>teens </a:t>
                  </a:r>
                  <a:r>
                    <a:rPr lang="en-US" sz="2100" dirty="0">
                      <a:latin typeface="+mn-lt"/>
                    </a:rPr>
                    <a:t>graduate from high school.</a:t>
                  </a:r>
                </a:p>
              </p:txBody>
            </p:sp>
            <p:sp>
              <p:nvSpPr>
                <p:cNvPr id="6168" name="AutoShape 16"/>
                <p:cNvSpPr>
                  <a:spLocks noChangeArrowheads="1"/>
                </p:cNvSpPr>
                <p:nvPr/>
              </p:nvSpPr>
              <p:spPr bwMode="auto">
                <a:xfrm>
                  <a:off x="1248" y="432"/>
                  <a:ext cx="3264" cy="288"/>
                </a:xfrm>
                <a:prstGeom prst="roundRect">
                  <a:avLst>
                    <a:gd name="adj" fmla="val 16667"/>
                  </a:avLst>
                </a:prstGeom>
                <a:noFill/>
                <a:ln w="28575">
                  <a:solidFill>
                    <a:schemeClr val="bg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000">
                    <a:latin typeface="+mn-lt"/>
                  </a:endParaRPr>
                </a:p>
              </p:txBody>
            </p:sp>
          </p:grpSp>
          <p:sp>
            <p:nvSpPr>
              <p:cNvPr id="6165" name="AutoShape 17"/>
              <p:cNvSpPr>
                <a:spLocks noChangeArrowheads="1"/>
              </p:cNvSpPr>
              <p:nvPr/>
            </p:nvSpPr>
            <p:spPr bwMode="blackWhite">
              <a:xfrm>
                <a:off x="27622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sp>
            <p:nvSpPr>
              <p:cNvPr id="6166" name="AutoShape 18"/>
              <p:cNvSpPr>
                <a:spLocks noChangeArrowheads="1"/>
              </p:cNvSpPr>
              <p:nvPr/>
            </p:nvSpPr>
            <p:spPr bwMode="blackWhite">
              <a:xfrm>
                <a:off x="6229350" y="12573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3320" name="Group 3"/>
            <p:cNvGrpSpPr>
              <a:grpSpLocks/>
            </p:cNvGrpSpPr>
            <p:nvPr/>
          </p:nvGrpSpPr>
          <p:grpSpPr bwMode="auto">
            <a:xfrm>
              <a:off x="4667250" y="1466850"/>
              <a:ext cx="3276600" cy="1276350"/>
              <a:chOff x="4667250" y="1466850"/>
              <a:chExt cx="3276600" cy="1276350"/>
            </a:xfrm>
          </p:grpSpPr>
          <p:sp>
            <p:nvSpPr>
              <p:cNvPr id="6160" name="Rectangle 20" descr="&#10;Starting at bottom, box with two arrows pointing up to two columns. Mentors meet with at-risk teens for an hour each week. mentors stress the importance of education, encourage school attendance, occasionally help with homework. First column, starting at bottom says At-risk teens complete homework regularly. Arrow up, with next box At-risk teens earn better grades. Arrow up with next bos At-risk teens achieve passing grades, ending with top box At-risk teens graduate from high school. &#10;&#10;Back to bottom box bottom, box with two arrows pointing up to two columns. Mentors meet with at-risk teens for an hour each week. mentors stress the importance of education, encourage school attendance, occasionally help with homework. Right column, arrow up At-risk teens attend school regularly. At-risk teens meet district attendance requirements. Arrow up, top box, At-risk teens graduate from high school.&#10;&#10;&#10;&#10;At-risk teens graduate from high school"/>
              <p:cNvSpPr>
                <a:spLocks noChangeArrowheads="1"/>
              </p:cNvSpPr>
              <p:nvPr/>
            </p:nvSpPr>
            <p:spPr bwMode="auto">
              <a:xfrm>
                <a:off x="4667250" y="1495425"/>
                <a:ext cx="32766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dirty="0">
                    <a:latin typeface="+mn-lt"/>
                  </a:rPr>
                  <a:t>At-risk teens meet district attendance requirements.</a:t>
                </a:r>
              </a:p>
            </p:txBody>
          </p:sp>
          <p:grpSp>
            <p:nvGrpSpPr>
              <p:cNvPr id="13331" name="Group 21"/>
              <p:cNvGrpSpPr>
                <a:grpSpLocks/>
              </p:cNvGrpSpPr>
              <p:nvPr/>
            </p:nvGrpSpPr>
            <p:grpSpPr bwMode="auto">
              <a:xfrm>
                <a:off x="4743450" y="1466850"/>
                <a:ext cx="3124200" cy="1276350"/>
                <a:chOff x="2976" y="924"/>
                <a:chExt cx="1968" cy="804"/>
              </a:xfrm>
            </p:grpSpPr>
            <p:sp>
              <p:nvSpPr>
                <p:cNvPr id="6162" name="AutoShape 22"/>
                <p:cNvSpPr>
                  <a:spLocks noChangeArrowheads="1"/>
                </p:cNvSpPr>
                <p:nvPr/>
              </p:nvSpPr>
              <p:spPr bwMode="auto">
                <a:xfrm>
                  <a:off x="2976" y="924"/>
                  <a:ext cx="1968" cy="528"/>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63" name="AutoShape 23"/>
                <p:cNvSpPr>
                  <a:spLocks noChangeArrowheads="1"/>
                </p:cNvSpPr>
                <p:nvPr/>
              </p:nvSpPr>
              <p:spPr bwMode="blackWhite">
                <a:xfrm>
                  <a:off x="3924" y="1632"/>
                  <a:ext cx="96" cy="96"/>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grpSp>
          <p:nvGrpSpPr>
            <p:cNvPr id="13321" name="Group 2"/>
            <p:cNvGrpSpPr>
              <a:grpSpLocks/>
            </p:cNvGrpSpPr>
            <p:nvPr/>
          </p:nvGrpSpPr>
          <p:grpSpPr bwMode="auto">
            <a:xfrm>
              <a:off x="1238250" y="3600450"/>
              <a:ext cx="3125788" cy="1028700"/>
              <a:chOff x="1238250" y="3600450"/>
              <a:chExt cx="3125788" cy="1028700"/>
            </a:xfrm>
          </p:grpSpPr>
          <p:sp>
            <p:nvSpPr>
              <p:cNvPr id="6157" name="Rectangle 25"/>
              <p:cNvSpPr>
                <a:spLocks noChangeArrowheads="1"/>
              </p:cNvSpPr>
              <p:nvPr/>
            </p:nvSpPr>
            <p:spPr bwMode="auto">
              <a:xfrm>
                <a:off x="1238250" y="3609975"/>
                <a:ext cx="31242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complete homework regularly.</a:t>
                </a:r>
              </a:p>
            </p:txBody>
          </p:sp>
          <p:sp>
            <p:nvSpPr>
              <p:cNvPr id="6158" name="AutoShape 26"/>
              <p:cNvSpPr>
                <a:spLocks noChangeArrowheads="1"/>
              </p:cNvSpPr>
              <p:nvPr/>
            </p:nvSpPr>
            <p:spPr bwMode="auto">
              <a:xfrm>
                <a:off x="1238250" y="3600450"/>
                <a:ext cx="3125788"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59" name="AutoShape 27"/>
              <p:cNvSpPr>
                <a:spLocks noChangeArrowheads="1"/>
              </p:cNvSpPr>
              <p:nvPr/>
            </p:nvSpPr>
            <p:spPr bwMode="blackWhite">
              <a:xfrm>
                <a:off x="2762250" y="447675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grpSp>
          <p:nvGrpSpPr>
            <p:cNvPr id="13322" name="Group 1"/>
            <p:cNvGrpSpPr>
              <a:grpSpLocks/>
            </p:cNvGrpSpPr>
            <p:nvPr/>
          </p:nvGrpSpPr>
          <p:grpSpPr bwMode="auto">
            <a:xfrm>
              <a:off x="4743450" y="3200400"/>
              <a:ext cx="3124200" cy="1219200"/>
              <a:chOff x="4743450" y="3200400"/>
              <a:chExt cx="3124200" cy="1219200"/>
            </a:xfrm>
          </p:grpSpPr>
          <p:sp>
            <p:nvSpPr>
              <p:cNvPr id="6154" name="Rectangle 29"/>
              <p:cNvSpPr>
                <a:spLocks noChangeArrowheads="1"/>
              </p:cNvSpPr>
              <p:nvPr/>
            </p:nvSpPr>
            <p:spPr bwMode="auto">
              <a:xfrm>
                <a:off x="4743450" y="3209925"/>
                <a:ext cx="2971800" cy="739775"/>
              </a:xfrm>
              <a:prstGeom prst="rect">
                <a:avLst/>
              </a:prstGeom>
              <a:noFill/>
              <a:ln w="12700">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46038" tIns="46038" rIns="46038" bIns="46038" anchor="ctr">
                <a:spAutoFit/>
              </a:bodyPr>
              <a:lstStyle/>
              <a:p>
                <a:pPr algn="ctr" eaLnBrk="0" hangingPunct="0">
                  <a:defRPr/>
                </a:pPr>
                <a:r>
                  <a:rPr lang="en-US" sz="2100">
                    <a:latin typeface="+mn-lt"/>
                  </a:rPr>
                  <a:t>At-risk teens attend school regularly.</a:t>
                </a:r>
              </a:p>
            </p:txBody>
          </p:sp>
          <p:sp>
            <p:nvSpPr>
              <p:cNvPr id="6155" name="AutoShape 30"/>
              <p:cNvSpPr>
                <a:spLocks noChangeArrowheads="1"/>
              </p:cNvSpPr>
              <p:nvPr/>
            </p:nvSpPr>
            <p:spPr bwMode="auto">
              <a:xfrm>
                <a:off x="4743450" y="3200400"/>
                <a:ext cx="3124200" cy="838200"/>
              </a:xfrm>
              <a:prstGeom prst="roundRect">
                <a:avLst>
                  <a:gd name="adj" fmla="val 16667"/>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defRPr/>
                </a:pPr>
                <a:endParaRPr lang="en-US" sz="2100">
                  <a:latin typeface="+mn-lt"/>
                </a:endParaRPr>
              </a:p>
            </p:txBody>
          </p:sp>
          <p:sp>
            <p:nvSpPr>
              <p:cNvPr id="6156" name="AutoShape 31"/>
              <p:cNvSpPr>
                <a:spLocks noChangeArrowheads="1"/>
              </p:cNvSpPr>
              <p:nvPr/>
            </p:nvSpPr>
            <p:spPr bwMode="blackWhite">
              <a:xfrm>
                <a:off x="6229350" y="4267200"/>
                <a:ext cx="152400" cy="1524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pPr>
                  <a:defRPr/>
                </a:pPr>
                <a:endParaRPr lang="en-US" sz="2100">
                  <a:latin typeface="+mn-lt"/>
                </a:endParaRPr>
              </a:p>
            </p:txBody>
          </p:sp>
        </p:grpSp>
        <p:sp>
          <p:nvSpPr>
            <p:cNvPr id="9" name="Rounded Rectangle 8"/>
            <p:cNvSpPr/>
            <p:nvPr/>
          </p:nvSpPr>
          <p:spPr>
            <a:xfrm>
              <a:off x="2133600" y="793750"/>
              <a:ext cx="5029200" cy="390525"/>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Ways a Logic Model Is Useful </a:t>
            </a:r>
            <a:r>
              <a:rPr lang="en-US" dirty="0" smtClean="0"/>
              <a:t>– </a:t>
            </a:r>
            <a:br>
              <a:rPr lang="en-US" dirty="0" smtClean="0"/>
            </a:br>
            <a:r>
              <a:rPr lang="en-US" dirty="0" smtClean="0"/>
              <a:t>All </a:t>
            </a:r>
            <a:r>
              <a:rPr lang="en-US" dirty="0"/>
              <a:t>By </a:t>
            </a:r>
            <a:r>
              <a:rPr lang="en-US" dirty="0" smtClean="0"/>
              <a:t>Itself</a:t>
            </a:r>
            <a:endParaRPr lang="en-US" dirty="0"/>
          </a:p>
        </p:txBody>
      </p:sp>
      <p:sp>
        <p:nvSpPr>
          <p:cNvPr id="3" name="Content Placeholder 2"/>
          <p:cNvSpPr>
            <a:spLocks noGrp="1"/>
          </p:cNvSpPr>
          <p:nvPr>
            <p:ph idx="1"/>
          </p:nvPr>
        </p:nvSpPr>
        <p:spPr>
          <a:xfrm>
            <a:off x="381000" y="1371600"/>
            <a:ext cx="8763000" cy="4648200"/>
          </a:xfrm>
        </p:spPr>
        <p:txBody>
          <a:bodyPr/>
          <a:lstStyle/>
          <a:p>
            <a:pPr eaLnBrk="1" hangingPunct="1">
              <a:buFont typeface="Arial" charset="0"/>
              <a:buChar char="•"/>
              <a:defRPr/>
            </a:pPr>
            <a:endParaRPr lang="en-US" dirty="0" smtClean="0"/>
          </a:p>
          <a:p>
            <a:pPr eaLnBrk="1" hangingPunct="1">
              <a:buFont typeface="Arial" charset="0"/>
              <a:buChar char="•"/>
              <a:defRPr/>
            </a:pPr>
            <a:r>
              <a:rPr lang="en-US" dirty="0" smtClean="0"/>
              <a:t>Make </a:t>
            </a:r>
            <a:r>
              <a:rPr lang="en-US" dirty="0"/>
              <a:t>the program’s design and theory very explicit</a:t>
            </a:r>
          </a:p>
          <a:p>
            <a:pPr marL="0" indent="0" eaLnBrk="1" hangingPunct="1">
              <a:buFont typeface="Tahoma" panose="020B0604030504040204" pitchFamily="34" charset="0"/>
              <a:buNone/>
              <a:defRPr/>
            </a:pPr>
            <a:endParaRPr lang="en-US" sz="800" dirty="0"/>
          </a:p>
          <a:p>
            <a:pPr eaLnBrk="1" hangingPunct="1">
              <a:buFont typeface="Arial" charset="0"/>
              <a:buChar char="•"/>
              <a:defRPr/>
            </a:pPr>
            <a:r>
              <a:rPr lang="en-US" dirty="0" smtClean="0"/>
              <a:t>Ensure </a:t>
            </a:r>
            <a:r>
              <a:rPr lang="en-US" dirty="0"/>
              <a:t>a shared vision </a:t>
            </a:r>
            <a:r>
              <a:rPr lang="en-US" i="1" dirty="0"/>
              <a:t>inside</a:t>
            </a:r>
            <a:r>
              <a:rPr lang="en-US" dirty="0"/>
              <a:t> the program</a:t>
            </a:r>
          </a:p>
          <a:p>
            <a:pPr marL="0" indent="0" eaLnBrk="1" hangingPunct="1">
              <a:buFont typeface="Tahoma" panose="020B0604030504040204" pitchFamily="34" charset="0"/>
              <a:buNone/>
              <a:defRPr/>
            </a:pPr>
            <a:endParaRPr lang="en-US" sz="800" dirty="0"/>
          </a:p>
          <a:p>
            <a:pPr eaLnBrk="1" hangingPunct="1">
              <a:buFont typeface="Arial" charset="0"/>
              <a:buChar char="•"/>
              <a:defRPr/>
            </a:pPr>
            <a:r>
              <a:rPr lang="en-US" dirty="0" smtClean="0"/>
              <a:t>Communicate </a:t>
            </a:r>
            <a:r>
              <a:rPr lang="en-US" dirty="0"/>
              <a:t>the program’s rationale to </a:t>
            </a:r>
            <a:r>
              <a:rPr lang="en-US" i="1" dirty="0"/>
              <a:t>outsiders</a:t>
            </a:r>
          </a:p>
          <a:p>
            <a:pPr marL="0" indent="0" eaLnBrk="1" hangingPunct="1">
              <a:buFont typeface="Tahoma" panose="020B0604030504040204" pitchFamily="34" charset="0"/>
              <a:buNone/>
              <a:defRPr/>
            </a:pPr>
            <a:endParaRPr lang="en-US" sz="800" dirty="0"/>
          </a:p>
          <a:p>
            <a:pPr eaLnBrk="1" hangingPunct="1">
              <a:buFont typeface="Arial" charset="0"/>
              <a:buChar char="•"/>
              <a:defRPr/>
            </a:pPr>
            <a:r>
              <a:rPr lang="en-US" dirty="0" smtClean="0"/>
              <a:t>Orient </a:t>
            </a:r>
            <a:r>
              <a:rPr lang="en-US" dirty="0"/>
              <a:t>workers to emphasize what’s </a:t>
            </a:r>
            <a:r>
              <a:rPr lang="en-US" dirty="0" smtClean="0"/>
              <a:t>important</a:t>
            </a:r>
          </a:p>
          <a:p>
            <a:pPr marL="0" indent="0" eaLnBrk="1" hangingPunct="1">
              <a:buFont typeface="Tahoma" panose="020B0604030504040204" pitchFamily="34" charset="0"/>
              <a:buNone/>
              <a:defRPr/>
            </a:pPr>
            <a:endParaRPr lang="en-US" dirty="0" smtClean="0"/>
          </a:p>
          <a:p>
            <a:pPr marL="0" indent="0" eaLnBrk="1" hangingPunct="1">
              <a:buFont typeface="Tahoma" panose="020B0604030504040204" pitchFamily="34" charset="0"/>
              <a:buNone/>
              <a:defRPr/>
            </a:pPr>
            <a:endParaRPr lang="en-US" sz="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Ways a Logic Model Is Useful </a:t>
            </a:r>
            <a:r>
              <a:rPr lang="en-US" dirty="0" smtClean="0"/>
              <a:t>– </a:t>
            </a:r>
            <a:br>
              <a:rPr lang="en-US" dirty="0" smtClean="0"/>
            </a:br>
            <a:r>
              <a:rPr lang="en-US" dirty="0" smtClean="0"/>
              <a:t>All </a:t>
            </a:r>
            <a:r>
              <a:rPr lang="en-US" dirty="0"/>
              <a:t>By </a:t>
            </a:r>
            <a:r>
              <a:rPr lang="en-US" dirty="0" smtClean="0"/>
              <a:t>Itself</a:t>
            </a:r>
            <a:r>
              <a:rPr lang="en-US" sz="2800" dirty="0" smtClean="0"/>
              <a:t>, cont’d.</a:t>
            </a:r>
            <a:endParaRPr lang="en-US" dirty="0"/>
          </a:p>
        </p:txBody>
      </p:sp>
      <p:sp>
        <p:nvSpPr>
          <p:cNvPr id="3" name="Content Placeholder 2"/>
          <p:cNvSpPr>
            <a:spLocks noGrp="1"/>
          </p:cNvSpPr>
          <p:nvPr>
            <p:ph idx="1"/>
          </p:nvPr>
        </p:nvSpPr>
        <p:spPr>
          <a:xfrm>
            <a:off x="381000" y="1219200"/>
            <a:ext cx="8763000" cy="4648200"/>
          </a:xfrm>
        </p:spPr>
        <p:txBody>
          <a:bodyPr/>
          <a:lstStyle/>
          <a:p>
            <a:pPr marL="0" indent="0" eaLnBrk="1" hangingPunct="1">
              <a:buFont typeface="Tahoma" panose="020B0604030504040204" pitchFamily="34" charset="0"/>
              <a:buNone/>
              <a:defRPr/>
            </a:pPr>
            <a:endParaRPr lang="en-US" sz="800" dirty="0"/>
          </a:p>
          <a:p>
            <a:pPr eaLnBrk="1" hangingPunct="1">
              <a:buFont typeface="Arial" charset="0"/>
              <a:buChar char="•"/>
              <a:defRPr/>
            </a:pPr>
            <a:endParaRPr lang="en-US" dirty="0" smtClean="0"/>
          </a:p>
          <a:p>
            <a:pPr eaLnBrk="1" hangingPunct="1">
              <a:buFont typeface="Arial" charset="0"/>
              <a:buChar char="•"/>
              <a:defRPr/>
            </a:pPr>
            <a:r>
              <a:rPr lang="en-US" dirty="0" smtClean="0"/>
              <a:t>Help </a:t>
            </a:r>
            <a:r>
              <a:rPr lang="en-US" dirty="0"/>
              <a:t>allocate resources properly to different activities</a:t>
            </a:r>
          </a:p>
          <a:p>
            <a:pPr marL="0" indent="0" eaLnBrk="1" hangingPunct="1">
              <a:buFont typeface="Tahoma" panose="020B0604030504040204" pitchFamily="34" charset="0"/>
              <a:buNone/>
              <a:defRPr/>
            </a:pPr>
            <a:endParaRPr lang="en-US" sz="800" dirty="0"/>
          </a:p>
          <a:p>
            <a:pPr eaLnBrk="1" hangingPunct="1">
              <a:buFont typeface="Arial" charset="0"/>
              <a:buChar char="•"/>
              <a:defRPr/>
            </a:pPr>
            <a:r>
              <a:rPr lang="en-US" dirty="0" smtClean="0"/>
              <a:t>Stimulate </a:t>
            </a:r>
            <a:r>
              <a:rPr lang="en-US" dirty="0"/>
              <a:t>a discussion of how to define and measure success</a:t>
            </a:r>
          </a:p>
          <a:p>
            <a:pPr marL="0" indent="0" eaLnBrk="1" hangingPunct="1">
              <a:buFont typeface="Tahoma" panose="020B0604030504040204" pitchFamily="34" charset="0"/>
              <a:buNone/>
              <a:defRPr/>
            </a:pPr>
            <a:endParaRPr lang="en-US" sz="800" dirty="0"/>
          </a:p>
          <a:p>
            <a:pPr eaLnBrk="1" hangingPunct="1">
              <a:buFont typeface="Arial" charset="0"/>
              <a:buChar char="•"/>
              <a:defRPr/>
            </a:pPr>
            <a:r>
              <a:rPr lang="en-US" dirty="0" smtClean="0"/>
              <a:t>Help </a:t>
            </a:r>
            <a:r>
              <a:rPr lang="en-US" dirty="0"/>
              <a:t>identify which desired outcomes should be measured</a:t>
            </a:r>
          </a:p>
          <a:p>
            <a:pPr eaLnBrk="1" hangingPunct="1">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otalTime>1176</TotalTime>
  <Words>977</Words>
  <Application>Microsoft Office PowerPoint</Application>
  <PresentationFormat>On-screen Show (4:3)</PresentationFormat>
  <Paragraphs>227</Paragraphs>
  <Slides>22</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22</vt:i4>
      </vt:variant>
    </vt:vector>
  </HeadingPairs>
  <TitlesOfParts>
    <vt:vector size="35" baseType="lpstr">
      <vt:lpstr>Arial</vt:lpstr>
      <vt:lpstr>Arial Rounded MT Bold</vt:lpstr>
      <vt:lpstr>Tahoma</vt:lpstr>
      <vt:lpstr>Trebuchet MS</vt:lpstr>
      <vt:lpstr>Georgia</vt:lpstr>
      <vt:lpstr>Calibri</vt:lpstr>
      <vt:lpstr>Arial Narrow</vt:lpstr>
      <vt:lpstr>Wingdings</vt:lpstr>
      <vt:lpstr>Webdings</vt:lpstr>
      <vt:lpstr>Times New Roman</vt:lpstr>
      <vt:lpstr>Default Design</vt:lpstr>
      <vt:lpstr>Slipstream</vt:lpstr>
      <vt:lpstr>Office Theme</vt:lpstr>
      <vt:lpstr>PowerPoint Presentation</vt:lpstr>
      <vt:lpstr>The Yellow Brick Road – Step 2 </vt:lpstr>
      <vt:lpstr>PowerPoint Presentation</vt:lpstr>
      <vt:lpstr>Inputs through Outcomes: The Conceptual Chain </vt:lpstr>
      <vt:lpstr>Logic Model</vt:lpstr>
      <vt:lpstr>PowerPoint Presentation</vt:lpstr>
      <vt:lpstr>PowerPoint Presentation</vt:lpstr>
      <vt:lpstr>Ways a Logic Model Is Useful –  All By Itself</vt:lpstr>
      <vt:lpstr>Ways a Logic Model Is Useful –  All By Itself, cont’d.</vt:lpstr>
      <vt:lpstr>Useful Tip #1:</vt:lpstr>
      <vt:lpstr>PowerPoint Presentation</vt:lpstr>
      <vt:lpstr>Useful Tip #2:</vt:lpstr>
      <vt:lpstr>NCIL Outcome Measures Project</vt:lpstr>
      <vt:lpstr>Proposed Logic Model for the CIL Program</vt:lpstr>
      <vt:lpstr>IL Services Stream</vt:lpstr>
      <vt:lpstr>I &amp; R  Stream</vt:lpstr>
      <vt:lpstr>Systems Advocacy Stream</vt:lpstr>
      <vt:lpstr>Ultimate Outcomes</vt:lpstr>
      <vt:lpstr>Proposed Logic Model for the CIL Program</vt:lpstr>
      <vt:lpstr>Your Turn</vt:lpstr>
      <vt:lpstr>For more information</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Elhardt, Marjorie</cp:lastModifiedBy>
  <cp:revision>95</cp:revision>
  <cp:lastPrinted>2011-08-10T12:49:07Z</cp:lastPrinted>
  <dcterms:created xsi:type="dcterms:W3CDTF">2011-01-05T14:17:40Z</dcterms:created>
  <dcterms:modified xsi:type="dcterms:W3CDTF">2014-02-07T17:13:22Z</dcterms:modified>
</cp:coreProperties>
</file>