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492" r:id="rId2"/>
    <p:sldId id="511"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10" r:id="rId52"/>
    <p:sldId id="318"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00" autoAdjust="0"/>
    <p:restoredTop sz="94640" autoAdjust="0"/>
  </p:normalViewPr>
  <p:slideViewPr>
    <p:cSldViewPr>
      <p:cViewPr>
        <p:scale>
          <a:sx n="93" d="100"/>
          <a:sy n="93" d="100"/>
        </p:scale>
        <p:origin x="-1282" y="-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54"/>
    </p:cViewPr>
  </p:sorterViewPr>
  <p:notesViewPr>
    <p:cSldViewPr>
      <p:cViewPr varScale="1">
        <p:scale>
          <a:sx n="49" d="100"/>
          <a:sy n="49" d="100"/>
        </p:scale>
        <p:origin x="223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3E6568-D653-4B50-A7DE-42B198757D95}" type="datetimeFigureOut">
              <a:rPr lang="en-US" smtClean="0"/>
              <a:pPr/>
              <a:t>9/4/2014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889795-308A-4145-A447-E1ADDDED3CD0}" type="slidenum">
              <a:rPr lang="en-US" smtClean="0"/>
              <a:pPr/>
              <a:t>‹#›</a:t>
            </a:fld>
            <a:endParaRPr lang="en-US"/>
          </a:p>
        </p:txBody>
      </p:sp>
    </p:spTree>
    <p:extLst>
      <p:ext uri="{BB962C8B-B14F-4D97-AF65-F5344CB8AC3E}">
        <p14:creationId xmlns:p14="http://schemas.microsoft.com/office/powerpoint/2010/main" val="33780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3E77D9F-7F95-4728-B6EF-22AC0E70A73D}" type="slidenum">
              <a:rPr lang="en-US"/>
              <a:pPr/>
              <a:t>‹#›</a:t>
            </a:fld>
            <a:endParaRPr lang="en-US"/>
          </a:p>
        </p:txBody>
      </p:sp>
    </p:spTree>
    <p:extLst>
      <p:ext uri="{BB962C8B-B14F-4D97-AF65-F5344CB8AC3E}">
        <p14:creationId xmlns:p14="http://schemas.microsoft.com/office/powerpoint/2010/main" val="2384726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5</a:t>
            </a:fld>
            <a:endParaRPr lang="en-US"/>
          </a:p>
        </p:txBody>
      </p:sp>
    </p:spTree>
    <p:extLst>
      <p:ext uri="{BB962C8B-B14F-4D97-AF65-F5344CB8AC3E}">
        <p14:creationId xmlns:p14="http://schemas.microsoft.com/office/powerpoint/2010/main" val="330747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14</a:t>
            </a:fld>
            <a:endParaRPr lang="en-US"/>
          </a:p>
        </p:txBody>
      </p:sp>
    </p:spTree>
    <p:extLst>
      <p:ext uri="{BB962C8B-B14F-4D97-AF65-F5344CB8AC3E}">
        <p14:creationId xmlns:p14="http://schemas.microsoft.com/office/powerpoint/2010/main" val="223840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15</a:t>
            </a:fld>
            <a:endParaRPr lang="en-US"/>
          </a:p>
        </p:txBody>
      </p:sp>
    </p:spTree>
    <p:extLst>
      <p:ext uri="{BB962C8B-B14F-4D97-AF65-F5344CB8AC3E}">
        <p14:creationId xmlns:p14="http://schemas.microsoft.com/office/powerpoint/2010/main" val="175114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16</a:t>
            </a:fld>
            <a:endParaRPr lang="en-US"/>
          </a:p>
        </p:txBody>
      </p:sp>
    </p:spTree>
    <p:extLst>
      <p:ext uri="{BB962C8B-B14F-4D97-AF65-F5344CB8AC3E}">
        <p14:creationId xmlns:p14="http://schemas.microsoft.com/office/powerpoint/2010/main" val="428948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17</a:t>
            </a:fld>
            <a:endParaRPr lang="en-US"/>
          </a:p>
        </p:txBody>
      </p:sp>
    </p:spTree>
    <p:extLst>
      <p:ext uri="{BB962C8B-B14F-4D97-AF65-F5344CB8AC3E}">
        <p14:creationId xmlns:p14="http://schemas.microsoft.com/office/powerpoint/2010/main" val="65211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18</a:t>
            </a:fld>
            <a:endParaRPr lang="en-US"/>
          </a:p>
        </p:txBody>
      </p:sp>
    </p:spTree>
    <p:extLst>
      <p:ext uri="{BB962C8B-B14F-4D97-AF65-F5344CB8AC3E}">
        <p14:creationId xmlns:p14="http://schemas.microsoft.com/office/powerpoint/2010/main" val="103667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19</a:t>
            </a:fld>
            <a:endParaRPr lang="en-US"/>
          </a:p>
        </p:txBody>
      </p:sp>
    </p:spTree>
    <p:extLst>
      <p:ext uri="{BB962C8B-B14F-4D97-AF65-F5344CB8AC3E}">
        <p14:creationId xmlns:p14="http://schemas.microsoft.com/office/powerpoint/2010/main" val="150733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20</a:t>
            </a:fld>
            <a:endParaRPr lang="en-US"/>
          </a:p>
        </p:txBody>
      </p:sp>
    </p:spTree>
    <p:extLst>
      <p:ext uri="{BB962C8B-B14F-4D97-AF65-F5344CB8AC3E}">
        <p14:creationId xmlns:p14="http://schemas.microsoft.com/office/powerpoint/2010/main" val="327925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21</a:t>
            </a:fld>
            <a:endParaRPr lang="en-US"/>
          </a:p>
        </p:txBody>
      </p:sp>
    </p:spTree>
    <p:extLst>
      <p:ext uri="{BB962C8B-B14F-4D97-AF65-F5344CB8AC3E}">
        <p14:creationId xmlns:p14="http://schemas.microsoft.com/office/powerpoint/2010/main" val="181804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22</a:t>
            </a:fld>
            <a:endParaRPr lang="en-US"/>
          </a:p>
        </p:txBody>
      </p:sp>
    </p:spTree>
    <p:extLst>
      <p:ext uri="{BB962C8B-B14F-4D97-AF65-F5344CB8AC3E}">
        <p14:creationId xmlns:p14="http://schemas.microsoft.com/office/powerpoint/2010/main" val="27675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6</a:t>
            </a:fld>
            <a:endParaRPr lang="en-US"/>
          </a:p>
        </p:txBody>
      </p:sp>
    </p:spTree>
    <p:extLst>
      <p:ext uri="{BB962C8B-B14F-4D97-AF65-F5344CB8AC3E}">
        <p14:creationId xmlns:p14="http://schemas.microsoft.com/office/powerpoint/2010/main" val="104224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7</a:t>
            </a:fld>
            <a:endParaRPr lang="en-US"/>
          </a:p>
        </p:txBody>
      </p:sp>
    </p:spTree>
    <p:extLst>
      <p:ext uri="{BB962C8B-B14F-4D97-AF65-F5344CB8AC3E}">
        <p14:creationId xmlns:p14="http://schemas.microsoft.com/office/powerpoint/2010/main" val="150704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8</a:t>
            </a:fld>
            <a:endParaRPr lang="en-US"/>
          </a:p>
        </p:txBody>
      </p:sp>
    </p:spTree>
    <p:extLst>
      <p:ext uri="{BB962C8B-B14F-4D97-AF65-F5344CB8AC3E}">
        <p14:creationId xmlns:p14="http://schemas.microsoft.com/office/powerpoint/2010/main" val="226897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9</a:t>
            </a:fld>
            <a:endParaRPr lang="en-US"/>
          </a:p>
        </p:txBody>
      </p:sp>
    </p:spTree>
    <p:extLst>
      <p:ext uri="{BB962C8B-B14F-4D97-AF65-F5344CB8AC3E}">
        <p14:creationId xmlns:p14="http://schemas.microsoft.com/office/powerpoint/2010/main" val="239332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10</a:t>
            </a:fld>
            <a:endParaRPr lang="en-US"/>
          </a:p>
        </p:txBody>
      </p:sp>
    </p:spTree>
    <p:extLst>
      <p:ext uri="{BB962C8B-B14F-4D97-AF65-F5344CB8AC3E}">
        <p14:creationId xmlns:p14="http://schemas.microsoft.com/office/powerpoint/2010/main" val="296423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11</a:t>
            </a:fld>
            <a:endParaRPr lang="en-US"/>
          </a:p>
        </p:txBody>
      </p:sp>
    </p:spTree>
    <p:extLst>
      <p:ext uri="{BB962C8B-B14F-4D97-AF65-F5344CB8AC3E}">
        <p14:creationId xmlns:p14="http://schemas.microsoft.com/office/powerpoint/2010/main" val="66394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12</a:t>
            </a:fld>
            <a:endParaRPr lang="en-US"/>
          </a:p>
        </p:txBody>
      </p:sp>
    </p:spTree>
    <p:extLst>
      <p:ext uri="{BB962C8B-B14F-4D97-AF65-F5344CB8AC3E}">
        <p14:creationId xmlns:p14="http://schemas.microsoft.com/office/powerpoint/2010/main" val="257265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13</a:t>
            </a:fld>
            <a:endParaRPr lang="en-US"/>
          </a:p>
        </p:txBody>
      </p:sp>
    </p:spTree>
    <p:extLst>
      <p:ext uri="{BB962C8B-B14F-4D97-AF65-F5344CB8AC3E}">
        <p14:creationId xmlns:p14="http://schemas.microsoft.com/office/powerpoint/2010/main" val="255350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372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105400"/>
          </a:xfrm>
        </p:spPr>
        <p:txBody>
          <a:bodyPr/>
          <a:lstStyle>
            <a:lvl1pPr>
              <a:buClr>
                <a:schemeClr val="tx1"/>
              </a:buClr>
              <a:defRPr sz="2400">
                <a:solidFill>
                  <a:schemeClr val="tx1"/>
                </a:solidFill>
              </a:defRPr>
            </a:lvl1pPr>
            <a:lvl2pPr>
              <a:buClr>
                <a:schemeClr val="tx1"/>
              </a:buClr>
              <a:defRPr sz="2400">
                <a:solidFill>
                  <a:schemeClr val="tx1"/>
                </a:solidFill>
              </a:defRPr>
            </a:lvl2pPr>
            <a:lvl3pPr>
              <a:buClr>
                <a:schemeClr val="tx1"/>
              </a:buClr>
              <a:defRPr sz="24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845F1E0-072B-4482-A55C-C9459BF73A59}" type="slidenum">
              <a:rPr lang="en-US"/>
              <a:pPr/>
              <a:t>‹#›</a:t>
            </a:fld>
            <a:endParaRPr lang="en-US"/>
          </a:p>
        </p:txBody>
      </p:sp>
    </p:spTree>
    <p:extLst>
      <p:ext uri="{BB962C8B-B14F-4D97-AF65-F5344CB8AC3E}">
        <p14:creationId xmlns:p14="http://schemas.microsoft.com/office/powerpoint/2010/main" val="9706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D7B4AB0-468A-46DE-B615-5CC7AEAE2C55}" type="slidenum">
              <a:rPr lang="en-US"/>
              <a:pPr/>
              <a:t>‹#›</a:t>
            </a:fld>
            <a:endParaRPr lang="en-US"/>
          </a:p>
        </p:txBody>
      </p:sp>
    </p:spTree>
    <p:extLst>
      <p:ext uri="{BB962C8B-B14F-4D97-AF65-F5344CB8AC3E}">
        <p14:creationId xmlns:p14="http://schemas.microsoft.com/office/powerpoint/2010/main" val="5910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lvl1pPr>
              <a:defRPr sz="2800">
                <a:effectLst/>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0D4201B-09AD-49CD-8337-0991FF37B6EC}" type="slidenum">
              <a:rPr lang="en-US"/>
              <a:pPr/>
              <a:t>‹#›</a:t>
            </a:fld>
            <a:endParaRPr lang="en-US"/>
          </a:p>
        </p:txBody>
      </p:sp>
    </p:spTree>
    <p:extLst>
      <p:ext uri="{BB962C8B-B14F-4D97-AF65-F5344CB8AC3E}">
        <p14:creationId xmlns:p14="http://schemas.microsoft.com/office/powerpoint/2010/main" val="311027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632984-7CD9-4665-A1CB-8B402E191319}" type="slidenum">
              <a:rPr lang="en-US"/>
              <a:pPr/>
              <a:t>‹#›</a:t>
            </a:fld>
            <a:endParaRPr lang="en-US"/>
          </a:p>
        </p:txBody>
      </p:sp>
    </p:spTree>
    <p:extLst>
      <p:ext uri="{BB962C8B-B14F-4D97-AF65-F5344CB8AC3E}">
        <p14:creationId xmlns:p14="http://schemas.microsoft.com/office/powerpoint/2010/main" val="20057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9906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2918725" y="6272466"/>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946C5288-9E79-4436-A925-C1D56EBA5A02}" type="slidenum">
              <a:rPr lang="en-US"/>
              <a:pPr/>
              <a:t>‹#›</a:t>
            </a:fld>
            <a:endParaRPr lang="en-US"/>
          </a:p>
        </p:txBody>
      </p:sp>
      <p:sp>
        <p:nvSpPr>
          <p:cNvPr id="2"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D777517-D118-49AF-82B7-874C6E4E8FD1}" type="slidenum">
              <a:rPr lang="en-US" sz="800" b="1"/>
              <a:pPr algn="r"/>
              <a:t>‹#›</a:t>
            </a:fld>
            <a:endParaRPr lang="en-US" sz="800" b="1"/>
          </a:p>
        </p:txBody>
      </p:sp>
      <p:pic>
        <p:nvPicPr>
          <p:cNvPr id="8" name="Picture 7" descr="IL-NET logo and IL-NET, a project of ILRU-Independent Living Research Utilizatio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 y="6129963"/>
            <a:ext cx="2833816" cy="524256"/>
          </a:xfrm>
          <a:prstGeom prst="rect">
            <a:avLst/>
          </a:prstGeom>
        </p:spPr>
      </p:pic>
      <p:pic>
        <p:nvPicPr>
          <p:cNvPr id="3" name="Picture 2" descr="ilru logo - ilru in red block letters with blue eyebrow swoosh across the top"/>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13817" y="76200"/>
            <a:ext cx="993566" cy="469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rtl="0" fontAlgn="base">
        <a:spcBef>
          <a:spcPct val="0"/>
        </a:spcBef>
        <a:spcAft>
          <a:spcPct val="0"/>
        </a:spcAft>
        <a:defRPr sz="2800" b="1">
          <a:solidFill>
            <a:schemeClr val="accent2"/>
          </a:solidFill>
          <a:effectLst/>
          <a:latin typeface="+mj-lt"/>
          <a:ea typeface="+mj-ea"/>
          <a:cs typeface="+mj-cs"/>
        </a:defRPr>
      </a:lvl1pPr>
      <a:lvl2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fontAlgn="base">
        <a:spcBef>
          <a:spcPct val="20000"/>
        </a:spcBef>
        <a:spcAft>
          <a:spcPct val="0"/>
        </a:spcAft>
        <a:buClr>
          <a:schemeClr val="accent2"/>
        </a:buClr>
        <a:buFont typeface="Tahoma" pitchFamily="34" charset="0"/>
        <a:buChar char="•"/>
        <a:defRPr sz="2600">
          <a:solidFill>
            <a:schemeClr val="tx1"/>
          </a:solidFill>
          <a:latin typeface="+mn-lt"/>
          <a:ea typeface="+mn-ea"/>
          <a:cs typeface="+mn-cs"/>
        </a:defRPr>
      </a:lvl1pPr>
      <a:lvl2pPr marL="742950" indent="-285750" algn="l" rtl="0" fontAlgn="base">
        <a:spcBef>
          <a:spcPct val="20000"/>
        </a:spcBef>
        <a:spcAft>
          <a:spcPct val="0"/>
        </a:spcAft>
        <a:buFont typeface="Tahoma" pitchFamily="34" charset="0"/>
        <a:buChar char="•"/>
        <a:defRPr sz="2400">
          <a:solidFill>
            <a:schemeClr val="accent2"/>
          </a:solidFill>
          <a:latin typeface="+mn-lt"/>
        </a:defRPr>
      </a:lvl2pPr>
      <a:lvl3pPr marL="1143000" indent="-228600" algn="l" rtl="0" fontAlgn="base">
        <a:spcBef>
          <a:spcPct val="20000"/>
        </a:spcBef>
        <a:spcAft>
          <a:spcPct val="0"/>
        </a:spcAft>
        <a:buFont typeface="Tahoma" pitchFamily="34" charset="0"/>
        <a:buChar char="•"/>
        <a:defRPr sz="2400">
          <a:solidFill>
            <a:schemeClr val="accent2"/>
          </a:solidFill>
          <a:latin typeface="+mn-lt"/>
        </a:defRPr>
      </a:lvl3pPr>
      <a:lvl4pPr marL="1600200" indent="-228600" algn="l" rtl="0" fontAlgn="base">
        <a:spcBef>
          <a:spcPct val="20000"/>
        </a:spcBef>
        <a:spcAft>
          <a:spcPct val="0"/>
        </a:spcAft>
        <a:buFont typeface="Tahoma" pitchFamily="34" charset="0"/>
        <a:buChar char="•"/>
        <a:defRPr sz="2000">
          <a:solidFill>
            <a:schemeClr val="accent2"/>
          </a:solidFill>
          <a:latin typeface="+mn-lt"/>
        </a:defRPr>
      </a:lvl4pPr>
      <a:lvl5pPr marL="2057400" indent="-228600" algn="l" rtl="0" fontAlgn="base">
        <a:spcBef>
          <a:spcPct val="20000"/>
        </a:spcBef>
        <a:spcAft>
          <a:spcPct val="0"/>
        </a:spcAft>
        <a:buFont typeface="Tahoma"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ci.umn.edu/e-connect/" TargetMode="External"/><Relationship Id="rId2" Type="http://schemas.openxmlformats.org/officeDocument/2006/relationships/hyperlink" Target="http://www.washington.edu/do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independentlivingideal.blogspot.com/p/principles-of-independent-living.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FD5A621-1AD0-47EF-BA17-073629B1A68C}" type="slidenum">
              <a:rPr lang="en-US" sz="800" b="1"/>
              <a:pPr algn="r"/>
              <a:t>1</a:t>
            </a:fld>
            <a:endParaRPr lang="en-US" sz="800" b="1" dirty="0"/>
          </a:p>
        </p:txBody>
      </p:sp>
      <p:pic>
        <p:nvPicPr>
          <p:cNvPr id="1026" name="Picture 2" descr="IL-NET Logo in blue block letters, with CIL-NET SILC-NET underneath in smaller red let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882775"/>
            <a:ext cx="9144000" cy="1470025"/>
          </a:xfrm>
        </p:spPr>
        <p:txBody>
          <a:bodyPr/>
          <a:lstStyle/>
          <a:p>
            <a:pPr algn="ctr">
              <a:spcBef>
                <a:spcPct val="20000"/>
              </a:spcBef>
            </a:pPr>
            <a:r>
              <a:rPr lang="en-US" sz="2800" dirty="0" smtClean="0">
                <a:effectLst/>
              </a:rPr>
              <a:t>Building an Effective Peer Support Program: </a:t>
            </a:r>
            <a:br>
              <a:rPr lang="en-US" sz="2800" dirty="0" smtClean="0">
                <a:effectLst/>
              </a:rPr>
            </a:br>
            <a:r>
              <a:rPr lang="en-US" sz="2800" dirty="0" smtClean="0">
                <a:effectLst/>
              </a:rPr>
              <a:t>A Proven Volunteer Model</a:t>
            </a:r>
            <a:br>
              <a:rPr lang="en-US" sz="2800" dirty="0" smtClean="0">
                <a:effectLst/>
              </a:rPr>
            </a:br>
            <a:r>
              <a:rPr lang="en-US" sz="2800" dirty="0" smtClean="0">
                <a:effectLst/>
              </a:rPr>
              <a:t/>
            </a:r>
            <a:br>
              <a:rPr lang="en-US" sz="2800" dirty="0" smtClean="0">
                <a:effectLst/>
              </a:rPr>
            </a:br>
            <a:r>
              <a:rPr lang="en-US" sz="2400" dirty="0" smtClean="0"/>
              <a:t>Build Awareness, Skills, and Commitment of Mentors</a:t>
            </a:r>
            <a:endParaRPr lang="en-US" sz="2800" dirty="0"/>
          </a:p>
        </p:txBody>
      </p:sp>
      <p:sp>
        <p:nvSpPr>
          <p:cNvPr id="3" name="Subtitle 2"/>
          <p:cNvSpPr>
            <a:spLocks noGrp="1"/>
          </p:cNvSpPr>
          <p:nvPr>
            <p:ph type="subTitle" idx="1"/>
          </p:nvPr>
        </p:nvSpPr>
        <p:spPr>
          <a:xfrm>
            <a:off x="1219200" y="3200400"/>
            <a:ext cx="6400800" cy="3048000"/>
          </a:xfrm>
        </p:spPr>
        <p:txBody>
          <a:bodyPr/>
          <a:lstStyle/>
          <a:p>
            <a:endParaRPr lang="en-US" sz="2400" dirty="0" smtClean="0">
              <a:solidFill>
                <a:srgbClr val="333399"/>
              </a:solidFill>
              <a:latin typeface="Arial Rounded MT Bold" pitchFamily="34" charset="0"/>
            </a:endParaRPr>
          </a:p>
          <a:p>
            <a:r>
              <a:rPr lang="en-US" sz="2400" dirty="0" smtClean="0">
                <a:solidFill>
                  <a:srgbClr val="333399"/>
                </a:solidFill>
                <a:latin typeface="Arial Rounded MT Bold" pitchFamily="34" charset="0"/>
              </a:rPr>
              <a:t>September 24, 2014</a:t>
            </a:r>
          </a:p>
          <a:p>
            <a:r>
              <a:rPr lang="en-US" sz="2400" dirty="0" smtClean="0">
                <a:solidFill>
                  <a:srgbClr val="333399"/>
                </a:solidFill>
                <a:latin typeface="Arial Rounded MT Bold" pitchFamily="34" charset="0"/>
              </a:rPr>
              <a:t>9:30 a.m. – 12:00 p.m.</a:t>
            </a:r>
            <a:endParaRPr lang="en-US" sz="2400" i="1" dirty="0">
              <a:solidFill>
                <a:srgbClr val="333399"/>
              </a:solidFill>
              <a:latin typeface="Arial Rounded MT Bold" pitchFamily="34" charset="0"/>
            </a:endParaRPr>
          </a:p>
          <a:p>
            <a:endParaRPr lang="en-US" sz="1050" i="1" dirty="0" smtClean="0">
              <a:solidFill>
                <a:srgbClr val="333399"/>
              </a:solidFill>
              <a:latin typeface="Arial Rounded MT Bold" pitchFamily="34" charset="0"/>
            </a:endParaRPr>
          </a:p>
          <a:p>
            <a:r>
              <a:rPr lang="en-US" sz="2400" i="1" dirty="0" smtClean="0">
                <a:solidFill>
                  <a:srgbClr val="333399"/>
                </a:solidFill>
                <a:latin typeface="Arial Rounded MT Bold" pitchFamily="34" charset="0"/>
              </a:rPr>
              <a:t>Presenter:</a:t>
            </a:r>
            <a:endParaRPr lang="en-US" sz="2400" dirty="0"/>
          </a:p>
          <a:p>
            <a:r>
              <a:rPr lang="en-US" sz="2400" dirty="0" smtClean="0">
                <a:solidFill>
                  <a:srgbClr val="333399"/>
                </a:solidFill>
                <a:latin typeface="Arial Rounded MT Bold" pitchFamily="34" charset="0"/>
              </a:rPr>
              <a:t>April Reed</a:t>
            </a:r>
            <a:endParaRPr lang="en-US" sz="2400" dirty="0">
              <a:solidFill>
                <a:srgbClr val="333399"/>
              </a:solidFill>
              <a:latin typeface="Arial Rounded MT Bold" pitchFamily="34" charset="0"/>
            </a:endParaRPr>
          </a:p>
        </p:txBody>
      </p:sp>
    </p:spTree>
    <p:extLst>
      <p:ext uri="{BB962C8B-B14F-4D97-AF65-F5344CB8AC3E}">
        <p14:creationId xmlns:p14="http://schemas.microsoft.com/office/powerpoint/2010/main" val="317224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Volunteer Forms</a:t>
            </a:r>
            <a:endParaRPr lang="en-US" sz="2800" dirty="0" smtClean="0">
              <a:effectLst/>
            </a:endParaRPr>
          </a:p>
        </p:txBody>
      </p:sp>
      <p:sp>
        <p:nvSpPr>
          <p:cNvPr id="101378" name="Rectangle 3"/>
          <p:cNvSpPr>
            <a:spLocks noGrp="1" noChangeArrowheads="1"/>
          </p:cNvSpPr>
          <p:nvPr>
            <p:ph type="body" idx="1"/>
          </p:nvPr>
        </p:nvSpPr>
        <p:spPr/>
        <p:txBody>
          <a:bodyPr/>
          <a:lstStyle/>
          <a:p>
            <a:r>
              <a:rPr lang="en-US" sz="2600" b="1" dirty="0" smtClean="0"/>
              <a:t>Volunteer Forms (see pgs 105-116) 	</a:t>
            </a:r>
          </a:p>
          <a:p>
            <a:pPr lvl="1"/>
            <a:r>
              <a:rPr lang="en-US" sz="2600" dirty="0" smtClean="0"/>
              <a:t>Volunteer Position Description (pgs 106-107)</a:t>
            </a:r>
          </a:p>
          <a:p>
            <a:pPr lvl="1"/>
            <a:r>
              <a:rPr lang="en-US" sz="2600" dirty="0" smtClean="0"/>
              <a:t>Rules and Guidelines for Peer Mentoring (signature form pgs 110-111)</a:t>
            </a:r>
          </a:p>
          <a:p>
            <a:pPr lvl="1"/>
            <a:r>
              <a:rPr lang="en-US" sz="2600" dirty="0" smtClean="0"/>
              <a:t>Volunteer Time Sheet (pg 112)</a:t>
            </a:r>
          </a:p>
          <a:p>
            <a:pPr lvl="1"/>
            <a:r>
              <a:rPr lang="en-US" sz="2600" dirty="0" smtClean="0"/>
              <a:t>Volunteer Mileage Reimbursement (pg 113)</a:t>
            </a:r>
          </a:p>
          <a:p>
            <a:endParaRPr lang="en-US" sz="2600" dirty="0" smtClean="0"/>
          </a:p>
          <a:p>
            <a:endParaRPr lang="en-US" sz="2600" dirty="0" smtClean="0"/>
          </a:p>
        </p:txBody>
      </p:sp>
    </p:spTree>
    <p:extLst>
      <p:ext uri="{BB962C8B-B14F-4D97-AF65-F5344CB8AC3E}">
        <p14:creationId xmlns:p14="http://schemas.microsoft.com/office/powerpoint/2010/main" val="3900292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Volunteer Coordinator</a:t>
            </a:r>
            <a:endParaRPr lang="en-US" sz="2800" dirty="0" smtClean="0">
              <a:effectLst/>
            </a:endParaRPr>
          </a:p>
        </p:txBody>
      </p:sp>
      <p:sp>
        <p:nvSpPr>
          <p:cNvPr id="103426" name="Rectangle 3"/>
          <p:cNvSpPr>
            <a:spLocks noGrp="1" noChangeArrowheads="1"/>
          </p:cNvSpPr>
          <p:nvPr>
            <p:ph type="body" idx="1"/>
          </p:nvPr>
        </p:nvSpPr>
        <p:spPr/>
        <p:txBody>
          <a:bodyPr/>
          <a:lstStyle/>
          <a:p>
            <a:r>
              <a:rPr lang="en-US" sz="2600" dirty="0" smtClean="0"/>
              <a:t>Volunteer Coordinator does training one-on-one with mentors as needed</a:t>
            </a:r>
          </a:p>
          <a:p>
            <a:pPr lvl="1"/>
            <a:r>
              <a:rPr lang="en-US" sz="2600" dirty="0" smtClean="0"/>
              <a:t>Example: Mentor learning about a new disability, or community resource</a:t>
            </a:r>
          </a:p>
          <a:p>
            <a:pPr lvl="1"/>
            <a:r>
              <a:rPr lang="en-US" sz="2600" dirty="0" smtClean="0"/>
              <a:t>Coaching mentees through challenging situations</a:t>
            </a:r>
          </a:p>
          <a:p>
            <a:endParaRPr lang="en-US" sz="2600" dirty="0" smtClean="0"/>
          </a:p>
          <a:p>
            <a:endParaRPr lang="en-US" sz="2600" dirty="0" smtClean="0"/>
          </a:p>
        </p:txBody>
      </p:sp>
    </p:spTree>
    <p:extLst>
      <p:ext uri="{BB962C8B-B14F-4D97-AF65-F5344CB8AC3E}">
        <p14:creationId xmlns:p14="http://schemas.microsoft.com/office/powerpoint/2010/main" val="677835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Mentor Participation</a:t>
            </a:r>
            <a:endParaRPr lang="en-US" dirty="0"/>
          </a:p>
        </p:txBody>
      </p:sp>
      <p:sp>
        <p:nvSpPr>
          <p:cNvPr id="3" name="Content Placeholder 2"/>
          <p:cNvSpPr>
            <a:spLocks noGrp="1"/>
          </p:cNvSpPr>
          <p:nvPr>
            <p:ph idx="1"/>
          </p:nvPr>
        </p:nvSpPr>
        <p:spPr/>
        <p:txBody>
          <a:bodyPr/>
          <a:lstStyle/>
          <a:p>
            <a:r>
              <a:rPr lang="en-US" sz="2600" dirty="0" smtClean="0"/>
              <a:t>Mentor participation in monthly mentoring group also provides an opportunity for continued development of skills and awareness.</a:t>
            </a:r>
          </a:p>
          <a:p>
            <a:pPr marL="0" indent="0">
              <a:buNone/>
            </a:pPr>
            <a:endParaRPr lang="en-US" sz="2600" dirty="0" smtClean="0"/>
          </a:p>
          <a:p>
            <a:endParaRPr lang="en-US" sz="2600" dirty="0" smtClean="0"/>
          </a:p>
        </p:txBody>
      </p:sp>
      <p:pic>
        <p:nvPicPr>
          <p:cNvPr id="6" name="Picture 5" descr="Group of 4 people sitting at a table talking and laugh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85" y="2819400"/>
            <a:ext cx="4190429" cy="27971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5107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dirty="0" smtClean="0"/>
              <a:t>Ongoing Training and Development</a:t>
            </a:r>
          </a:p>
        </p:txBody>
      </p:sp>
      <p:sp>
        <p:nvSpPr>
          <p:cNvPr id="102402" name="Rectangle 3"/>
          <p:cNvSpPr>
            <a:spLocks noGrp="1" noChangeArrowheads="1"/>
          </p:cNvSpPr>
          <p:nvPr>
            <p:ph type="body" idx="1"/>
          </p:nvPr>
        </p:nvSpPr>
        <p:spPr/>
        <p:txBody>
          <a:bodyPr/>
          <a:lstStyle/>
          <a:p>
            <a:pPr marL="0" indent="0">
              <a:buNone/>
            </a:pPr>
            <a:r>
              <a:rPr lang="en-US" sz="2600" b="1" dirty="0" smtClean="0"/>
              <a:t>Follow‑up training opportunities include</a:t>
            </a:r>
            <a:r>
              <a:rPr lang="en-US" sz="2600" dirty="0" smtClean="0"/>
              <a:t>:</a:t>
            </a:r>
          </a:p>
          <a:p>
            <a:pPr lvl="1"/>
            <a:r>
              <a:rPr lang="en-US" sz="2600" dirty="0" smtClean="0"/>
              <a:t>Self‑advocacy, legislative advocacy, and community resource workshops, or Disability Liberation/ Attitudinal Barriers workshops</a:t>
            </a:r>
          </a:p>
          <a:p>
            <a:r>
              <a:rPr lang="en-US" sz="2600" dirty="0" smtClean="0"/>
              <a:t>At ABIL, the Volunteer Coordinator does training one-on-one with mentors as needed</a:t>
            </a:r>
          </a:p>
          <a:p>
            <a:pPr lvl="1"/>
            <a:r>
              <a:rPr lang="en-US" sz="2600" dirty="0" smtClean="0"/>
              <a:t>Coaching Mentor to learn about a new disability, or community resource</a:t>
            </a:r>
          </a:p>
          <a:p>
            <a:pPr lvl="1"/>
            <a:r>
              <a:rPr lang="en-US" sz="2600" dirty="0" smtClean="0"/>
              <a:t>Coaching mentees through challenging situations</a:t>
            </a:r>
          </a:p>
          <a:p>
            <a:endParaRPr lang="en-US" sz="2600" dirty="0" smtClean="0"/>
          </a:p>
        </p:txBody>
      </p:sp>
    </p:spTree>
    <p:extLst>
      <p:ext uri="{BB962C8B-B14F-4D97-AF65-F5344CB8AC3E}">
        <p14:creationId xmlns:p14="http://schemas.microsoft.com/office/powerpoint/2010/main" val="373918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Group	</a:t>
            </a:r>
            <a:endParaRPr lang="en-US" dirty="0"/>
          </a:p>
        </p:txBody>
      </p:sp>
      <p:sp>
        <p:nvSpPr>
          <p:cNvPr id="3" name="Content Placeholder 2"/>
          <p:cNvSpPr>
            <a:spLocks noGrp="1"/>
          </p:cNvSpPr>
          <p:nvPr>
            <p:ph idx="1"/>
          </p:nvPr>
        </p:nvSpPr>
        <p:spPr/>
        <p:txBody>
          <a:bodyPr/>
          <a:lstStyle/>
          <a:p>
            <a:r>
              <a:rPr lang="en-US" sz="2600" dirty="0"/>
              <a:t>Coordinator facilitates the group and develops presentations based on group </a:t>
            </a:r>
            <a:r>
              <a:rPr lang="en-US" sz="2600" dirty="0" smtClean="0"/>
              <a:t>interest </a:t>
            </a:r>
          </a:p>
          <a:p>
            <a:r>
              <a:rPr lang="en-US" sz="2600" dirty="0" smtClean="0"/>
              <a:t>Best </a:t>
            </a:r>
            <a:r>
              <a:rPr lang="en-US" sz="2600" dirty="0"/>
              <a:t>described as a growth group or discussion </a:t>
            </a:r>
            <a:r>
              <a:rPr lang="en-US" sz="2600" dirty="0" smtClean="0"/>
              <a:t>group</a:t>
            </a:r>
            <a:endParaRPr lang="en-US" sz="2600" dirty="0"/>
          </a:p>
          <a:p>
            <a:pPr marL="0" indent="0">
              <a:buNone/>
            </a:pPr>
            <a:endParaRPr lang="en-US" sz="2600" dirty="0"/>
          </a:p>
        </p:txBody>
      </p:sp>
    </p:spTree>
    <p:extLst>
      <p:ext uri="{BB962C8B-B14F-4D97-AF65-F5344CB8AC3E}">
        <p14:creationId xmlns:p14="http://schemas.microsoft.com/office/powerpoint/2010/main" val="183987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Group Meeting</a:t>
            </a:r>
            <a:endParaRPr lang="en-US" dirty="0"/>
          </a:p>
        </p:txBody>
      </p:sp>
      <p:pic>
        <p:nvPicPr>
          <p:cNvPr id="5" name="Content Placeholder 4" descr="ABIL classroom with students listing to instructo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462" y="990600"/>
            <a:ext cx="7549275" cy="5105400"/>
          </a:xfrm>
        </p:spPr>
      </p:pic>
    </p:spTree>
    <p:extLst>
      <p:ext uri="{BB962C8B-B14F-4D97-AF65-F5344CB8AC3E}">
        <p14:creationId xmlns:p14="http://schemas.microsoft.com/office/powerpoint/2010/main" val="2041300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Mentoring Group, </a:t>
            </a:r>
            <a:r>
              <a:rPr lang="en-US" sz="2400" dirty="0" smtClean="0">
                <a:effectLst/>
              </a:rPr>
              <a:t>cont’d.</a:t>
            </a:r>
            <a:endParaRPr lang="en-US" sz="2400" dirty="0"/>
          </a:p>
        </p:txBody>
      </p:sp>
      <p:sp>
        <p:nvSpPr>
          <p:cNvPr id="3" name="Content Placeholder 2"/>
          <p:cNvSpPr>
            <a:spLocks noGrp="1"/>
          </p:cNvSpPr>
          <p:nvPr>
            <p:ph idx="1"/>
          </p:nvPr>
        </p:nvSpPr>
        <p:spPr/>
        <p:txBody>
          <a:bodyPr/>
          <a:lstStyle/>
          <a:p>
            <a:pPr marL="0" indent="0">
              <a:buNone/>
            </a:pPr>
            <a:r>
              <a:rPr lang="en-US" sz="2600" dirty="0" smtClean="0"/>
              <a:t>Topics of the group have included</a:t>
            </a:r>
            <a:r>
              <a:rPr lang="en-US" sz="2600" dirty="0" smtClean="0">
                <a:latin typeface="Tahoma" panose="020B0604030504040204" pitchFamily="34" charset="0"/>
                <a:ea typeface="Tahoma" panose="020B0604030504040204" pitchFamily="34" charset="0"/>
                <a:cs typeface="Tahoma" panose="020B0604030504040204" pitchFamily="34" charset="0"/>
              </a:rPr>
              <a:t>―</a:t>
            </a:r>
            <a:endParaRPr lang="en-US" sz="2600" dirty="0" smtClean="0"/>
          </a:p>
          <a:p>
            <a:pPr lvl="1"/>
            <a:r>
              <a:rPr lang="en-US" sz="2600" dirty="0" smtClean="0"/>
              <a:t>Resilience</a:t>
            </a:r>
          </a:p>
          <a:p>
            <a:pPr lvl="1"/>
            <a:r>
              <a:rPr lang="en-US" sz="2600" dirty="0" smtClean="0"/>
              <a:t>Good Coach vs. Bad Coach, identifying negative self-talk</a:t>
            </a:r>
          </a:p>
          <a:p>
            <a:pPr lvl="1"/>
            <a:r>
              <a:rPr lang="en-US" sz="2600" dirty="0" smtClean="0"/>
              <a:t>Stress management, time management</a:t>
            </a:r>
          </a:p>
          <a:p>
            <a:pPr lvl="1"/>
            <a:r>
              <a:rPr lang="en-US" sz="2600" dirty="0" smtClean="0"/>
              <a:t>Disability History and the ADA</a:t>
            </a:r>
          </a:p>
          <a:p>
            <a:pPr lvl="1"/>
            <a:r>
              <a:rPr lang="en-US" sz="2600" dirty="0" smtClean="0"/>
              <a:t>Self-Advocacy</a:t>
            </a:r>
          </a:p>
          <a:p>
            <a:pPr lvl="1"/>
            <a:r>
              <a:rPr lang="en-US" sz="2600" dirty="0" smtClean="0"/>
              <a:t>Avoiding scams and fraud</a:t>
            </a:r>
          </a:p>
          <a:p>
            <a:pPr lvl="1"/>
            <a:endParaRPr lang="en-US" sz="2600" dirty="0"/>
          </a:p>
        </p:txBody>
      </p:sp>
    </p:spTree>
    <p:extLst>
      <p:ext uri="{BB962C8B-B14F-4D97-AF65-F5344CB8AC3E}">
        <p14:creationId xmlns:p14="http://schemas.microsoft.com/office/powerpoint/2010/main" val="228081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Mentoring Group, </a:t>
            </a:r>
            <a:r>
              <a:rPr lang="en-US" sz="2400" dirty="0" smtClean="0">
                <a:effectLst/>
              </a:rPr>
              <a:t>cont’d.2</a:t>
            </a:r>
            <a:endParaRPr lang="en-US" sz="2400" dirty="0"/>
          </a:p>
        </p:txBody>
      </p:sp>
      <p:sp>
        <p:nvSpPr>
          <p:cNvPr id="3" name="Content Placeholder 2"/>
          <p:cNvSpPr>
            <a:spLocks noGrp="1"/>
          </p:cNvSpPr>
          <p:nvPr>
            <p:ph idx="1"/>
          </p:nvPr>
        </p:nvSpPr>
        <p:spPr/>
        <p:txBody>
          <a:bodyPr/>
          <a:lstStyle/>
          <a:p>
            <a:r>
              <a:rPr lang="en-US" sz="2600" dirty="0" smtClean="0"/>
              <a:t>Guest speakers are recruited to present on issues that are outside of the Coordinator’s expertise</a:t>
            </a:r>
          </a:p>
          <a:p>
            <a:pPr lvl="1"/>
            <a:r>
              <a:rPr lang="en-US" sz="2600" dirty="0"/>
              <a:t>e</a:t>
            </a:r>
            <a:r>
              <a:rPr lang="en-US" sz="2600" dirty="0" smtClean="0"/>
              <a:t>.g. end of life planning; living wills</a:t>
            </a:r>
          </a:p>
          <a:p>
            <a:r>
              <a:rPr lang="en-US" sz="2600" dirty="0" smtClean="0"/>
              <a:t>Various staff have come to present their stories of living well with a disability</a:t>
            </a:r>
          </a:p>
          <a:p>
            <a:pPr marL="457200" lvl="1" indent="0">
              <a:buNone/>
            </a:pPr>
            <a:endParaRPr lang="en-US" sz="2600" dirty="0" smtClean="0"/>
          </a:p>
        </p:txBody>
      </p:sp>
    </p:spTree>
    <p:extLst>
      <p:ext uri="{BB962C8B-B14F-4D97-AF65-F5344CB8AC3E}">
        <p14:creationId xmlns:p14="http://schemas.microsoft.com/office/powerpoint/2010/main" val="1646440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Group, </a:t>
            </a:r>
            <a:r>
              <a:rPr lang="en-US" sz="2400" dirty="0" smtClean="0"/>
              <a:t>cont’d.3</a:t>
            </a:r>
            <a:endParaRPr lang="en-US" sz="2400" dirty="0"/>
          </a:p>
        </p:txBody>
      </p:sp>
      <p:sp>
        <p:nvSpPr>
          <p:cNvPr id="3" name="Content Placeholder 2"/>
          <p:cNvSpPr>
            <a:spLocks noGrp="1"/>
          </p:cNvSpPr>
          <p:nvPr>
            <p:ph idx="1"/>
          </p:nvPr>
        </p:nvSpPr>
        <p:spPr/>
        <p:txBody>
          <a:bodyPr/>
          <a:lstStyle/>
          <a:p>
            <a:r>
              <a:rPr lang="en-US" sz="2600" dirty="0"/>
              <a:t>Mentors have presented on various topics where they have expertise</a:t>
            </a:r>
          </a:p>
          <a:p>
            <a:pPr lvl="1"/>
            <a:r>
              <a:rPr lang="en-US" sz="2600" dirty="0" smtClean="0"/>
              <a:t>Mentor </a:t>
            </a:r>
            <a:r>
              <a:rPr lang="en-US" sz="2600" dirty="0"/>
              <a:t>who is a </a:t>
            </a:r>
            <a:r>
              <a:rPr lang="en-US" sz="2600" dirty="0" smtClean="0"/>
              <a:t>Chef </a:t>
            </a:r>
            <a:r>
              <a:rPr lang="en-US" sz="2600" dirty="0"/>
              <a:t>and a mentor who is a </a:t>
            </a:r>
            <a:r>
              <a:rPr lang="en-US" sz="2600" dirty="0" smtClean="0"/>
              <a:t>Fitness </a:t>
            </a:r>
            <a:r>
              <a:rPr lang="en-US" sz="2600" dirty="0"/>
              <a:t>I</a:t>
            </a:r>
            <a:r>
              <a:rPr lang="en-US" sz="2600" dirty="0" smtClean="0"/>
              <a:t>nstructor </a:t>
            </a:r>
            <a:r>
              <a:rPr lang="en-US" sz="2600" dirty="0"/>
              <a:t>facilitated a group on healthy nutrition and cooking</a:t>
            </a:r>
          </a:p>
          <a:p>
            <a:pPr lvl="1"/>
            <a:r>
              <a:rPr lang="en-US" sz="2600" dirty="0" smtClean="0"/>
              <a:t>Mentors </a:t>
            </a:r>
            <a:r>
              <a:rPr lang="en-US" sz="2600" dirty="0"/>
              <a:t>learned about and presented on </a:t>
            </a:r>
            <a:r>
              <a:rPr lang="en-US" sz="2600" dirty="0" smtClean="0"/>
              <a:t>an </a:t>
            </a:r>
            <a:r>
              <a:rPr lang="en-US" sz="2600" dirty="0"/>
              <a:t>important figure in disability history</a:t>
            </a:r>
          </a:p>
          <a:p>
            <a:endParaRPr lang="en-US" sz="2600" dirty="0"/>
          </a:p>
        </p:txBody>
      </p:sp>
    </p:spTree>
    <p:extLst>
      <p:ext uri="{BB962C8B-B14F-4D97-AF65-F5344CB8AC3E}">
        <p14:creationId xmlns:p14="http://schemas.microsoft.com/office/powerpoint/2010/main" val="294534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Group, </a:t>
            </a:r>
            <a:r>
              <a:rPr lang="en-US" sz="2400" dirty="0" smtClean="0"/>
              <a:t>cont’d.4</a:t>
            </a:r>
            <a:endParaRPr lang="en-US" sz="2400" dirty="0"/>
          </a:p>
        </p:txBody>
      </p:sp>
      <p:sp>
        <p:nvSpPr>
          <p:cNvPr id="3" name="Content Placeholder 2"/>
          <p:cNvSpPr>
            <a:spLocks noGrp="1"/>
          </p:cNvSpPr>
          <p:nvPr>
            <p:ph idx="1"/>
          </p:nvPr>
        </p:nvSpPr>
        <p:spPr/>
        <p:txBody>
          <a:bodyPr/>
          <a:lstStyle/>
          <a:p>
            <a:r>
              <a:rPr lang="en-US" sz="2600" dirty="0" smtClean="0"/>
              <a:t>Newly trained mentors are encouraged to attend at least one of the groups</a:t>
            </a:r>
          </a:p>
          <a:p>
            <a:pPr lvl="1"/>
            <a:r>
              <a:rPr lang="en-US" sz="2600" dirty="0" smtClean="0"/>
              <a:t>Meet long-time mentors and have a chance to interact and benefit from their experience</a:t>
            </a:r>
          </a:p>
          <a:p>
            <a:pPr lvl="1"/>
            <a:r>
              <a:rPr lang="en-US" sz="2600" dirty="0" smtClean="0"/>
              <a:t>Opportunity to listen to mentees and hear about common fears and concerns</a:t>
            </a:r>
          </a:p>
          <a:p>
            <a:pPr lvl="1"/>
            <a:r>
              <a:rPr lang="en-US" sz="2600" dirty="0" smtClean="0"/>
              <a:t>Increase their knowledge of various disabilities, community, and advocacy issues</a:t>
            </a:r>
          </a:p>
          <a:p>
            <a:pPr marL="457200" lvl="1" indent="0">
              <a:buNone/>
            </a:pPr>
            <a:endParaRPr lang="en-US" sz="2600" dirty="0" smtClean="0"/>
          </a:p>
          <a:p>
            <a:pPr marL="457200" lvl="1" indent="0">
              <a:buNone/>
            </a:pPr>
            <a:r>
              <a:rPr lang="en-US" sz="2600" dirty="0" smtClean="0"/>
              <a:t> </a:t>
            </a:r>
          </a:p>
          <a:p>
            <a:endParaRPr lang="en-US" sz="2600" dirty="0" smtClean="0"/>
          </a:p>
          <a:p>
            <a:endParaRPr lang="en-US" sz="2600" dirty="0" smtClean="0"/>
          </a:p>
        </p:txBody>
      </p:sp>
    </p:spTree>
    <p:extLst>
      <p:ext uri="{BB962C8B-B14F-4D97-AF65-F5344CB8AC3E}">
        <p14:creationId xmlns:p14="http://schemas.microsoft.com/office/powerpoint/2010/main" val="428022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z="2800" dirty="0" smtClean="0">
                <a:effectLst/>
              </a:rPr>
              <a:t>Building Mentor Awareness, Skills, and Commitment</a:t>
            </a:r>
            <a:r>
              <a:rPr lang="en-US" sz="2800" dirty="0" smtClean="0">
                <a:effectLst/>
                <a:ea typeface="Tahoma" panose="020B0604030504040204" pitchFamily="34" charset="0"/>
                <a:cs typeface="Tahoma" panose="020B0604030504040204" pitchFamily="34" charset="0"/>
              </a:rPr>
              <a:t>―Mentor Training Manual</a:t>
            </a:r>
            <a:endParaRPr lang="en-US" sz="2800" dirty="0" smtClean="0">
              <a:effectLst/>
            </a:endParaRPr>
          </a:p>
        </p:txBody>
      </p:sp>
      <p:sp>
        <p:nvSpPr>
          <p:cNvPr id="92162" name="Rectangle 3"/>
          <p:cNvSpPr>
            <a:spLocks noGrp="1" noChangeArrowheads="1"/>
          </p:cNvSpPr>
          <p:nvPr>
            <p:ph type="body" idx="1"/>
          </p:nvPr>
        </p:nvSpPr>
        <p:spPr>
          <a:xfrm>
            <a:off x="228600" y="990600"/>
            <a:ext cx="8686800" cy="5105400"/>
          </a:xfrm>
        </p:spPr>
        <p:txBody>
          <a:bodyPr/>
          <a:lstStyle/>
          <a:p>
            <a:pPr marL="0" indent="0">
              <a:buNone/>
            </a:pPr>
            <a:r>
              <a:rPr lang="en-US" sz="2600" dirty="0" smtClean="0"/>
              <a:t>Mentor Training Manual Overview</a:t>
            </a:r>
          </a:p>
          <a:p>
            <a:r>
              <a:rPr lang="en-US" sz="2600" dirty="0" smtClean="0"/>
              <a:t>Curriculum Breakdown</a:t>
            </a:r>
          </a:p>
          <a:p>
            <a:pPr lvl="1"/>
            <a:r>
              <a:rPr lang="en-US" sz="2600" b="1" dirty="0" smtClean="0"/>
              <a:t>Independent Living Philosophy (see pgs 8-17) </a:t>
            </a:r>
          </a:p>
          <a:p>
            <a:pPr lvl="2"/>
            <a:r>
              <a:rPr lang="en-US" sz="2600" dirty="0" smtClean="0"/>
              <a:t>History of Independent Living</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ABIL shows Ed Roberts’ 60 Minutes interview</a:t>
            </a:r>
          </a:p>
          <a:p>
            <a:pPr lvl="1"/>
            <a:r>
              <a:rPr lang="en-US" sz="2600" b="1" dirty="0"/>
              <a:t>Arizona Bridge to Independent Living (see pgs 18-23</a:t>
            </a:r>
            <a:r>
              <a:rPr lang="en-US" sz="2600" dirty="0"/>
              <a:t>) 	</a:t>
            </a:r>
            <a:endParaRPr lang="en-US" sz="2600" dirty="0" smtClean="0"/>
          </a:p>
          <a:p>
            <a:pPr lvl="2">
              <a:spcBef>
                <a:spcPts val="0"/>
              </a:spcBef>
            </a:pPr>
            <a:r>
              <a:rPr lang="en-US" sz="2600" dirty="0" smtClean="0"/>
              <a:t>History </a:t>
            </a:r>
            <a:r>
              <a:rPr lang="en-US" sz="2600" dirty="0"/>
              <a:t>of ABIL, mission statement, break down of ABIL programs</a:t>
            </a:r>
          </a:p>
          <a:p>
            <a:pPr lvl="2">
              <a:spcBef>
                <a:spcPts val="0"/>
              </a:spcBef>
            </a:pPr>
            <a:r>
              <a:rPr lang="en-US" sz="2600" dirty="0"/>
              <a:t>Mentors need to know the agency </a:t>
            </a:r>
          </a:p>
          <a:p>
            <a:pPr lvl="1"/>
            <a:r>
              <a:rPr lang="en-US" sz="2600" b="1" dirty="0"/>
              <a:t>Information and Referral (see pgs 24-25)</a:t>
            </a:r>
          </a:p>
          <a:p>
            <a:endParaRPr lang="en-US" sz="2600" dirty="0" smtClean="0"/>
          </a:p>
        </p:txBody>
      </p:sp>
    </p:spTree>
    <p:extLst>
      <p:ext uri="{BB962C8B-B14F-4D97-AF65-F5344CB8AC3E}">
        <p14:creationId xmlns:p14="http://schemas.microsoft.com/office/powerpoint/2010/main" val="291249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Group, </a:t>
            </a:r>
            <a:r>
              <a:rPr lang="en-US" sz="2400" dirty="0" smtClean="0"/>
              <a:t>cont’d. 5</a:t>
            </a:r>
            <a:endParaRPr lang="en-US" sz="2400" dirty="0"/>
          </a:p>
        </p:txBody>
      </p:sp>
      <p:sp>
        <p:nvSpPr>
          <p:cNvPr id="3" name="Content Placeholder 2"/>
          <p:cNvSpPr>
            <a:spLocks noGrp="1"/>
          </p:cNvSpPr>
          <p:nvPr>
            <p:ph idx="1"/>
          </p:nvPr>
        </p:nvSpPr>
        <p:spPr/>
        <p:txBody>
          <a:bodyPr/>
          <a:lstStyle/>
          <a:p>
            <a:pPr marL="0" indent="0">
              <a:buNone/>
            </a:pPr>
            <a:r>
              <a:rPr lang="en-US" sz="2600" dirty="0" smtClean="0"/>
              <a:t>Other benefits of the mentoring group </a:t>
            </a:r>
          </a:p>
          <a:p>
            <a:pPr lvl="1"/>
            <a:r>
              <a:rPr lang="en-US" sz="2600" dirty="0" smtClean="0"/>
              <a:t>Allowed many of the mentors to get to know each other better, and create a support system</a:t>
            </a:r>
          </a:p>
          <a:p>
            <a:pPr lvl="1"/>
            <a:r>
              <a:rPr lang="en-US" sz="2600" dirty="0" smtClean="0"/>
              <a:t>Mentees benefit from the perspective of many mentors and different life experiences</a:t>
            </a:r>
          </a:p>
          <a:p>
            <a:pPr lvl="1"/>
            <a:endParaRPr lang="en-US" sz="2600" dirty="0"/>
          </a:p>
          <a:p>
            <a:endParaRPr lang="en-US" sz="2600" dirty="0"/>
          </a:p>
        </p:txBody>
      </p:sp>
    </p:spTree>
    <p:extLst>
      <p:ext uri="{BB962C8B-B14F-4D97-AF65-F5344CB8AC3E}">
        <p14:creationId xmlns:p14="http://schemas.microsoft.com/office/powerpoint/2010/main" val="2844699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Mentors with Mentees</a:t>
            </a:r>
            <a:endParaRPr lang="en-US" dirty="0"/>
          </a:p>
        </p:txBody>
      </p:sp>
      <p:sp>
        <p:nvSpPr>
          <p:cNvPr id="3" name="Content Placeholder 2"/>
          <p:cNvSpPr>
            <a:spLocks noGrp="1"/>
          </p:cNvSpPr>
          <p:nvPr>
            <p:ph idx="1"/>
          </p:nvPr>
        </p:nvSpPr>
        <p:spPr>
          <a:xfrm>
            <a:off x="228600" y="990600"/>
            <a:ext cx="8686800" cy="5105400"/>
          </a:xfrm>
        </p:spPr>
        <p:txBody>
          <a:bodyPr/>
          <a:lstStyle/>
          <a:p>
            <a:r>
              <a:rPr lang="en-US" sz="2600" dirty="0" smtClean="0"/>
              <a:t>In </a:t>
            </a:r>
            <a:r>
              <a:rPr lang="en-US" sz="2600" dirty="0"/>
              <a:t>matching, ABIL considers a variety of factors including: sex, age, disability, skill, experience, </a:t>
            </a:r>
            <a:r>
              <a:rPr lang="en-US" sz="2600" dirty="0" smtClean="0"/>
              <a:t>background</a:t>
            </a:r>
          </a:p>
          <a:p>
            <a:r>
              <a:rPr lang="en-US" sz="2600" dirty="0" smtClean="0"/>
              <a:t>What’s the purpose of the match?</a:t>
            </a:r>
          </a:p>
          <a:p>
            <a:pPr lvl="1"/>
            <a:r>
              <a:rPr lang="en-US" sz="2600" dirty="0"/>
              <a:t>e</a:t>
            </a:r>
            <a:r>
              <a:rPr lang="en-US" sz="2600" dirty="0" smtClean="0"/>
              <a:t>.g. disability awareness, recreation, skill</a:t>
            </a:r>
          </a:p>
          <a:p>
            <a:r>
              <a:rPr lang="en-US" sz="2600" dirty="0" smtClean="0"/>
              <a:t>Matches are of same gender</a:t>
            </a:r>
          </a:p>
          <a:p>
            <a:pPr lvl="1"/>
            <a:r>
              <a:rPr lang="en-US" sz="2600" dirty="0" smtClean="0"/>
              <a:t>Survey of mentors and mentees found this was preferred</a:t>
            </a:r>
          </a:p>
          <a:p>
            <a:pPr lvl="1"/>
            <a:r>
              <a:rPr lang="en-US" sz="2600" dirty="0" smtClean="0"/>
              <a:t>May reduce safety concerns</a:t>
            </a:r>
            <a:endParaRPr lang="en-US" sz="2600" dirty="0"/>
          </a:p>
          <a:p>
            <a:pPr marL="0" indent="0">
              <a:buNone/>
            </a:pPr>
            <a:endParaRPr lang="en-US" sz="2600" dirty="0"/>
          </a:p>
          <a:p>
            <a:endParaRPr lang="en-US" sz="2600" dirty="0" smtClean="0"/>
          </a:p>
        </p:txBody>
      </p:sp>
    </p:spTree>
    <p:extLst>
      <p:ext uri="{BB962C8B-B14F-4D97-AF65-F5344CB8AC3E}">
        <p14:creationId xmlns:p14="http://schemas.microsoft.com/office/powerpoint/2010/main" val="1622081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Mentors with </a:t>
            </a:r>
            <a:r>
              <a:rPr lang="en-US" dirty="0" smtClean="0"/>
              <a:t>Mentees, </a:t>
            </a:r>
            <a:r>
              <a:rPr lang="en-US" sz="2400" dirty="0" smtClean="0"/>
              <a:t>cont’d.</a:t>
            </a:r>
            <a:endParaRPr lang="en-US" sz="2400" dirty="0"/>
          </a:p>
        </p:txBody>
      </p:sp>
      <p:sp>
        <p:nvSpPr>
          <p:cNvPr id="3" name="Content Placeholder 2"/>
          <p:cNvSpPr>
            <a:spLocks noGrp="1"/>
          </p:cNvSpPr>
          <p:nvPr>
            <p:ph idx="1"/>
          </p:nvPr>
        </p:nvSpPr>
        <p:spPr/>
        <p:txBody>
          <a:bodyPr/>
          <a:lstStyle/>
          <a:p>
            <a:pPr lvl="0"/>
            <a:r>
              <a:rPr lang="en-US" sz="2600" dirty="0"/>
              <a:t>S</a:t>
            </a:r>
            <a:r>
              <a:rPr lang="en-US" sz="2600" dirty="0" smtClean="0"/>
              <a:t>taff </a:t>
            </a:r>
            <a:r>
              <a:rPr lang="en-US" sz="2600" dirty="0"/>
              <a:t>submits a request for a peer </a:t>
            </a:r>
            <a:r>
              <a:rPr lang="en-US" sz="2600" dirty="0" smtClean="0"/>
              <a:t>mentor to the Coordinator</a:t>
            </a:r>
          </a:p>
          <a:p>
            <a:pPr lvl="0"/>
            <a:r>
              <a:rPr lang="en-US" sz="2600" dirty="0" smtClean="0"/>
              <a:t>Coordinator </a:t>
            </a:r>
            <a:r>
              <a:rPr lang="en-US" sz="2600" dirty="0"/>
              <a:t>will </a:t>
            </a:r>
            <a:r>
              <a:rPr lang="en-US" sz="2600" dirty="0" smtClean="0"/>
              <a:t>review mentor list and contact </a:t>
            </a:r>
            <a:r>
              <a:rPr lang="en-US" sz="2600" dirty="0"/>
              <a:t>the mentor to discuss the potential </a:t>
            </a:r>
            <a:r>
              <a:rPr lang="en-US" sz="2600" dirty="0" smtClean="0"/>
              <a:t>match </a:t>
            </a:r>
            <a:endParaRPr lang="en-US" sz="2600" dirty="0"/>
          </a:p>
          <a:p>
            <a:pPr lvl="0"/>
            <a:r>
              <a:rPr lang="en-US" sz="2600" dirty="0"/>
              <a:t>It is the mentor’s choice whether or not to accept the </a:t>
            </a:r>
            <a:r>
              <a:rPr lang="en-US" sz="2600" dirty="0" smtClean="0"/>
              <a:t>match</a:t>
            </a:r>
          </a:p>
          <a:p>
            <a:pPr lvl="1"/>
            <a:r>
              <a:rPr lang="en-US" sz="2600" dirty="0" smtClean="0"/>
              <a:t>If </a:t>
            </a:r>
            <a:r>
              <a:rPr lang="en-US" sz="2600" dirty="0"/>
              <a:t>the mentor declines the match, the Volunteer Coordinator will continue </a:t>
            </a:r>
            <a:r>
              <a:rPr lang="en-US" sz="2600" dirty="0" smtClean="0"/>
              <a:t>searching the mentor list</a:t>
            </a:r>
            <a:endParaRPr lang="en-US" sz="2600" dirty="0"/>
          </a:p>
          <a:p>
            <a:endParaRPr lang="en-US" sz="2600" dirty="0"/>
          </a:p>
        </p:txBody>
      </p:sp>
    </p:spTree>
    <p:extLst>
      <p:ext uri="{BB962C8B-B14F-4D97-AF65-F5344CB8AC3E}">
        <p14:creationId xmlns:p14="http://schemas.microsoft.com/office/powerpoint/2010/main" val="3965466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Mentors with Mentees, </a:t>
            </a:r>
            <a:r>
              <a:rPr lang="en-US" sz="2400" dirty="0" smtClean="0"/>
              <a:t>cont’d. 2</a:t>
            </a:r>
            <a:endParaRPr lang="en-US" sz="2400" dirty="0"/>
          </a:p>
        </p:txBody>
      </p:sp>
      <p:sp>
        <p:nvSpPr>
          <p:cNvPr id="3" name="Content Placeholder 2"/>
          <p:cNvSpPr>
            <a:spLocks noGrp="1"/>
          </p:cNvSpPr>
          <p:nvPr>
            <p:ph idx="1"/>
          </p:nvPr>
        </p:nvSpPr>
        <p:spPr/>
        <p:txBody>
          <a:bodyPr/>
          <a:lstStyle/>
          <a:p>
            <a:r>
              <a:rPr lang="en-US" sz="2600" dirty="0" smtClean="0"/>
              <a:t>If at all possible, will introduce the mentor and mentee in person, along with the referring Staff person</a:t>
            </a:r>
          </a:p>
          <a:p>
            <a:pPr lvl="1"/>
            <a:r>
              <a:rPr lang="en-US" sz="2600" dirty="0" smtClean="0"/>
              <a:t>Ensure comfort of both parties</a:t>
            </a:r>
          </a:p>
          <a:p>
            <a:pPr lvl="1"/>
            <a:r>
              <a:rPr lang="en-US" sz="2600" dirty="0" smtClean="0"/>
              <a:t>Discuss </a:t>
            </a:r>
            <a:r>
              <a:rPr lang="en-US" sz="2600" dirty="0"/>
              <a:t>how they will be in </a:t>
            </a:r>
            <a:r>
              <a:rPr lang="en-US" sz="2600" dirty="0" smtClean="0"/>
              <a:t>contact</a:t>
            </a:r>
          </a:p>
          <a:p>
            <a:pPr lvl="2"/>
            <a:r>
              <a:rPr lang="en-US" sz="2600" dirty="0" smtClean="0"/>
              <a:t>If </a:t>
            </a:r>
            <a:r>
              <a:rPr lang="en-US" sz="2600" dirty="0"/>
              <a:t>social media </a:t>
            </a:r>
            <a:r>
              <a:rPr lang="en-US" sz="2600" dirty="0" smtClean="0"/>
              <a:t>(e.g. </a:t>
            </a:r>
            <a:r>
              <a:rPr lang="en-US" sz="2600" dirty="0"/>
              <a:t>Facebook) will be one type of communication we discuss the limits of </a:t>
            </a:r>
            <a:r>
              <a:rPr lang="en-US" sz="2600" dirty="0" smtClean="0"/>
              <a:t>social </a:t>
            </a:r>
            <a:r>
              <a:rPr lang="en-US" sz="2600" dirty="0"/>
              <a:t>media and remind them to update their privacy </a:t>
            </a:r>
            <a:r>
              <a:rPr lang="en-US" sz="2600" dirty="0" smtClean="0"/>
              <a:t>settings  </a:t>
            </a:r>
            <a:endParaRPr lang="en-US" sz="2600" dirty="0"/>
          </a:p>
          <a:p>
            <a:endParaRPr lang="en-US" sz="2600" dirty="0" smtClean="0"/>
          </a:p>
        </p:txBody>
      </p:sp>
    </p:spTree>
    <p:extLst>
      <p:ext uri="{BB962C8B-B14F-4D97-AF65-F5344CB8AC3E}">
        <p14:creationId xmlns:p14="http://schemas.microsoft.com/office/powerpoint/2010/main" val="2869387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Mentors with Mentees, </a:t>
            </a:r>
            <a:r>
              <a:rPr lang="en-US" sz="2400" dirty="0" smtClean="0"/>
              <a:t>cont’d.3</a:t>
            </a:r>
            <a:endParaRPr lang="en-US" sz="2400" dirty="0"/>
          </a:p>
        </p:txBody>
      </p:sp>
      <p:sp>
        <p:nvSpPr>
          <p:cNvPr id="3" name="Content Placeholder 2"/>
          <p:cNvSpPr>
            <a:spLocks noGrp="1"/>
          </p:cNvSpPr>
          <p:nvPr>
            <p:ph idx="1"/>
          </p:nvPr>
        </p:nvSpPr>
        <p:spPr/>
        <p:txBody>
          <a:bodyPr/>
          <a:lstStyle/>
          <a:p>
            <a:r>
              <a:rPr lang="en-US" sz="2600" dirty="0"/>
              <a:t>Review the Program Information form </a:t>
            </a:r>
            <a:r>
              <a:rPr lang="en-US" sz="2600" dirty="0" err="1" smtClean="0"/>
              <a:t>pgs</a:t>
            </a:r>
            <a:r>
              <a:rPr lang="en-US" sz="2600" dirty="0" smtClean="0"/>
              <a:t> 121-122, which </a:t>
            </a:r>
            <a:r>
              <a:rPr lang="en-US" sz="2600" dirty="0"/>
              <a:t>outlines what the mentee can expect when they are matched with a mentor </a:t>
            </a:r>
          </a:p>
          <a:p>
            <a:pPr lvl="2"/>
            <a:r>
              <a:rPr lang="en-US" sz="2600" dirty="0" smtClean="0"/>
              <a:t>Confidentiality</a:t>
            </a:r>
          </a:p>
          <a:p>
            <a:pPr lvl="2"/>
            <a:r>
              <a:rPr lang="en-US" sz="2600" dirty="0" smtClean="0"/>
              <a:t>Each arrange own transportation</a:t>
            </a:r>
          </a:p>
          <a:p>
            <a:r>
              <a:rPr lang="en-US" sz="2600" dirty="0"/>
              <a:t>Matches vary in the length of time depending on the goals and type of work</a:t>
            </a:r>
          </a:p>
          <a:p>
            <a:r>
              <a:rPr lang="en-US" sz="2600" dirty="0"/>
              <a:t>Matches can continue as long as both mentor and mentee are in agreement, and there are independent living goals to work on</a:t>
            </a:r>
            <a:r>
              <a:rPr lang="en-US" sz="2600" dirty="0" smtClean="0"/>
              <a:t>.</a:t>
            </a:r>
          </a:p>
          <a:p>
            <a:endParaRPr lang="en-US" sz="2600" dirty="0"/>
          </a:p>
        </p:txBody>
      </p:sp>
    </p:spTree>
    <p:extLst>
      <p:ext uri="{BB962C8B-B14F-4D97-AF65-F5344CB8AC3E}">
        <p14:creationId xmlns:p14="http://schemas.microsoft.com/office/powerpoint/2010/main" val="1255313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Mentors with Mentees, </a:t>
            </a:r>
            <a:r>
              <a:rPr lang="en-US" sz="2400" dirty="0" smtClean="0"/>
              <a:t>cont’d. 4</a:t>
            </a:r>
            <a:endParaRPr lang="en-US" sz="2400" dirty="0"/>
          </a:p>
        </p:txBody>
      </p:sp>
      <p:sp>
        <p:nvSpPr>
          <p:cNvPr id="3" name="Content Placeholder 2"/>
          <p:cNvSpPr>
            <a:spLocks noGrp="1"/>
          </p:cNvSpPr>
          <p:nvPr>
            <p:ph idx="1"/>
          </p:nvPr>
        </p:nvSpPr>
        <p:spPr/>
        <p:txBody>
          <a:bodyPr/>
          <a:lstStyle/>
          <a:p>
            <a:r>
              <a:rPr lang="en-US" sz="2600" dirty="0" smtClean="0"/>
              <a:t>Common Reasons for Matches Ending</a:t>
            </a:r>
          </a:p>
          <a:p>
            <a:pPr lvl="1"/>
            <a:r>
              <a:rPr lang="en-US" sz="2600" dirty="0"/>
              <a:t>Mentor or mentee become </a:t>
            </a:r>
            <a:r>
              <a:rPr lang="en-US" sz="2600" dirty="0" smtClean="0"/>
              <a:t>ill</a:t>
            </a:r>
          </a:p>
          <a:p>
            <a:pPr lvl="1"/>
            <a:r>
              <a:rPr lang="en-US" sz="2600" dirty="0"/>
              <a:t>Mentor or mentee </a:t>
            </a:r>
            <a:r>
              <a:rPr lang="en-US" sz="2600" dirty="0" smtClean="0"/>
              <a:t>schedules change</a:t>
            </a:r>
            <a:endParaRPr lang="en-US" sz="2600" dirty="0"/>
          </a:p>
          <a:p>
            <a:pPr lvl="1"/>
            <a:r>
              <a:rPr lang="en-US" sz="2600" dirty="0" smtClean="0"/>
              <a:t>Mentee dependency </a:t>
            </a:r>
          </a:p>
          <a:p>
            <a:r>
              <a:rPr lang="en-US" sz="2600" dirty="0"/>
              <a:t>Sometimes matches don’t work</a:t>
            </a:r>
          </a:p>
          <a:p>
            <a:pPr lvl="1"/>
            <a:r>
              <a:rPr lang="en-US" sz="2600" dirty="0"/>
              <a:t>We encourage mentors and mentees to let us know </a:t>
            </a:r>
            <a:r>
              <a:rPr lang="en-US" sz="2600" dirty="0" smtClean="0"/>
              <a:t> </a:t>
            </a:r>
            <a:r>
              <a:rPr lang="en-US" sz="2600" dirty="0"/>
              <a:t>by conducting evaluations</a:t>
            </a:r>
          </a:p>
          <a:p>
            <a:pPr lvl="1"/>
            <a:r>
              <a:rPr lang="en-US" sz="2600" dirty="0"/>
              <a:t>We may </a:t>
            </a:r>
            <a:r>
              <a:rPr lang="en-US" sz="2600" dirty="0" smtClean="0"/>
              <a:t>re-match </a:t>
            </a:r>
            <a:r>
              <a:rPr lang="en-US" sz="2600" dirty="0"/>
              <a:t>depending on the circumstances </a:t>
            </a:r>
          </a:p>
          <a:p>
            <a:endParaRPr lang="en-US" sz="2600" dirty="0"/>
          </a:p>
        </p:txBody>
      </p:sp>
    </p:spTree>
    <p:extLst>
      <p:ext uri="{BB962C8B-B14F-4D97-AF65-F5344CB8AC3E}">
        <p14:creationId xmlns:p14="http://schemas.microsoft.com/office/powerpoint/2010/main" val="132716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Mentors with Mentees, </a:t>
            </a:r>
            <a:r>
              <a:rPr lang="en-US" sz="2400" dirty="0" smtClean="0"/>
              <a:t>cont’d. 5</a:t>
            </a:r>
            <a:endParaRPr lang="en-US" sz="2400" dirty="0"/>
          </a:p>
        </p:txBody>
      </p:sp>
      <p:sp>
        <p:nvSpPr>
          <p:cNvPr id="3" name="Content Placeholder 2"/>
          <p:cNvSpPr>
            <a:spLocks noGrp="1"/>
          </p:cNvSpPr>
          <p:nvPr>
            <p:ph idx="1"/>
          </p:nvPr>
        </p:nvSpPr>
        <p:spPr/>
        <p:txBody>
          <a:bodyPr/>
          <a:lstStyle/>
          <a:p>
            <a:r>
              <a:rPr lang="en-US" sz="2600" dirty="0" smtClean="0"/>
              <a:t>When the match is nearing completion the Volunteer Coordinator will begin discussing with the mentor and staff how to transition the mentee out of the program</a:t>
            </a:r>
          </a:p>
          <a:p>
            <a:pPr lvl="1"/>
            <a:r>
              <a:rPr lang="en-US" sz="2600" dirty="0" smtClean="0"/>
              <a:t>Mentor and mentee have time to review accomplishments </a:t>
            </a:r>
          </a:p>
          <a:p>
            <a:pPr lvl="1"/>
            <a:r>
              <a:rPr lang="en-US" sz="2600" dirty="0" smtClean="0"/>
              <a:t>Discuss how the mentee will move forward</a:t>
            </a:r>
          </a:p>
          <a:p>
            <a:pPr lvl="1"/>
            <a:r>
              <a:rPr lang="en-US" sz="2600" dirty="0" smtClean="0"/>
              <a:t>Some may choose to follow up occasionally after the match is over</a:t>
            </a:r>
          </a:p>
          <a:p>
            <a:pPr marL="457200" lvl="1" indent="0">
              <a:buNone/>
            </a:pPr>
            <a:endParaRPr lang="en-US" sz="2600" dirty="0" smtClean="0"/>
          </a:p>
          <a:p>
            <a:pPr lvl="1"/>
            <a:endParaRPr lang="en-US" sz="2600" dirty="0" smtClean="0"/>
          </a:p>
        </p:txBody>
      </p:sp>
    </p:spTree>
    <p:extLst>
      <p:ext uri="{BB962C8B-B14F-4D97-AF65-F5344CB8AC3E}">
        <p14:creationId xmlns:p14="http://schemas.microsoft.com/office/powerpoint/2010/main" val="343333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a:t>
            </a:r>
            <a:endParaRPr lang="en-US" dirty="0"/>
          </a:p>
        </p:txBody>
      </p:sp>
      <p:sp>
        <p:nvSpPr>
          <p:cNvPr id="3" name="Content Placeholder 2"/>
          <p:cNvSpPr>
            <a:spLocks noGrp="1"/>
          </p:cNvSpPr>
          <p:nvPr>
            <p:ph idx="1"/>
          </p:nvPr>
        </p:nvSpPr>
        <p:spPr/>
        <p:txBody>
          <a:bodyPr/>
          <a:lstStyle/>
          <a:p>
            <a:r>
              <a:rPr lang="en-US" sz="2600" dirty="0" smtClean="0"/>
              <a:t>Many programs are exploring the use of online mentoring formats</a:t>
            </a:r>
          </a:p>
          <a:p>
            <a:r>
              <a:rPr lang="en-US" sz="2600" dirty="0" smtClean="0"/>
              <a:t>There are many benefits that have been identified</a:t>
            </a:r>
            <a:endParaRPr lang="en-US" sz="2600" dirty="0"/>
          </a:p>
          <a:p>
            <a:pPr lvl="1"/>
            <a:r>
              <a:rPr lang="en-US" sz="2600" dirty="0" smtClean="0"/>
              <a:t>Connecting people who have been isolated due to location or other challenges (e.g. transportation, lack of child care)</a:t>
            </a:r>
          </a:p>
          <a:p>
            <a:pPr lvl="1"/>
            <a:r>
              <a:rPr lang="en-US" sz="2600" dirty="0" smtClean="0"/>
              <a:t>Connecting to people you would not have the opportunity to meet in your day-to-day life</a:t>
            </a:r>
          </a:p>
          <a:p>
            <a:pPr lvl="1"/>
            <a:r>
              <a:rPr lang="en-US" sz="2600" dirty="0" smtClean="0"/>
              <a:t>More people have access to the technology</a:t>
            </a:r>
            <a:endParaRPr lang="en-US" sz="2600" dirty="0"/>
          </a:p>
        </p:txBody>
      </p:sp>
    </p:spTree>
    <p:extLst>
      <p:ext uri="{BB962C8B-B14F-4D97-AF65-F5344CB8AC3E}">
        <p14:creationId xmlns:p14="http://schemas.microsoft.com/office/powerpoint/2010/main" val="324895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a:t>
            </a:r>
            <a:r>
              <a:rPr lang="en-US" sz="2400" dirty="0" smtClean="0"/>
              <a:t>cont’d.</a:t>
            </a:r>
            <a:endParaRPr lang="en-US" sz="2400" dirty="0"/>
          </a:p>
        </p:txBody>
      </p:sp>
      <p:sp>
        <p:nvSpPr>
          <p:cNvPr id="3" name="Content Placeholder 2"/>
          <p:cNvSpPr>
            <a:spLocks noGrp="1"/>
          </p:cNvSpPr>
          <p:nvPr>
            <p:ph idx="1"/>
          </p:nvPr>
        </p:nvSpPr>
        <p:spPr/>
        <p:txBody>
          <a:bodyPr/>
          <a:lstStyle/>
          <a:p>
            <a:pPr marL="0" indent="0">
              <a:buNone/>
            </a:pPr>
            <a:r>
              <a:rPr lang="en-US" sz="2600" dirty="0" smtClean="0"/>
              <a:t>Drawbacks to using e-mentoring:</a:t>
            </a:r>
          </a:p>
          <a:p>
            <a:pPr lvl="1"/>
            <a:r>
              <a:rPr lang="en-US" sz="2600" dirty="0" smtClean="0"/>
              <a:t>Information overload</a:t>
            </a:r>
            <a:r>
              <a:rPr lang="en-US" sz="2600" dirty="0"/>
              <a:t> </a:t>
            </a:r>
            <a:r>
              <a:rPr lang="en-US" sz="2600" dirty="0" smtClean="0"/>
              <a:t>or Internet stress</a:t>
            </a:r>
          </a:p>
          <a:p>
            <a:pPr lvl="1"/>
            <a:r>
              <a:rPr lang="en-US" sz="2600" dirty="0" smtClean="0"/>
              <a:t>Vulnerability </a:t>
            </a:r>
            <a:endParaRPr lang="en-US" sz="2600" dirty="0"/>
          </a:p>
          <a:p>
            <a:pPr lvl="1"/>
            <a:r>
              <a:rPr lang="en-US" sz="2600" dirty="0" smtClean="0"/>
              <a:t>Privacy</a:t>
            </a:r>
          </a:p>
          <a:p>
            <a:pPr lvl="1"/>
            <a:r>
              <a:rPr lang="en-US" sz="2600" dirty="0" smtClean="0"/>
              <a:t>Users may disengage in conversations</a:t>
            </a:r>
          </a:p>
          <a:p>
            <a:pPr lvl="1"/>
            <a:endParaRPr lang="en-US" sz="2600" dirty="0" smtClean="0"/>
          </a:p>
        </p:txBody>
      </p:sp>
    </p:spTree>
    <p:extLst>
      <p:ext uri="{BB962C8B-B14F-4D97-AF65-F5344CB8AC3E}">
        <p14:creationId xmlns:p14="http://schemas.microsoft.com/office/powerpoint/2010/main" val="4055193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a:t>
            </a:r>
            <a:r>
              <a:rPr lang="en-US" dirty="0"/>
              <a:t> </a:t>
            </a:r>
            <a:r>
              <a:rPr lang="en-US" dirty="0" smtClean="0"/>
              <a:t>and Disability</a:t>
            </a:r>
            <a:endParaRPr lang="en-US" dirty="0"/>
          </a:p>
        </p:txBody>
      </p:sp>
      <p:sp>
        <p:nvSpPr>
          <p:cNvPr id="3" name="Content Placeholder 2"/>
          <p:cNvSpPr>
            <a:spLocks noGrp="1"/>
          </p:cNvSpPr>
          <p:nvPr>
            <p:ph idx="1"/>
          </p:nvPr>
        </p:nvSpPr>
        <p:spPr/>
        <p:txBody>
          <a:bodyPr/>
          <a:lstStyle/>
          <a:p>
            <a:r>
              <a:rPr lang="en-US" sz="2600" dirty="0" smtClean="0"/>
              <a:t>A study published in the journal of Psychiatric Services, found that “fear of being hospitalized or of taking medication was associated with more than eight times greater odds of Internet support use.”</a:t>
            </a:r>
          </a:p>
          <a:p>
            <a:r>
              <a:rPr lang="en-US" sz="2600" dirty="0" smtClean="0"/>
              <a:t>The study also found that no insurance coverage was also a strong factor.</a:t>
            </a:r>
          </a:p>
          <a:p>
            <a:pPr lvl="1"/>
            <a:endParaRPr lang="en-US" sz="2600" dirty="0"/>
          </a:p>
          <a:p>
            <a:pPr marL="57150" indent="0">
              <a:buNone/>
            </a:pPr>
            <a:r>
              <a:rPr lang="en-US" sz="1800" dirty="0" smtClean="0"/>
              <a:t>Townsend, L., Gearing, R.E., Polyanskaya, O., </a:t>
            </a:r>
            <a:r>
              <a:rPr lang="en-US" sz="1800" dirty="0"/>
              <a:t>(</a:t>
            </a:r>
            <a:r>
              <a:rPr lang="en-US" sz="1800" dirty="0" smtClean="0"/>
              <a:t>2012), Influence of Health Beliefs and Stigma on Choosing Internet Supports Over Formal Mental Health Services.  </a:t>
            </a:r>
            <a:r>
              <a:rPr lang="en-US" sz="1800" i="1" dirty="0" smtClean="0"/>
              <a:t>Psychiatric Services, </a:t>
            </a:r>
            <a:r>
              <a:rPr lang="en-US" sz="1800" dirty="0" smtClean="0"/>
              <a:t>63(4), 370-376</a:t>
            </a:r>
            <a:endParaRPr lang="en-US" sz="1800" dirty="0"/>
          </a:p>
          <a:p>
            <a:pPr marL="0" indent="0">
              <a:buNone/>
            </a:pPr>
            <a:r>
              <a:rPr lang="en-US" sz="2600" dirty="0" smtClean="0"/>
              <a:t> </a:t>
            </a:r>
            <a:endParaRPr lang="en-US" sz="2600" dirty="0"/>
          </a:p>
        </p:txBody>
      </p:sp>
    </p:spTree>
    <p:extLst>
      <p:ext uri="{BB962C8B-B14F-4D97-AF65-F5344CB8AC3E}">
        <p14:creationId xmlns:p14="http://schemas.microsoft.com/office/powerpoint/2010/main" val="4025228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dirty="0" smtClean="0"/>
              <a:t>Mentor Training Manual</a:t>
            </a:r>
            <a:r>
              <a:rPr lang="en-US" dirty="0" smtClean="0">
                <a:latin typeface="Tahoma" panose="020B0604030504040204" pitchFamily="34" charset="0"/>
                <a:ea typeface="Tahoma" panose="020B0604030504040204" pitchFamily="34" charset="0"/>
                <a:cs typeface="Tahoma" panose="020B0604030504040204" pitchFamily="34" charset="0"/>
              </a:rPr>
              <a:t>―</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t>Volunteer Program Introduction</a:t>
            </a:r>
            <a:endParaRPr lang="en-US" sz="2800" dirty="0" smtClean="0">
              <a:effectLst/>
            </a:endParaRPr>
          </a:p>
        </p:txBody>
      </p:sp>
      <p:sp>
        <p:nvSpPr>
          <p:cNvPr id="94210" name="Rectangle 3"/>
          <p:cNvSpPr>
            <a:spLocks noGrp="1" noChangeArrowheads="1"/>
          </p:cNvSpPr>
          <p:nvPr>
            <p:ph type="body" idx="1"/>
          </p:nvPr>
        </p:nvSpPr>
        <p:spPr/>
        <p:txBody>
          <a:bodyPr/>
          <a:lstStyle/>
          <a:p>
            <a:pPr marL="0" indent="0">
              <a:buNone/>
            </a:pPr>
            <a:r>
              <a:rPr lang="en-US" sz="2600" dirty="0" smtClean="0"/>
              <a:t>Volunteer Program Introduction (see pgs 27-30) 	</a:t>
            </a:r>
          </a:p>
          <a:p>
            <a:pPr lvl="1"/>
            <a:r>
              <a:rPr lang="en-US" sz="2600" dirty="0" smtClean="0"/>
              <a:t>Began discussing some basic mechanics of the program</a:t>
            </a:r>
          </a:p>
          <a:p>
            <a:pPr lvl="1"/>
            <a:r>
              <a:rPr lang="en-US" sz="2600" dirty="0" smtClean="0"/>
              <a:t>Peer Mentor Panel</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current mentors discuss their experiences</a:t>
            </a:r>
          </a:p>
          <a:p>
            <a:endParaRPr lang="en-US" sz="2600" dirty="0" smtClean="0"/>
          </a:p>
        </p:txBody>
      </p:sp>
    </p:spTree>
    <p:extLst>
      <p:ext uri="{BB962C8B-B14F-4D97-AF65-F5344CB8AC3E}">
        <p14:creationId xmlns:p14="http://schemas.microsoft.com/office/powerpoint/2010/main" val="3753734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a:t>
            </a:r>
            <a:r>
              <a:rPr lang="en-US" dirty="0"/>
              <a:t> </a:t>
            </a:r>
            <a:r>
              <a:rPr lang="en-US" dirty="0" smtClean="0"/>
              <a:t>and Disability,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dirty="0" smtClean="0"/>
              <a:t>E-mentoring won’t be beneficial for every group of people with disabilities</a:t>
            </a:r>
          </a:p>
          <a:p>
            <a:pPr lvl="1"/>
            <a:r>
              <a:rPr lang="en-US" sz="2600" dirty="0" smtClean="0"/>
              <a:t>Individuals needing hands-on instruction </a:t>
            </a:r>
          </a:p>
          <a:p>
            <a:pPr lvl="1"/>
            <a:r>
              <a:rPr lang="en-US" sz="2600" dirty="0" smtClean="0"/>
              <a:t>Weight loss goals</a:t>
            </a:r>
          </a:p>
          <a:p>
            <a:pPr lvl="1"/>
            <a:r>
              <a:rPr lang="en-US" sz="2600" dirty="0" smtClean="0"/>
              <a:t>Individuals who do not have computer skills</a:t>
            </a:r>
          </a:p>
          <a:p>
            <a:pPr lvl="1"/>
            <a:endParaRPr lang="en-US" sz="2600" dirty="0"/>
          </a:p>
        </p:txBody>
      </p:sp>
    </p:spTree>
    <p:extLst>
      <p:ext uri="{BB962C8B-B14F-4D97-AF65-F5344CB8AC3E}">
        <p14:creationId xmlns:p14="http://schemas.microsoft.com/office/powerpoint/2010/main" val="1768697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E-Mentoring</a:t>
            </a:r>
            <a:endParaRPr lang="en-US" dirty="0"/>
          </a:p>
        </p:txBody>
      </p:sp>
      <p:sp>
        <p:nvSpPr>
          <p:cNvPr id="3" name="Content Placeholder 2"/>
          <p:cNvSpPr>
            <a:spLocks noGrp="1"/>
          </p:cNvSpPr>
          <p:nvPr>
            <p:ph idx="1"/>
          </p:nvPr>
        </p:nvSpPr>
        <p:spPr/>
        <p:txBody>
          <a:bodyPr/>
          <a:lstStyle/>
          <a:p>
            <a:r>
              <a:rPr lang="en-US" sz="2600" dirty="0" smtClean="0"/>
              <a:t>Structured vs Unstructured</a:t>
            </a:r>
          </a:p>
          <a:p>
            <a:pPr lvl="1"/>
            <a:r>
              <a:rPr lang="en-US" sz="2600" dirty="0" smtClean="0"/>
              <a:t>Structured</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have preselected questions or discussion topics for the group </a:t>
            </a:r>
          </a:p>
          <a:p>
            <a:pPr lvl="1"/>
            <a:r>
              <a:rPr lang="en-US" sz="2600" dirty="0" smtClean="0"/>
              <a:t>Unstructured</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groups do not follow any format. Close to what would spontaneously form on the Internet in your typical chat room.</a:t>
            </a:r>
          </a:p>
          <a:p>
            <a:pPr marL="914400" lvl="2" indent="0">
              <a:buNone/>
            </a:pPr>
            <a:endParaRPr lang="en-US" sz="2600" dirty="0" smtClean="0"/>
          </a:p>
          <a:p>
            <a:pPr marL="114300" indent="0">
              <a:buNone/>
            </a:pPr>
            <a:r>
              <a:rPr lang="en-US" sz="2000" dirty="0" smtClean="0"/>
              <a:t>Kaplan, K., Salzer, M.S, Soloon, P., Brusilovskiy, E., Cousounis, P., (2011), Internet Peer </a:t>
            </a:r>
            <a:r>
              <a:rPr lang="en-US" sz="2000" dirty="0"/>
              <a:t>S</a:t>
            </a:r>
            <a:r>
              <a:rPr lang="en-US" sz="2000" dirty="0" smtClean="0"/>
              <a:t>upport for Individuals with Psychiatric Disabilities: A Randomized Controlled Trial.  </a:t>
            </a:r>
            <a:r>
              <a:rPr lang="en-US" sz="2000" i="1" dirty="0" smtClean="0"/>
              <a:t>Social Science &amp; Medicine, 72, </a:t>
            </a:r>
            <a:r>
              <a:rPr lang="en-US" sz="2000" dirty="0" smtClean="0"/>
              <a:t>54-62</a:t>
            </a:r>
            <a:endParaRPr lang="en-US" sz="2000" i="1" dirty="0"/>
          </a:p>
          <a:p>
            <a:pPr marL="914400" lvl="2" indent="0">
              <a:buNone/>
            </a:pPr>
            <a:endParaRPr lang="en-US" sz="2600" dirty="0"/>
          </a:p>
        </p:txBody>
      </p:sp>
    </p:spTree>
    <p:extLst>
      <p:ext uri="{BB962C8B-B14F-4D97-AF65-F5344CB8AC3E}">
        <p14:creationId xmlns:p14="http://schemas.microsoft.com/office/powerpoint/2010/main" val="4043282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a:t>
            </a:r>
            <a:r>
              <a:rPr lang="en-US" dirty="0" smtClean="0"/>
              <a:t>E-Mentoring,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dirty="0"/>
              <a:t>Moderated vs UnModerated</a:t>
            </a:r>
          </a:p>
          <a:p>
            <a:pPr lvl="1"/>
            <a:r>
              <a:rPr lang="en-US" sz="2600" dirty="0" smtClean="0"/>
              <a:t>Moderated</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professional/staff </a:t>
            </a:r>
            <a:r>
              <a:rPr lang="en-US" sz="2600" dirty="0"/>
              <a:t>facilitates the </a:t>
            </a:r>
            <a:r>
              <a:rPr lang="en-US" sz="2600" dirty="0" smtClean="0"/>
              <a:t>discussions</a:t>
            </a:r>
          </a:p>
          <a:p>
            <a:pPr lvl="1"/>
            <a:r>
              <a:rPr lang="en-US" sz="2600" dirty="0" err="1" smtClean="0"/>
              <a:t>UnModerated</a:t>
            </a:r>
            <a:r>
              <a:rPr lang="en-US" sz="2600" dirty="0" smtClean="0">
                <a:latin typeface="Tahoma" panose="020B0604030504040204" pitchFamily="34" charset="0"/>
                <a:ea typeface="Tahoma" panose="020B0604030504040204" pitchFamily="34" charset="0"/>
                <a:cs typeface="Tahoma" panose="020B0604030504040204" pitchFamily="34" charset="0"/>
              </a:rPr>
              <a:t>―n</a:t>
            </a:r>
            <a:r>
              <a:rPr lang="en-US" sz="2600" dirty="0" smtClean="0"/>
              <a:t>o oversight of professional/staff on conversations</a:t>
            </a:r>
          </a:p>
          <a:p>
            <a:pPr lvl="1"/>
            <a:endParaRPr lang="en-US" sz="2600" dirty="0"/>
          </a:p>
          <a:p>
            <a:pPr marL="57150" indent="0">
              <a:buNone/>
            </a:pPr>
            <a:r>
              <a:rPr lang="en-US" sz="1800" dirty="0"/>
              <a:t>Kaplan, K., Salzer, M.S, Soloon, P., Brusilovskiy, E., Cousounis, P., (</a:t>
            </a:r>
            <a:r>
              <a:rPr lang="en-US" sz="1800" dirty="0" smtClean="0"/>
              <a:t>2011), </a:t>
            </a:r>
            <a:r>
              <a:rPr lang="en-US" sz="1800" dirty="0"/>
              <a:t>Internet Peer Support for Individuals with Psychiatric Disabilities: A Randomized Controlled Trial.  </a:t>
            </a:r>
            <a:r>
              <a:rPr lang="en-US" sz="1800" i="1" dirty="0"/>
              <a:t>Social Science &amp;</a:t>
            </a:r>
            <a:r>
              <a:rPr lang="en-US" sz="1800" i="1" dirty="0" smtClean="0"/>
              <a:t>Medicine</a:t>
            </a:r>
            <a:r>
              <a:rPr lang="en-US" sz="1800" i="1" dirty="0"/>
              <a:t>, </a:t>
            </a:r>
            <a:r>
              <a:rPr lang="en-US" sz="1800" i="1" dirty="0" smtClean="0"/>
              <a:t>72, </a:t>
            </a:r>
            <a:r>
              <a:rPr lang="en-US" sz="1800" dirty="0" smtClean="0"/>
              <a:t>54-62</a:t>
            </a:r>
            <a:endParaRPr lang="en-US" sz="1800" i="1" dirty="0"/>
          </a:p>
          <a:p>
            <a:pPr marL="457200" lvl="1" indent="0">
              <a:buNone/>
            </a:pPr>
            <a:endParaRPr lang="en-US" sz="2600" dirty="0"/>
          </a:p>
          <a:p>
            <a:endParaRPr lang="en-US" sz="2600" dirty="0"/>
          </a:p>
        </p:txBody>
      </p:sp>
    </p:spTree>
    <p:extLst>
      <p:ext uri="{BB962C8B-B14F-4D97-AF65-F5344CB8AC3E}">
        <p14:creationId xmlns:p14="http://schemas.microsoft.com/office/powerpoint/2010/main" val="1788231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E-Mentoring, </a:t>
            </a:r>
            <a:r>
              <a:rPr lang="en-US" sz="2400" dirty="0" smtClean="0"/>
              <a:t>cont’d. 2</a:t>
            </a:r>
            <a:endParaRPr lang="en-US" sz="2400" dirty="0"/>
          </a:p>
        </p:txBody>
      </p:sp>
      <p:sp>
        <p:nvSpPr>
          <p:cNvPr id="3" name="Content Placeholder 2"/>
          <p:cNvSpPr>
            <a:spLocks noGrp="1"/>
          </p:cNvSpPr>
          <p:nvPr>
            <p:ph idx="1"/>
          </p:nvPr>
        </p:nvSpPr>
        <p:spPr/>
        <p:txBody>
          <a:bodyPr/>
          <a:lstStyle/>
          <a:p>
            <a:r>
              <a:rPr lang="en-US" sz="2600" dirty="0" smtClean="0"/>
              <a:t>Some programs are choosing to build their program around existing social network platforms that are available for fee</a:t>
            </a:r>
          </a:p>
          <a:p>
            <a:pPr lvl="1"/>
            <a:r>
              <a:rPr lang="en-US" sz="2600" dirty="0" smtClean="0"/>
              <a:t>Have chat rooms, bulletin boards, and email system</a:t>
            </a:r>
          </a:p>
          <a:p>
            <a:pPr lvl="1"/>
            <a:r>
              <a:rPr lang="en-US" sz="2600" dirty="0" smtClean="0"/>
              <a:t>Have secure log-ins, more security features to protect privacy</a:t>
            </a:r>
            <a:endParaRPr lang="en-US" sz="2600" dirty="0"/>
          </a:p>
          <a:p>
            <a:pPr lvl="2"/>
            <a:r>
              <a:rPr lang="en-US" sz="2600" dirty="0" smtClean="0"/>
              <a:t>Third party options Ability Online or MentorNet</a:t>
            </a:r>
          </a:p>
          <a:p>
            <a:pPr marL="914400" lvl="2" indent="0">
              <a:buNone/>
            </a:pPr>
            <a:endParaRPr lang="en-US" sz="2600" dirty="0" smtClean="0"/>
          </a:p>
          <a:p>
            <a:pPr marL="114300" indent="0">
              <a:buNone/>
            </a:pPr>
            <a:r>
              <a:rPr lang="en-US" sz="1800" dirty="0" smtClean="0"/>
              <a:t>Masuda, J., Anderson, S., Letourneau, N., Morgan, V.S., Stewart, M., </a:t>
            </a:r>
            <a:r>
              <a:rPr lang="en-US" sz="1800" dirty="0"/>
              <a:t>(</a:t>
            </a:r>
            <a:r>
              <a:rPr lang="en-US" sz="1800" dirty="0" smtClean="0"/>
              <a:t>2013), Reconciling Preferences and Constraints in Online Peer Support for Youth With Asthma and Allergies.  </a:t>
            </a:r>
            <a:r>
              <a:rPr lang="en-US" sz="1800" i="1" dirty="0" smtClean="0"/>
              <a:t>Health Promotion Practice, 14</a:t>
            </a:r>
            <a:r>
              <a:rPr lang="en-US" sz="1800" dirty="0"/>
              <a:t> </a:t>
            </a:r>
            <a:r>
              <a:rPr lang="en-US" sz="1800" dirty="0" smtClean="0"/>
              <a:t>(5)</a:t>
            </a:r>
            <a:r>
              <a:rPr lang="en-US" sz="1800" i="1" dirty="0" smtClean="0"/>
              <a:t>, </a:t>
            </a:r>
            <a:r>
              <a:rPr lang="en-US" sz="1800" dirty="0" smtClean="0"/>
              <a:t>741-750</a:t>
            </a:r>
            <a:endParaRPr lang="en-US" sz="1800" i="1" dirty="0"/>
          </a:p>
          <a:p>
            <a:pPr marL="914400" lvl="2" indent="0">
              <a:buNone/>
            </a:pPr>
            <a:endParaRPr lang="en-US" sz="2600" dirty="0" smtClean="0"/>
          </a:p>
        </p:txBody>
      </p:sp>
    </p:spTree>
    <p:extLst>
      <p:ext uri="{BB962C8B-B14F-4D97-AF65-F5344CB8AC3E}">
        <p14:creationId xmlns:p14="http://schemas.microsoft.com/office/powerpoint/2010/main" val="1709511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and Youth</a:t>
            </a:r>
            <a:endParaRPr lang="en-US" dirty="0"/>
          </a:p>
        </p:txBody>
      </p:sp>
      <p:sp>
        <p:nvSpPr>
          <p:cNvPr id="3" name="Content Placeholder 2"/>
          <p:cNvSpPr>
            <a:spLocks noGrp="1"/>
          </p:cNvSpPr>
          <p:nvPr>
            <p:ph idx="1"/>
          </p:nvPr>
        </p:nvSpPr>
        <p:spPr/>
        <p:txBody>
          <a:bodyPr/>
          <a:lstStyle/>
          <a:p>
            <a:r>
              <a:rPr lang="en-US" sz="2600" dirty="0" smtClean="0"/>
              <a:t>When working with minors, online conversations between mentors and mentees must be monitored</a:t>
            </a:r>
          </a:p>
          <a:p>
            <a:pPr lvl="1"/>
            <a:r>
              <a:rPr lang="en-US" sz="2600" dirty="0" smtClean="0"/>
              <a:t>Mandatory court reporting</a:t>
            </a:r>
          </a:p>
          <a:p>
            <a:pPr lvl="1"/>
            <a:r>
              <a:rPr lang="en-US" sz="2600" dirty="0" smtClean="0"/>
              <a:t>Parental consent</a:t>
            </a:r>
          </a:p>
          <a:p>
            <a:pPr lvl="1"/>
            <a:endParaRPr lang="en-US" sz="2600" dirty="0" smtClean="0"/>
          </a:p>
          <a:p>
            <a:pPr marL="114300" indent="0">
              <a:buNone/>
            </a:pPr>
            <a:r>
              <a:rPr lang="en-US" sz="1800" dirty="0" smtClean="0"/>
              <a:t>Masuda, J.R., Anderson, S., Letourneau, N., Morgan, V. S., Stewart, M., </a:t>
            </a:r>
            <a:r>
              <a:rPr lang="en-US" sz="1800" dirty="0"/>
              <a:t>(2012), </a:t>
            </a:r>
            <a:r>
              <a:rPr lang="en-US" sz="1800" dirty="0" smtClean="0"/>
              <a:t>Reconciling Preferences and Constraints in Online Peer Support for Youth With Asthma and Allergies.  </a:t>
            </a:r>
            <a:r>
              <a:rPr lang="en-US" sz="1800" i="1" dirty="0" smtClean="0"/>
              <a:t>Health Promotion Practice, </a:t>
            </a:r>
            <a:r>
              <a:rPr lang="en-US" sz="1800" dirty="0" smtClean="0"/>
              <a:t>14, 741-750</a:t>
            </a:r>
            <a:endParaRPr lang="en-US" sz="1800" dirty="0"/>
          </a:p>
          <a:p>
            <a:pPr marL="914400" lvl="2" indent="0">
              <a:buNone/>
            </a:pPr>
            <a:endParaRPr lang="en-US" sz="2600" dirty="0" smtClean="0"/>
          </a:p>
        </p:txBody>
      </p:sp>
    </p:spTree>
    <p:extLst>
      <p:ext uri="{BB962C8B-B14F-4D97-AF65-F5344CB8AC3E}">
        <p14:creationId xmlns:p14="http://schemas.microsoft.com/office/powerpoint/2010/main" val="2264193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E-Mentoring and </a:t>
            </a:r>
            <a:r>
              <a:rPr lang="en-US" dirty="0" smtClean="0"/>
              <a:t>Youth,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dirty="0"/>
              <a:t>A structured program is necessary in order to protect </a:t>
            </a:r>
            <a:r>
              <a:rPr lang="en-US" sz="2600" dirty="0" smtClean="0"/>
              <a:t>privacy.</a:t>
            </a:r>
            <a:endParaRPr lang="en-US" sz="2600" dirty="0"/>
          </a:p>
          <a:p>
            <a:pPr lvl="1"/>
            <a:r>
              <a:rPr lang="en-US" sz="2600" dirty="0"/>
              <a:t>One research project did not have mentors and mentees exchange any personal contact information and all contact was made through the chat room, and email system of the </a:t>
            </a:r>
            <a:r>
              <a:rPr lang="en-US" sz="2600" dirty="0" smtClean="0"/>
              <a:t>program.</a:t>
            </a:r>
            <a:endParaRPr lang="en-US" sz="2600" dirty="0"/>
          </a:p>
          <a:p>
            <a:endParaRPr lang="en-US" sz="2600" dirty="0" smtClean="0"/>
          </a:p>
          <a:p>
            <a:pPr marL="114300" indent="0">
              <a:buNone/>
            </a:pPr>
            <a:r>
              <a:rPr lang="en-US" sz="1800" dirty="0"/>
              <a:t>Masuda, J.R., Anderson, S., Letourneau, N., Morgan, V. S., Stewart, M., (2012), Reconciling Preferences and Constraints in Online Peer Support for Youth With Asthma and Allergies.  </a:t>
            </a:r>
            <a:r>
              <a:rPr lang="en-US" sz="1800" i="1" dirty="0"/>
              <a:t>Health Promotion Practice, </a:t>
            </a:r>
            <a:r>
              <a:rPr lang="en-US" sz="1800" dirty="0"/>
              <a:t>14, 741-750</a:t>
            </a:r>
          </a:p>
          <a:p>
            <a:pPr marL="914400" lvl="2" indent="0">
              <a:buNone/>
            </a:pPr>
            <a:endParaRPr lang="en-US" sz="2600" dirty="0"/>
          </a:p>
        </p:txBody>
      </p:sp>
    </p:spTree>
    <p:extLst>
      <p:ext uri="{BB962C8B-B14F-4D97-AF65-F5344CB8AC3E}">
        <p14:creationId xmlns:p14="http://schemas.microsoft.com/office/powerpoint/2010/main" val="997697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and Youth, </a:t>
            </a:r>
            <a:r>
              <a:rPr lang="en-US" sz="2400" dirty="0" smtClean="0"/>
              <a:t>cont’d. 2	</a:t>
            </a:r>
            <a:endParaRPr lang="en-US" sz="2400" dirty="0"/>
          </a:p>
        </p:txBody>
      </p:sp>
      <p:sp>
        <p:nvSpPr>
          <p:cNvPr id="3" name="Content Placeholder 2"/>
          <p:cNvSpPr>
            <a:spLocks noGrp="1"/>
          </p:cNvSpPr>
          <p:nvPr>
            <p:ph idx="1"/>
          </p:nvPr>
        </p:nvSpPr>
        <p:spPr/>
        <p:txBody>
          <a:bodyPr/>
          <a:lstStyle/>
          <a:p>
            <a:pPr marL="0" indent="0">
              <a:buNone/>
            </a:pPr>
            <a:r>
              <a:rPr lang="en-US" sz="2600" dirty="0" smtClean="0"/>
              <a:t>Examples:</a:t>
            </a:r>
          </a:p>
          <a:p>
            <a:pPr lvl="1"/>
            <a:r>
              <a:rPr lang="en-US" sz="2600" dirty="0" smtClean="0"/>
              <a:t>Do-It Mentoring (Disabilities, Opportunities, Internetworking, and Technology)</a:t>
            </a:r>
          </a:p>
          <a:p>
            <a:pPr lvl="2"/>
            <a:r>
              <a:rPr lang="en-US" sz="2600" dirty="0" smtClean="0"/>
              <a:t>Created by the University of Washington. Any youth with a disability can apply to join at </a:t>
            </a:r>
            <a:r>
              <a:rPr lang="en-US" sz="2600" dirty="0" smtClean="0">
                <a:hlinkClick r:id="rId2"/>
              </a:rPr>
              <a:t>www.washington.edu/doit/</a:t>
            </a:r>
            <a:r>
              <a:rPr lang="en-US" sz="2600" dirty="0"/>
              <a:t> </a:t>
            </a:r>
            <a:r>
              <a:rPr lang="en-US" sz="2600" dirty="0" smtClean="0"/>
              <a:t> </a:t>
            </a:r>
          </a:p>
          <a:p>
            <a:pPr lvl="1"/>
            <a:r>
              <a:rPr lang="en-US" sz="2600" dirty="0" smtClean="0"/>
              <a:t>E-Connect </a:t>
            </a:r>
            <a:endParaRPr lang="en-US" sz="2600" dirty="0"/>
          </a:p>
          <a:p>
            <a:pPr lvl="2"/>
            <a:r>
              <a:rPr lang="en-US" sz="2600" dirty="0" smtClean="0"/>
              <a:t>Created by the University of Minnesota </a:t>
            </a:r>
            <a:r>
              <a:rPr lang="en-US" sz="2600" dirty="0"/>
              <a:t>School </a:t>
            </a:r>
            <a:r>
              <a:rPr lang="en-US" sz="2600" dirty="0">
                <a:hlinkClick r:id="rId3"/>
              </a:rPr>
              <a:t>http://ici.umn.edu/e-connect</a:t>
            </a:r>
            <a:r>
              <a:rPr lang="en-US" sz="2600" dirty="0" smtClean="0">
                <a:hlinkClick r:id="rId3"/>
              </a:rPr>
              <a:t>/</a:t>
            </a:r>
            <a:endParaRPr lang="en-US" sz="2600" dirty="0" smtClean="0"/>
          </a:p>
          <a:p>
            <a:pPr lvl="2"/>
            <a:r>
              <a:rPr lang="en-US" sz="2600" dirty="0"/>
              <a:t>M</a:t>
            </a:r>
            <a:r>
              <a:rPr lang="en-US" sz="2600" dirty="0" smtClean="0"/>
              <a:t>entoring from community employers by email and in-person with teachers as supervisors</a:t>
            </a:r>
          </a:p>
          <a:p>
            <a:pPr lvl="1"/>
            <a:endParaRPr lang="en-US" sz="2600" dirty="0" smtClean="0"/>
          </a:p>
          <a:p>
            <a:pPr lvl="1"/>
            <a:endParaRPr lang="en-US" sz="2600" dirty="0"/>
          </a:p>
        </p:txBody>
      </p:sp>
    </p:spTree>
    <p:extLst>
      <p:ext uri="{BB962C8B-B14F-4D97-AF65-F5344CB8AC3E}">
        <p14:creationId xmlns:p14="http://schemas.microsoft.com/office/powerpoint/2010/main" val="3805398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a:t>
            </a:r>
            <a:r>
              <a:rPr lang="en-US" dirty="0"/>
              <a:t> </a:t>
            </a:r>
            <a:r>
              <a:rPr lang="en-US" dirty="0" smtClean="0"/>
              <a:t>Program Coordination</a:t>
            </a:r>
            <a:endParaRPr lang="en-US" dirty="0"/>
          </a:p>
        </p:txBody>
      </p:sp>
      <p:sp>
        <p:nvSpPr>
          <p:cNvPr id="3" name="Content Placeholder 2"/>
          <p:cNvSpPr>
            <a:spLocks noGrp="1"/>
          </p:cNvSpPr>
          <p:nvPr>
            <p:ph idx="1"/>
          </p:nvPr>
        </p:nvSpPr>
        <p:spPr>
          <a:xfrm>
            <a:off x="228600" y="990600"/>
            <a:ext cx="8686800" cy="5105400"/>
          </a:xfrm>
        </p:spPr>
        <p:txBody>
          <a:bodyPr/>
          <a:lstStyle/>
          <a:p>
            <a:r>
              <a:rPr lang="en-US" sz="2600" dirty="0"/>
              <a:t>H</a:t>
            </a:r>
            <a:r>
              <a:rPr lang="en-US" sz="2600" dirty="0" smtClean="0"/>
              <a:t>ave all of the same components of an effective traditional mentoring program (i.e. recruitment, training, policies, procedures, documentation, supervision, evaluation).</a:t>
            </a:r>
          </a:p>
          <a:p>
            <a:r>
              <a:rPr lang="en-US" sz="2600" dirty="0" smtClean="0"/>
              <a:t>One on one matches and groups online still benefit from staff support.</a:t>
            </a:r>
          </a:p>
          <a:p>
            <a:pPr lvl="1"/>
            <a:r>
              <a:rPr lang="en-US" sz="2600" dirty="0" smtClean="0"/>
              <a:t>Discussion topics</a:t>
            </a:r>
          </a:p>
          <a:p>
            <a:pPr lvl="1"/>
            <a:r>
              <a:rPr lang="en-US" sz="2600" dirty="0" smtClean="0"/>
              <a:t>Reminders to stay in contact or join in at the scheduled discussion time</a:t>
            </a:r>
          </a:p>
          <a:p>
            <a:endParaRPr lang="en-US" sz="2600" dirty="0"/>
          </a:p>
        </p:txBody>
      </p:sp>
    </p:spTree>
    <p:extLst>
      <p:ext uri="{BB962C8B-B14F-4D97-AF65-F5344CB8AC3E}">
        <p14:creationId xmlns:p14="http://schemas.microsoft.com/office/powerpoint/2010/main" val="707429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Program Coordination,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dirty="0" smtClean="0"/>
              <a:t>Several programs created customized discussion topics that the e-mentoring pairs or e-mentoring groups received based on the goals of each match.</a:t>
            </a:r>
          </a:p>
          <a:p>
            <a:r>
              <a:rPr lang="en-US" sz="2600" dirty="0" smtClean="0"/>
              <a:t> Customized “coaching messages” were sent to remind participants to stay in contact.</a:t>
            </a:r>
          </a:p>
          <a:p>
            <a:endParaRPr lang="en-US" sz="2600" dirty="0"/>
          </a:p>
          <a:p>
            <a:pPr marL="57150" indent="0">
              <a:buNone/>
            </a:pPr>
            <a:r>
              <a:rPr lang="en-US" sz="1800" dirty="0" smtClean="0"/>
              <a:t>Boyle Single, P., Single, R. M., </a:t>
            </a:r>
            <a:r>
              <a:rPr lang="en-US" sz="1800" dirty="0"/>
              <a:t>(</a:t>
            </a:r>
            <a:r>
              <a:rPr lang="en-US" sz="1800" dirty="0" smtClean="0"/>
              <a:t>2005), E-mentoring for Social Equity: Review of Research to Inform Program Development.  </a:t>
            </a:r>
            <a:r>
              <a:rPr lang="en-US" sz="1800" i="1" dirty="0" smtClean="0"/>
              <a:t>Mentoring and Tutoring, </a:t>
            </a:r>
            <a:r>
              <a:rPr lang="en-US" sz="1800" dirty="0" smtClean="0"/>
              <a:t>13 (2), 301-320</a:t>
            </a:r>
            <a:endParaRPr lang="en-US" sz="1800" dirty="0"/>
          </a:p>
          <a:p>
            <a:pPr marL="457200" lvl="1" indent="0">
              <a:buNone/>
            </a:pPr>
            <a:endParaRPr lang="en-US" sz="2600" dirty="0"/>
          </a:p>
        </p:txBody>
      </p:sp>
    </p:spTree>
    <p:extLst>
      <p:ext uri="{BB962C8B-B14F-4D97-AF65-F5344CB8AC3E}">
        <p14:creationId xmlns:p14="http://schemas.microsoft.com/office/powerpoint/2010/main" val="1060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Conclusions</a:t>
            </a:r>
            <a:endParaRPr lang="en-US" dirty="0"/>
          </a:p>
        </p:txBody>
      </p:sp>
      <p:sp>
        <p:nvSpPr>
          <p:cNvPr id="3" name="Content Placeholder 2"/>
          <p:cNvSpPr>
            <a:spLocks noGrp="1"/>
          </p:cNvSpPr>
          <p:nvPr>
            <p:ph idx="1"/>
          </p:nvPr>
        </p:nvSpPr>
        <p:spPr/>
        <p:txBody>
          <a:bodyPr/>
          <a:lstStyle/>
          <a:p>
            <a:r>
              <a:rPr lang="en-US" sz="2600" dirty="0" smtClean="0"/>
              <a:t>Protect confidentiality</a:t>
            </a:r>
          </a:p>
          <a:p>
            <a:r>
              <a:rPr lang="en-US" sz="2600" dirty="0" smtClean="0"/>
              <a:t>Explore e-mentoring options for those individuals who you would otherwise not be able to reach through traditional mentoring</a:t>
            </a:r>
          </a:p>
          <a:p>
            <a:r>
              <a:rPr lang="en-US" sz="2600" dirty="0" smtClean="0"/>
              <a:t>Additional research needs to be done on the outcomes of e-mentoring </a:t>
            </a:r>
            <a:endParaRPr lang="en-US" sz="2600" dirty="0"/>
          </a:p>
        </p:txBody>
      </p:sp>
    </p:spTree>
    <p:extLst>
      <p:ext uri="{BB962C8B-B14F-4D97-AF65-F5344CB8AC3E}">
        <p14:creationId xmlns:p14="http://schemas.microsoft.com/office/powerpoint/2010/main" val="421847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a:t>Adaptation to Disability</a:t>
            </a:r>
            <a:endParaRPr lang="en-US" sz="2800" dirty="0" smtClean="0">
              <a:effectLst/>
            </a:endParaRPr>
          </a:p>
        </p:txBody>
      </p:sp>
      <p:sp>
        <p:nvSpPr>
          <p:cNvPr id="95234" name="Rectangle 3"/>
          <p:cNvSpPr>
            <a:spLocks noGrp="1" noChangeArrowheads="1"/>
          </p:cNvSpPr>
          <p:nvPr>
            <p:ph type="body" idx="1"/>
          </p:nvPr>
        </p:nvSpPr>
        <p:spPr>
          <a:xfrm>
            <a:off x="304800" y="990600"/>
            <a:ext cx="8763000" cy="5105400"/>
          </a:xfrm>
        </p:spPr>
        <p:txBody>
          <a:bodyPr/>
          <a:lstStyle/>
          <a:p>
            <a:pPr marL="57150" indent="0">
              <a:buNone/>
            </a:pPr>
            <a:r>
              <a:rPr lang="en-US" sz="2600" dirty="0" smtClean="0"/>
              <a:t>Adaptation to Disability (see pgs 31-36) 	</a:t>
            </a:r>
          </a:p>
          <a:p>
            <a:pPr lvl="2"/>
            <a:r>
              <a:rPr lang="en-US" sz="2600" dirty="0" smtClean="0"/>
              <a:t>Discussion of the grieving process based on Kubler-Ross</a:t>
            </a:r>
          </a:p>
          <a:p>
            <a:pPr lvl="2"/>
            <a:r>
              <a:rPr lang="en-US" sz="2600" dirty="0" smtClean="0"/>
              <a:t>Many mentees, particularly those who are newly injured will be facing these issues</a:t>
            </a:r>
          </a:p>
        </p:txBody>
      </p:sp>
    </p:spTree>
    <p:extLst>
      <p:ext uri="{BB962C8B-B14F-4D97-AF65-F5344CB8AC3E}">
        <p14:creationId xmlns:p14="http://schemas.microsoft.com/office/powerpoint/2010/main" val="2543725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and Mentoring</a:t>
            </a:r>
            <a:endParaRPr lang="en-US" dirty="0"/>
          </a:p>
        </p:txBody>
      </p:sp>
      <p:sp>
        <p:nvSpPr>
          <p:cNvPr id="3" name="Content Placeholder 2"/>
          <p:cNvSpPr>
            <a:spLocks noGrp="1"/>
          </p:cNvSpPr>
          <p:nvPr>
            <p:ph idx="1"/>
          </p:nvPr>
        </p:nvSpPr>
        <p:spPr/>
        <p:txBody>
          <a:bodyPr/>
          <a:lstStyle/>
          <a:p>
            <a:r>
              <a:rPr lang="en-US" sz="2600" dirty="0" smtClean="0"/>
              <a:t>Centers are advertising </a:t>
            </a:r>
            <a:r>
              <a:rPr lang="en-US" sz="2600" dirty="0"/>
              <a:t>events, grassroots organizing, fund raising, advocacy </a:t>
            </a:r>
            <a:r>
              <a:rPr lang="en-US" sz="2600" dirty="0" smtClean="0"/>
              <a:t>alerts, </a:t>
            </a:r>
            <a:r>
              <a:rPr lang="en-US" sz="2600" dirty="0"/>
              <a:t>etc. </a:t>
            </a:r>
            <a:endParaRPr lang="en-US" sz="2600" dirty="0" smtClean="0"/>
          </a:p>
          <a:p>
            <a:r>
              <a:rPr lang="en-US" sz="2600" dirty="0" smtClean="0"/>
              <a:t>Some Centers are using blogs </a:t>
            </a:r>
          </a:p>
          <a:p>
            <a:pPr lvl="1"/>
            <a:r>
              <a:rPr lang="en-US" sz="2600" dirty="0" smtClean="0"/>
              <a:t>Centers </a:t>
            </a:r>
            <a:r>
              <a:rPr lang="en-US" sz="2600" dirty="0"/>
              <a:t>would want to make sure </a:t>
            </a:r>
            <a:r>
              <a:rPr lang="en-US" sz="2600" dirty="0" smtClean="0"/>
              <a:t>that the blog is </a:t>
            </a:r>
            <a:r>
              <a:rPr lang="en-US" sz="2600" dirty="0"/>
              <a:t>written by a person that they trust </a:t>
            </a:r>
            <a:r>
              <a:rPr lang="en-US" sz="2600" dirty="0" smtClean="0"/>
              <a:t>and role models IL  </a:t>
            </a:r>
            <a:r>
              <a:rPr lang="en-US" sz="2600" u="sng" dirty="0" smtClean="0">
                <a:hlinkClick r:id="rId2"/>
              </a:rPr>
              <a:t>http</a:t>
            </a:r>
            <a:r>
              <a:rPr lang="en-US" sz="2600" u="sng" dirty="0">
                <a:hlinkClick r:id="rId2"/>
              </a:rPr>
              <a:t>://independentlivingideal.blogspot.com/p/principles-of-independent-living.html</a:t>
            </a:r>
            <a:r>
              <a:rPr lang="en-US" sz="2600" dirty="0"/>
              <a:t>  </a:t>
            </a:r>
          </a:p>
        </p:txBody>
      </p:sp>
    </p:spTree>
    <p:extLst>
      <p:ext uri="{BB962C8B-B14F-4D97-AF65-F5344CB8AC3E}">
        <p14:creationId xmlns:p14="http://schemas.microsoft.com/office/powerpoint/2010/main" val="2062341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a:t>
            </a:r>
            <a:r>
              <a:rPr lang="en-US" dirty="0" smtClean="0"/>
              <a:t>Mentoring,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dirty="0" smtClean="0"/>
              <a:t>The main concern in using social </a:t>
            </a:r>
            <a:r>
              <a:rPr lang="en-US" sz="2600" dirty="0"/>
              <a:t>media as a tool for peer mentoring is </a:t>
            </a:r>
            <a:r>
              <a:rPr lang="en-US" sz="2600" dirty="0" smtClean="0"/>
              <a:t>confidentiality</a:t>
            </a:r>
          </a:p>
          <a:p>
            <a:r>
              <a:rPr lang="en-US" sz="2600" dirty="0" smtClean="0"/>
              <a:t>Centers should develop a social media policy and procedure for the mentors</a:t>
            </a:r>
          </a:p>
          <a:p>
            <a:r>
              <a:rPr lang="en-US" sz="2600" dirty="0" smtClean="0"/>
              <a:t>Access whether this contact is possible for the particular match</a:t>
            </a:r>
            <a:endParaRPr lang="en-US" sz="2600" dirty="0"/>
          </a:p>
          <a:p>
            <a:endParaRPr lang="en-US" sz="2600" dirty="0"/>
          </a:p>
        </p:txBody>
      </p:sp>
    </p:spTree>
    <p:extLst>
      <p:ext uri="{BB962C8B-B14F-4D97-AF65-F5344CB8AC3E}">
        <p14:creationId xmlns:p14="http://schemas.microsoft.com/office/powerpoint/2010/main" val="362177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Mentoring, </a:t>
            </a:r>
            <a:r>
              <a:rPr lang="en-US" sz="2400" dirty="0" smtClean="0"/>
              <a:t>cont’d.2</a:t>
            </a:r>
            <a:endParaRPr lang="en-US" sz="2400" dirty="0"/>
          </a:p>
        </p:txBody>
      </p:sp>
      <p:sp>
        <p:nvSpPr>
          <p:cNvPr id="3" name="Content Placeholder 2"/>
          <p:cNvSpPr>
            <a:spLocks noGrp="1"/>
          </p:cNvSpPr>
          <p:nvPr>
            <p:ph idx="1"/>
          </p:nvPr>
        </p:nvSpPr>
        <p:spPr>
          <a:xfrm>
            <a:off x="228600" y="990600"/>
            <a:ext cx="8839200" cy="5105400"/>
          </a:xfrm>
        </p:spPr>
        <p:txBody>
          <a:bodyPr/>
          <a:lstStyle/>
          <a:p>
            <a:pPr lvl="0"/>
            <a:r>
              <a:rPr lang="en-US" sz="2600" dirty="0" smtClean="0"/>
              <a:t>Facebook </a:t>
            </a:r>
            <a:r>
              <a:rPr lang="en-US" sz="2600" dirty="0"/>
              <a:t>has several levels of privacy </a:t>
            </a:r>
            <a:r>
              <a:rPr lang="en-US" sz="2600" dirty="0" smtClean="0"/>
              <a:t>settings</a:t>
            </a:r>
          </a:p>
          <a:p>
            <a:pPr lvl="1"/>
            <a:r>
              <a:rPr lang="en-US" sz="2600" dirty="0"/>
              <a:t>W</a:t>
            </a:r>
            <a:r>
              <a:rPr lang="en-US" sz="2600" dirty="0" smtClean="0"/>
              <a:t>all </a:t>
            </a:r>
            <a:r>
              <a:rPr lang="en-US" sz="2600" dirty="0"/>
              <a:t>is </a:t>
            </a:r>
            <a:r>
              <a:rPr lang="en-US" sz="2600" dirty="0" smtClean="0"/>
              <a:t>public</a:t>
            </a:r>
          </a:p>
          <a:p>
            <a:pPr lvl="1"/>
            <a:r>
              <a:rPr lang="en-US" sz="2600" dirty="0" smtClean="0"/>
              <a:t>Instant Messaging (IM) </a:t>
            </a:r>
            <a:r>
              <a:rPr lang="en-US" sz="2600" dirty="0"/>
              <a:t>or </a:t>
            </a:r>
            <a:r>
              <a:rPr lang="en-US" sz="2600" dirty="0" smtClean="0"/>
              <a:t>sending </a:t>
            </a:r>
            <a:r>
              <a:rPr lang="en-US" sz="2600" dirty="0"/>
              <a:t>emails </a:t>
            </a:r>
            <a:r>
              <a:rPr lang="en-US" sz="2600" dirty="0" smtClean="0"/>
              <a:t>is more private  </a:t>
            </a:r>
          </a:p>
          <a:p>
            <a:pPr lvl="1"/>
            <a:r>
              <a:rPr lang="en-US" sz="2600" dirty="0" smtClean="0"/>
              <a:t>Default </a:t>
            </a:r>
            <a:r>
              <a:rPr lang="en-US" sz="2600" dirty="0"/>
              <a:t>settings are always set to the most open level of </a:t>
            </a:r>
            <a:r>
              <a:rPr lang="en-US" sz="2600" dirty="0" smtClean="0"/>
              <a:t>privacy</a:t>
            </a:r>
          </a:p>
          <a:p>
            <a:pPr lvl="2"/>
            <a:r>
              <a:rPr lang="en-US" sz="2600" dirty="0"/>
              <a:t>U</a:t>
            </a:r>
            <a:r>
              <a:rPr lang="en-US" sz="2600" dirty="0" smtClean="0"/>
              <a:t>sers </a:t>
            </a:r>
            <a:r>
              <a:rPr lang="en-US" sz="2600" dirty="0"/>
              <a:t>must choose to have the higher level of </a:t>
            </a:r>
            <a:r>
              <a:rPr lang="en-US" sz="2600" dirty="0" smtClean="0"/>
              <a:t>privacy</a:t>
            </a:r>
          </a:p>
          <a:p>
            <a:pPr lvl="2"/>
            <a:r>
              <a:rPr lang="en-US" sz="2600" dirty="0" smtClean="0"/>
              <a:t>Often changing security options, users must </a:t>
            </a:r>
            <a:r>
              <a:rPr lang="en-US" sz="2600" dirty="0"/>
              <a:t>be vigilant to ensure they are protecting their </a:t>
            </a:r>
            <a:r>
              <a:rPr lang="en-US" sz="2600" dirty="0" smtClean="0"/>
              <a:t>information</a:t>
            </a:r>
            <a:r>
              <a:rPr lang="en-US" sz="2600" dirty="0"/>
              <a:t> </a:t>
            </a:r>
          </a:p>
        </p:txBody>
      </p:sp>
    </p:spTree>
    <p:extLst>
      <p:ext uri="{BB962C8B-B14F-4D97-AF65-F5344CB8AC3E}">
        <p14:creationId xmlns:p14="http://schemas.microsoft.com/office/powerpoint/2010/main" val="3953721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Mentoring, </a:t>
            </a:r>
            <a:r>
              <a:rPr lang="en-US" sz="2400" dirty="0" smtClean="0"/>
              <a:t>cont’d. 3</a:t>
            </a:r>
            <a:endParaRPr lang="en-US" sz="2400" dirty="0"/>
          </a:p>
        </p:txBody>
      </p:sp>
      <p:sp>
        <p:nvSpPr>
          <p:cNvPr id="3" name="Content Placeholder 2"/>
          <p:cNvSpPr>
            <a:spLocks noGrp="1"/>
          </p:cNvSpPr>
          <p:nvPr>
            <p:ph idx="1"/>
          </p:nvPr>
        </p:nvSpPr>
        <p:spPr/>
        <p:txBody>
          <a:bodyPr/>
          <a:lstStyle/>
          <a:p>
            <a:pPr lvl="0"/>
            <a:r>
              <a:rPr lang="en-US" sz="2600" dirty="0" smtClean="0"/>
              <a:t>LinkedIn </a:t>
            </a:r>
            <a:r>
              <a:rPr lang="en-US" sz="2600" dirty="0"/>
              <a:t>may be easier to create confidential </a:t>
            </a:r>
            <a:r>
              <a:rPr lang="en-US" sz="2600" dirty="0" smtClean="0"/>
              <a:t>discussions</a:t>
            </a:r>
          </a:p>
          <a:p>
            <a:pPr lvl="1"/>
            <a:r>
              <a:rPr lang="en-US" sz="2600" dirty="0"/>
              <a:t>S</a:t>
            </a:r>
            <a:r>
              <a:rPr lang="en-US" sz="2600" dirty="0" smtClean="0"/>
              <a:t>impler platform and </a:t>
            </a:r>
            <a:r>
              <a:rPr lang="en-US" sz="2600" dirty="0"/>
              <a:t>may be more accessible than </a:t>
            </a:r>
            <a:r>
              <a:rPr lang="en-US" sz="2600" dirty="0" smtClean="0"/>
              <a:t>Facebook</a:t>
            </a:r>
          </a:p>
          <a:p>
            <a:pPr lvl="1"/>
            <a:r>
              <a:rPr lang="en-US" sz="2600" dirty="0"/>
              <a:t>R</a:t>
            </a:r>
            <a:r>
              <a:rPr lang="en-US" sz="2600" dirty="0" smtClean="0"/>
              <a:t>ecommended </a:t>
            </a:r>
            <a:r>
              <a:rPr lang="en-US" sz="2600" dirty="0"/>
              <a:t>for youth and </a:t>
            </a:r>
            <a:r>
              <a:rPr lang="en-US" sz="2600" dirty="0" smtClean="0"/>
              <a:t>job seekers to do </a:t>
            </a:r>
            <a:r>
              <a:rPr lang="en-US" sz="2600" dirty="0"/>
              <a:t>professional and job </a:t>
            </a:r>
            <a:r>
              <a:rPr lang="en-US" sz="2600" dirty="0" smtClean="0"/>
              <a:t>networking</a:t>
            </a:r>
            <a:endParaRPr lang="en-US" sz="2600" dirty="0"/>
          </a:p>
          <a:p>
            <a:pPr lvl="0"/>
            <a:r>
              <a:rPr lang="en-US" sz="2600" dirty="0" smtClean="0"/>
              <a:t>Twitter</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security </a:t>
            </a:r>
            <a:r>
              <a:rPr lang="en-US" sz="2600" dirty="0"/>
              <a:t>can be set to protect your </a:t>
            </a:r>
            <a:r>
              <a:rPr lang="en-US" sz="2600" dirty="0" smtClean="0"/>
              <a:t>tweets</a:t>
            </a:r>
            <a:endParaRPr lang="en-US" sz="2600" dirty="0"/>
          </a:p>
          <a:p>
            <a:endParaRPr lang="en-US" sz="2600" dirty="0"/>
          </a:p>
          <a:p>
            <a:endParaRPr lang="en-US" sz="2600" dirty="0"/>
          </a:p>
        </p:txBody>
      </p:sp>
    </p:spTree>
    <p:extLst>
      <p:ext uri="{BB962C8B-B14F-4D97-AF65-F5344CB8AC3E}">
        <p14:creationId xmlns:p14="http://schemas.microsoft.com/office/powerpoint/2010/main" val="3246290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Mentoring, </a:t>
            </a:r>
            <a:r>
              <a:rPr lang="en-US" sz="2400" dirty="0" smtClean="0"/>
              <a:t>cont’d.4</a:t>
            </a:r>
            <a:endParaRPr lang="en-US" sz="2400" dirty="0"/>
          </a:p>
        </p:txBody>
      </p:sp>
      <p:sp>
        <p:nvSpPr>
          <p:cNvPr id="3" name="Content Placeholder 2"/>
          <p:cNvSpPr>
            <a:spLocks noGrp="1"/>
          </p:cNvSpPr>
          <p:nvPr>
            <p:ph idx="1"/>
          </p:nvPr>
        </p:nvSpPr>
        <p:spPr/>
        <p:txBody>
          <a:bodyPr/>
          <a:lstStyle/>
          <a:p>
            <a:r>
              <a:rPr lang="en-US" sz="2600" dirty="0"/>
              <a:t>ABIL </a:t>
            </a:r>
            <a:r>
              <a:rPr lang="en-US" sz="2600" dirty="0" smtClean="0"/>
              <a:t>matches </a:t>
            </a:r>
            <a:r>
              <a:rPr lang="en-US" sz="2600" dirty="0"/>
              <a:t>are using social media on a</a:t>
            </a:r>
            <a:r>
              <a:rPr lang="en-US" sz="2600" dirty="0" smtClean="0"/>
              <a:t> case-by-case basis  </a:t>
            </a:r>
            <a:endParaRPr lang="en-US" sz="2600" dirty="0"/>
          </a:p>
          <a:p>
            <a:r>
              <a:rPr lang="en-US" sz="2600" dirty="0" smtClean="0"/>
              <a:t>Discuss with mentor and mentee our </a:t>
            </a:r>
            <a:r>
              <a:rPr lang="en-US" sz="2600" dirty="0"/>
              <a:t>confidentiality </a:t>
            </a:r>
            <a:r>
              <a:rPr lang="en-US" sz="2600" dirty="0" smtClean="0"/>
              <a:t>requirements specific to social media</a:t>
            </a:r>
          </a:p>
          <a:p>
            <a:pPr lvl="1"/>
            <a:r>
              <a:rPr lang="en-US" sz="2600" dirty="0"/>
              <a:t>e</a:t>
            </a:r>
            <a:r>
              <a:rPr lang="en-US" sz="2600" dirty="0" smtClean="0"/>
              <a:t>.g. mentor </a:t>
            </a:r>
            <a:r>
              <a:rPr lang="en-US" sz="2600" dirty="0"/>
              <a:t>cannot post about what they discussed in a meeting with their </a:t>
            </a:r>
            <a:r>
              <a:rPr lang="en-US" sz="2600" dirty="0" smtClean="0"/>
              <a:t>mentee; </a:t>
            </a:r>
            <a:r>
              <a:rPr lang="en-US" sz="2600" dirty="0"/>
              <a:t>refer to the mentee by </a:t>
            </a:r>
            <a:r>
              <a:rPr lang="en-US" sz="2600" dirty="0" smtClean="0"/>
              <a:t>name </a:t>
            </a:r>
          </a:p>
          <a:p>
            <a:pPr lvl="1"/>
            <a:r>
              <a:rPr lang="en-US" sz="2600" dirty="0"/>
              <a:t>L</a:t>
            </a:r>
            <a:r>
              <a:rPr lang="en-US" sz="2600" dirty="0" smtClean="0"/>
              <a:t>imit social </a:t>
            </a:r>
            <a:r>
              <a:rPr lang="en-US" sz="2600" dirty="0"/>
              <a:t>media contacts to general </a:t>
            </a:r>
            <a:r>
              <a:rPr lang="en-US" sz="2600" dirty="0" smtClean="0"/>
              <a:t>conversation</a:t>
            </a:r>
          </a:p>
          <a:p>
            <a:pPr lvl="1"/>
            <a:r>
              <a:rPr lang="en-US" sz="2600" dirty="0" smtClean="0"/>
              <a:t>More </a:t>
            </a:r>
            <a:r>
              <a:rPr lang="en-US" sz="2600" dirty="0"/>
              <a:t>personal or </a:t>
            </a:r>
            <a:r>
              <a:rPr lang="en-US" sz="2600" dirty="0" smtClean="0"/>
              <a:t>in-depth </a:t>
            </a:r>
            <a:r>
              <a:rPr lang="en-US" sz="2600" dirty="0"/>
              <a:t>conversations should be done </a:t>
            </a:r>
            <a:r>
              <a:rPr lang="en-US" sz="2600" dirty="0" smtClean="0"/>
              <a:t>offline   </a:t>
            </a:r>
            <a:endParaRPr lang="en-US" sz="2600" dirty="0"/>
          </a:p>
          <a:p>
            <a:pPr lvl="1"/>
            <a:endParaRPr lang="en-US" sz="2600" dirty="0"/>
          </a:p>
        </p:txBody>
      </p:sp>
    </p:spTree>
    <p:extLst>
      <p:ext uri="{BB962C8B-B14F-4D97-AF65-F5344CB8AC3E}">
        <p14:creationId xmlns:p14="http://schemas.microsoft.com/office/powerpoint/2010/main" val="81050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7696200" cy="792162"/>
          </a:xfrm>
        </p:spPr>
        <p:txBody>
          <a:bodyPr/>
          <a:lstStyle/>
          <a:p>
            <a:r>
              <a:rPr lang="en-US" dirty="0" smtClean="0">
                <a:effectLst/>
              </a:rPr>
              <a:t>Peer Mentoring Impact on our Advocacy Efforts</a:t>
            </a:r>
            <a:endParaRPr lang="en-US" dirty="0"/>
          </a:p>
        </p:txBody>
      </p:sp>
      <p:sp>
        <p:nvSpPr>
          <p:cNvPr id="3" name="Content Placeholder 2"/>
          <p:cNvSpPr>
            <a:spLocks noGrp="1"/>
          </p:cNvSpPr>
          <p:nvPr>
            <p:ph idx="1"/>
          </p:nvPr>
        </p:nvSpPr>
        <p:spPr>
          <a:xfrm>
            <a:off x="228600" y="990600"/>
            <a:ext cx="8915400" cy="5105400"/>
          </a:xfrm>
        </p:spPr>
        <p:txBody>
          <a:bodyPr/>
          <a:lstStyle/>
          <a:p>
            <a:r>
              <a:rPr lang="en-US" sz="2600" dirty="0" smtClean="0"/>
              <a:t>We started the mentoring group in 2007. We anticipated that the group could</a:t>
            </a:r>
            <a:r>
              <a:rPr lang="en-US" sz="2600" dirty="0" smtClean="0">
                <a:latin typeface="Tahoma" panose="020B0604030504040204" pitchFamily="34" charset="0"/>
                <a:ea typeface="Tahoma" panose="020B0604030504040204" pitchFamily="34" charset="0"/>
                <a:cs typeface="Tahoma" panose="020B0604030504040204" pitchFamily="34" charset="0"/>
              </a:rPr>
              <a:t>―</a:t>
            </a:r>
            <a:endParaRPr lang="en-US" sz="2600" dirty="0" smtClean="0"/>
          </a:p>
          <a:p>
            <a:pPr lvl="1"/>
            <a:r>
              <a:rPr lang="en-US" sz="2600" dirty="0" smtClean="0"/>
              <a:t>Provide a positive activity for mentors and mentees that were currently matched</a:t>
            </a:r>
          </a:p>
          <a:p>
            <a:pPr lvl="1"/>
            <a:r>
              <a:rPr lang="en-US" sz="2600" dirty="0" smtClean="0"/>
              <a:t>Keep mentors involved who weren’t currently matched one-on-one</a:t>
            </a:r>
          </a:p>
          <a:p>
            <a:pPr lvl="1"/>
            <a:r>
              <a:rPr lang="en-US" sz="2600" dirty="0" smtClean="0"/>
              <a:t>Attract mentees who might prefer the group setting</a:t>
            </a:r>
          </a:p>
          <a:p>
            <a:pPr lvl="1"/>
            <a:r>
              <a:rPr lang="en-US" sz="2600" dirty="0" smtClean="0"/>
              <a:t>Serve as a good first step for those still in nursing home settings</a:t>
            </a:r>
          </a:p>
        </p:txBody>
      </p:sp>
    </p:spTree>
    <p:extLst>
      <p:ext uri="{BB962C8B-B14F-4D97-AF65-F5344CB8AC3E}">
        <p14:creationId xmlns:p14="http://schemas.microsoft.com/office/powerpoint/2010/main" val="4045457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Peer Mentoring Impact on our Advocacy </a:t>
            </a:r>
            <a:r>
              <a:rPr lang="en-US" dirty="0" smtClean="0">
                <a:effectLst/>
              </a:rPr>
              <a:t>Efforts, </a:t>
            </a:r>
            <a:r>
              <a:rPr lang="en-US" sz="2400" dirty="0" smtClean="0">
                <a:effectLst/>
              </a:rPr>
              <a:t>cont’d</a:t>
            </a:r>
            <a:r>
              <a:rPr lang="en-US" sz="2400" dirty="0">
                <a:effectLst/>
              </a:rPr>
              <a:t>.</a:t>
            </a:r>
            <a:endParaRPr lang="en-US" dirty="0"/>
          </a:p>
        </p:txBody>
      </p:sp>
      <p:sp>
        <p:nvSpPr>
          <p:cNvPr id="3" name="Content Placeholder 2"/>
          <p:cNvSpPr>
            <a:spLocks noGrp="1"/>
          </p:cNvSpPr>
          <p:nvPr>
            <p:ph idx="1"/>
          </p:nvPr>
        </p:nvSpPr>
        <p:spPr/>
        <p:txBody>
          <a:bodyPr/>
          <a:lstStyle/>
          <a:p>
            <a:pPr marL="0" lvl="1" indent="0">
              <a:buNone/>
            </a:pPr>
            <a:r>
              <a:rPr lang="en-US" sz="2600" dirty="0" smtClean="0">
                <a:solidFill>
                  <a:schemeClr val="tx1"/>
                </a:solidFill>
              </a:rPr>
              <a:t>What we have also seen</a:t>
            </a:r>
          </a:p>
          <a:p>
            <a:pPr marL="742950" lvl="2" indent="-342900"/>
            <a:r>
              <a:rPr lang="en-US" sz="2600" dirty="0" smtClean="0"/>
              <a:t>Mentors </a:t>
            </a:r>
            <a:r>
              <a:rPr lang="en-US" sz="2600" dirty="0"/>
              <a:t>have become more tied in and aware of what events and activities are going on at </a:t>
            </a:r>
            <a:r>
              <a:rPr lang="en-US" sz="2600" dirty="0" smtClean="0"/>
              <a:t>ABIL</a:t>
            </a:r>
          </a:p>
          <a:p>
            <a:pPr marL="742950" lvl="2" indent="-342900"/>
            <a:r>
              <a:rPr lang="en-US" sz="2600" dirty="0" smtClean="0"/>
              <a:t>Mentors have developed an inner commitment to improving circumstances and removing barriers for others with disabilities</a:t>
            </a:r>
          </a:p>
          <a:p>
            <a:pPr marL="742950" lvl="2" indent="-342900"/>
            <a:r>
              <a:rPr lang="en-US" sz="2600" dirty="0" smtClean="0"/>
              <a:t>More of our mentors taking an active role in the CIL’s advocacy efforts</a:t>
            </a:r>
          </a:p>
          <a:p>
            <a:pPr marL="1200150" lvl="3" indent="-342900"/>
            <a:r>
              <a:rPr lang="en-US" sz="2600" dirty="0" smtClean="0"/>
              <a:t>Disabilities </a:t>
            </a:r>
            <a:r>
              <a:rPr lang="en-US" sz="2600" dirty="0"/>
              <a:t>Treaty advocacy</a:t>
            </a:r>
          </a:p>
          <a:p>
            <a:pPr marL="1200150" lvl="3" indent="-342900"/>
            <a:r>
              <a:rPr lang="en-US" sz="2600" dirty="0"/>
              <a:t>Participating in annual Legislative </a:t>
            </a:r>
            <a:r>
              <a:rPr lang="en-US" sz="2600" dirty="0" smtClean="0"/>
              <a:t>Training</a:t>
            </a:r>
          </a:p>
          <a:p>
            <a:pPr marL="1200150" lvl="3" indent="-342900"/>
            <a:r>
              <a:rPr lang="en-US" sz="2600" dirty="0" smtClean="0"/>
              <a:t>Light Rail stop closer to ABIL</a:t>
            </a:r>
          </a:p>
        </p:txBody>
      </p:sp>
    </p:spTree>
    <p:extLst>
      <p:ext uri="{BB962C8B-B14F-4D97-AF65-F5344CB8AC3E}">
        <p14:creationId xmlns:p14="http://schemas.microsoft.com/office/powerpoint/2010/main" val="1537564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Advocating for the Convention </a:t>
            </a:r>
            <a:r>
              <a:rPr lang="en-US" dirty="0"/>
              <a:t>on the Rights of Persons with Disabilities (</a:t>
            </a:r>
            <a:r>
              <a:rPr lang="en-US" dirty="0" smtClean="0"/>
              <a:t>CRPD)</a:t>
            </a:r>
            <a:endParaRPr lang="en-US" dirty="0"/>
          </a:p>
        </p:txBody>
      </p:sp>
      <p:pic>
        <p:nvPicPr>
          <p:cNvPr id="5" name="Content Placeholder 6" descr="ABIL staffers marching for the The Convention on the Rights of Persons with Disabilities (CRP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187" y="1219200"/>
            <a:ext cx="6291425" cy="46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10627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Legislative Awareness Day at the Capitol</a:t>
            </a:r>
            <a:endParaRPr lang="en-US" dirty="0"/>
          </a:p>
        </p:txBody>
      </p:sp>
      <p:pic>
        <p:nvPicPr>
          <p:cNvPr id="5" name="Content Placeholder 4" descr="Group of ABIL advocates at 2014 Legislative Aware Day at the Capito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103" y="1371600"/>
            <a:ext cx="7112000" cy="45186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68543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Peer Mentoring Impact on our Advocacy Efforts, </a:t>
            </a:r>
            <a:r>
              <a:rPr lang="en-US" sz="2400" dirty="0" smtClean="0">
                <a:effectLst/>
              </a:rPr>
              <a:t>cont’d.2</a:t>
            </a:r>
            <a:endParaRPr lang="en-US" sz="2400" dirty="0"/>
          </a:p>
        </p:txBody>
      </p:sp>
      <p:sp>
        <p:nvSpPr>
          <p:cNvPr id="3" name="Content Placeholder 2"/>
          <p:cNvSpPr>
            <a:spLocks noGrp="1"/>
          </p:cNvSpPr>
          <p:nvPr>
            <p:ph idx="1"/>
          </p:nvPr>
        </p:nvSpPr>
        <p:spPr/>
        <p:txBody>
          <a:bodyPr/>
          <a:lstStyle/>
          <a:p>
            <a:pPr marL="0" lvl="1" indent="0">
              <a:buClr>
                <a:schemeClr val="accent2"/>
              </a:buClr>
              <a:buNone/>
            </a:pPr>
            <a:r>
              <a:rPr lang="en-US" sz="2600" dirty="0" smtClean="0">
                <a:solidFill>
                  <a:schemeClr val="tx1"/>
                </a:solidFill>
              </a:rPr>
              <a:t>Mentors have expanded their activities into</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600" dirty="0" smtClean="0">
              <a:solidFill>
                <a:schemeClr val="tx1"/>
              </a:solidFill>
            </a:endParaRPr>
          </a:p>
          <a:p>
            <a:pPr marL="742950" lvl="2" indent="-342900"/>
            <a:r>
              <a:rPr lang="en-US" sz="2600" dirty="0" smtClean="0"/>
              <a:t>Legislative advocacy</a:t>
            </a:r>
          </a:p>
          <a:p>
            <a:pPr marL="742950" lvl="2" indent="-342900"/>
            <a:r>
              <a:rPr lang="en-US" sz="2600" dirty="0"/>
              <a:t>Get Out the Vote </a:t>
            </a:r>
            <a:r>
              <a:rPr lang="en-US" sz="2600" dirty="0" smtClean="0"/>
              <a:t>efforts </a:t>
            </a:r>
            <a:endParaRPr lang="en-US" sz="2600" dirty="0"/>
          </a:p>
          <a:p>
            <a:pPr marL="742950" lvl="2" indent="-342900"/>
            <a:r>
              <a:rPr lang="en-US" sz="2600" dirty="0" smtClean="0"/>
              <a:t>Giving </a:t>
            </a:r>
            <a:r>
              <a:rPr lang="en-US" sz="2600" dirty="0"/>
              <a:t>input at Community </a:t>
            </a:r>
            <a:r>
              <a:rPr lang="en-US" sz="2600" dirty="0" smtClean="0"/>
              <a:t>Forums</a:t>
            </a:r>
            <a:endParaRPr lang="en-US" sz="2600" dirty="0"/>
          </a:p>
          <a:p>
            <a:pPr marL="742950" lvl="2" indent="-342900"/>
            <a:r>
              <a:rPr lang="en-US" sz="2600" dirty="0"/>
              <a:t>Supporting each other on personal advocacy </a:t>
            </a:r>
            <a:r>
              <a:rPr lang="en-US" sz="2600" dirty="0" smtClean="0"/>
              <a:t>issues</a:t>
            </a:r>
            <a:endParaRPr lang="en-US" sz="2600" dirty="0"/>
          </a:p>
          <a:p>
            <a:endParaRPr lang="en-US" sz="2600" dirty="0"/>
          </a:p>
        </p:txBody>
      </p:sp>
      <p:pic>
        <p:nvPicPr>
          <p:cNvPr id="9" name="Picture 8" descr="Group of mentors posing in front of a poster that reads The Road to Freed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657600"/>
            <a:ext cx="3581400" cy="23895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21144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Communication</a:t>
            </a:r>
            <a:endParaRPr lang="en-US" sz="2800" dirty="0" smtClean="0">
              <a:effectLst/>
            </a:endParaRPr>
          </a:p>
        </p:txBody>
      </p:sp>
      <p:sp>
        <p:nvSpPr>
          <p:cNvPr id="96258" name="Rectangle 3"/>
          <p:cNvSpPr>
            <a:spLocks noGrp="1" noChangeArrowheads="1"/>
          </p:cNvSpPr>
          <p:nvPr>
            <p:ph type="body" idx="1"/>
          </p:nvPr>
        </p:nvSpPr>
        <p:spPr/>
        <p:txBody>
          <a:bodyPr/>
          <a:lstStyle/>
          <a:p>
            <a:r>
              <a:rPr lang="en-US" sz="2600" dirty="0" smtClean="0"/>
              <a:t>Communication (see pgs 37-47) </a:t>
            </a:r>
          </a:p>
          <a:p>
            <a:pPr lvl="1"/>
            <a:r>
              <a:rPr lang="en-US" sz="2600" dirty="0" smtClean="0"/>
              <a:t>Self-evaluation (see pgs 38-39), discussion of communication style, non-verbal communication, paraphrasing and reflective statements</a:t>
            </a:r>
          </a:p>
          <a:p>
            <a:endParaRPr lang="en-US" sz="2600" dirty="0" smtClean="0"/>
          </a:p>
        </p:txBody>
      </p:sp>
    </p:spTree>
    <p:extLst>
      <p:ext uri="{BB962C8B-B14F-4D97-AF65-F5344CB8AC3E}">
        <p14:creationId xmlns:p14="http://schemas.microsoft.com/office/powerpoint/2010/main" val="2876654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Legislative Awareness Day, </a:t>
            </a:r>
            <a:r>
              <a:rPr lang="en-US" sz="2400" dirty="0" smtClean="0"/>
              <a:t>cont’d.</a:t>
            </a:r>
            <a:endParaRPr lang="en-US" sz="2400" dirty="0"/>
          </a:p>
        </p:txBody>
      </p:sp>
      <p:pic>
        <p:nvPicPr>
          <p:cNvPr id="5" name="Content Placeholder 4" descr="Three women sitting a meeting smiling at camer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2133600"/>
            <a:ext cx="3923607" cy="26185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Woman standing in front of a computer that has a sign Request to speak or comment her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60" y="2133600"/>
            <a:ext cx="3937000" cy="26181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52196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effectLst/>
              </a:rPr>
              <a:t>For more information</a:t>
            </a:r>
          </a:p>
        </p:txBody>
      </p:sp>
      <p:sp>
        <p:nvSpPr>
          <p:cNvPr id="217091" name="Rectangle 3"/>
          <p:cNvSpPr>
            <a:spLocks noGrp="1" noChangeArrowheads="1"/>
          </p:cNvSpPr>
          <p:nvPr>
            <p:ph idx="1"/>
          </p:nvPr>
        </p:nvSpPr>
        <p:spPr>
          <a:xfrm>
            <a:off x="228600" y="990600"/>
            <a:ext cx="8534400" cy="5105400"/>
          </a:xfrm>
        </p:spPr>
        <p:txBody>
          <a:bodyPr/>
          <a:lstStyle/>
          <a:p>
            <a:pPr>
              <a:buFont typeface="Tahoma" pitchFamily="34" charset="0"/>
              <a:buNone/>
            </a:pPr>
            <a:r>
              <a:rPr lang="en-US" sz="2600" dirty="0"/>
              <a:t>Contact:</a:t>
            </a:r>
          </a:p>
          <a:p>
            <a:pPr lvl="1">
              <a:buNone/>
            </a:pPr>
            <a:r>
              <a:rPr lang="en-US" sz="2600" dirty="0" smtClean="0">
                <a:solidFill>
                  <a:schemeClr val="tx1"/>
                </a:solidFill>
              </a:rPr>
              <a:t>Amina Kruck </a:t>
            </a:r>
            <a:r>
              <a:rPr lang="en-US" sz="2600" dirty="0" smtClean="0"/>
              <a:t>– aminak@abil.org</a:t>
            </a:r>
          </a:p>
          <a:p>
            <a:pPr lvl="1">
              <a:buNone/>
            </a:pPr>
            <a:r>
              <a:rPr lang="en-US" sz="2600" dirty="0" smtClean="0"/>
              <a:t>April Reed – AprilR@abil.org</a:t>
            </a:r>
          </a:p>
          <a:p>
            <a:pPr lvl="1">
              <a:buNone/>
            </a:pPr>
            <a:endParaRPr lang="en-US" sz="2600" dirty="0"/>
          </a:p>
          <a:p>
            <a:endParaRPr lang="en-US" sz="2600" dirty="0"/>
          </a:p>
        </p:txBody>
      </p:sp>
    </p:spTree>
    <p:extLst>
      <p:ext uri="{BB962C8B-B14F-4D97-AF65-F5344CB8AC3E}">
        <p14:creationId xmlns:p14="http://schemas.microsoft.com/office/powerpoint/2010/main" val="86751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smtClean="0">
                <a:effectLst/>
              </a:rPr>
              <a:t>CIL-NET </a:t>
            </a:r>
            <a:r>
              <a:rPr lang="en-US" dirty="0">
                <a:effectLst/>
              </a:rPr>
              <a:t>Attribution</a:t>
            </a:r>
          </a:p>
        </p:txBody>
      </p:sp>
      <p:sp>
        <p:nvSpPr>
          <p:cNvPr id="124933" name="Rectangle 3"/>
          <p:cNvSpPr>
            <a:spLocks noGrp="1" noChangeArrowheads="1"/>
          </p:cNvSpPr>
          <p:nvPr>
            <p:ph type="body" idx="1"/>
          </p:nvPr>
        </p:nvSpPr>
        <p:spPr>
          <a:xfrm>
            <a:off x="152400" y="1143000"/>
            <a:ext cx="8842166" cy="5181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None/>
            </a:pPr>
            <a:r>
              <a:rPr lang="en-US" sz="2400" dirty="0"/>
              <a:t>	</a:t>
            </a:r>
            <a:r>
              <a:rPr lang="en-US" dirty="0"/>
              <a:t>Support for development of this training was provided by the U.S. Department of Education, Rehabilitation Services Administration under grant number H132B120001</a:t>
            </a:r>
            <a:r>
              <a:rPr lang="en-US" dirty="0" smtClean="0"/>
              <a:t>. </a:t>
            </a:r>
            <a:r>
              <a:rPr lang="en-US" dirty="0"/>
              <a:t>No official endorsement of the Department of Education should be inferred. Permission is granted for duplication of any portion of this PowerPoint presentation, providing that the following credit is given to the project: </a:t>
            </a:r>
            <a:r>
              <a:rPr lang="en-US" b="1" dirty="0"/>
              <a:t>Developed as part of the CIL-NET, a project of the </a:t>
            </a:r>
            <a:r>
              <a:rPr lang="en-US" b="1" dirty="0" smtClean="0"/>
              <a:t>IL-NET</a:t>
            </a:r>
            <a:r>
              <a:rPr lang="en-US" b="1" dirty="0"/>
              <a:t>, an ILRU/NCIL/APRIL National Training and Technical Assistance Program.</a:t>
            </a:r>
            <a:endParaRPr lang="en-US" dirty="0"/>
          </a:p>
          <a:p>
            <a:pPr>
              <a:buFont typeface="Tahoma" pitchFamily="34" charset="0"/>
              <a:buNone/>
            </a:pPr>
            <a:endParaRPr lang="en-US" sz="2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228600" y="76200"/>
            <a:ext cx="8305800" cy="792162"/>
          </a:xfrm>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Language &amp; Etiquette, Helping vs Dependency</a:t>
            </a:r>
            <a:endParaRPr lang="en-US" sz="2800" dirty="0" smtClean="0">
              <a:effectLst/>
            </a:endParaRPr>
          </a:p>
        </p:txBody>
      </p:sp>
      <p:sp>
        <p:nvSpPr>
          <p:cNvPr id="97282" name="Rectangle 3"/>
          <p:cNvSpPr>
            <a:spLocks noGrp="1" noChangeArrowheads="1"/>
          </p:cNvSpPr>
          <p:nvPr>
            <p:ph type="body" idx="1"/>
          </p:nvPr>
        </p:nvSpPr>
        <p:spPr/>
        <p:txBody>
          <a:bodyPr/>
          <a:lstStyle/>
          <a:p>
            <a:r>
              <a:rPr lang="en-US" sz="2600" dirty="0" smtClean="0"/>
              <a:t>Language and Etiquette (see pgs 48-56)</a:t>
            </a:r>
          </a:p>
          <a:p>
            <a:pPr lvl="1"/>
            <a:r>
              <a:rPr lang="en-US" sz="2600" dirty="0" smtClean="0"/>
              <a:t>People First language (see pgs 50-52)</a:t>
            </a:r>
          </a:p>
          <a:p>
            <a:pPr lvl="1"/>
            <a:r>
              <a:rPr lang="en-US" sz="2600" dirty="0" smtClean="0"/>
              <a:t>Etiquette tips for various disabilities (pgs 54-56)</a:t>
            </a:r>
          </a:p>
          <a:p>
            <a:r>
              <a:rPr lang="en-US" sz="2600" dirty="0" smtClean="0"/>
              <a:t>Helping vs. Dependency (see pgs 57-62)</a:t>
            </a:r>
          </a:p>
          <a:p>
            <a:pPr lvl="1"/>
            <a:r>
              <a:rPr lang="en-US" sz="2600" dirty="0" smtClean="0"/>
              <a:t>Discussion of the rules in helping, the mentor’s role, and balance between helping and dependency</a:t>
            </a:r>
          </a:p>
        </p:txBody>
      </p:sp>
    </p:spTree>
    <p:extLst>
      <p:ext uri="{BB962C8B-B14F-4D97-AF65-F5344CB8AC3E}">
        <p14:creationId xmlns:p14="http://schemas.microsoft.com/office/powerpoint/2010/main" val="71988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Disability Awareness and Liberation</a:t>
            </a:r>
            <a:endParaRPr lang="en-US" sz="2800" dirty="0" smtClean="0">
              <a:effectLst/>
            </a:endParaRPr>
          </a:p>
        </p:txBody>
      </p:sp>
      <p:sp>
        <p:nvSpPr>
          <p:cNvPr id="98306" name="Rectangle 3"/>
          <p:cNvSpPr>
            <a:spLocks noGrp="1" noChangeArrowheads="1"/>
          </p:cNvSpPr>
          <p:nvPr>
            <p:ph type="body" idx="1"/>
          </p:nvPr>
        </p:nvSpPr>
        <p:spPr/>
        <p:txBody>
          <a:bodyPr/>
          <a:lstStyle/>
          <a:p>
            <a:r>
              <a:rPr lang="en-US" sz="2600" dirty="0" smtClean="0"/>
              <a:t>Disability Awareness (see pgs 64-79) 	</a:t>
            </a:r>
          </a:p>
          <a:p>
            <a:pPr lvl="1"/>
            <a:r>
              <a:rPr lang="en-US" sz="2600" dirty="0" smtClean="0"/>
              <a:t>Disability is universal</a:t>
            </a:r>
          </a:p>
          <a:p>
            <a:r>
              <a:rPr lang="en-US" sz="2600" dirty="0" smtClean="0"/>
              <a:t>Disability Liberation (see pgs 70-77) 	</a:t>
            </a:r>
          </a:p>
          <a:p>
            <a:pPr lvl="1"/>
            <a:r>
              <a:rPr lang="en-US" sz="2600" dirty="0" smtClean="0"/>
              <a:t>Discussion of negative stereotyping, internalized operation, and keys to contradict oppression</a:t>
            </a:r>
          </a:p>
          <a:p>
            <a:endParaRPr lang="en-US" sz="2600" dirty="0" smtClean="0"/>
          </a:p>
        </p:txBody>
      </p:sp>
    </p:spTree>
    <p:extLst>
      <p:ext uri="{BB962C8B-B14F-4D97-AF65-F5344CB8AC3E}">
        <p14:creationId xmlns:p14="http://schemas.microsoft.com/office/powerpoint/2010/main" val="9454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Self Advocacy &amp; Goal Planning</a:t>
            </a:r>
            <a:endParaRPr lang="en-US" sz="2800" dirty="0" smtClean="0">
              <a:effectLst/>
            </a:endParaRPr>
          </a:p>
        </p:txBody>
      </p:sp>
      <p:sp>
        <p:nvSpPr>
          <p:cNvPr id="99330" name="Rectangle 3"/>
          <p:cNvSpPr>
            <a:spLocks noGrp="1" noChangeArrowheads="1"/>
          </p:cNvSpPr>
          <p:nvPr>
            <p:ph type="body" idx="1"/>
          </p:nvPr>
        </p:nvSpPr>
        <p:spPr/>
        <p:txBody>
          <a:bodyPr/>
          <a:lstStyle/>
          <a:p>
            <a:r>
              <a:rPr lang="en-US" sz="2600" dirty="0" smtClean="0"/>
              <a:t>Self Advocacy (see pages 78-88) 	</a:t>
            </a:r>
          </a:p>
          <a:p>
            <a:pPr lvl="1"/>
            <a:r>
              <a:rPr lang="en-US" sz="2600" dirty="0" smtClean="0"/>
              <a:t>Tips for effective advocacy, advocacy resource list (see </a:t>
            </a:r>
            <a:r>
              <a:rPr lang="en-US" sz="2600" dirty="0" err="1" smtClean="0"/>
              <a:t>pgs</a:t>
            </a:r>
            <a:r>
              <a:rPr lang="en-US" sz="2600" dirty="0" smtClean="0"/>
              <a:t> 80-88)</a:t>
            </a:r>
          </a:p>
          <a:p>
            <a:r>
              <a:rPr lang="en-US" sz="2600" dirty="0" smtClean="0"/>
              <a:t>Goal Planning (see pgs 89-97) 	</a:t>
            </a:r>
          </a:p>
          <a:p>
            <a:pPr lvl="1"/>
            <a:r>
              <a:rPr lang="en-US" sz="2600" dirty="0" smtClean="0"/>
              <a:t>Tips for effective goal setting, sample goal setting worksheets (see pgs 95-97)</a:t>
            </a:r>
          </a:p>
          <a:p>
            <a:endParaRPr lang="en-US" sz="2600" dirty="0" smtClean="0"/>
          </a:p>
        </p:txBody>
      </p:sp>
    </p:spTree>
    <p:extLst>
      <p:ext uri="{BB962C8B-B14F-4D97-AF65-F5344CB8AC3E}">
        <p14:creationId xmlns:p14="http://schemas.microsoft.com/office/powerpoint/2010/main" val="292813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dirty="0"/>
              <a:t>Mentor Training Manual</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Crisis Intervention</a:t>
            </a:r>
            <a:endParaRPr lang="en-US" sz="2800" dirty="0" smtClean="0">
              <a:effectLst/>
            </a:endParaRPr>
          </a:p>
        </p:txBody>
      </p:sp>
      <p:sp>
        <p:nvSpPr>
          <p:cNvPr id="100354" name="Rectangle 3"/>
          <p:cNvSpPr>
            <a:spLocks noGrp="1" noChangeArrowheads="1"/>
          </p:cNvSpPr>
          <p:nvPr>
            <p:ph type="body" idx="1"/>
          </p:nvPr>
        </p:nvSpPr>
        <p:spPr/>
        <p:txBody>
          <a:bodyPr/>
          <a:lstStyle/>
          <a:p>
            <a:r>
              <a:rPr lang="en-US" sz="2600" dirty="0" smtClean="0"/>
              <a:t>Crisis Intervention (see pgs 98-104)</a:t>
            </a:r>
          </a:p>
          <a:p>
            <a:pPr lvl="1"/>
            <a:r>
              <a:rPr lang="en-US" sz="2600" dirty="0" smtClean="0"/>
              <a:t>This is called the “Pass the buck policy”</a:t>
            </a:r>
          </a:p>
          <a:p>
            <a:pPr lvl="1"/>
            <a:r>
              <a:rPr lang="en-US" sz="2600" dirty="0" smtClean="0"/>
              <a:t>Describes ABIL’s Volunteer Duty to Report Policy (signature form pgs 103-104)</a:t>
            </a:r>
          </a:p>
          <a:p>
            <a:pPr lvl="2"/>
            <a:r>
              <a:rPr lang="en-US" sz="2600" dirty="0" smtClean="0"/>
              <a:t>Peer Mentors are required to notify Volunteer Coordinator immediately about any expressions of threat to self (suicide) or others (homicide). If supervisor cannot be reached immediately, volunteer will seek out another ABIL supervisor to report the incident. </a:t>
            </a:r>
          </a:p>
          <a:p>
            <a:pPr lvl="3">
              <a:buFont typeface="Tahoma" pitchFamily="34" charset="0"/>
              <a:buNone/>
            </a:pPr>
            <a:endParaRPr lang="en-US" sz="2600" dirty="0" smtClean="0"/>
          </a:p>
          <a:p>
            <a:endParaRPr lang="en-US" sz="2600" dirty="0" smtClean="0"/>
          </a:p>
        </p:txBody>
      </p:sp>
    </p:spTree>
    <p:extLst>
      <p:ext uri="{BB962C8B-B14F-4D97-AF65-F5344CB8AC3E}">
        <p14:creationId xmlns:p14="http://schemas.microsoft.com/office/powerpoint/2010/main" val="171682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9741</TotalTime>
  <Words>2367</Words>
  <Application>Microsoft Office PowerPoint</Application>
  <PresentationFormat>On-screen Show (4:3)</PresentationFormat>
  <Paragraphs>281</Paragraphs>
  <Slides>52</Slides>
  <Notes>18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Building an Effective Peer Support Program:  A Proven Volunteer Model  Build Awareness, Skills, and Commitment of Mentors</vt:lpstr>
      <vt:lpstr>Building Mentor Awareness, Skills, and Commitment―Mentor Training Manual</vt:lpstr>
      <vt:lpstr>Mentor Training Manual― Volunteer Program Introduction</vt:lpstr>
      <vt:lpstr>Mentor Training Manual― Adaptation to Disability</vt:lpstr>
      <vt:lpstr>Mentor Training Manual― Communication</vt:lpstr>
      <vt:lpstr>Mentor Training Manual― Language &amp; Etiquette, Helping vs Dependency</vt:lpstr>
      <vt:lpstr>Mentor Training Manual― Disability Awareness and Liberation</vt:lpstr>
      <vt:lpstr>Mentor Training Manual― Self Advocacy &amp; Goal Planning</vt:lpstr>
      <vt:lpstr>Mentor Training Manual― Crisis Intervention</vt:lpstr>
      <vt:lpstr>Mentor Training Manual― Volunteer Forms</vt:lpstr>
      <vt:lpstr>Mentor Training Manual― Volunteer Coordinator</vt:lpstr>
      <vt:lpstr>Mentor Training Manual― Mentor Participation</vt:lpstr>
      <vt:lpstr>Ongoing Training and Development</vt:lpstr>
      <vt:lpstr>Mentoring Group </vt:lpstr>
      <vt:lpstr>Mentoring Group Meeting</vt:lpstr>
      <vt:lpstr>Mentoring Group, cont’d.</vt:lpstr>
      <vt:lpstr>Mentoring Group, cont’d.2</vt:lpstr>
      <vt:lpstr>Mentoring Group, cont’d.3</vt:lpstr>
      <vt:lpstr>Mentoring Group, cont’d.4</vt:lpstr>
      <vt:lpstr>Mentoring Group, cont’d. 5</vt:lpstr>
      <vt:lpstr>Matching Mentors with Mentees</vt:lpstr>
      <vt:lpstr>Matching Mentors with Mentees, cont’d.</vt:lpstr>
      <vt:lpstr>Matching Mentors with Mentees, cont’d. 2</vt:lpstr>
      <vt:lpstr>Matching Mentors with Mentees, cont’d.3</vt:lpstr>
      <vt:lpstr>Matching Mentors with Mentees, cont’d. 4</vt:lpstr>
      <vt:lpstr>Matching Mentors with Mentees, cont’d. 5</vt:lpstr>
      <vt:lpstr>E-mentoring</vt:lpstr>
      <vt:lpstr>E-mentoring, cont’d.</vt:lpstr>
      <vt:lpstr>E-Mentoring and Disability</vt:lpstr>
      <vt:lpstr>E-Mentoring and Disability, cont’d.</vt:lpstr>
      <vt:lpstr>Models of E-Mentoring</vt:lpstr>
      <vt:lpstr>Models of E-Mentoring, cont’d.</vt:lpstr>
      <vt:lpstr>Models of E-Mentoring, cont’d. 2</vt:lpstr>
      <vt:lpstr>E-Mentoring and Youth</vt:lpstr>
      <vt:lpstr>E-Mentoring and Youth, cont’d.</vt:lpstr>
      <vt:lpstr>E-Mentoring and Youth, cont’d. 2 </vt:lpstr>
      <vt:lpstr>E-mentoring Program Coordination</vt:lpstr>
      <vt:lpstr>E-Mentoring Program Coordination, cont’d.</vt:lpstr>
      <vt:lpstr>E-Mentoring Conclusions</vt:lpstr>
      <vt:lpstr>Social Media and Mentoring</vt:lpstr>
      <vt:lpstr>Social Media and Mentoring, cont’d.</vt:lpstr>
      <vt:lpstr>Social Media and Mentoring, cont’d.2</vt:lpstr>
      <vt:lpstr>Social Media and Mentoring, cont’d. 3</vt:lpstr>
      <vt:lpstr>Social Media and Mentoring, cont’d.4</vt:lpstr>
      <vt:lpstr>Peer Mentoring Impact on our Advocacy Efforts</vt:lpstr>
      <vt:lpstr>Peer Mentoring Impact on our Advocacy Efforts, cont’d.</vt:lpstr>
      <vt:lpstr>Advocating for the Convention on the Rights of Persons with Disabilities (CRPD)</vt:lpstr>
      <vt:lpstr>2014 Legislative Awareness Day at the Capitol</vt:lpstr>
      <vt:lpstr>Peer Mentoring Impact on our Advocacy Efforts, cont’d.2</vt:lpstr>
      <vt:lpstr>2014 Legislative Awareness Day, cont’d.</vt:lpstr>
      <vt:lpstr>For more information</vt:lpstr>
      <vt:lpstr>CIL-NET Attribution</vt:lpstr>
    </vt:vector>
  </TitlesOfParts>
  <Company>Tirr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eubanks</dc:creator>
  <cp:lastModifiedBy>eleanor</cp:lastModifiedBy>
  <cp:revision>405</cp:revision>
  <cp:lastPrinted>2014-09-02T15:50:13Z</cp:lastPrinted>
  <dcterms:created xsi:type="dcterms:W3CDTF">2011-01-05T14:17:40Z</dcterms:created>
  <dcterms:modified xsi:type="dcterms:W3CDTF">2014-09-04T19:44:32Z</dcterms:modified>
</cp:coreProperties>
</file>