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492" r:id="rId2"/>
    <p:sldId id="539" r:id="rId3"/>
    <p:sldId id="540" r:id="rId4"/>
    <p:sldId id="541" r:id="rId5"/>
    <p:sldId id="542" r:id="rId6"/>
    <p:sldId id="543" r:id="rId7"/>
    <p:sldId id="544" r:id="rId8"/>
    <p:sldId id="545" r:id="rId9"/>
    <p:sldId id="546" r:id="rId10"/>
    <p:sldId id="547" r:id="rId11"/>
    <p:sldId id="548" r:id="rId12"/>
    <p:sldId id="549" r:id="rId13"/>
    <p:sldId id="550" r:id="rId14"/>
    <p:sldId id="551" r:id="rId15"/>
    <p:sldId id="552" r:id="rId16"/>
    <p:sldId id="553" r:id="rId17"/>
    <p:sldId id="554" r:id="rId18"/>
    <p:sldId id="555" r:id="rId19"/>
    <p:sldId id="556" r:id="rId20"/>
    <p:sldId id="557" r:id="rId21"/>
    <p:sldId id="558" r:id="rId22"/>
    <p:sldId id="559" r:id="rId23"/>
    <p:sldId id="560" r:id="rId24"/>
    <p:sldId id="561" r:id="rId25"/>
    <p:sldId id="562" r:id="rId26"/>
    <p:sldId id="537" r:id="rId27"/>
    <p:sldId id="318"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00"/>
    <a:srgbClr val="990033"/>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600" autoAdjust="0"/>
    <p:restoredTop sz="94640" autoAdjust="0"/>
  </p:normalViewPr>
  <p:slideViewPr>
    <p:cSldViewPr>
      <p:cViewPr varScale="1">
        <p:scale>
          <a:sx n="73" d="100"/>
          <a:sy n="73" d="100"/>
        </p:scale>
        <p:origin x="-191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38"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3E6568-D653-4B50-A7DE-42B198757D95}" type="datetimeFigureOut">
              <a:rPr lang="en-US" smtClean="0"/>
              <a:pPr/>
              <a:t>9/8/2014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9889795-308A-4145-A447-E1ADDDED3CD0}" type="slidenum">
              <a:rPr lang="en-US" smtClean="0"/>
              <a:pPr/>
              <a:t>‹#›</a:t>
            </a:fld>
            <a:endParaRPr lang="en-US"/>
          </a:p>
        </p:txBody>
      </p:sp>
    </p:spTree>
    <p:extLst>
      <p:ext uri="{BB962C8B-B14F-4D97-AF65-F5344CB8AC3E}">
        <p14:creationId xmlns:p14="http://schemas.microsoft.com/office/powerpoint/2010/main" xmlns="" val="3378003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26627"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6629"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26631"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D3E77D9F-7F95-4728-B6EF-22AC0E70A73D}" type="slidenum">
              <a:rPr lang="en-US"/>
              <a:pPr/>
              <a:t>‹#›</a:t>
            </a:fld>
            <a:endParaRPr lang="en-US"/>
          </a:p>
        </p:txBody>
      </p:sp>
    </p:spTree>
    <p:extLst>
      <p:ext uri="{BB962C8B-B14F-4D97-AF65-F5344CB8AC3E}">
        <p14:creationId xmlns:p14="http://schemas.microsoft.com/office/powerpoint/2010/main" xmlns="" val="23847269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833724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696200" cy="792162"/>
          </a:xfrm>
        </p:spPr>
        <p:txBody>
          <a:bodyPr/>
          <a:lstStyle>
            <a:lvl1pPr>
              <a:defRPr sz="280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990600"/>
            <a:ext cx="8763000" cy="5105400"/>
          </a:xfrm>
        </p:spPr>
        <p:txBody>
          <a:bodyPr/>
          <a:lstStyle>
            <a:lvl1pPr>
              <a:buClr>
                <a:schemeClr val="tx1"/>
              </a:buClr>
              <a:defRPr sz="2400">
                <a:solidFill>
                  <a:schemeClr val="tx1"/>
                </a:solidFill>
              </a:defRPr>
            </a:lvl1pPr>
            <a:lvl2pPr>
              <a:buClr>
                <a:schemeClr val="tx1"/>
              </a:buClr>
              <a:defRPr sz="2400">
                <a:solidFill>
                  <a:schemeClr val="tx1"/>
                </a:solidFill>
              </a:defRPr>
            </a:lvl2pPr>
            <a:lvl3pPr>
              <a:buClr>
                <a:schemeClr val="tx1"/>
              </a:buClr>
              <a:defRPr sz="2400">
                <a:solidFill>
                  <a:schemeClr val="tx1"/>
                </a:solidFill>
              </a:defRPr>
            </a:lvl3pPr>
            <a:lvl4pPr>
              <a:buClr>
                <a:schemeClr val="tx1"/>
              </a:buClr>
              <a:defRPr sz="2000">
                <a:solidFill>
                  <a:schemeClr val="tx1"/>
                </a:solidFill>
              </a:defRPr>
            </a:lvl4pPr>
            <a:lvl5pPr>
              <a:buClr>
                <a:schemeClr val="tx1"/>
              </a:buClr>
              <a:defRPr sz="2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E845F1E0-072B-4482-A55C-C9459BF73A59}" type="slidenum">
              <a:rPr lang="en-US"/>
              <a:pPr/>
              <a:t>‹#›</a:t>
            </a:fld>
            <a:endParaRPr lang="en-US"/>
          </a:p>
        </p:txBody>
      </p:sp>
    </p:spTree>
    <p:extLst>
      <p:ext uri="{BB962C8B-B14F-4D97-AF65-F5344CB8AC3E}">
        <p14:creationId xmlns:p14="http://schemas.microsoft.com/office/powerpoint/2010/main" xmlns="" val="97062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696200" cy="792162"/>
          </a:xfrm>
        </p:spPr>
        <p:txBody>
          <a:bodyPr/>
          <a:lstStyle>
            <a:lvl1pPr>
              <a:defRPr sz="2800">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00500" cy="46482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066800"/>
            <a:ext cx="4000500" cy="46482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D7B4AB0-468A-46DE-B615-5CC7AEAE2C55}" type="slidenum">
              <a:rPr lang="en-US"/>
              <a:pPr/>
              <a:t>‹#›</a:t>
            </a:fld>
            <a:endParaRPr lang="en-US"/>
          </a:p>
        </p:txBody>
      </p:sp>
    </p:spTree>
    <p:extLst>
      <p:ext uri="{BB962C8B-B14F-4D97-AF65-F5344CB8AC3E}">
        <p14:creationId xmlns:p14="http://schemas.microsoft.com/office/powerpoint/2010/main" xmlns="" val="59108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96200" cy="792162"/>
          </a:xfrm>
        </p:spPr>
        <p:txBody>
          <a:bodyPr/>
          <a:lstStyle>
            <a:lvl1pPr>
              <a:defRPr sz="2800">
                <a:effectLst/>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0D4201B-09AD-49CD-8337-0991FF37B6EC}" type="slidenum">
              <a:rPr lang="en-US"/>
              <a:pPr/>
              <a:t>‹#›</a:t>
            </a:fld>
            <a:endParaRPr lang="en-US"/>
          </a:p>
        </p:txBody>
      </p:sp>
    </p:spTree>
    <p:extLst>
      <p:ext uri="{BB962C8B-B14F-4D97-AF65-F5344CB8AC3E}">
        <p14:creationId xmlns:p14="http://schemas.microsoft.com/office/powerpoint/2010/main" xmlns="" val="311027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3632984-7CD9-4665-A1CB-8B402E191319}" type="slidenum">
              <a:rPr lang="en-US"/>
              <a:pPr/>
              <a:t>‹#›</a:t>
            </a:fld>
            <a:endParaRPr lang="en-US"/>
          </a:p>
        </p:txBody>
      </p:sp>
    </p:spTree>
    <p:extLst>
      <p:ext uri="{BB962C8B-B14F-4D97-AF65-F5344CB8AC3E}">
        <p14:creationId xmlns:p14="http://schemas.microsoft.com/office/powerpoint/2010/main" xmlns="" val="20057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0013" y="1827213"/>
            <a:ext cx="7313612" cy="4114800"/>
          </a:xfrm>
        </p:spPr>
        <p:txBody>
          <a:bodyPr/>
          <a:lstStyle/>
          <a:p>
            <a:pPr lvl="0"/>
            <a:endParaRPr lang="en-US" noProof="0" smtClean="0"/>
          </a:p>
        </p:txBody>
      </p:sp>
      <p:sp>
        <p:nvSpPr>
          <p:cNvPr id="4" name="Rectangle 8"/>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a:p>
        </p:txBody>
      </p:sp>
      <p:sp>
        <p:nvSpPr>
          <p:cNvPr id="5" name="Rectangle 9"/>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6" name="Rectangle 10"/>
          <p:cNvSpPr>
            <a:spLocks noGrp="1" noChangeArrowheads="1"/>
          </p:cNvSpPr>
          <p:nvPr>
            <p:ph type="sldNum" sz="quarter" idx="12"/>
          </p:nvPr>
        </p:nvSpPr>
        <p:spPr>
          <a:ln/>
        </p:spPr>
        <p:txBody>
          <a:bodyPr/>
          <a:lstStyle>
            <a:lvl1pPr>
              <a:defRPr/>
            </a:lvl1pPr>
          </a:lstStyle>
          <a:p>
            <a:pPr>
              <a:defRPr/>
            </a:pPr>
            <a:fld id="{D2973EFB-006A-4865-AB53-322F2B03CE14}"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6200"/>
            <a:ext cx="7696200" cy="792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990600"/>
            <a:ext cx="8686800"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2918725" y="6272466"/>
            <a:ext cx="23622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fld id="{946C5288-9E79-4436-A925-C1D56EBA5A02}" type="slidenum">
              <a:rPr lang="en-US"/>
              <a:pPr/>
              <a:t>‹#›</a:t>
            </a:fld>
            <a:endParaRPr lang="en-US"/>
          </a:p>
        </p:txBody>
      </p:sp>
      <p:sp>
        <p:nvSpPr>
          <p:cNvPr id="2" name="Rectangle 6"/>
          <p:cNvSpPr>
            <a:spLocks noChangeArrowheads="1"/>
          </p:cNvSpPr>
          <p:nvPr/>
        </p:nvSpPr>
        <p:spPr bwMode="auto">
          <a:xfrm>
            <a:off x="8305800" y="6381750"/>
            <a:ext cx="6096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fld id="{0D777517-D118-49AF-82B7-874C6E4E8FD1}" type="slidenum">
              <a:rPr lang="en-US" sz="800" b="1"/>
              <a:pPr algn="r"/>
              <a:t>‹#›</a:t>
            </a:fld>
            <a:endParaRPr lang="en-US" sz="800" b="1"/>
          </a:p>
        </p:txBody>
      </p:sp>
      <p:pic>
        <p:nvPicPr>
          <p:cNvPr id="8" name="Picture 7" descr="IL-NET logo and IL-NET, a project of ILRU-Independent Living Research Utilization."/>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457200" y="6129963"/>
            <a:ext cx="2833816" cy="524256"/>
          </a:xfrm>
          <a:prstGeom prst="rect">
            <a:avLst/>
          </a:prstGeom>
        </p:spPr>
      </p:pic>
      <p:pic>
        <p:nvPicPr>
          <p:cNvPr id="3" name="Picture 2" descr="ilru logo - ilru in red block letters with blue eyebrow swoosh across the top"/>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8113817" y="76200"/>
            <a:ext cx="993566" cy="4693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hf hdr="0" ftr="0" dt="0"/>
  <p:txStyles>
    <p:titleStyle>
      <a:lvl1pPr algn="l" rtl="0" fontAlgn="base">
        <a:spcBef>
          <a:spcPct val="0"/>
        </a:spcBef>
        <a:spcAft>
          <a:spcPct val="0"/>
        </a:spcAft>
        <a:defRPr sz="2800" b="1">
          <a:solidFill>
            <a:schemeClr val="accent2"/>
          </a:solidFill>
          <a:effectLst/>
          <a:latin typeface="+mj-lt"/>
          <a:ea typeface="+mj-ea"/>
          <a:cs typeface="+mj-cs"/>
        </a:defRPr>
      </a:lvl1pPr>
      <a:lvl2pPr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2pPr>
      <a:lvl3pPr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3pPr>
      <a:lvl4pPr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4pPr>
      <a:lvl5pPr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9pPr>
    </p:titleStyle>
    <p:bodyStyle>
      <a:lvl1pPr marL="342900" indent="-342900" algn="l" rtl="0" fontAlgn="base">
        <a:spcBef>
          <a:spcPct val="20000"/>
        </a:spcBef>
        <a:spcAft>
          <a:spcPct val="0"/>
        </a:spcAft>
        <a:buClr>
          <a:schemeClr val="accent2"/>
        </a:buClr>
        <a:buFont typeface="Tahoma" pitchFamily="34" charset="0"/>
        <a:buChar char="•"/>
        <a:defRPr sz="2600">
          <a:solidFill>
            <a:schemeClr val="tx1"/>
          </a:solidFill>
          <a:latin typeface="+mn-lt"/>
          <a:ea typeface="+mn-ea"/>
          <a:cs typeface="+mn-cs"/>
        </a:defRPr>
      </a:lvl1pPr>
      <a:lvl2pPr marL="742950" indent="-285750" algn="l" rtl="0" fontAlgn="base">
        <a:spcBef>
          <a:spcPct val="20000"/>
        </a:spcBef>
        <a:spcAft>
          <a:spcPct val="0"/>
        </a:spcAft>
        <a:buFont typeface="Tahoma" pitchFamily="34" charset="0"/>
        <a:buChar char="•"/>
        <a:defRPr sz="2400">
          <a:solidFill>
            <a:schemeClr val="accent2"/>
          </a:solidFill>
          <a:latin typeface="+mn-lt"/>
        </a:defRPr>
      </a:lvl2pPr>
      <a:lvl3pPr marL="1143000" indent="-228600" algn="l" rtl="0" fontAlgn="base">
        <a:spcBef>
          <a:spcPct val="20000"/>
        </a:spcBef>
        <a:spcAft>
          <a:spcPct val="0"/>
        </a:spcAft>
        <a:buFont typeface="Tahoma" pitchFamily="34" charset="0"/>
        <a:buChar char="•"/>
        <a:defRPr sz="2400">
          <a:solidFill>
            <a:schemeClr val="accent2"/>
          </a:solidFill>
          <a:latin typeface="+mn-lt"/>
        </a:defRPr>
      </a:lvl3pPr>
      <a:lvl4pPr marL="1600200" indent="-228600" algn="l" rtl="0" fontAlgn="base">
        <a:spcBef>
          <a:spcPct val="20000"/>
        </a:spcBef>
        <a:spcAft>
          <a:spcPct val="0"/>
        </a:spcAft>
        <a:buFont typeface="Tahoma" pitchFamily="34" charset="0"/>
        <a:buChar char="•"/>
        <a:defRPr sz="2000">
          <a:solidFill>
            <a:schemeClr val="accent2"/>
          </a:solidFill>
          <a:latin typeface="+mn-lt"/>
        </a:defRPr>
      </a:lvl4pPr>
      <a:lvl5pPr marL="2057400" indent="-228600" algn="l" rtl="0" fontAlgn="base">
        <a:spcBef>
          <a:spcPct val="20000"/>
        </a:spcBef>
        <a:spcAft>
          <a:spcPct val="0"/>
        </a:spcAft>
        <a:buFont typeface="Tahoma" pitchFamily="34" charset="0"/>
        <a:buChar char="•"/>
        <a:defRPr sz="2000">
          <a:solidFill>
            <a:schemeClr val="accent2"/>
          </a:solidFill>
          <a:latin typeface="+mn-lt"/>
        </a:defRPr>
      </a:lvl5pPr>
      <a:lvl6pPr marL="2514600" indent="-228600" algn="l" rtl="0" fontAlgn="base">
        <a:spcBef>
          <a:spcPct val="20000"/>
        </a:spcBef>
        <a:spcAft>
          <a:spcPct val="0"/>
        </a:spcAft>
        <a:buFont typeface="Tahoma" pitchFamily="34" charset="0"/>
        <a:buChar char="•"/>
        <a:defRPr sz="2000">
          <a:solidFill>
            <a:schemeClr val="accent2"/>
          </a:solidFill>
          <a:latin typeface="+mn-lt"/>
        </a:defRPr>
      </a:lvl6pPr>
      <a:lvl7pPr marL="2971800" indent="-228600" algn="l" rtl="0" fontAlgn="base">
        <a:spcBef>
          <a:spcPct val="20000"/>
        </a:spcBef>
        <a:spcAft>
          <a:spcPct val="0"/>
        </a:spcAft>
        <a:buFont typeface="Tahoma" pitchFamily="34" charset="0"/>
        <a:buChar char="•"/>
        <a:defRPr sz="2000">
          <a:solidFill>
            <a:schemeClr val="accent2"/>
          </a:solidFill>
          <a:latin typeface="+mn-lt"/>
        </a:defRPr>
      </a:lvl7pPr>
      <a:lvl8pPr marL="3429000" indent="-228600" algn="l" rtl="0" fontAlgn="base">
        <a:spcBef>
          <a:spcPct val="20000"/>
        </a:spcBef>
        <a:spcAft>
          <a:spcPct val="0"/>
        </a:spcAft>
        <a:buFont typeface="Tahoma" pitchFamily="34" charset="0"/>
        <a:buChar char="•"/>
        <a:defRPr sz="2000">
          <a:solidFill>
            <a:schemeClr val="accent2"/>
          </a:solidFill>
          <a:latin typeface="+mn-lt"/>
        </a:defRPr>
      </a:lvl8pPr>
      <a:lvl9pPr marL="3886200" indent="-228600" algn="l" rtl="0" fontAlgn="base">
        <a:spcBef>
          <a:spcPct val="20000"/>
        </a:spcBef>
        <a:spcAft>
          <a:spcPct val="0"/>
        </a:spcAft>
        <a:buFont typeface="Tahoma" pitchFamily="34" charset="0"/>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C:\WINDOWS\Temporary%20Internet%20Files\OLKD255\ABIL%20PPL%20FIGURES.jp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aminak@abil.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8305800" y="6381750"/>
            <a:ext cx="6096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fld id="{7FD5A621-1AD0-47EF-BA17-073629B1A68C}" type="slidenum">
              <a:rPr lang="en-US" sz="800" b="1"/>
              <a:pPr algn="r"/>
              <a:t>1</a:t>
            </a:fld>
            <a:endParaRPr lang="en-US" sz="800" b="1" dirty="0"/>
          </a:p>
        </p:txBody>
      </p:sp>
      <p:pic>
        <p:nvPicPr>
          <p:cNvPr id="1026" name="Picture 2" descr="IL-NET Logo in blue block letters, with CIL-NET SILC-NET underneath in smaller red letter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52246" y="392024"/>
            <a:ext cx="1581754" cy="86214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0" y="1882775"/>
            <a:ext cx="9144000" cy="1470025"/>
          </a:xfrm>
        </p:spPr>
        <p:txBody>
          <a:bodyPr/>
          <a:lstStyle/>
          <a:p>
            <a:pPr algn="ctr">
              <a:spcBef>
                <a:spcPct val="20000"/>
              </a:spcBef>
            </a:pPr>
            <a:r>
              <a:rPr lang="en-US" sz="2800" dirty="0" smtClean="0">
                <a:effectLst/>
              </a:rPr>
              <a:t>Building an Effective Peer Support Program: </a:t>
            </a:r>
            <a:br>
              <a:rPr lang="en-US" sz="2800" dirty="0" smtClean="0">
                <a:effectLst/>
              </a:rPr>
            </a:br>
            <a:r>
              <a:rPr lang="en-US" sz="2800" dirty="0" smtClean="0">
                <a:effectLst/>
              </a:rPr>
              <a:t>A Proven Volunteer Model</a:t>
            </a:r>
            <a:br>
              <a:rPr lang="en-US" sz="2800" dirty="0" smtClean="0">
                <a:effectLst/>
              </a:rPr>
            </a:br>
            <a:r>
              <a:rPr lang="en-US" sz="2800" dirty="0" smtClean="0">
                <a:effectLst/>
              </a:rPr>
              <a:t/>
            </a:r>
            <a:br>
              <a:rPr lang="en-US" sz="2800" dirty="0" smtClean="0">
                <a:effectLst/>
              </a:rPr>
            </a:br>
            <a:r>
              <a:rPr lang="en-US" sz="2800" dirty="0" smtClean="0">
                <a:effectLst/>
              </a:rPr>
              <a:t>Disability Liberation Theory</a:t>
            </a:r>
            <a:endParaRPr lang="en-US" sz="2800" dirty="0"/>
          </a:p>
        </p:txBody>
      </p:sp>
      <p:sp>
        <p:nvSpPr>
          <p:cNvPr id="3" name="Subtitle 2"/>
          <p:cNvSpPr>
            <a:spLocks noGrp="1"/>
          </p:cNvSpPr>
          <p:nvPr>
            <p:ph type="subTitle" idx="1"/>
          </p:nvPr>
        </p:nvSpPr>
        <p:spPr>
          <a:xfrm>
            <a:off x="1295400" y="3200400"/>
            <a:ext cx="6400800" cy="3048000"/>
          </a:xfrm>
        </p:spPr>
        <p:txBody>
          <a:bodyPr/>
          <a:lstStyle/>
          <a:p>
            <a:endParaRPr lang="en-US" sz="2400" dirty="0" smtClean="0">
              <a:solidFill>
                <a:srgbClr val="333399"/>
              </a:solidFill>
              <a:latin typeface="Arial Rounded MT Bold" pitchFamily="34" charset="0"/>
            </a:endParaRPr>
          </a:p>
          <a:p>
            <a:r>
              <a:rPr lang="en-US" sz="2400" dirty="0" smtClean="0">
                <a:solidFill>
                  <a:srgbClr val="333399"/>
                </a:solidFill>
                <a:latin typeface="Arial Rounded MT Bold" pitchFamily="34" charset="0"/>
              </a:rPr>
              <a:t>September 24, 2014</a:t>
            </a:r>
          </a:p>
          <a:p>
            <a:r>
              <a:rPr lang="en-US" sz="2400" dirty="0" smtClean="0">
                <a:solidFill>
                  <a:srgbClr val="333399"/>
                </a:solidFill>
                <a:latin typeface="Arial Rounded MT Bold" pitchFamily="34" charset="0"/>
              </a:rPr>
              <a:t>2:45 p.m. – 3:15 p.m.</a:t>
            </a:r>
            <a:endParaRPr lang="en-US" sz="2400" i="1" dirty="0">
              <a:solidFill>
                <a:srgbClr val="333399"/>
              </a:solidFill>
              <a:latin typeface="Arial Rounded MT Bold" pitchFamily="34" charset="0"/>
            </a:endParaRPr>
          </a:p>
          <a:p>
            <a:endParaRPr lang="en-US" sz="1050" i="1" dirty="0" smtClean="0">
              <a:solidFill>
                <a:srgbClr val="333399"/>
              </a:solidFill>
              <a:latin typeface="Arial Rounded MT Bold" pitchFamily="34" charset="0"/>
            </a:endParaRPr>
          </a:p>
          <a:p>
            <a:r>
              <a:rPr lang="en-US" sz="2400" i="1" dirty="0" smtClean="0">
                <a:solidFill>
                  <a:srgbClr val="333399"/>
                </a:solidFill>
                <a:latin typeface="Arial Rounded MT Bold" pitchFamily="34" charset="0"/>
              </a:rPr>
              <a:t>Presenter:</a:t>
            </a:r>
            <a:endParaRPr lang="en-US" sz="2400" dirty="0"/>
          </a:p>
          <a:p>
            <a:r>
              <a:rPr lang="en-US" sz="2400" dirty="0" err="1" smtClean="0">
                <a:solidFill>
                  <a:srgbClr val="333399"/>
                </a:solidFill>
                <a:latin typeface="Arial Rounded MT Bold" pitchFamily="34" charset="0"/>
              </a:rPr>
              <a:t>Amina</a:t>
            </a:r>
            <a:r>
              <a:rPr lang="en-US" sz="2400" dirty="0" smtClean="0">
                <a:solidFill>
                  <a:srgbClr val="333399"/>
                </a:solidFill>
                <a:latin typeface="Arial Rounded MT Bold" pitchFamily="34" charset="0"/>
              </a:rPr>
              <a:t> </a:t>
            </a:r>
            <a:r>
              <a:rPr lang="en-US" sz="2400" dirty="0" err="1" smtClean="0">
                <a:solidFill>
                  <a:srgbClr val="333399"/>
                </a:solidFill>
                <a:latin typeface="Arial Rounded MT Bold" pitchFamily="34" charset="0"/>
              </a:rPr>
              <a:t>Kruck</a:t>
            </a:r>
            <a:endParaRPr lang="en-US" sz="2400" dirty="0" smtClean="0">
              <a:solidFill>
                <a:srgbClr val="333399"/>
              </a:solidFill>
              <a:latin typeface="Arial Rounded MT Bold" pitchFamily="34" charset="0"/>
            </a:endParaRPr>
          </a:p>
        </p:txBody>
      </p:sp>
    </p:spTree>
    <p:extLst>
      <p:ext uri="{BB962C8B-B14F-4D97-AF65-F5344CB8AC3E}">
        <p14:creationId xmlns:p14="http://schemas.microsoft.com/office/powerpoint/2010/main" xmlns="" val="31722481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pPr eaLnBrk="1" hangingPunct="1"/>
            <a:r>
              <a:rPr lang="en-US" altLang="en-US" smtClean="0"/>
              <a:t>Ouch!</a:t>
            </a:r>
          </a:p>
        </p:txBody>
      </p:sp>
      <p:pic>
        <p:nvPicPr>
          <p:cNvPr id="12291" name="Picture 5" descr="Labels on lady sitting in a wheelchair."/>
          <p:cNvPicPr>
            <a:picLocks noChangeAspect="1" noChangeArrowheads="1"/>
          </p:cNvPicPr>
          <p:nvPr/>
        </p:nvPicPr>
        <p:blipFill>
          <a:blip r:embed="rId3" cstate="print"/>
          <a:srcRect/>
          <a:stretch>
            <a:fillRect/>
          </a:stretch>
        </p:blipFill>
        <p:spPr bwMode="auto">
          <a:xfrm>
            <a:off x="990600" y="1219200"/>
            <a:ext cx="70104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p:txBody>
          <a:bodyPr/>
          <a:lstStyle/>
          <a:p>
            <a:pPr eaLnBrk="1" hangingPunct="1"/>
            <a:r>
              <a:rPr lang="en-US" altLang="en-US" smtClean="0"/>
              <a:t>Creative Responses</a:t>
            </a:r>
          </a:p>
        </p:txBody>
      </p:sp>
      <p:pic>
        <p:nvPicPr>
          <p:cNvPr id="13315" name="Picture 5" descr="People holding up banner that reads PERSON"/>
          <p:cNvPicPr>
            <a:picLocks noChangeAspect="1" noChangeArrowheads="1"/>
          </p:cNvPicPr>
          <p:nvPr/>
        </p:nvPicPr>
        <p:blipFill>
          <a:blip r:embed="rId3" cstate="print"/>
          <a:srcRect/>
          <a:stretch>
            <a:fillRect/>
          </a:stretch>
        </p:blipFill>
        <p:spPr bwMode="auto">
          <a:xfrm>
            <a:off x="1371600" y="1447800"/>
            <a:ext cx="67818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Results of Oppression</a:t>
            </a:r>
          </a:p>
        </p:txBody>
      </p:sp>
      <p:sp>
        <p:nvSpPr>
          <p:cNvPr id="14339" name="Rectangle 3"/>
          <p:cNvSpPr>
            <a:spLocks noGrp="1" noChangeArrowheads="1"/>
          </p:cNvSpPr>
          <p:nvPr>
            <p:ph type="body" idx="1"/>
          </p:nvPr>
        </p:nvSpPr>
        <p:spPr/>
        <p:txBody>
          <a:bodyPr/>
          <a:lstStyle/>
          <a:p>
            <a:pPr eaLnBrk="1" hangingPunct="1"/>
            <a:r>
              <a:rPr lang="en-US" altLang="en-US" sz="2600" dirty="0" smtClean="0"/>
              <a:t>Discrimination</a:t>
            </a:r>
          </a:p>
          <a:p>
            <a:pPr eaLnBrk="1" hangingPunct="1"/>
            <a:r>
              <a:rPr lang="en-US" altLang="en-US" sz="2600" dirty="0" smtClean="0"/>
              <a:t>Segregation</a:t>
            </a:r>
          </a:p>
          <a:p>
            <a:pPr eaLnBrk="1" hangingPunct="1"/>
            <a:r>
              <a:rPr lang="en-US" altLang="en-US" sz="2600" dirty="0" smtClean="0"/>
              <a:t>Institutionalization</a:t>
            </a:r>
          </a:p>
          <a:p>
            <a:pPr eaLnBrk="1" hangingPunct="1"/>
            <a:r>
              <a:rPr lang="en-US" altLang="en-US" sz="2600" dirty="0" smtClean="0"/>
              <a:t>Inadequate incomes – Poverty!</a:t>
            </a:r>
          </a:p>
          <a:p>
            <a:pPr lvl="1" eaLnBrk="1" hangingPunct="1"/>
            <a:r>
              <a:rPr lang="en-US" altLang="en-US" sz="2600" dirty="0" smtClean="0"/>
              <a:t>PWD 16-64: only 37% were employed (2005) that is 14M +</a:t>
            </a:r>
          </a:p>
          <a:p>
            <a:pPr lvl="1" eaLnBrk="1" hangingPunct="1"/>
            <a:r>
              <a:rPr lang="en-US" altLang="en-US" sz="2600" dirty="0" smtClean="0"/>
              <a:t>For 65+, 40.5% have 1 or more disabilities.</a:t>
            </a:r>
          </a:p>
          <a:p>
            <a:pPr lvl="1" eaLnBrk="1" hangingPunct="1"/>
            <a:r>
              <a:rPr lang="en-US" altLang="en-US" sz="2600" dirty="0" smtClean="0"/>
              <a:t>PWD 5yrs or over: 21% are below the poverty level (8M) compared to 11% people with no disability. (2005)</a:t>
            </a:r>
          </a:p>
          <a:p>
            <a:pPr eaLnBrk="1" hangingPunct="1"/>
            <a:endParaRPr lang="en-US" altLang="en-US" sz="2600" dirty="0" smtClean="0"/>
          </a:p>
          <a:p>
            <a:pPr eaLnBrk="1" hangingPunct="1"/>
            <a:endParaRPr lang="en-US" altLang="en-US" sz="2600" dirty="0" smtClean="0"/>
          </a:p>
          <a:p>
            <a:pPr eaLnBrk="1" hangingPunct="1"/>
            <a:endParaRPr lang="en-US" altLang="en-US" sz="2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t>Results of </a:t>
            </a:r>
            <a:r>
              <a:rPr lang="en-US" altLang="en-US" dirty="0" smtClean="0"/>
              <a:t>Oppression</a:t>
            </a:r>
            <a:r>
              <a:rPr lang="en-US" altLang="en-US" sz="2400" dirty="0" smtClean="0"/>
              <a:t>, cont’d.</a:t>
            </a:r>
            <a:endParaRPr lang="en-US" altLang="en-US" dirty="0" smtClean="0"/>
          </a:p>
        </p:txBody>
      </p:sp>
      <p:sp>
        <p:nvSpPr>
          <p:cNvPr id="15363" name="Rectangle 3"/>
          <p:cNvSpPr>
            <a:spLocks noGrp="1" noChangeArrowheads="1"/>
          </p:cNvSpPr>
          <p:nvPr>
            <p:ph type="body" idx="1"/>
          </p:nvPr>
        </p:nvSpPr>
        <p:spPr/>
        <p:txBody>
          <a:bodyPr/>
          <a:lstStyle/>
          <a:p>
            <a:pPr eaLnBrk="1" hangingPunct="1"/>
            <a:r>
              <a:rPr lang="en-US" altLang="en-US" sz="2600" dirty="0" smtClean="0"/>
              <a:t>Economic Exploitation – sheltered workshops, low pay for care givers</a:t>
            </a:r>
          </a:p>
          <a:p>
            <a:pPr lvl="1" eaLnBrk="1" hangingPunct="1"/>
            <a:r>
              <a:rPr lang="en-US" altLang="en-US" sz="2600" dirty="0" smtClean="0"/>
              <a:t>Who makes money off as a result of a person having a disability?</a:t>
            </a:r>
          </a:p>
          <a:p>
            <a:pPr eaLnBrk="1" hangingPunct="1"/>
            <a:r>
              <a:rPr lang="en-US" altLang="en-US" sz="2600" dirty="0" smtClean="0"/>
              <a:t>Environmental Barriers to Mobility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smtClean="0"/>
              <a:t>Results of </a:t>
            </a:r>
            <a:r>
              <a:rPr lang="en-US" altLang="en-US" dirty="0" smtClean="0"/>
              <a:t>Oppression, </a:t>
            </a:r>
            <a:r>
              <a:rPr lang="en-US" altLang="en-US" sz="2400" dirty="0" smtClean="0"/>
              <a:t>cont’d. 2</a:t>
            </a:r>
            <a:r>
              <a:rPr lang="en-US" altLang="en-US" dirty="0" smtClean="0"/>
              <a:t> </a:t>
            </a:r>
            <a:endParaRPr lang="en-US" altLang="en-US" dirty="0" smtClean="0"/>
          </a:p>
        </p:txBody>
      </p:sp>
      <p:sp>
        <p:nvSpPr>
          <p:cNvPr id="16387" name="Rectangle 3"/>
          <p:cNvSpPr>
            <a:spLocks noGrp="1" noChangeArrowheads="1"/>
          </p:cNvSpPr>
          <p:nvPr>
            <p:ph type="body" idx="1"/>
          </p:nvPr>
        </p:nvSpPr>
        <p:spPr/>
        <p:txBody>
          <a:bodyPr/>
          <a:lstStyle/>
          <a:p>
            <a:pPr eaLnBrk="1" hangingPunct="1">
              <a:buNone/>
            </a:pPr>
            <a:r>
              <a:rPr lang="en-US" altLang="en-US" sz="2600" b="1" dirty="0" smtClean="0"/>
              <a:t>Control of our Lives by Others</a:t>
            </a:r>
          </a:p>
          <a:p>
            <a:pPr lvl="1" eaLnBrk="1" hangingPunct="1"/>
            <a:r>
              <a:rPr lang="en-US" altLang="en-US" sz="2600" dirty="0" smtClean="0"/>
              <a:t>Limited or no choice</a:t>
            </a:r>
          </a:p>
          <a:p>
            <a:pPr lvl="1" eaLnBrk="1" hangingPunct="1"/>
            <a:r>
              <a:rPr lang="en-US" altLang="en-US" sz="2600" dirty="0" smtClean="0"/>
              <a:t>Dependency because of poor Independent Living Skills </a:t>
            </a:r>
          </a:p>
          <a:p>
            <a:pPr lvl="1" eaLnBrk="1" hangingPunct="1"/>
            <a:r>
              <a:rPr lang="en-US" altLang="en-US" sz="2600" dirty="0" smtClean="0"/>
              <a:t>Low expectations – don’t get asked or invited (opinion, desires, participation)</a:t>
            </a:r>
          </a:p>
          <a:p>
            <a:pPr lvl="1" eaLnBrk="1" hangingPunct="1"/>
            <a:endParaRPr lang="en-US" altLang="en-US" sz="2600"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Results of </a:t>
            </a:r>
            <a:r>
              <a:rPr lang="en-US" altLang="en-US" dirty="0" smtClean="0"/>
              <a:t>Oppression</a:t>
            </a:r>
            <a:r>
              <a:rPr lang="en-US" altLang="en-US" sz="2400" dirty="0" smtClean="0"/>
              <a:t>, cont’d. 3</a:t>
            </a:r>
            <a:r>
              <a:rPr lang="en-US" altLang="en-US" dirty="0" smtClean="0"/>
              <a:t> </a:t>
            </a:r>
            <a:endParaRPr lang="en-US" altLang="en-US" dirty="0" smtClean="0"/>
          </a:p>
        </p:txBody>
      </p:sp>
      <p:sp>
        <p:nvSpPr>
          <p:cNvPr id="31747" name="Rectangle 3"/>
          <p:cNvSpPr>
            <a:spLocks noGrp="1" noChangeArrowheads="1"/>
          </p:cNvSpPr>
          <p:nvPr>
            <p:ph type="body" idx="1"/>
          </p:nvPr>
        </p:nvSpPr>
        <p:spPr/>
        <p:txBody>
          <a:bodyPr/>
          <a:lstStyle/>
          <a:p>
            <a:pPr eaLnBrk="1" hangingPunct="1">
              <a:buNone/>
              <a:defRPr/>
            </a:pPr>
            <a:r>
              <a:rPr lang="en-US" altLang="en-US" sz="2600" b="1" dirty="0" smtClean="0"/>
              <a:t>Internalized Oppression – </a:t>
            </a:r>
            <a:r>
              <a:rPr lang="en-US" altLang="en-US" sz="2600" dirty="0" smtClean="0"/>
              <a:t>we believe the negative stereotypes about ourselves and do not learn self-determination and self advocacy skills</a:t>
            </a:r>
          </a:p>
          <a:p>
            <a:pPr lvl="1" eaLnBrk="1" hangingPunct="1">
              <a:defRPr/>
            </a:pPr>
            <a:r>
              <a:rPr lang="en-US" altLang="en-US" sz="2600" dirty="0" smtClean="0"/>
              <a:t>Lack of political awareness</a:t>
            </a:r>
          </a:p>
          <a:p>
            <a:pPr lvl="1" eaLnBrk="1" hangingPunct="1">
              <a:defRPr/>
            </a:pPr>
            <a:r>
              <a:rPr lang="en-US" altLang="en-US" sz="2600" dirty="0" smtClean="0"/>
              <a:t>Less likely to vote</a:t>
            </a:r>
          </a:p>
          <a:p>
            <a:pPr lvl="1" eaLnBrk="1" hangingPunct="1">
              <a:defRPr/>
            </a:pPr>
            <a:r>
              <a:rPr lang="en-US" altLang="en-US" sz="2600" dirty="0" smtClean="0"/>
              <a:t>Less likely to run for office</a:t>
            </a:r>
          </a:p>
          <a:p>
            <a:pPr lvl="1" eaLnBrk="1" hangingPunct="1">
              <a:defRPr/>
            </a:pPr>
            <a:r>
              <a:rPr lang="en-US" altLang="en-US" sz="2600" dirty="0" smtClean="0"/>
              <a:t>More organizations </a:t>
            </a:r>
            <a:r>
              <a:rPr lang="en-US" altLang="en-US" sz="2600" i="1" dirty="0" smtClean="0"/>
              <a:t>for</a:t>
            </a:r>
            <a:r>
              <a:rPr lang="en-US" altLang="en-US" sz="2600" dirty="0" smtClean="0"/>
              <a:t> PWD </a:t>
            </a:r>
            <a:r>
              <a:rPr lang="en-US" altLang="en-US" sz="2600" i="1" dirty="0" smtClean="0"/>
              <a:t>than of</a:t>
            </a:r>
            <a:r>
              <a:rPr lang="en-US" altLang="en-US" sz="2600" dirty="0" smtClean="0"/>
              <a:t> PWD  </a:t>
            </a:r>
          </a:p>
          <a:p>
            <a:pPr eaLnBrk="1" hangingPunct="1">
              <a:buFont typeface="Wingdings" pitchFamily="2" charset="2"/>
              <a:buNone/>
              <a:defRPr/>
            </a:pPr>
            <a:endParaRPr lang="en-US" altLang="en-US" sz="26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altLang="en-US" sz="3200" b="1" dirty="0" smtClean="0"/>
              <a:t>Results of </a:t>
            </a:r>
            <a:r>
              <a:rPr lang="en-US" altLang="en-US" sz="3200" b="1" i="1" dirty="0" smtClean="0">
                <a:solidFill>
                  <a:schemeClr val="tx1"/>
                </a:solidFill>
              </a:rPr>
              <a:t>Internalized Oppression</a:t>
            </a:r>
          </a:p>
        </p:txBody>
      </p:sp>
      <p:sp>
        <p:nvSpPr>
          <p:cNvPr id="18435" name="Rectangle 3"/>
          <p:cNvSpPr>
            <a:spLocks noGrp="1" noChangeArrowheads="1"/>
          </p:cNvSpPr>
          <p:nvPr>
            <p:ph type="body" idx="1"/>
          </p:nvPr>
        </p:nvSpPr>
        <p:spPr/>
        <p:txBody>
          <a:bodyPr/>
          <a:lstStyle/>
          <a:p>
            <a:pPr eaLnBrk="1" hangingPunct="1"/>
            <a:r>
              <a:rPr lang="en-US" altLang="en-US" sz="2600" dirty="0" smtClean="0"/>
              <a:t>Low expectations for ourselves</a:t>
            </a:r>
          </a:p>
          <a:p>
            <a:pPr eaLnBrk="1" hangingPunct="1"/>
            <a:r>
              <a:rPr lang="en-US" altLang="en-US" sz="2600" dirty="0" smtClean="0"/>
              <a:t>We have low self-esteem/ poor confidence</a:t>
            </a:r>
          </a:p>
          <a:p>
            <a:pPr eaLnBrk="1" hangingPunct="1"/>
            <a:r>
              <a:rPr lang="en-US" altLang="en-US" sz="2600" dirty="0" smtClean="0"/>
              <a:t>Poor self advocacy ideas</a:t>
            </a:r>
          </a:p>
          <a:p>
            <a:pPr eaLnBrk="1" hangingPunct="1"/>
            <a:r>
              <a:rPr lang="en-US" altLang="en-US" sz="2600" dirty="0" smtClean="0"/>
              <a:t>Isolation and feeling left out</a:t>
            </a:r>
          </a:p>
          <a:p>
            <a:pPr lvl="1" eaLnBrk="1" hangingPunct="1"/>
            <a:r>
              <a:rPr lang="en-US" altLang="en-US" sz="2600" dirty="0" smtClean="0"/>
              <a:t>We don’t show up!</a:t>
            </a:r>
          </a:p>
          <a:p>
            <a:pPr eaLnBrk="1" hangingPunct="1"/>
            <a:r>
              <a:rPr lang="en-US" altLang="en-US" sz="2600" dirty="0" smtClean="0"/>
              <a:t>Diverseness among ourselves</a:t>
            </a:r>
          </a:p>
          <a:p>
            <a:pPr eaLnBrk="1" hangingPunct="1"/>
            <a:r>
              <a:rPr lang="en-US" altLang="en-US" sz="2600" dirty="0" smtClean="0"/>
              <a:t>Denial of our disabilities and others</a:t>
            </a:r>
          </a:p>
          <a:p>
            <a:pPr eaLnBrk="1" hangingPunct="1"/>
            <a:r>
              <a:rPr lang="en-US" altLang="en-US" sz="2600" dirty="0" smtClean="0"/>
              <a:t>Blaming the disability for everything that is wrong</a:t>
            </a:r>
          </a:p>
          <a:p>
            <a:pPr eaLnBrk="1" hangingPunct="1"/>
            <a:endParaRPr lang="en-US" altLang="en-US" sz="2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Compulsive Misery</a:t>
            </a:r>
          </a:p>
        </p:txBody>
      </p:sp>
      <p:pic>
        <p:nvPicPr>
          <p:cNvPr id="19459" name="Picture 3" descr="Cartoon of a tv screen called &quot;The Victim Channel&quot; with a woman giving the weather forecast that says &quot;The weather today will be really unfair.&quot;"/>
          <p:cNvPicPr>
            <a:picLocks noChangeAspect="1" noChangeArrowheads="1"/>
          </p:cNvPicPr>
          <p:nvPr/>
        </p:nvPicPr>
        <p:blipFill>
          <a:blip r:embed="rId3" cstate="print"/>
          <a:srcRect/>
          <a:stretch>
            <a:fillRect/>
          </a:stretch>
        </p:blipFill>
        <p:spPr bwMode="auto">
          <a:xfrm>
            <a:off x="1752600" y="1295400"/>
            <a:ext cx="54102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altLang="en-US" dirty="0" smtClean="0"/>
              <a:t>More on </a:t>
            </a:r>
            <a:r>
              <a:rPr lang="en-US" altLang="en-US" dirty="0" smtClean="0">
                <a:solidFill>
                  <a:schemeClr val="tx1"/>
                </a:solidFill>
              </a:rPr>
              <a:t>Internalized Oppression</a:t>
            </a:r>
          </a:p>
        </p:txBody>
      </p:sp>
      <p:sp>
        <p:nvSpPr>
          <p:cNvPr id="20483" name="Rectangle 3"/>
          <p:cNvSpPr>
            <a:spLocks noGrp="1" noChangeArrowheads="1"/>
          </p:cNvSpPr>
          <p:nvPr>
            <p:ph type="body" idx="1"/>
          </p:nvPr>
        </p:nvSpPr>
        <p:spPr/>
        <p:txBody>
          <a:bodyPr/>
          <a:lstStyle/>
          <a:p>
            <a:pPr eaLnBrk="1" hangingPunct="1"/>
            <a:r>
              <a:rPr lang="en-US" altLang="en-US" sz="2600" dirty="0" smtClean="0"/>
              <a:t>Compulsive cheerfulness or Compulsive misery</a:t>
            </a:r>
          </a:p>
          <a:p>
            <a:pPr eaLnBrk="1" hangingPunct="1"/>
            <a:r>
              <a:rPr lang="en-US" altLang="en-US" sz="2600" dirty="0" smtClean="0"/>
              <a:t>Feeling unattractive </a:t>
            </a:r>
          </a:p>
          <a:p>
            <a:pPr eaLnBrk="1" hangingPunct="1"/>
            <a:r>
              <a:rPr lang="en-US" altLang="en-US" sz="2600" dirty="0" smtClean="0"/>
              <a:t>Feeling unlovable</a:t>
            </a:r>
          </a:p>
          <a:p>
            <a:pPr eaLnBrk="1" hangingPunct="1"/>
            <a:r>
              <a:rPr lang="en-US" altLang="en-US" sz="2600" dirty="0" smtClean="0"/>
              <a:t>Feeling we have no rights and do now know our rights</a:t>
            </a:r>
          </a:p>
          <a:p>
            <a:pPr eaLnBrk="1" hangingPunct="1"/>
            <a:r>
              <a:rPr lang="en-US" altLang="en-US" sz="2600" dirty="0" smtClean="0"/>
              <a:t>Lack of social skills</a:t>
            </a:r>
          </a:p>
          <a:p>
            <a:pPr lvl="1" eaLnBrk="1" hangingPunct="1"/>
            <a:r>
              <a:rPr lang="en-US" altLang="en-US" sz="2600" dirty="0" smtClean="0"/>
              <a:t>Youth and employment</a:t>
            </a:r>
            <a:r>
              <a:rPr lang="en-US" altLang="en-US" sz="2600" dirty="0" smtClean="0">
                <a:latin typeface="Arial"/>
                <a:cs typeface="Arial"/>
              </a:rPr>
              <a:t>—</a:t>
            </a:r>
            <a:r>
              <a:rPr lang="en-US" altLang="en-US" sz="2600" dirty="0" smtClean="0"/>
              <a:t>IEPs</a:t>
            </a:r>
          </a:p>
          <a:p>
            <a:pPr eaLnBrk="1" hangingPunct="1"/>
            <a:r>
              <a:rPr lang="en-US" altLang="en-US" sz="2600" dirty="0" smtClean="0"/>
              <a:t>Isolation from our allies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altLang="en-US" dirty="0" smtClean="0"/>
              <a:t>Internalized Oppression</a:t>
            </a:r>
          </a:p>
        </p:txBody>
      </p:sp>
      <p:sp>
        <p:nvSpPr>
          <p:cNvPr id="35843" name="Rectangle 3"/>
          <p:cNvSpPr>
            <a:spLocks noGrp="1" noChangeArrowheads="1"/>
          </p:cNvSpPr>
          <p:nvPr>
            <p:ph idx="1"/>
          </p:nvPr>
        </p:nvSpPr>
        <p:spPr/>
        <p:txBody>
          <a:bodyPr/>
          <a:lstStyle/>
          <a:p>
            <a:pPr eaLnBrk="1" hangingPunct="1">
              <a:defRPr/>
            </a:pPr>
            <a:r>
              <a:rPr lang="en-US" altLang="en-US" dirty="0" smtClean="0"/>
              <a:t>Owning negative stereotypes as truth</a:t>
            </a:r>
          </a:p>
          <a:p>
            <a:pPr lvl="1" eaLnBrk="1" hangingPunct="1">
              <a:defRPr/>
            </a:pPr>
            <a:r>
              <a:rPr lang="en-US" altLang="en-US" dirty="0" smtClean="0"/>
              <a:t>For ourselves </a:t>
            </a:r>
          </a:p>
          <a:p>
            <a:pPr lvl="1" eaLnBrk="1" hangingPunct="1">
              <a:defRPr/>
            </a:pPr>
            <a:r>
              <a:rPr lang="en-US" altLang="en-US" dirty="0" smtClean="0"/>
              <a:t>For others with disabilities</a:t>
            </a:r>
          </a:p>
          <a:p>
            <a:pPr eaLnBrk="1" hangingPunct="1">
              <a:defRPr/>
            </a:pPr>
            <a:r>
              <a:rPr lang="en-US" altLang="en-US" b="1" dirty="0" smtClean="0"/>
              <a:t>We need our internalized oppression interrupted!</a:t>
            </a:r>
          </a:p>
          <a:p>
            <a:pPr eaLnBrk="1" hangingPunct="1">
              <a:defRPr/>
            </a:pPr>
            <a:r>
              <a:rPr lang="en-US" altLang="en-US" b="1" dirty="0" smtClean="0"/>
              <a:t>Encouragement to act outside the stereotypes – Be Bold!</a:t>
            </a:r>
          </a:p>
          <a:p>
            <a:pPr eaLnBrk="1" hangingPunct="1">
              <a:defRPr/>
            </a:pPr>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228600" y="152400"/>
            <a:ext cx="7696200" cy="838200"/>
          </a:xfrm>
        </p:spPr>
        <p:txBody>
          <a:bodyPr/>
          <a:lstStyle/>
          <a:p>
            <a:pPr algn="ctr" eaLnBrk="1" hangingPunct="1"/>
            <a:r>
              <a:rPr lang="en-US" altLang="en-US" dirty="0" smtClean="0"/>
              <a:t>Liberation Policy for People with Disabilities</a:t>
            </a:r>
          </a:p>
        </p:txBody>
      </p:sp>
      <p:sp>
        <p:nvSpPr>
          <p:cNvPr id="4099" name="Rectangle 6"/>
          <p:cNvSpPr>
            <a:spLocks noGrp="1" noChangeArrowheads="1"/>
          </p:cNvSpPr>
          <p:nvPr>
            <p:ph type="body" idx="1"/>
          </p:nvPr>
        </p:nvSpPr>
        <p:spPr>
          <a:xfrm>
            <a:off x="228600" y="1143000"/>
            <a:ext cx="8763000" cy="4953000"/>
          </a:xfrm>
        </p:spPr>
        <p:txBody>
          <a:bodyPr/>
          <a:lstStyle/>
          <a:p>
            <a:pPr eaLnBrk="1" hangingPunct="1">
              <a:buFont typeface="Wingdings" pitchFamily="2" charset="2"/>
              <a:buNone/>
            </a:pPr>
            <a:r>
              <a:rPr lang="en-US" altLang="en-US" sz="2600" u="sng" dirty="0" smtClean="0"/>
              <a:t>Reality about who we are</a:t>
            </a:r>
            <a:r>
              <a:rPr lang="en-US" altLang="en-US" sz="2600" dirty="0" smtClean="0"/>
              <a:t>: Good, lovable, valuable, creative, intelligent, cooperative, attractive, strong, powerful.</a:t>
            </a:r>
          </a:p>
          <a:p>
            <a:pPr eaLnBrk="1" hangingPunct="1"/>
            <a:endParaRPr lang="en-US" altLang="en-US" sz="2600" dirty="0" smtClean="0"/>
          </a:p>
          <a:p>
            <a:pPr eaLnBrk="1" hangingPunct="1"/>
            <a:endParaRPr lang="en-US" altLang="en-US" sz="2600" dirty="0" smtClean="0"/>
          </a:p>
          <a:p>
            <a:pPr eaLnBrk="1" hangingPunct="1"/>
            <a:endParaRPr lang="en-US" altLang="en-US" sz="2600" dirty="0" smtClean="0"/>
          </a:p>
        </p:txBody>
      </p:sp>
      <p:sp>
        <p:nvSpPr>
          <p:cNvPr id="4100"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ltLang="en-US"/>
          </a:p>
        </p:txBody>
      </p:sp>
      <p:pic>
        <p:nvPicPr>
          <p:cNvPr id="4101" name="Picture 7" descr="Silhouettes of graphics of people with varying disabilities."/>
          <p:cNvPicPr>
            <a:picLocks noChangeAspect="1" noChangeArrowheads="1"/>
          </p:cNvPicPr>
          <p:nvPr/>
        </p:nvPicPr>
        <p:blipFill>
          <a:blip r:embed="rId3" r:link="rId4" cstate="print"/>
          <a:srcRect/>
          <a:stretch>
            <a:fillRect/>
          </a:stretch>
        </p:blipFill>
        <p:spPr bwMode="auto">
          <a:xfrm>
            <a:off x="1295400" y="3810000"/>
            <a:ext cx="60960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Two people sitting at a table with one holding a sign that reads &quot;Register to Vote Here&quot;"/>
          <p:cNvPicPr>
            <a:picLocks noGrp="1" noChangeAspect="1" noChangeArrowheads="1"/>
          </p:cNvPicPr>
          <p:nvPr>
            <p:ph type="body" idx="4294967295"/>
          </p:nvPr>
        </p:nvPicPr>
        <p:blipFill>
          <a:blip r:embed="rId2" cstate="print"/>
          <a:srcRect/>
          <a:stretch>
            <a:fillRect/>
          </a:stretch>
        </p:blipFill>
        <p:spPr>
          <a:xfrm>
            <a:off x="1371600" y="609600"/>
            <a:ext cx="6502400" cy="5105400"/>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smtClean="0">
                <a:solidFill>
                  <a:srgbClr val="FF0000"/>
                </a:solidFill>
              </a:rPr>
              <a:t>Liberation</a:t>
            </a:r>
            <a:r>
              <a:rPr lang="en-US" altLang="en-US" dirty="0" smtClean="0">
                <a:solidFill>
                  <a:schemeClr val="tx1"/>
                </a:solidFill>
              </a:rPr>
              <a:t> is an Action Word!</a:t>
            </a:r>
          </a:p>
        </p:txBody>
      </p:sp>
      <p:sp>
        <p:nvSpPr>
          <p:cNvPr id="36867" name="Rectangle 3"/>
          <p:cNvSpPr>
            <a:spLocks noGrp="1" noChangeArrowheads="1"/>
          </p:cNvSpPr>
          <p:nvPr>
            <p:ph type="body" idx="1"/>
          </p:nvPr>
        </p:nvSpPr>
        <p:spPr>
          <a:xfrm>
            <a:off x="228600" y="990600"/>
            <a:ext cx="8915400" cy="5105400"/>
          </a:xfrm>
        </p:spPr>
        <p:txBody>
          <a:bodyPr/>
          <a:lstStyle/>
          <a:p>
            <a:pPr eaLnBrk="1" hangingPunct="1">
              <a:defRPr/>
            </a:pPr>
            <a:r>
              <a:rPr lang="en-US" altLang="en-US" sz="2600" b="1" dirty="0" smtClean="0"/>
              <a:t>Remember the truth </a:t>
            </a:r>
            <a:r>
              <a:rPr lang="en-US" altLang="en-US" sz="2600" dirty="0" smtClean="0"/>
              <a:t>about who we are and remind each other.</a:t>
            </a:r>
          </a:p>
          <a:p>
            <a:pPr eaLnBrk="1" hangingPunct="1">
              <a:defRPr/>
            </a:pPr>
            <a:r>
              <a:rPr lang="en-US" altLang="en-US" sz="2600" b="1" dirty="0" smtClean="0"/>
              <a:t>Knowing your legal rights </a:t>
            </a:r>
            <a:r>
              <a:rPr lang="en-US" altLang="en-US" sz="2600" dirty="0" smtClean="0"/>
              <a:t>and speaking up about them.</a:t>
            </a:r>
          </a:p>
          <a:p>
            <a:pPr eaLnBrk="1" hangingPunct="1">
              <a:defRPr/>
            </a:pPr>
            <a:r>
              <a:rPr lang="en-US" altLang="en-US" sz="2600" b="1" dirty="0" smtClean="0"/>
              <a:t>Show up</a:t>
            </a:r>
          </a:p>
          <a:p>
            <a:pPr eaLnBrk="1" hangingPunct="1">
              <a:defRPr/>
            </a:pPr>
            <a:r>
              <a:rPr lang="en-US" altLang="en-US" sz="2600" b="1" dirty="0" smtClean="0"/>
              <a:t>Get involved </a:t>
            </a:r>
            <a:r>
              <a:rPr lang="en-US" altLang="en-US" sz="2600" dirty="0" smtClean="0"/>
              <a:t>in things that matter to you</a:t>
            </a:r>
          </a:p>
          <a:p>
            <a:pPr eaLnBrk="1" hangingPunct="1">
              <a:defRPr/>
            </a:pPr>
            <a:r>
              <a:rPr lang="en-US" altLang="en-US" sz="2600" dirty="0" smtClean="0"/>
              <a:t>Don’t do it alone</a:t>
            </a:r>
            <a:r>
              <a:rPr lang="en-US" altLang="en-US" sz="2600" dirty="0" smtClean="0">
                <a:latin typeface="Arial"/>
                <a:cs typeface="Arial"/>
              </a:rPr>
              <a:t>—</a:t>
            </a:r>
            <a:r>
              <a:rPr lang="en-US" altLang="en-US" sz="2600" b="1" dirty="0" smtClean="0"/>
              <a:t>get company</a:t>
            </a:r>
            <a:r>
              <a:rPr lang="en-US" altLang="en-US" sz="2600" dirty="0" smtClean="0"/>
              <a:t>!</a:t>
            </a:r>
          </a:p>
          <a:p>
            <a:pPr eaLnBrk="1" hangingPunct="1">
              <a:defRPr/>
            </a:pPr>
            <a:endParaRPr lang="en-US" altLang="en-US" sz="26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dirty="0" smtClean="0">
                <a:solidFill>
                  <a:srgbClr val="FF0000"/>
                </a:solidFill>
              </a:rPr>
              <a:t>Liberation</a:t>
            </a:r>
            <a:r>
              <a:rPr lang="en-US" altLang="en-US" dirty="0" smtClean="0"/>
              <a:t> is an Action Word! </a:t>
            </a:r>
            <a:r>
              <a:rPr lang="en-US" altLang="en-US" sz="2400" dirty="0" smtClean="0"/>
              <a:t>cont’d.</a:t>
            </a:r>
            <a:endParaRPr lang="en-US" altLang="en-US" dirty="0" smtClean="0"/>
          </a:p>
        </p:txBody>
      </p:sp>
      <p:sp>
        <p:nvSpPr>
          <p:cNvPr id="24579" name="Rectangle 3"/>
          <p:cNvSpPr>
            <a:spLocks noGrp="1" noChangeArrowheads="1"/>
          </p:cNvSpPr>
          <p:nvPr>
            <p:ph idx="1"/>
          </p:nvPr>
        </p:nvSpPr>
        <p:spPr/>
        <p:txBody>
          <a:bodyPr/>
          <a:lstStyle/>
          <a:p>
            <a:pPr eaLnBrk="1" hangingPunct="1"/>
            <a:r>
              <a:rPr lang="en-US" altLang="en-US" sz="2800" b="1" dirty="0" smtClean="0"/>
              <a:t>Learn the rules </a:t>
            </a:r>
            <a:r>
              <a:rPr lang="en-US" altLang="en-US" sz="2800" dirty="0" smtClean="0"/>
              <a:t>of programs you need or have services from</a:t>
            </a:r>
          </a:p>
          <a:p>
            <a:pPr eaLnBrk="1" hangingPunct="1"/>
            <a:r>
              <a:rPr lang="en-US" altLang="en-US" sz="2800" dirty="0" smtClean="0"/>
              <a:t>Make your own </a:t>
            </a:r>
            <a:r>
              <a:rPr lang="en-US" altLang="en-US" sz="2800" b="1" dirty="0" smtClean="0"/>
              <a:t>choices</a:t>
            </a:r>
          </a:p>
          <a:p>
            <a:pPr eaLnBrk="1" hangingPunct="1"/>
            <a:r>
              <a:rPr lang="en-US" altLang="en-US" sz="2800" b="1" dirty="0" smtClean="0"/>
              <a:t>Get to know other people</a:t>
            </a:r>
            <a:r>
              <a:rPr lang="en-US" altLang="en-US" sz="2800" dirty="0" smtClean="0"/>
              <a:t> with disabilities</a:t>
            </a:r>
          </a:p>
          <a:p>
            <a:pPr eaLnBrk="1" hangingPunct="1"/>
            <a:r>
              <a:rPr lang="en-US" altLang="en-US" sz="2800" b="1" dirty="0" smtClean="0"/>
              <a:t>Closeness</a:t>
            </a:r>
            <a:r>
              <a:rPr lang="en-US" altLang="en-US" sz="2800" dirty="0" smtClean="0"/>
              <a:t> - respectful physical and emotional</a:t>
            </a:r>
          </a:p>
          <a:p>
            <a:pPr eaLnBrk="1" hangingPunct="1"/>
            <a:r>
              <a:rPr lang="en-US" altLang="en-US" sz="2800" b="1" dirty="0" smtClean="0"/>
              <a:t>Awareness - </a:t>
            </a:r>
            <a:r>
              <a:rPr lang="en-US" altLang="en-US" sz="2800" dirty="0" smtClean="0"/>
              <a:t>Being able to ID oppression driven thinking and behavior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t>Learn Self-Advocacy Skills</a:t>
            </a:r>
          </a:p>
        </p:txBody>
      </p:sp>
      <p:sp>
        <p:nvSpPr>
          <p:cNvPr id="111619" name="Rectangle 3"/>
          <p:cNvSpPr>
            <a:spLocks noGrp="1" noChangeArrowheads="1"/>
          </p:cNvSpPr>
          <p:nvPr>
            <p:ph idx="1"/>
          </p:nvPr>
        </p:nvSpPr>
        <p:spPr/>
        <p:txBody>
          <a:bodyPr/>
          <a:lstStyle/>
          <a:p>
            <a:pPr marL="0" indent="0" eaLnBrk="1" hangingPunct="1">
              <a:buFont typeface="Wingdings" pitchFamily="2" charset="2"/>
              <a:buNone/>
              <a:defRPr/>
            </a:pPr>
            <a:r>
              <a:rPr lang="en-US" altLang="en-US" sz="2800" dirty="0" smtClean="0"/>
              <a:t>How to speak up for your needs.</a:t>
            </a:r>
          </a:p>
          <a:p>
            <a:pPr marL="0" indent="0" eaLnBrk="1" hangingPunct="1">
              <a:buFont typeface="Wingdings" pitchFamily="2" charset="2"/>
              <a:buNone/>
              <a:defRPr/>
            </a:pPr>
            <a:endParaRPr lang="en-US" altLang="en-US" dirty="0" smtClean="0"/>
          </a:p>
          <a:p>
            <a:pPr eaLnBrk="1" hangingPunct="1">
              <a:defRPr/>
            </a:pPr>
            <a:endParaRPr lang="en-US" altLang="en-US" dirty="0" smtClean="0"/>
          </a:p>
        </p:txBody>
      </p:sp>
      <p:pic>
        <p:nvPicPr>
          <p:cNvPr id="25604" name="Picture 5" descr="Self Advocates at IL summit"/>
          <p:cNvPicPr>
            <a:picLocks noChangeAspect="1" noChangeArrowheads="1"/>
          </p:cNvPicPr>
          <p:nvPr/>
        </p:nvPicPr>
        <p:blipFill>
          <a:blip r:embed="rId2" cstate="print"/>
          <a:srcRect/>
          <a:stretch>
            <a:fillRect/>
          </a:stretch>
        </p:blipFill>
        <p:spPr bwMode="auto">
          <a:xfrm>
            <a:off x="1524000" y="1905000"/>
            <a:ext cx="61722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smtClean="0"/>
              <a:t>What We Need from Non-Disabled Allies</a:t>
            </a:r>
            <a:r>
              <a:rPr lang="en-US" altLang="en-US" dirty="0" smtClean="0">
                <a:latin typeface="Arial"/>
                <a:cs typeface="Arial"/>
              </a:rPr>
              <a:t>—</a:t>
            </a:r>
            <a:r>
              <a:rPr lang="en-US" altLang="en-US" dirty="0" smtClean="0"/>
              <a:t> Teachers, Friends and Family</a:t>
            </a:r>
          </a:p>
        </p:txBody>
      </p:sp>
      <p:sp>
        <p:nvSpPr>
          <p:cNvPr id="26627" name="Rectangle 3"/>
          <p:cNvSpPr>
            <a:spLocks noGrp="1" noChangeArrowheads="1"/>
          </p:cNvSpPr>
          <p:nvPr>
            <p:ph idx="1"/>
          </p:nvPr>
        </p:nvSpPr>
        <p:spPr>
          <a:xfrm>
            <a:off x="228600" y="1066800"/>
            <a:ext cx="8763000" cy="5105400"/>
          </a:xfrm>
        </p:spPr>
        <p:txBody>
          <a:bodyPr/>
          <a:lstStyle/>
          <a:p>
            <a:pPr eaLnBrk="1" hangingPunct="1"/>
            <a:r>
              <a:rPr lang="en-US" altLang="en-US" sz="2600" u="sng" dirty="0" smtClean="0"/>
              <a:t>Explore their own feelings </a:t>
            </a:r>
            <a:r>
              <a:rPr lang="en-US" altLang="en-US" sz="2600" dirty="0" smtClean="0"/>
              <a:t>about their bodies, feeling different in any way, experiences with illness or others with disabilities.</a:t>
            </a:r>
          </a:p>
          <a:p>
            <a:pPr eaLnBrk="1" hangingPunct="1"/>
            <a:r>
              <a:rPr lang="en-US" altLang="en-US" sz="2600" u="sng" dirty="0" smtClean="0"/>
              <a:t>Relaxed light listening</a:t>
            </a:r>
            <a:r>
              <a:rPr lang="en-US" altLang="en-US" sz="2600" dirty="0" smtClean="0"/>
              <a:t>. Remember feelings are not the hurt but the healing of the hurt.</a:t>
            </a:r>
          </a:p>
          <a:p>
            <a:pPr eaLnBrk="1" hangingPunct="1"/>
            <a:r>
              <a:rPr lang="en-US" altLang="en-US" sz="2600" u="sng" dirty="0" smtClean="0"/>
              <a:t>Interrupt</a:t>
            </a:r>
            <a:r>
              <a:rPr lang="en-US" altLang="en-US" sz="2600" dirty="0" smtClean="0"/>
              <a:t> our internalized oppression – remind us of our truth.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smtClean="0"/>
              <a:t>What We Need from Non-Disabled Allies</a:t>
            </a:r>
          </a:p>
        </p:txBody>
      </p:sp>
      <p:sp>
        <p:nvSpPr>
          <p:cNvPr id="41987" name="Rectangle 3"/>
          <p:cNvSpPr>
            <a:spLocks noGrp="1" noChangeArrowheads="1"/>
          </p:cNvSpPr>
          <p:nvPr>
            <p:ph type="body" idx="1"/>
          </p:nvPr>
        </p:nvSpPr>
        <p:spPr/>
        <p:txBody>
          <a:bodyPr/>
          <a:lstStyle/>
          <a:p>
            <a:pPr eaLnBrk="1" hangingPunct="1">
              <a:defRPr/>
            </a:pPr>
            <a:r>
              <a:rPr lang="en-US" altLang="en-US" sz="2400" u="sng" dirty="0" smtClean="0"/>
              <a:t>Support our</a:t>
            </a:r>
            <a:r>
              <a:rPr lang="en-US" altLang="en-US" sz="2400" dirty="0" smtClean="0"/>
              <a:t> goals, ideas and dreams</a:t>
            </a:r>
          </a:p>
          <a:p>
            <a:pPr eaLnBrk="1" hangingPunct="1">
              <a:defRPr/>
            </a:pPr>
            <a:r>
              <a:rPr lang="en-US" altLang="en-US" sz="2400" u="sng" dirty="0" smtClean="0"/>
              <a:t>Safe touch</a:t>
            </a:r>
            <a:r>
              <a:rPr lang="en-US" altLang="en-US" sz="2400" dirty="0" smtClean="0"/>
              <a:t> with permission and awareness. Have high expectations for us</a:t>
            </a:r>
          </a:p>
          <a:p>
            <a:pPr eaLnBrk="1" hangingPunct="1">
              <a:defRPr/>
            </a:pPr>
            <a:r>
              <a:rPr lang="en-US" altLang="en-US" sz="2400" u="sng" dirty="0" smtClean="0"/>
              <a:t>Speak up</a:t>
            </a:r>
            <a:r>
              <a:rPr lang="en-US" altLang="en-US" sz="2400" dirty="0" smtClean="0"/>
              <a:t> about discrimination and inaccessibility</a:t>
            </a:r>
          </a:p>
          <a:p>
            <a:pPr eaLnBrk="1" hangingPunct="1">
              <a:defRPr/>
            </a:pPr>
            <a:endParaRPr lang="en-US" alt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dirty="0">
                <a:effectLst/>
              </a:rPr>
              <a:t>For more information</a:t>
            </a:r>
          </a:p>
        </p:txBody>
      </p:sp>
      <p:sp>
        <p:nvSpPr>
          <p:cNvPr id="217091" name="Rectangle 3"/>
          <p:cNvSpPr>
            <a:spLocks noGrp="1" noChangeArrowheads="1"/>
          </p:cNvSpPr>
          <p:nvPr>
            <p:ph idx="1"/>
          </p:nvPr>
        </p:nvSpPr>
        <p:spPr>
          <a:xfrm>
            <a:off x="228600" y="990600"/>
            <a:ext cx="8534400" cy="5105400"/>
          </a:xfrm>
        </p:spPr>
        <p:txBody>
          <a:bodyPr/>
          <a:lstStyle/>
          <a:p>
            <a:pPr>
              <a:buFont typeface="Tahoma" pitchFamily="34" charset="0"/>
              <a:buNone/>
            </a:pPr>
            <a:r>
              <a:rPr lang="en-US" sz="2600" dirty="0"/>
              <a:t>Contact:</a:t>
            </a:r>
          </a:p>
          <a:p>
            <a:pPr lvl="1">
              <a:buNone/>
            </a:pPr>
            <a:r>
              <a:rPr lang="en-US" sz="2600" dirty="0" smtClean="0">
                <a:solidFill>
                  <a:schemeClr val="tx1"/>
                </a:solidFill>
              </a:rPr>
              <a:t>Amina Kruck </a:t>
            </a:r>
            <a:r>
              <a:rPr lang="en-US" sz="2600" dirty="0" smtClean="0"/>
              <a:t>– </a:t>
            </a:r>
            <a:r>
              <a:rPr lang="en-US" sz="2600" dirty="0" smtClean="0">
                <a:hlinkClick r:id="rId2"/>
              </a:rPr>
              <a:t>aminak@abil.org</a:t>
            </a:r>
            <a:endParaRPr lang="en-US" sz="2600" dirty="0" smtClean="0"/>
          </a:p>
          <a:p>
            <a:pPr lvl="1">
              <a:buNone/>
            </a:pPr>
            <a:endParaRPr lang="en-US" sz="2600" dirty="0"/>
          </a:p>
          <a:p>
            <a:endParaRPr lang="en-US" sz="2600" dirty="0"/>
          </a:p>
        </p:txBody>
      </p:sp>
    </p:spTree>
    <p:extLst>
      <p:ext uri="{BB962C8B-B14F-4D97-AF65-F5344CB8AC3E}">
        <p14:creationId xmlns:p14="http://schemas.microsoft.com/office/powerpoint/2010/main" xmlns="" val="31429785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2"/>
          <p:cNvSpPr>
            <a:spLocks noGrp="1" noChangeArrowheads="1"/>
          </p:cNvSpPr>
          <p:nvPr>
            <p:ph type="title"/>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r>
              <a:rPr lang="en-US" dirty="0" smtClean="0">
                <a:effectLst/>
              </a:rPr>
              <a:t>CIL-NET </a:t>
            </a:r>
            <a:r>
              <a:rPr lang="en-US" dirty="0">
                <a:effectLst/>
              </a:rPr>
              <a:t>Attribution</a:t>
            </a:r>
          </a:p>
        </p:txBody>
      </p:sp>
      <p:sp>
        <p:nvSpPr>
          <p:cNvPr id="124933" name="Rectangle 3"/>
          <p:cNvSpPr>
            <a:spLocks noGrp="1" noChangeArrowheads="1"/>
          </p:cNvSpPr>
          <p:nvPr>
            <p:ph type="body" idx="1"/>
          </p:nvPr>
        </p:nvSpPr>
        <p:spPr>
          <a:xfrm>
            <a:off x="152400" y="1143000"/>
            <a:ext cx="8842166" cy="51816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buNone/>
            </a:pPr>
            <a:r>
              <a:rPr lang="en-US" sz="2600" dirty="0"/>
              <a:t>	Support for development of this training was provided by the U.S. Department of Education, Rehabilitation Services Administration under grant number H132B120001</a:t>
            </a:r>
            <a:r>
              <a:rPr lang="en-US" sz="2600" dirty="0" smtClean="0"/>
              <a:t>. </a:t>
            </a:r>
            <a:r>
              <a:rPr lang="en-US" sz="2600" dirty="0"/>
              <a:t>No official endorsement of the Department of Education should be inferred. Permission is granted for duplication of any portion of this PowerPoint presentation, providing that the following credit is given to the project: </a:t>
            </a:r>
            <a:r>
              <a:rPr lang="en-US" sz="2600" b="1" dirty="0"/>
              <a:t>Developed as part of the CIL-NET, a project of the </a:t>
            </a:r>
            <a:r>
              <a:rPr lang="en-US" sz="2600" b="1" dirty="0" smtClean="0"/>
              <a:t>IL-NET</a:t>
            </a:r>
            <a:r>
              <a:rPr lang="en-US" sz="2600" b="1" dirty="0"/>
              <a:t>, an ILRU/NCIL/APRIL National Training and Technical Assistance Program.</a:t>
            </a:r>
            <a:endParaRPr lang="en-US" sz="2600" dirty="0"/>
          </a:p>
          <a:p>
            <a:pPr>
              <a:buFont typeface="Tahoma" pitchFamily="34" charset="0"/>
              <a:buNone/>
            </a:pPr>
            <a:endParaRPr lang="en-US" sz="2600" dirty="0" smtClean="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Grp="1" noChangeArrowheads="1"/>
          </p:cNvSpPr>
          <p:nvPr>
            <p:ph type="title"/>
          </p:nvPr>
        </p:nvSpPr>
        <p:spPr/>
        <p:txBody>
          <a:bodyPr/>
          <a:lstStyle/>
          <a:p>
            <a:pPr eaLnBrk="1" hangingPunct="1"/>
            <a:r>
              <a:rPr lang="en-US" altLang="en-US" dirty="0" smtClean="0"/>
              <a:t/>
            </a:r>
            <a:br>
              <a:rPr lang="en-US" altLang="en-US" dirty="0" smtClean="0"/>
            </a:br>
            <a:r>
              <a:rPr lang="en-US" altLang="en-US" dirty="0" smtClean="0"/>
              <a:t/>
            </a:r>
            <a:br>
              <a:rPr lang="en-US" altLang="en-US" dirty="0" smtClean="0"/>
            </a:br>
            <a:r>
              <a:rPr lang="en-US" altLang="en-US" dirty="0" smtClean="0"/>
              <a:t>What is Oppression?</a:t>
            </a:r>
            <a:br>
              <a:rPr lang="en-US" altLang="en-US" dirty="0" smtClean="0"/>
            </a:br>
            <a:r>
              <a:rPr lang="en-US" altLang="en-US" dirty="0" smtClean="0"/>
              <a:t/>
            </a:r>
            <a:br>
              <a:rPr lang="en-US" altLang="en-US" dirty="0" smtClean="0"/>
            </a:br>
            <a:endParaRPr lang="en-US" altLang="en-US" dirty="0" smtClean="0"/>
          </a:p>
        </p:txBody>
      </p:sp>
      <p:sp>
        <p:nvSpPr>
          <p:cNvPr id="56331" name="Rectangle 11"/>
          <p:cNvSpPr>
            <a:spLocks noGrp="1" noChangeArrowheads="1"/>
          </p:cNvSpPr>
          <p:nvPr>
            <p:ph idx="1"/>
          </p:nvPr>
        </p:nvSpPr>
        <p:spPr/>
        <p:txBody>
          <a:bodyPr/>
          <a:lstStyle/>
          <a:p>
            <a:pPr marL="0" indent="0" eaLnBrk="1" hangingPunct="1">
              <a:lnSpc>
                <a:spcPct val="90000"/>
              </a:lnSpc>
              <a:buFont typeface="Wingdings" pitchFamily="2" charset="2"/>
              <a:buNone/>
              <a:defRPr/>
            </a:pPr>
            <a:r>
              <a:rPr lang="en-US" altLang="en-US" dirty="0" smtClean="0"/>
              <a:t>Economic/political system where vast majority of people work to produce wealth for a small minority who own and control the wealth. </a:t>
            </a:r>
            <a:endParaRPr lang="en-US" altLang="en-US" dirty="0" smtClean="0">
              <a:solidFill>
                <a:schemeClr val="accent5">
                  <a:lumMod val="75000"/>
                </a:schemeClr>
              </a:solidFill>
            </a:endParaRPr>
          </a:p>
          <a:p>
            <a:pPr lvl="1" eaLnBrk="1" hangingPunct="1">
              <a:lnSpc>
                <a:spcPct val="90000"/>
              </a:lnSpc>
              <a:defRPr/>
            </a:pPr>
            <a:r>
              <a:rPr lang="en-US" altLang="en-US" dirty="0" smtClean="0"/>
              <a:t>It causes disability</a:t>
            </a:r>
          </a:p>
          <a:p>
            <a:pPr lvl="1" eaLnBrk="1" hangingPunct="1">
              <a:lnSpc>
                <a:spcPct val="90000"/>
              </a:lnSpc>
              <a:defRPr/>
            </a:pPr>
            <a:r>
              <a:rPr lang="en-US" altLang="en-US" dirty="0" smtClean="0"/>
              <a:t>It stereotypes people with disabilities as less or non-productive, and by its own terms dis-values and further dis-</a:t>
            </a:r>
            <a:r>
              <a:rPr lang="en-US" altLang="en-US" dirty="0" err="1" smtClean="0"/>
              <a:t>ables</a:t>
            </a:r>
            <a:r>
              <a:rPr lang="en-US" altLang="en-US" dirty="0" smtClean="0"/>
              <a:t> us.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How Oppression Works</a:t>
            </a:r>
          </a:p>
        </p:txBody>
      </p:sp>
      <p:sp>
        <p:nvSpPr>
          <p:cNvPr id="6147" name="Rectangle 3"/>
          <p:cNvSpPr>
            <a:spLocks noGrp="1" noChangeArrowheads="1"/>
          </p:cNvSpPr>
          <p:nvPr>
            <p:ph type="body" idx="1"/>
          </p:nvPr>
        </p:nvSpPr>
        <p:spPr/>
        <p:txBody>
          <a:bodyPr/>
          <a:lstStyle/>
          <a:p>
            <a:pPr eaLnBrk="1" hangingPunct="1"/>
            <a:r>
              <a:rPr lang="en-US" altLang="en-US" dirty="0" smtClean="0"/>
              <a:t>Every oppression relies on the psychological trick of separating one group from another by virtue of some real or imagined difference</a:t>
            </a:r>
            <a:r>
              <a:rPr lang="en-US" altLang="en-US" dirty="0" smtClean="0">
                <a:latin typeface="Arial"/>
                <a:cs typeface="Arial"/>
              </a:rPr>
              <a:t>—</a:t>
            </a:r>
            <a:r>
              <a:rPr lang="en-US" altLang="en-US" dirty="0" smtClean="0"/>
              <a:t>then using the difference for an excuse for mistreatment.</a:t>
            </a:r>
          </a:p>
          <a:p>
            <a:pPr eaLnBrk="1" hangingPunct="1"/>
            <a:r>
              <a:rPr lang="en-US" altLang="en-US" dirty="0" smtClean="0"/>
              <a:t>It is about power!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A Different View of Disability</a:t>
            </a:r>
          </a:p>
        </p:txBody>
      </p:sp>
      <p:sp>
        <p:nvSpPr>
          <p:cNvPr id="7171" name="Rectangle 3"/>
          <p:cNvSpPr>
            <a:spLocks noGrp="1" noChangeArrowheads="1"/>
          </p:cNvSpPr>
          <p:nvPr>
            <p:ph type="body" idx="1"/>
          </p:nvPr>
        </p:nvSpPr>
        <p:spPr/>
        <p:txBody>
          <a:bodyPr/>
          <a:lstStyle/>
          <a:p>
            <a:pPr eaLnBrk="1" hangingPunct="1"/>
            <a:r>
              <a:rPr lang="en-US" altLang="en-US" sz="2600" dirty="0" smtClean="0"/>
              <a:t>Who are we talking about? Examples of who is considered “disabled”</a:t>
            </a:r>
          </a:p>
          <a:p>
            <a:pPr eaLnBrk="1" hangingPunct="1"/>
            <a:r>
              <a:rPr lang="en-US" altLang="en-US" sz="2600" dirty="0" smtClean="0"/>
              <a:t>There is no “normal;” everyone is different physically and mentally.</a:t>
            </a:r>
          </a:p>
          <a:p>
            <a:pPr eaLnBrk="1" hangingPunct="1"/>
            <a:r>
              <a:rPr lang="en-US" altLang="en-US" sz="2600" dirty="0" smtClean="0"/>
              <a:t>Is disability a tragedy, a circumstance, a change…How do we view it?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1"/>
          <p:cNvSpPr>
            <a:spLocks noGrp="1" noChangeArrowheads="1"/>
          </p:cNvSpPr>
          <p:nvPr>
            <p:ph type="title"/>
          </p:nvPr>
        </p:nvSpPr>
        <p:spPr/>
        <p:txBody>
          <a:bodyPr/>
          <a:lstStyle/>
          <a:p>
            <a:pPr eaLnBrk="1" hangingPunct="1"/>
            <a:r>
              <a:rPr lang="en-US" altLang="en-US" dirty="0" smtClean="0"/>
              <a:t>Independent Living Vs. </a:t>
            </a:r>
            <a:br>
              <a:rPr lang="en-US" altLang="en-US" dirty="0" smtClean="0"/>
            </a:br>
            <a:r>
              <a:rPr lang="en-US" altLang="en-US" dirty="0" smtClean="0"/>
              <a:t>Rehabilitation or Medical Paradigms</a:t>
            </a:r>
          </a:p>
        </p:txBody>
      </p:sp>
      <p:graphicFrame>
        <p:nvGraphicFramePr>
          <p:cNvPr id="77043" name="Group 243"/>
          <p:cNvGraphicFramePr>
            <a:graphicFrameLocks noGrp="1"/>
          </p:cNvGraphicFramePr>
          <p:nvPr>
            <p:ph idx="1"/>
          </p:nvPr>
        </p:nvGraphicFramePr>
        <p:xfrm>
          <a:off x="228600" y="990600"/>
          <a:ext cx="8762999" cy="4114801"/>
        </p:xfrm>
        <a:graphic>
          <a:graphicData uri="http://schemas.openxmlformats.org/drawingml/2006/table">
            <a:tbl>
              <a:tblPr/>
              <a:tblGrid>
                <a:gridCol w="4382451"/>
                <a:gridCol w="4380548"/>
              </a:tblGrid>
              <a:tr h="774700">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sng" strike="noStrike" cap="none" normalizeH="0" baseline="0" dirty="0" smtClean="0">
                          <a:ln>
                            <a:noFill/>
                          </a:ln>
                          <a:solidFill>
                            <a:srgbClr val="000000"/>
                          </a:solidFill>
                          <a:effectLst/>
                          <a:latin typeface="Arial" charset="0"/>
                          <a:ea typeface="Times New Roman" pitchFamily="18" charset="0"/>
                          <a:cs typeface="Arial" charset="0"/>
                        </a:rPr>
                        <a:t>REHABILITATION PARADIGM - PROBLEM</a:t>
                      </a:r>
                      <a:endParaRPr kumimoji="0" lang="en-US" alt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09561" marR="109561" horzOverflow="overflow">
                    <a:lnL cap="flat">
                      <a:noFill/>
                    </a:lnL>
                    <a:lnR>
                      <a:noFill/>
                    </a:lnR>
                    <a:lnT cap="fla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sng" strike="noStrike" cap="none" normalizeH="0" baseline="0" smtClean="0">
                          <a:ln>
                            <a:noFill/>
                          </a:ln>
                          <a:solidFill>
                            <a:srgbClr val="000000"/>
                          </a:solidFill>
                          <a:effectLst/>
                          <a:latin typeface="Arial" charset="0"/>
                          <a:ea typeface="Times New Roman" pitchFamily="18" charset="0"/>
                          <a:cs typeface="Arial" charset="0"/>
                        </a:rPr>
                        <a:t>INDEPENDENT LIVING PARADIGM - PROBLEM</a:t>
                      </a:r>
                      <a:endParaRPr kumimoji="0" lang="en-US" alt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109561" marR="109561" horzOverflow="overflow">
                    <a:lnL>
                      <a:noFill/>
                    </a:lnL>
                    <a:lnR w="9525" cap="flat" cmpd="sng" algn="ctr">
                      <a:solidFill>
                        <a:srgbClr val="000000"/>
                      </a:solidFill>
                      <a:prstDash val="solid"/>
                      <a:round/>
                      <a:headEnd type="none" w="med" len="med"/>
                      <a:tailEnd type="none" w="med" len="med"/>
                    </a:lnR>
                    <a:lnT cap="flat">
                      <a:noFill/>
                    </a:lnT>
                    <a:lnB w="28575" cap="flat" cmpd="sng" algn="ctr">
                      <a:solidFill>
                        <a:srgbClr val="000000"/>
                      </a:solidFill>
                      <a:prstDash val="solid"/>
                      <a:round/>
                      <a:headEnd type="none" w="med" len="med"/>
                      <a:tailEnd type="none" w="med" len="med"/>
                    </a:lnB>
                    <a:lnTlToBr>
                      <a:noFill/>
                    </a:lnTlToBr>
                    <a:lnBlToTr>
                      <a:noFill/>
                    </a:lnBlToTr>
                    <a:noFill/>
                  </a:tcPr>
                </a:tc>
              </a:tr>
              <a:tr h="11144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Physical or mental impairment; lack of vocational skill</a:t>
                      </a:r>
                    </a:p>
                    <a:p>
                      <a:endParaRPr lang="en-US" dirty="0"/>
                    </a:p>
                  </a:txBody>
                  <a:tcPr marL="109561" marR="10956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Dependence upon professionals and others; public attitudes</a:t>
                      </a:r>
                    </a:p>
                    <a:p>
                      <a:endParaRPr lang="en-US" dirty="0"/>
                    </a:p>
                  </a:txBody>
                  <a:tcPr marL="109561" marR="10956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1128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 the individual</a:t>
                      </a:r>
                    </a:p>
                    <a:p>
                      <a:endParaRPr lang="en-US" dirty="0"/>
                    </a:p>
                  </a:txBody>
                  <a:tcPr marL="109561" marR="10956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 the environment; in the medical / rehabilitation model and process</a:t>
                      </a:r>
                    </a:p>
                    <a:p>
                      <a:endParaRPr lang="en-US" dirty="0"/>
                    </a:p>
                  </a:txBody>
                  <a:tcPr marL="109561" marR="10956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1128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Professional intervention; treatment</a:t>
                      </a:r>
                    </a:p>
                    <a:p>
                      <a:endParaRPr lang="en-US" dirty="0"/>
                    </a:p>
                  </a:txBody>
                  <a:tcPr marL="109561" marR="10956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Barrier removal; advocacy; self-help; consumer control</a:t>
                      </a:r>
                    </a:p>
                    <a:p>
                      <a:endParaRPr lang="en-US" dirty="0"/>
                    </a:p>
                  </a:txBody>
                  <a:tcPr marL="109561" marR="10956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t>Independent Living &amp; Rehabilitation/ Medical Paradigms</a:t>
            </a:r>
            <a:r>
              <a:rPr lang="en-US" altLang="en-US" sz="2400" dirty="0" smtClean="0"/>
              <a:t>, cont’d. </a:t>
            </a:r>
            <a:endParaRPr lang="en-US" altLang="en-US" dirty="0" smtClean="0"/>
          </a:p>
        </p:txBody>
      </p:sp>
      <p:graphicFrame>
        <p:nvGraphicFramePr>
          <p:cNvPr id="81153" name="Group 257"/>
          <p:cNvGraphicFramePr>
            <a:graphicFrameLocks noGrp="1"/>
          </p:cNvGraphicFramePr>
          <p:nvPr>
            <p:ph idx="1"/>
          </p:nvPr>
        </p:nvGraphicFramePr>
        <p:xfrm>
          <a:off x="228600" y="990600"/>
          <a:ext cx="8762999" cy="4114462"/>
        </p:xfrm>
        <a:graphic>
          <a:graphicData uri="http://schemas.openxmlformats.org/drawingml/2006/table">
            <a:tbl>
              <a:tblPr/>
              <a:tblGrid>
                <a:gridCol w="4382451"/>
                <a:gridCol w="4380548"/>
              </a:tblGrid>
              <a:tr h="700913">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sng" strike="noStrike" cap="none" normalizeH="0" baseline="0" dirty="0" smtClean="0">
                          <a:ln>
                            <a:noFill/>
                          </a:ln>
                          <a:solidFill>
                            <a:srgbClr val="000000"/>
                          </a:solidFill>
                          <a:effectLst/>
                          <a:latin typeface="Arial" charset="0"/>
                          <a:ea typeface="Times New Roman" pitchFamily="18" charset="0"/>
                          <a:cs typeface="Arial" charset="0"/>
                        </a:rPr>
                        <a:t>REHABILITATION PARADIGM </a:t>
                      </a:r>
                      <a:endParaRPr kumimoji="0" lang="en-US" alt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09561" marR="109561" marT="45699" marB="45699" horzOverflow="overflow">
                    <a:lnL cap="flat">
                      <a:noFill/>
                    </a:lnL>
                    <a:lnR>
                      <a:noFill/>
                    </a:lnR>
                    <a:lnT cap="fla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sng" strike="noStrike" cap="none" normalizeH="0" baseline="0" dirty="0" smtClean="0">
                          <a:ln>
                            <a:noFill/>
                          </a:ln>
                          <a:solidFill>
                            <a:srgbClr val="000000"/>
                          </a:solidFill>
                          <a:effectLst/>
                          <a:latin typeface="Arial" charset="0"/>
                          <a:ea typeface="Times New Roman" pitchFamily="18" charset="0"/>
                          <a:cs typeface="Arial" charset="0"/>
                        </a:rPr>
                        <a:t>INDEPENDENT LIVING PARADIGM </a:t>
                      </a:r>
                      <a:endParaRPr kumimoji="0" lang="en-US" alt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09561" marR="109561" marT="45699" marB="45699" horzOverflow="overflow">
                    <a:lnL>
                      <a:noFill/>
                    </a:lnL>
                    <a:lnR cap="flat">
                      <a:noFill/>
                    </a:lnR>
                    <a:lnT cap="flat">
                      <a:noFill/>
                    </a:lnT>
                    <a:lnB w="28575" cap="flat" cmpd="sng" algn="ctr">
                      <a:solidFill>
                        <a:srgbClr val="000000"/>
                      </a:solidFill>
                      <a:prstDash val="solid"/>
                      <a:round/>
                      <a:headEnd type="none" w="med" len="med"/>
                      <a:tailEnd type="none" w="med" len="med"/>
                    </a:lnB>
                    <a:lnTlToBr>
                      <a:noFill/>
                    </a:lnTlToBr>
                    <a:lnBlToTr>
                      <a:noFill/>
                    </a:lnBlToTr>
                    <a:noFill/>
                  </a:tcPr>
                </a:tc>
              </a:tr>
              <a:tr h="10056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Individual with a disability is a "patient" or "client"</a:t>
                      </a:r>
                    </a:p>
                    <a:p>
                      <a:endParaRPr lang="en-US" dirty="0"/>
                    </a:p>
                  </a:txBody>
                  <a:tcPr marL="109561" marR="109561" marT="45699" marB="4569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Individual with a disability is a "consumer" of services or simply a "citizen"</a:t>
                      </a:r>
                    </a:p>
                    <a:p>
                      <a:endParaRPr lang="en-US" dirty="0"/>
                    </a:p>
                  </a:txBody>
                  <a:tcPr marL="109561" marR="109561" marT="45699" marB="4569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009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Professional is the expert</a:t>
                      </a:r>
                    </a:p>
                    <a:p>
                      <a:endParaRPr lang="en-US" dirty="0"/>
                    </a:p>
                  </a:txBody>
                  <a:tcPr marL="109561" marR="109561" marT="45699" marB="4569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"Consumer“ is the expert. Need true partnership.</a:t>
                      </a:r>
                    </a:p>
                    <a:p>
                      <a:endParaRPr lang="en-US" dirty="0"/>
                    </a:p>
                  </a:txBody>
                  <a:tcPr marL="109561" marR="109561" marT="45699" marB="4569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3104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Maximum self-care; gainful employment</a:t>
                      </a:r>
                    </a:p>
                    <a:p>
                      <a:endParaRPr lang="en-US" dirty="0"/>
                    </a:p>
                  </a:txBody>
                  <a:tcPr marL="109561" marR="109561" marT="45699" marB="4569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Independence through control over acceptable options for daily living in an integrated, community-based setting</a:t>
                      </a:r>
                    </a:p>
                    <a:p>
                      <a:endParaRPr lang="en-US" dirty="0"/>
                    </a:p>
                  </a:txBody>
                  <a:tcPr marL="109561" marR="109561" marT="45699" marB="4569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smtClean="0"/>
              <a:t>What is YOUR Earliest Memory?</a:t>
            </a:r>
          </a:p>
        </p:txBody>
      </p:sp>
      <p:sp>
        <p:nvSpPr>
          <p:cNvPr id="11267" name="Rectangle 3"/>
          <p:cNvSpPr>
            <a:spLocks noGrp="1" noChangeArrowheads="1"/>
          </p:cNvSpPr>
          <p:nvPr>
            <p:ph type="body" idx="1"/>
          </p:nvPr>
        </p:nvSpPr>
        <p:spPr/>
        <p:txBody>
          <a:bodyPr/>
          <a:lstStyle/>
          <a:p>
            <a:pPr eaLnBrk="1" hangingPunct="1">
              <a:defRPr/>
            </a:pPr>
            <a:r>
              <a:rPr lang="en-US" altLang="en-US" sz="2600" dirty="0" smtClean="0"/>
              <a:t>Break up into pairs</a:t>
            </a:r>
          </a:p>
          <a:p>
            <a:pPr eaLnBrk="1" hangingPunct="1">
              <a:defRPr/>
            </a:pPr>
            <a:r>
              <a:rPr lang="en-US" altLang="en-US" sz="2600" dirty="0" smtClean="0"/>
              <a:t>Determine who will be A and who will be B</a:t>
            </a:r>
          </a:p>
          <a:p>
            <a:pPr eaLnBrk="1" hangingPunct="1">
              <a:defRPr/>
            </a:pPr>
            <a:r>
              <a:rPr lang="en-US" altLang="en-US" sz="2600" dirty="0" smtClean="0"/>
              <a:t>Trade time in a Think and Listen exercise:</a:t>
            </a:r>
          </a:p>
          <a:p>
            <a:pPr marL="0" indent="0" eaLnBrk="1" hangingPunct="1">
              <a:buFont typeface="Wingdings" pitchFamily="2" charset="2"/>
              <a:buNone/>
              <a:defRPr/>
            </a:pPr>
            <a:r>
              <a:rPr lang="en-US" altLang="en-US" sz="2600" i="1" dirty="0" smtClean="0"/>
              <a:t>What is your earliest memory in </a:t>
            </a:r>
            <a:r>
              <a:rPr lang="en-US" altLang="en-US" sz="2600" b="1" i="1" u="sng" dirty="0" smtClean="0"/>
              <a:t>any</a:t>
            </a:r>
            <a:r>
              <a:rPr lang="en-US" altLang="en-US" sz="2600" i="1" dirty="0" smtClean="0"/>
              <a:t> way at all related to a person’s physical or mental difference?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Results of Oppression</a:t>
            </a:r>
          </a:p>
        </p:txBody>
      </p:sp>
      <p:sp>
        <p:nvSpPr>
          <p:cNvPr id="11267" name="Rectangle 3"/>
          <p:cNvSpPr>
            <a:spLocks noGrp="1" noChangeArrowheads="1"/>
          </p:cNvSpPr>
          <p:nvPr>
            <p:ph type="body" idx="1"/>
          </p:nvPr>
        </p:nvSpPr>
        <p:spPr/>
        <p:txBody>
          <a:bodyPr/>
          <a:lstStyle/>
          <a:p>
            <a:pPr eaLnBrk="1" hangingPunct="1">
              <a:lnSpc>
                <a:spcPct val="90000"/>
              </a:lnSpc>
            </a:pPr>
            <a:r>
              <a:rPr lang="en-US" altLang="en-US" sz="2600" dirty="0" smtClean="0"/>
              <a:t>Negative Stereotyping</a:t>
            </a:r>
          </a:p>
          <a:p>
            <a:pPr eaLnBrk="1" hangingPunct="1">
              <a:lnSpc>
                <a:spcPct val="90000"/>
              </a:lnSpc>
            </a:pPr>
            <a:r>
              <a:rPr lang="en-US" altLang="en-US" sz="2600" dirty="0" smtClean="0"/>
              <a:t>Discrimination</a:t>
            </a:r>
          </a:p>
          <a:p>
            <a:pPr eaLnBrk="1" hangingPunct="1">
              <a:lnSpc>
                <a:spcPct val="90000"/>
              </a:lnSpc>
            </a:pPr>
            <a:r>
              <a:rPr lang="en-US" altLang="en-US" sz="2600" dirty="0" smtClean="0"/>
              <a:t>Segregation</a:t>
            </a:r>
          </a:p>
          <a:p>
            <a:pPr eaLnBrk="1" hangingPunct="1">
              <a:lnSpc>
                <a:spcPct val="90000"/>
              </a:lnSpc>
            </a:pPr>
            <a:r>
              <a:rPr lang="en-US" altLang="en-US" sz="2600" dirty="0" smtClean="0"/>
              <a:t>Institutionalization</a:t>
            </a:r>
          </a:p>
          <a:p>
            <a:pPr eaLnBrk="1" hangingPunct="1">
              <a:lnSpc>
                <a:spcPct val="90000"/>
              </a:lnSpc>
            </a:pPr>
            <a:r>
              <a:rPr lang="en-US" altLang="en-US" sz="2600" dirty="0" smtClean="0"/>
              <a:t>Inadequate Incomes</a:t>
            </a:r>
          </a:p>
          <a:p>
            <a:pPr eaLnBrk="1" hangingPunct="1">
              <a:lnSpc>
                <a:spcPct val="90000"/>
              </a:lnSpc>
            </a:pPr>
            <a:r>
              <a:rPr lang="en-US" altLang="en-US" sz="2600" dirty="0" smtClean="0"/>
              <a:t>Economic Exploitation</a:t>
            </a:r>
          </a:p>
          <a:p>
            <a:pPr eaLnBrk="1" hangingPunct="1">
              <a:lnSpc>
                <a:spcPct val="90000"/>
              </a:lnSpc>
            </a:pPr>
            <a:r>
              <a:rPr lang="en-US" altLang="en-US" sz="2600" dirty="0" smtClean="0"/>
              <a:t>Environmental Barriers to Mobility</a:t>
            </a:r>
          </a:p>
          <a:p>
            <a:pPr eaLnBrk="1" hangingPunct="1">
              <a:lnSpc>
                <a:spcPct val="90000"/>
              </a:lnSpc>
            </a:pPr>
            <a:r>
              <a:rPr lang="en-US" altLang="en-US" sz="2600" dirty="0" smtClean="0"/>
              <a:t>Control of our Lives by Others</a:t>
            </a:r>
          </a:p>
          <a:p>
            <a:pPr eaLnBrk="1" hangingPunct="1">
              <a:lnSpc>
                <a:spcPct val="90000"/>
              </a:lnSpc>
            </a:pPr>
            <a:r>
              <a:rPr lang="en-US" altLang="en-US" sz="2600" dirty="0" smtClean="0">
                <a:solidFill>
                  <a:srgbClr val="FF0000"/>
                </a:solidFill>
              </a:rPr>
              <a:t>Internalized Oppression</a:t>
            </a:r>
          </a:p>
          <a:p>
            <a:pPr eaLnBrk="1" hangingPunct="1">
              <a:lnSpc>
                <a:spcPct val="90000"/>
              </a:lnSpc>
              <a:buFont typeface="Wingdings" pitchFamily="2" charset="2"/>
              <a:buNone/>
            </a:pPr>
            <a:endParaRPr lang="en-US" altLang="en-US" sz="26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9683</TotalTime>
  <Words>921</Words>
  <Application>Microsoft Office PowerPoint</Application>
  <PresentationFormat>On-screen Show (4:3)</PresentationFormat>
  <Paragraphs>151</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Building an Effective Peer Support Program:  A Proven Volunteer Model  Disability Liberation Theory</vt:lpstr>
      <vt:lpstr>Liberation Policy for People with Disabilities</vt:lpstr>
      <vt:lpstr>  What is Oppression?  </vt:lpstr>
      <vt:lpstr>How Oppression Works</vt:lpstr>
      <vt:lpstr>A Different View of Disability</vt:lpstr>
      <vt:lpstr>Independent Living Vs.  Rehabilitation or Medical Paradigms</vt:lpstr>
      <vt:lpstr>Independent Living &amp; Rehabilitation/ Medical Paradigms, cont’d. </vt:lpstr>
      <vt:lpstr>What is YOUR Earliest Memory?</vt:lpstr>
      <vt:lpstr>Results of Oppression</vt:lpstr>
      <vt:lpstr>Ouch!</vt:lpstr>
      <vt:lpstr>Creative Responses</vt:lpstr>
      <vt:lpstr>Results of Oppression</vt:lpstr>
      <vt:lpstr>Results of Oppression, cont’d.</vt:lpstr>
      <vt:lpstr>Results of Oppression, cont’d. 2 </vt:lpstr>
      <vt:lpstr>Results of Oppression, cont’d. 3 </vt:lpstr>
      <vt:lpstr>Results of Internalized Oppression</vt:lpstr>
      <vt:lpstr>Compulsive Misery</vt:lpstr>
      <vt:lpstr>More on Internalized Oppression</vt:lpstr>
      <vt:lpstr>Internalized Oppression</vt:lpstr>
      <vt:lpstr>Slide 20</vt:lpstr>
      <vt:lpstr>Liberation is an Action Word!</vt:lpstr>
      <vt:lpstr>Liberation is an Action Word! cont’d.</vt:lpstr>
      <vt:lpstr>Learn Self-Advocacy Skills</vt:lpstr>
      <vt:lpstr>What We Need from Non-Disabled Allies— Teachers, Friends and Family</vt:lpstr>
      <vt:lpstr>What We Need from Non-Disabled Allies</vt:lpstr>
      <vt:lpstr>For more information</vt:lpstr>
      <vt:lpstr>CIL-NET Attribution</vt:lpstr>
    </vt:vector>
  </TitlesOfParts>
  <Company>Tirr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eubanks</dc:creator>
  <cp:lastModifiedBy>Carol</cp:lastModifiedBy>
  <cp:revision>404</cp:revision>
  <cp:lastPrinted>2014-04-08T11:55:28Z</cp:lastPrinted>
  <dcterms:created xsi:type="dcterms:W3CDTF">2011-01-05T14:17:40Z</dcterms:created>
  <dcterms:modified xsi:type="dcterms:W3CDTF">2014-09-08T19:51:14Z</dcterms:modified>
</cp:coreProperties>
</file>