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80" r:id="rId2"/>
    <p:sldId id="656" r:id="rId3"/>
    <p:sldId id="437" r:id="rId4"/>
    <p:sldId id="438" r:id="rId5"/>
    <p:sldId id="439" r:id="rId6"/>
    <p:sldId id="440" r:id="rId7"/>
    <p:sldId id="442" r:id="rId8"/>
    <p:sldId id="443" r:id="rId9"/>
    <p:sldId id="444" r:id="rId10"/>
    <p:sldId id="446" r:id="rId11"/>
    <p:sldId id="447" r:id="rId12"/>
    <p:sldId id="448" r:id="rId13"/>
    <p:sldId id="449" r:id="rId14"/>
    <p:sldId id="318"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McElwee" initials="plm" lastIdx="5" clrIdx="0"/>
  <p:cmAuthor id="1" name="Carol Eubanks" initials="CE" lastIdx="5" clrIdx="1">
    <p:extLst/>
  </p:cmAuthor>
  <p:cmAuthor id="2" name="Darrell Lynn Jones" initials="DLJ" lastIdx="2" clrIdx="2"/>
  <p:cmAuthor id="3" name="Eubanks, Carol" initials="EC"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872" autoAdjust="0"/>
    <p:restoredTop sz="94640" autoAdjust="0"/>
  </p:normalViewPr>
  <p:slideViewPr>
    <p:cSldViewPr>
      <p:cViewPr varScale="1">
        <p:scale>
          <a:sx n="66" d="100"/>
          <a:sy n="66" d="100"/>
        </p:scale>
        <p:origin x="1284" y="60"/>
      </p:cViewPr>
      <p:guideLst>
        <p:guide orient="horz" pos="2160"/>
        <p:guide pos="2880"/>
      </p:guideLst>
    </p:cSldViewPr>
  </p:slideViewPr>
  <p:outlineViewPr>
    <p:cViewPr>
      <p:scale>
        <a:sx n="33" d="100"/>
        <a:sy n="33" d="100"/>
      </p:scale>
      <p:origin x="0" y="1515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25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6/15/2016</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dirty="0"/>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26627"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26631"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dirty="0"/>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a:t>
            </a:fld>
            <a:endParaRPr lang="en-US" dirty="0"/>
          </a:p>
        </p:txBody>
      </p:sp>
    </p:spTree>
    <p:extLst>
      <p:ext uri="{BB962C8B-B14F-4D97-AF65-F5344CB8AC3E}">
        <p14:creationId xmlns:p14="http://schemas.microsoft.com/office/powerpoint/2010/main" val="5363195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11</a:t>
            </a:fld>
            <a:endParaRPr lang="en-US" dirty="0"/>
          </a:p>
        </p:txBody>
      </p:sp>
    </p:spTree>
    <p:extLst>
      <p:ext uri="{BB962C8B-B14F-4D97-AF65-F5344CB8AC3E}">
        <p14:creationId xmlns:p14="http://schemas.microsoft.com/office/powerpoint/2010/main" val="25499484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12</a:t>
            </a:fld>
            <a:endParaRPr lang="en-US" dirty="0"/>
          </a:p>
        </p:txBody>
      </p:sp>
    </p:spTree>
    <p:extLst>
      <p:ext uri="{BB962C8B-B14F-4D97-AF65-F5344CB8AC3E}">
        <p14:creationId xmlns:p14="http://schemas.microsoft.com/office/powerpoint/2010/main" val="439922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13</a:t>
            </a:fld>
            <a:endParaRPr lang="en-US" dirty="0"/>
          </a:p>
        </p:txBody>
      </p:sp>
    </p:spTree>
    <p:extLst>
      <p:ext uri="{BB962C8B-B14F-4D97-AF65-F5344CB8AC3E}">
        <p14:creationId xmlns:p14="http://schemas.microsoft.com/office/powerpoint/2010/main" val="525579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3</a:t>
            </a:fld>
            <a:endParaRPr lang="en-US" dirty="0"/>
          </a:p>
        </p:txBody>
      </p:sp>
    </p:spTree>
    <p:extLst>
      <p:ext uri="{BB962C8B-B14F-4D97-AF65-F5344CB8AC3E}">
        <p14:creationId xmlns:p14="http://schemas.microsoft.com/office/powerpoint/2010/main" val="3569522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4</a:t>
            </a:fld>
            <a:endParaRPr lang="en-US" dirty="0"/>
          </a:p>
        </p:txBody>
      </p:sp>
    </p:spTree>
    <p:extLst>
      <p:ext uri="{BB962C8B-B14F-4D97-AF65-F5344CB8AC3E}">
        <p14:creationId xmlns:p14="http://schemas.microsoft.com/office/powerpoint/2010/main" val="436356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5</a:t>
            </a:fld>
            <a:endParaRPr lang="en-US" dirty="0"/>
          </a:p>
        </p:txBody>
      </p:sp>
    </p:spTree>
    <p:extLst>
      <p:ext uri="{BB962C8B-B14F-4D97-AF65-F5344CB8AC3E}">
        <p14:creationId xmlns:p14="http://schemas.microsoft.com/office/powerpoint/2010/main" val="3106060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6</a:t>
            </a:fld>
            <a:endParaRPr lang="en-US" dirty="0"/>
          </a:p>
        </p:txBody>
      </p:sp>
    </p:spTree>
    <p:extLst>
      <p:ext uri="{BB962C8B-B14F-4D97-AF65-F5344CB8AC3E}">
        <p14:creationId xmlns:p14="http://schemas.microsoft.com/office/powerpoint/2010/main" val="1623312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7</a:t>
            </a:fld>
            <a:endParaRPr lang="en-US" dirty="0"/>
          </a:p>
        </p:txBody>
      </p:sp>
    </p:spTree>
    <p:extLst>
      <p:ext uri="{BB962C8B-B14F-4D97-AF65-F5344CB8AC3E}">
        <p14:creationId xmlns:p14="http://schemas.microsoft.com/office/powerpoint/2010/main" val="2441690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8</a:t>
            </a:fld>
            <a:endParaRPr lang="en-US" dirty="0"/>
          </a:p>
        </p:txBody>
      </p:sp>
    </p:spTree>
    <p:extLst>
      <p:ext uri="{BB962C8B-B14F-4D97-AF65-F5344CB8AC3E}">
        <p14:creationId xmlns:p14="http://schemas.microsoft.com/office/powerpoint/2010/main" val="6663613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9</a:t>
            </a:fld>
            <a:endParaRPr lang="en-US" dirty="0"/>
          </a:p>
        </p:txBody>
      </p:sp>
    </p:spTree>
    <p:extLst>
      <p:ext uri="{BB962C8B-B14F-4D97-AF65-F5344CB8AC3E}">
        <p14:creationId xmlns:p14="http://schemas.microsoft.com/office/powerpoint/2010/main" val="3037053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10</a:t>
            </a:fld>
            <a:endParaRPr lang="en-US" dirty="0"/>
          </a:p>
        </p:txBody>
      </p:sp>
    </p:spTree>
    <p:extLst>
      <p:ext uri="{BB962C8B-B14F-4D97-AF65-F5344CB8AC3E}">
        <p14:creationId xmlns:p14="http://schemas.microsoft.com/office/powerpoint/2010/main" val="195030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18534E98-DBDD-49E9-9606-19EC03587E98}" type="slidenum">
              <a:rPr lang="en-US"/>
              <a:pPr/>
              <a:t>‹#›</a:t>
            </a:fld>
            <a:endParaRPr lang="en-US" dirty="0"/>
          </a:p>
        </p:txBody>
      </p:sp>
    </p:spTree>
    <p:extLst>
      <p:ext uri="{BB962C8B-B14F-4D97-AF65-F5344CB8AC3E}">
        <p14:creationId xmlns:p14="http://schemas.microsoft.com/office/powerpoint/2010/main" val="83372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C5E5FC9-DD81-4945-895C-78759FA08448}" type="slidenum">
              <a:rPr lang="en-US"/>
              <a:pPr/>
              <a:t>‹#›</a:t>
            </a:fld>
            <a:endParaRPr lang="en-US" dirty="0"/>
          </a:p>
        </p:txBody>
      </p:sp>
    </p:spTree>
    <p:extLst>
      <p:ext uri="{BB962C8B-B14F-4D97-AF65-F5344CB8AC3E}">
        <p14:creationId xmlns:p14="http://schemas.microsoft.com/office/powerpoint/2010/main" val="142580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z="1200"/>
            </a:lvl1pPr>
          </a:lstStyle>
          <a:p>
            <a:fld id="{F674C90E-BE93-4DBF-8C7A-6D1EF0C7A194}" type="slidenum">
              <a:rPr lang="en-US" smtClean="0"/>
              <a:pPr/>
              <a:t>‹#›</a:t>
            </a:fld>
            <a:endParaRPr lang="en-US" dirty="0"/>
          </a:p>
        </p:txBody>
      </p:sp>
    </p:spTree>
    <p:extLst>
      <p:ext uri="{BB962C8B-B14F-4D97-AF65-F5344CB8AC3E}">
        <p14:creationId xmlns:p14="http://schemas.microsoft.com/office/powerpoint/2010/main" val="114403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629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21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108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040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027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7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1259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21F466F9-1577-498D-9712-8A6605EE41BF}" type="slidenum">
              <a:rPr lang="en-US" smtClean="0"/>
              <a:pPr/>
              <a:t>‹#›</a:t>
            </a:fld>
            <a:endParaRPr lang="en-US" dirty="0"/>
          </a:p>
        </p:txBody>
      </p:sp>
    </p:spTree>
    <p:extLst>
      <p:ext uri="{BB962C8B-B14F-4D97-AF65-F5344CB8AC3E}">
        <p14:creationId xmlns:p14="http://schemas.microsoft.com/office/powerpoint/2010/main" val="272402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dirty="0"/>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1000" b="1"/>
              <a:pPr algn="r"/>
              <a:t>1</a:t>
            </a:fld>
            <a:endParaRPr lang="en-US" sz="1000" b="1" dirty="0"/>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1730375"/>
            <a:ext cx="9144000" cy="1470025"/>
          </a:xfrm>
        </p:spPr>
        <p:txBody>
          <a:bodyPr/>
          <a:lstStyle/>
          <a:p>
            <a:pPr algn="ctr">
              <a:spcBef>
                <a:spcPct val="20000"/>
              </a:spcBef>
            </a:pPr>
            <a:r>
              <a:rPr lang="en-US" sz="2400" dirty="0">
                <a:effectLst/>
              </a:rPr>
              <a:t>Financial Management: </a:t>
            </a:r>
            <a:r>
              <a:rPr lang="en-US" sz="2400" dirty="0" smtClean="0">
                <a:effectLst/>
              </a:rPr>
              <a:t/>
            </a:r>
            <a:br>
              <a:rPr lang="en-US" sz="2400" dirty="0" smtClean="0">
                <a:effectLst/>
              </a:rPr>
            </a:br>
            <a:r>
              <a:rPr lang="en-US" sz="2400" dirty="0" smtClean="0">
                <a:effectLst/>
              </a:rPr>
              <a:t>Workshop </a:t>
            </a:r>
            <a:r>
              <a:rPr lang="en-US" sz="2400" dirty="0">
                <a:effectLst/>
              </a:rPr>
              <a:t>for CILs…Regulations and </a:t>
            </a:r>
            <a:r>
              <a:rPr lang="en-US" sz="2400" dirty="0" smtClean="0">
                <a:effectLst/>
              </a:rPr>
              <a:t>Beyond</a:t>
            </a:r>
            <a:br>
              <a:rPr lang="en-US" sz="2400" dirty="0" smtClean="0">
                <a:effectLst/>
              </a:rPr>
            </a:br>
            <a:r>
              <a:rPr lang="en-US" sz="2400" dirty="0" smtClean="0">
                <a:effectLst/>
              </a:rPr>
              <a:t/>
            </a:r>
            <a:br>
              <a:rPr lang="en-US" sz="2400" dirty="0" smtClean="0">
                <a:effectLst/>
              </a:rPr>
            </a:br>
            <a:r>
              <a:rPr lang="en-US" sz="2000" dirty="0" smtClean="0">
                <a:solidFill>
                  <a:srgbClr val="333399"/>
                </a:solidFill>
                <a:effectLst/>
                <a:latin typeface="Arial Rounded MT Bold" pitchFamily="34" charset="0"/>
              </a:rPr>
              <a:t>Baltimore, </a:t>
            </a:r>
            <a:r>
              <a:rPr lang="en-US" sz="2000" dirty="0">
                <a:solidFill>
                  <a:srgbClr val="333399"/>
                </a:solidFill>
                <a:effectLst/>
                <a:latin typeface="Arial Rounded MT Bold" pitchFamily="34" charset="0"/>
              </a:rPr>
              <a:t>Maryland</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May 25-27, 2016</a:t>
            </a:r>
            <a:br>
              <a:rPr lang="en-US" sz="2000" dirty="0">
                <a:solidFill>
                  <a:srgbClr val="333399"/>
                </a:solidFill>
                <a:effectLst/>
                <a:latin typeface="Arial Rounded MT Bold" pitchFamily="34" charset="0"/>
              </a:rPr>
            </a:br>
            <a:r>
              <a:rPr lang="en-US" sz="2000" i="1" dirty="0">
                <a:solidFill>
                  <a:srgbClr val="333399"/>
                </a:solidFill>
                <a:effectLst/>
                <a:latin typeface="Arial Rounded MT Bold" pitchFamily="34" charset="0"/>
              </a:rPr>
              <a:t/>
            </a:r>
            <a:br>
              <a:rPr lang="en-US" sz="2000" i="1" dirty="0">
                <a:solidFill>
                  <a:srgbClr val="333399"/>
                </a:solidFill>
                <a:effectLst/>
                <a:latin typeface="Arial Rounded MT Bold" pitchFamily="34" charset="0"/>
              </a:rPr>
            </a:br>
            <a:endParaRPr lang="en-US" sz="2400" dirty="0">
              <a:effectLst/>
            </a:endParaRPr>
          </a:p>
        </p:txBody>
      </p:sp>
      <p:sp>
        <p:nvSpPr>
          <p:cNvPr id="3" name="Subtitle 2"/>
          <p:cNvSpPr>
            <a:spLocks noGrp="1"/>
          </p:cNvSpPr>
          <p:nvPr>
            <p:ph type="subTitle" idx="1"/>
          </p:nvPr>
        </p:nvSpPr>
        <p:spPr>
          <a:xfrm>
            <a:off x="0" y="3298825"/>
            <a:ext cx="9144000" cy="2720975"/>
          </a:xfrm>
        </p:spPr>
        <p:txBody>
          <a:bodyPr/>
          <a:lstStyle/>
          <a:p>
            <a:r>
              <a:rPr lang="en-US" sz="2000" i="1" dirty="0" smtClean="0">
                <a:solidFill>
                  <a:srgbClr val="333399"/>
                </a:solidFill>
                <a:latin typeface="Arial Rounded MT Bold" pitchFamily="34" charset="0"/>
              </a:rPr>
              <a:t>Presenters</a:t>
            </a:r>
            <a:r>
              <a:rPr lang="en-US" sz="2000" i="1" dirty="0">
                <a:solidFill>
                  <a:srgbClr val="333399"/>
                </a:solidFill>
                <a:latin typeface="Arial Rounded MT Bold" pitchFamily="34" charset="0"/>
              </a:rPr>
              <a:t>:</a:t>
            </a:r>
          </a:p>
          <a:p>
            <a:r>
              <a:rPr lang="en-US" sz="2000" b="1" dirty="0">
                <a:solidFill>
                  <a:schemeClr val="accent2"/>
                </a:solidFill>
                <a:latin typeface="Arial Rounded MT Bold" pitchFamily="34" charset="0"/>
              </a:rPr>
              <a:t>John Heveron, Jr. CPA</a:t>
            </a:r>
          </a:p>
          <a:p>
            <a:r>
              <a:rPr lang="en-US" sz="2000" i="1" dirty="0">
                <a:solidFill>
                  <a:schemeClr val="accent2"/>
                </a:solidFill>
                <a:latin typeface="Arial Rounded MT Bold" pitchFamily="34" charset="0"/>
              </a:rPr>
              <a:t>Heveron &amp; Company, CPAs</a:t>
            </a:r>
          </a:p>
          <a:p>
            <a:r>
              <a:rPr lang="en-US" sz="2000" b="1" dirty="0" smtClean="0">
                <a:solidFill>
                  <a:schemeClr val="accent2"/>
                </a:solidFill>
                <a:latin typeface="Arial Rounded MT Bold" pitchFamily="34" charset="0"/>
              </a:rPr>
              <a:t>Paula </a:t>
            </a:r>
            <a:r>
              <a:rPr lang="en-US" sz="2000" b="1" dirty="0">
                <a:solidFill>
                  <a:schemeClr val="accent2"/>
                </a:solidFill>
                <a:latin typeface="Arial Rounded MT Bold" pitchFamily="34" charset="0"/>
              </a:rPr>
              <a:t>McElwee </a:t>
            </a:r>
            <a:r>
              <a:rPr lang="en-US" sz="2000" dirty="0" smtClean="0">
                <a:solidFill>
                  <a:schemeClr val="accent2"/>
                </a:solidFill>
                <a:latin typeface="Arial Rounded MT Bold" pitchFamily="34" charset="0"/>
              </a:rPr>
              <a:t> </a:t>
            </a:r>
          </a:p>
          <a:p>
            <a:r>
              <a:rPr lang="en-US" sz="2000" i="1" dirty="0" smtClean="0">
                <a:solidFill>
                  <a:schemeClr val="accent2"/>
                </a:solidFill>
                <a:latin typeface="Arial Rounded MT Bold" pitchFamily="34" charset="0"/>
              </a:rPr>
              <a:t>IL-NET</a:t>
            </a:r>
          </a:p>
          <a:p>
            <a:r>
              <a:rPr lang="en-US" sz="2000" b="1" dirty="0" smtClean="0">
                <a:solidFill>
                  <a:schemeClr val="accent2"/>
                </a:solidFill>
                <a:latin typeface="Arial Rounded MT Bold" pitchFamily="34" charset="0"/>
              </a:rPr>
              <a:t>Steven Spillan, Esq. </a:t>
            </a:r>
          </a:p>
          <a:p>
            <a:r>
              <a:rPr lang="en-US" sz="2000" i="1" dirty="0" smtClean="0">
                <a:solidFill>
                  <a:schemeClr val="accent2"/>
                </a:solidFill>
                <a:latin typeface="+mj-lt"/>
              </a:rPr>
              <a:t>Brustein </a:t>
            </a:r>
            <a:r>
              <a:rPr lang="en-US" sz="2000" i="1" dirty="0">
                <a:solidFill>
                  <a:schemeClr val="accent2"/>
                </a:solidFill>
                <a:latin typeface="+mj-lt"/>
              </a:rPr>
              <a:t>&amp; Manasevit, PLLC</a:t>
            </a:r>
            <a:r>
              <a:rPr lang="en-US" sz="2000" dirty="0">
                <a:solidFill>
                  <a:schemeClr val="accent2"/>
                </a:solidFill>
                <a:latin typeface="+mj-lt"/>
              </a:rPr>
              <a:t>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effectLst/>
              </a:rPr>
              <a:t>Recurring Themes </a:t>
            </a:r>
            <a:r>
              <a:rPr lang="en-US" dirty="0">
                <a:effectLst/>
              </a:rPr>
              <a:t>in </a:t>
            </a:r>
            <a:r>
              <a:rPr lang="en-US" dirty="0" smtClean="0">
                <a:effectLst/>
              </a:rPr>
              <a:t>Several </a:t>
            </a:r>
            <a:r>
              <a:rPr lang="en-US" dirty="0">
                <a:effectLst/>
              </a:rPr>
              <a:t>of the </a:t>
            </a:r>
            <a:r>
              <a:rPr lang="en-US" dirty="0" smtClean="0">
                <a:effectLst/>
              </a:rPr>
              <a:t>Audits</a:t>
            </a:r>
            <a:endParaRPr lang="en-US" sz="3600" dirty="0"/>
          </a:p>
        </p:txBody>
      </p:sp>
      <p:sp>
        <p:nvSpPr>
          <p:cNvPr id="4" name="Content Placeholder 3"/>
          <p:cNvSpPr>
            <a:spLocks noGrp="1"/>
          </p:cNvSpPr>
          <p:nvPr>
            <p:ph idx="1"/>
          </p:nvPr>
        </p:nvSpPr>
        <p:spPr>
          <a:xfrm>
            <a:off x="457200" y="1219200"/>
            <a:ext cx="8153400" cy="4876800"/>
          </a:xfrm>
        </p:spPr>
        <p:txBody>
          <a:bodyPr/>
          <a:lstStyle/>
          <a:p>
            <a:pPr marL="0" indent="0">
              <a:buClr>
                <a:schemeClr val="tx1"/>
              </a:buClr>
              <a:buNone/>
            </a:pPr>
            <a:r>
              <a:rPr lang="en-US" u="sng" dirty="0" smtClean="0"/>
              <a:t>Missing or Inadequate Personnel </a:t>
            </a:r>
            <a:r>
              <a:rPr lang="en-US" u="sng" dirty="0"/>
              <a:t>Activity </a:t>
            </a:r>
            <a:r>
              <a:rPr lang="en-US" u="sng" dirty="0" smtClean="0"/>
              <a:t>Reports</a:t>
            </a:r>
          </a:p>
          <a:p>
            <a:r>
              <a:rPr lang="en-US" dirty="0" smtClean="0">
                <a:solidFill>
                  <a:schemeClr val="tx1"/>
                </a:solidFill>
              </a:rPr>
              <a:t>Federal rules </a:t>
            </a:r>
            <a:r>
              <a:rPr lang="en-US" dirty="0">
                <a:solidFill>
                  <a:schemeClr val="tx1"/>
                </a:solidFill>
              </a:rPr>
              <a:t>require that these reports reflect after-the-fact determination of actual </a:t>
            </a:r>
            <a:r>
              <a:rPr lang="en-US" dirty="0" smtClean="0">
                <a:solidFill>
                  <a:schemeClr val="tx1"/>
                </a:solidFill>
              </a:rPr>
              <a:t>activity—not </a:t>
            </a:r>
            <a:r>
              <a:rPr lang="en-US" dirty="0">
                <a:solidFill>
                  <a:schemeClr val="tx1"/>
                </a:solidFill>
              </a:rPr>
              <a:t>budget. </a:t>
            </a:r>
            <a:endParaRPr lang="en-US" dirty="0" smtClean="0">
              <a:solidFill>
                <a:schemeClr val="tx1"/>
              </a:solidFill>
            </a:endParaRPr>
          </a:p>
          <a:p>
            <a:r>
              <a:rPr lang="en-US" dirty="0" smtClean="0">
                <a:solidFill>
                  <a:schemeClr val="tx1"/>
                </a:solidFill>
              </a:rPr>
              <a:t>They </a:t>
            </a:r>
            <a:r>
              <a:rPr lang="en-US" dirty="0">
                <a:solidFill>
                  <a:schemeClr val="tx1"/>
                </a:solidFill>
              </a:rPr>
              <a:t>must account for all </a:t>
            </a:r>
            <a:r>
              <a:rPr lang="en-US" dirty="0" smtClean="0">
                <a:solidFill>
                  <a:schemeClr val="tx1"/>
                </a:solidFill>
              </a:rPr>
              <a:t>activity, and </a:t>
            </a:r>
            <a:r>
              <a:rPr lang="en-US" dirty="0">
                <a:solidFill>
                  <a:schemeClr val="tx1"/>
                </a:solidFill>
              </a:rPr>
              <a:t>be signed by an employee or a supervisor stating that distribution of activity is a reasonable estimate</a:t>
            </a:r>
            <a:r>
              <a:rPr lang="en-US" dirty="0" smtClean="0">
                <a:solidFill>
                  <a:schemeClr val="tx1"/>
                </a:solidFill>
              </a:rPr>
              <a:t>.* </a:t>
            </a:r>
          </a:p>
          <a:p>
            <a:r>
              <a:rPr lang="en-US" dirty="0" smtClean="0">
                <a:solidFill>
                  <a:schemeClr val="tx1"/>
                </a:solidFill>
              </a:rPr>
              <a:t>They must be prepared at least monthly and tie into payroll reports.</a:t>
            </a:r>
          </a:p>
          <a:p>
            <a:pPr marL="0" indent="0">
              <a:buClr>
                <a:schemeClr val="tx1"/>
              </a:buClr>
              <a:buNone/>
            </a:pPr>
            <a:endParaRPr lang="en-US" sz="1800" dirty="0" smtClean="0"/>
          </a:p>
          <a:p>
            <a:pPr marL="0" indent="0">
              <a:buClr>
                <a:schemeClr val="tx1"/>
              </a:buClr>
              <a:buNone/>
            </a:pPr>
            <a:r>
              <a:rPr lang="en-US" sz="1800" dirty="0" smtClean="0"/>
              <a:t>* Many organizations and consultants believe that signatures by both is best; this may also help comply with wage and hour requirements.</a:t>
            </a:r>
            <a:endParaRPr lang="en-US" sz="1800" dirty="0"/>
          </a:p>
          <a:p>
            <a:pPr>
              <a:buClr>
                <a:schemeClr val="tx1"/>
              </a:buClr>
              <a:buFont typeface="Arial" panose="020B0604020202020204" pitchFamily="34" charset="0"/>
              <a:buChar char="•"/>
            </a:pPr>
            <a:endParaRPr lang="en-US" dirty="0"/>
          </a:p>
        </p:txBody>
      </p:sp>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7924800" cy="990600"/>
          </a:xfrm>
        </p:spPr>
        <p:txBody>
          <a:bodyPr/>
          <a:lstStyle/>
          <a:p>
            <a:r>
              <a:rPr lang="en-US" dirty="0">
                <a:effectLst/>
              </a:rPr>
              <a:t>Some </a:t>
            </a:r>
            <a:r>
              <a:rPr lang="en-US" dirty="0" smtClean="0">
                <a:effectLst/>
              </a:rPr>
              <a:t>Deficiencies </a:t>
            </a:r>
            <a:r>
              <a:rPr lang="en-US" dirty="0"/>
              <a:t>W</a:t>
            </a:r>
            <a:r>
              <a:rPr lang="en-US" dirty="0" smtClean="0">
                <a:effectLst/>
              </a:rPr>
              <a:t>ere Found </a:t>
            </a:r>
            <a:r>
              <a:rPr lang="en-US" dirty="0">
                <a:effectLst/>
              </a:rPr>
              <a:t>in </a:t>
            </a:r>
            <a:r>
              <a:rPr lang="en-US" dirty="0" smtClean="0">
                <a:effectLst/>
              </a:rPr>
              <a:t>Several </a:t>
            </a:r>
            <a:r>
              <a:rPr lang="en-US" dirty="0">
                <a:effectLst/>
              </a:rPr>
              <a:t>of the </a:t>
            </a:r>
            <a:r>
              <a:rPr lang="en-US" dirty="0" smtClean="0">
                <a:effectLst/>
              </a:rPr>
              <a:t>Audits, </a:t>
            </a:r>
            <a:r>
              <a:rPr lang="en-US" sz="2400" dirty="0" smtClean="0">
                <a:effectLst/>
              </a:rPr>
              <a:t>cont’d.</a:t>
            </a:r>
            <a:endParaRPr lang="en-US" sz="2400" dirty="0"/>
          </a:p>
        </p:txBody>
      </p:sp>
      <p:sp>
        <p:nvSpPr>
          <p:cNvPr id="4" name="Content Placeholder 3"/>
          <p:cNvSpPr>
            <a:spLocks noGrp="1"/>
          </p:cNvSpPr>
          <p:nvPr>
            <p:ph idx="1"/>
          </p:nvPr>
        </p:nvSpPr>
        <p:spPr>
          <a:xfrm>
            <a:off x="304800" y="1295400"/>
            <a:ext cx="8686800" cy="5029200"/>
          </a:xfrm>
        </p:spPr>
        <p:txBody>
          <a:bodyPr/>
          <a:lstStyle/>
          <a:p>
            <a:pPr marL="0" indent="0">
              <a:buClr>
                <a:schemeClr val="tx1"/>
              </a:buClr>
              <a:buNone/>
            </a:pPr>
            <a:r>
              <a:rPr lang="en-US" u="sng" dirty="0" smtClean="0"/>
              <a:t>Timesheets Missing or Inadequate</a:t>
            </a:r>
          </a:p>
          <a:p>
            <a:pPr lvl="1"/>
            <a:r>
              <a:rPr lang="en-US" dirty="0">
                <a:solidFill>
                  <a:schemeClr val="tx1"/>
                </a:solidFill>
              </a:rPr>
              <a:t>Inadequate timesheets and other payroll documentation such as personnel files and pay rates</a:t>
            </a:r>
            <a:r>
              <a:rPr lang="en-US" dirty="0" smtClean="0">
                <a:solidFill>
                  <a:schemeClr val="tx1"/>
                </a:solidFill>
              </a:rPr>
              <a:t>.</a:t>
            </a:r>
            <a:endParaRPr lang="en-US" dirty="0">
              <a:solidFill>
                <a:schemeClr val="tx1"/>
              </a:solidFill>
            </a:endParaRPr>
          </a:p>
          <a:p>
            <a:pPr marL="0" indent="0">
              <a:buClr>
                <a:schemeClr val="tx1"/>
              </a:buClr>
              <a:buNone/>
            </a:pPr>
            <a:r>
              <a:rPr lang="en-US" u="sng" dirty="0" smtClean="0"/>
              <a:t>Cost Allocation Procedures Not Understood or Not Followed </a:t>
            </a:r>
          </a:p>
          <a:p>
            <a:pPr lvl="1"/>
            <a:r>
              <a:rPr lang="en-US" dirty="0">
                <a:solidFill>
                  <a:schemeClr val="tx1"/>
                </a:solidFill>
              </a:rPr>
              <a:t>There are some pretty clear rules about how costs must be </a:t>
            </a:r>
            <a:r>
              <a:rPr lang="en-US" dirty="0" smtClean="0">
                <a:solidFill>
                  <a:schemeClr val="tx1"/>
                </a:solidFill>
              </a:rPr>
              <a:t>allocated.</a:t>
            </a:r>
            <a:endParaRPr lang="en-US" dirty="0">
              <a:solidFill>
                <a:schemeClr val="tx1"/>
              </a:solidFill>
            </a:endParaRPr>
          </a:p>
          <a:p>
            <a:pPr>
              <a:buClr>
                <a:schemeClr val="tx1"/>
              </a:buClr>
              <a:buFont typeface="Arial" panose="020B0604020202020204" pitchFamily="34" charset="0"/>
              <a:buChar char="•"/>
            </a:pPr>
            <a:endParaRPr lang="en-US" dirty="0"/>
          </a:p>
          <a:p>
            <a:pPr>
              <a:buClr>
                <a:schemeClr val="tx1"/>
              </a:buClr>
              <a:buFont typeface="Arial" panose="020B0604020202020204" pitchFamily="34" charset="0"/>
              <a:buChar char="•"/>
            </a:pPr>
            <a:endParaRPr lang="en-US" dirty="0"/>
          </a:p>
        </p:txBody>
      </p:sp>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274638"/>
            <a:ext cx="8763000" cy="792162"/>
          </a:xfrm>
        </p:spPr>
        <p:txBody>
          <a:bodyPr/>
          <a:lstStyle/>
          <a:p>
            <a:r>
              <a:rPr lang="en-US" dirty="0" smtClean="0">
                <a:effectLst/>
              </a:rPr>
              <a:t>Audit Deficiencies, </a:t>
            </a:r>
            <a:r>
              <a:rPr lang="en-US" sz="2400" dirty="0" smtClean="0">
                <a:effectLst/>
              </a:rPr>
              <a:t>cont’d. 2</a:t>
            </a:r>
            <a:endParaRPr lang="en-US" sz="2400" dirty="0"/>
          </a:p>
        </p:txBody>
      </p:sp>
      <p:sp>
        <p:nvSpPr>
          <p:cNvPr id="4" name="Content Placeholder 3"/>
          <p:cNvSpPr>
            <a:spLocks noGrp="1"/>
          </p:cNvSpPr>
          <p:nvPr>
            <p:ph idx="1"/>
          </p:nvPr>
        </p:nvSpPr>
        <p:spPr>
          <a:xfrm>
            <a:off x="457200" y="1219200"/>
            <a:ext cx="8534400" cy="5181600"/>
          </a:xfrm>
        </p:spPr>
        <p:txBody>
          <a:bodyPr/>
          <a:lstStyle/>
          <a:p>
            <a:pPr marL="0" indent="0">
              <a:buNone/>
            </a:pPr>
            <a:r>
              <a:rPr lang="en-US" u="sng" dirty="0"/>
              <a:t>Mathematical errors and other </a:t>
            </a:r>
            <a:r>
              <a:rPr lang="en-US" u="sng" dirty="0" smtClean="0"/>
              <a:t>mistakes</a:t>
            </a:r>
            <a:endParaRPr lang="en-US" dirty="0"/>
          </a:p>
          <a:p>
            <a:pPr lvl="1"/>
            <a:r>
              <a:rPr lang="en-US" dirty="0">
                <a:solidFill>
                  <a:schemeClr val="tx1"/>
                </a:solidFill>
              </a:rPr>
              <a:t>Some errors and inconsistencies were noted with payroll hours and rates, and even with some of </a:t>
            </a:r>
            <a:r>
              <a:rPr lang="en-US" dirty="0" smtClean="0">
                <a:solidFill>
                  <a:schemeClr val="tx1"/>
                </a:solidFill>
              </a:rPr>
              <a:t>the CILs’ policies—simple </a:t>
            </a:r>
            <a:r>
              <a:rPr lang="en-US" dirty="0">
                <a:solidFill>
                  <a:schemeClr val="tx1"/>
                </a:solidFill>
              </a:rPr>
              <a:t>mistakes but </a:t>
            </a:r>
            <a:r>
              <a:rPr lang="en-US" dirty="0" smtClean="0">
                <a:solidFill>
                  <a:schemeClr val="tx1"/>
                </a:solidFill>
              </a:rPr>
              <a:t>there was no </a:t>
            </a:r>
            <a:r>
              <a:rPr lang="en-US" dirty="0">
                <a:solidFill>
                  <a:schemeClr val="tx1"/>
                </a:solidFill>
              </a:rPr>
              <a:t>process to minimize them.</a:t>
            </a:r>
          </a:p>
          <a:p>
            <a:pPr marL="0" indent="0">
              <a:buNone/>
            </a:pPr>
            <a:r>
              <a:rPr lang="en-US" u="sng" dirty="0" smtClean="0"/>
              <a:t>Results of those audits</a:t>
            </a:r>
          </a:p>
          <a:p>
            <a:pPr lvl="1"/>
            <a:r>
              <a:rPr lang="en-US" dirty="0" smtClean="0">
                <a:solidFill>
                  <a:schemeClr val="tx1"/>
                </a:solidFill>
              </a:rPr>
              <a:t>Many of those audits resulted in a requirement to repay funding—some very large amounts.</a:t>
            </a:r>
          </a:p>
          <a:p>
            <a:pPr lvl="1"/>
            <a:r>
              <a:rPr lang="en-US" dirty="0" smtClean="0">
                <a:solidFill>
                  <a:schemeClr val="tx1"/>
                </a:solidFill>
              </a:rPr>
              <a:t>Post audit monitoring was also required for some auditees</a:t>
            </a:r>
          </a:p>
          <a:p>
            <a:endParaRPr lang="en-US" dirty="0"/>
          </a:p>
        </p:txBody>
      </p:sp>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effectLst/>
              </a:rPr>
              <a:t>Audit Bad News</a:t>
            </a:r>
          </a:p>
        </p:txBody>
      </p:sp>
      <p:sp>
        <p:nvSpPr>
          <p:cNvPr id="4" name="Content Placeholder 3"/>
          <p:cNvSpPr>
            <a:spLocks noGrp="1"/>
          </p:cNvSpPr>
          <p:nvPr>
            <p:ph idx="1"/>
          </p:nvPr>
        </p:nvSpPr>
        <p:spPr>
          <a:xfrm>
            <a:off x="457200" y="1219200"/>
            <a:ext cx="8534400" cy="4648200"/>
          </a:xfrm>
        </p:spPr>
        <p:txBody>
          <a:bodyPr/>
          <a:lstStyle/>
          <a:p>
            <a:r>
              <a:rPr lang="en-US" dirty="0" smtClean="0"/>
              <a:t>Audit </a:t>
            </a:r>
            <a:r>
              <a:rPr lang="en-US" dirty="0"/>
              <a:t>reports </a:t>
            </a:r>
            <a:r>
              <a:rPr lang="en-US" dirty="0" smtClean="0"/>
              <a:t>showed little tolerance for missing documentation.</a:t>
            </a:r>
            <a:endParaRPr lang="en-US" sz="2000" u="sng" dirty="0"/>
          </a:p>
          <a:p>
            <a:r>
              <a:rPr lang="en-US" dirty="0" smtClean="0"/>
              <a:t>Post audit monitoring is a lot more painful than pre-audit preparation.</a:t>
            </a:r>
          </a:p>
          <a:p>
            <a:pPr marL="0" indent="0">
              <a:buNone/>
            </a:pPr>
            <a:endParaRPr lang="en-US" sz="200" dirty="0"/>
          </a:p>
        </p:txBody>
      </p:sp>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smtClean="0">
                <a:effectLst/>
              </a:rPr>
              <a:t>CIL-NET </a:t>
            </a:r>
            <a:r>
              <a:rPr lang="en-US" dirty="0">
                <a:effectLst/>
              </a:rPr>
              <a:t>Attribution</a:t>
            </a:r>
          </a:p>
        </p:txBody>
      </p:sp>
      <p:sp>
        <p:nvSpPr>
          <p:cNvPr id="2" name="Content Placeholder 1"/>
          <p:cNvSpPr>
            <a:spLocks noGrp="1"/>
          </p:cNvSpPr>
          <p:nvPr>
            <p:ph idx="1"/>
          </p:nvPr>
        </p:nvSpPr>
        <p:spPr>
          <a:xfrm>
            <a:off x="457200" y="1219200"/>
            <a:ext cx="8537366" cy="4648200"/>
          </a:xfrm>
        </p:spPr>
        <p:txBody>
          <a:bodyPr/>
          <a:lstStyle/>
          <a:p>
            <a:pPr marL="0" indent="0">
              <a:buNone/>
            </a:pPr>
            <a:r>
              <a:rPr lang="en-US" dirty="0" smtClean="0"/>
              <a:t>Support </a:t>
            </a:r>
            <a:r>
              <a:rPr lang="en-US" dirty="0"/>
              <a:t>for development of this technical assistance information was provided by the Department of Health and Human Services, Administration for Community Living under grant number </a:t>
            </a:r>
            <a:r>
              <a:rPr lang="en-US" dirty="0" smtClean="0"/>
              <a:t>90TT0001-02-00</a:t>
            </a:r>
            <a:r>
              <a:rPr lang="en-US" dirty="0"/>
              <a:t>. No official endorsement of the Department of Health and Human Services should be inferred. Permission is granted for duplication of any portion of this information, providing that the following credit is given to the project: Developed as part of the IL-NET, an ILRU/NCIL/APRIL National Training and Technical Assistance Program.</a:t>
            </a:r>
            <a:endParaRPr lang="en-US" sz="2200" dirty="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0"/>
            <a:ext cx="7696200" cy="792162"/>
          </a:xfrm>
        </p:spPr>
        <p:txBody>
          <a:bodyPr/>
          <a:lstStyle/>
          <a:p>
            <a:pPr algn="ctr"/>
            <a:r>
              <a:rPr lang="en-US" dirty="0">
                <a:effectLst/>
              </a:rPr>
              <a:t>How to </a:t>
            </a:r>
            <a:r>
              <a:rPr lang="en-US" dirty="0" smtClean="0">
                <a:effectLst/>
              </a:rPr>
              <a:t>Survive Funder Audits </a:t>
            </a:r>
            <a:r>
              <a:rPr lang="en-US" dirty="0">
                <a:effectLst/>
              </a:rPr>
              <a:t>and </a:t>
            </a:r>
            <a:r>
              <a:rPr lang="en-US" dirty="0" smtClean="0">
                <a:effectLst/>
              </a:rPr>
              <a:t>Reduce </a:t>
            </a:r>
            <a:r>
              <a:rPr lang="en-US" dirty="0">
                <a:effectLst/>
              </a:rPr>
              <a:t>the </a:t>
            </a:r>
            <a:r>
              <a:rPr lang="en-US" dirty="0" smtClean="0">
                <a:effectLst/>
              </a:rPr>
              <a:t>Likelihood </a:t>
            </a:r>
            <a:r>
              <a:rPr lang="en-US" dirty="0">
                <a:effectLst/>
              </a:rPr>
              <a:t>of those </a:t>
            </a:r>
            <a:r>
              <a:rPr lang="en-US" dirty="0" smtClean="0">
                <a:effectLst/>
              </a:rPr>
              <a:t>Audits</a:t>
            </a:r>
            <a:endParaRPr lang="en-US" dirty="0">
              <a:effectLst/>
            </a:endParaRPr>
          </a:p>
        </p:txBody>
      </p:sp>
    </p:spTree>
    <p:extLst>
      <p:ext uri="{BB962C8B-B14F-4D97-AF65-F5344CB8AC3E}">
        <p14:creationId xmlns:p14="http://schemas.microsoft.com/office/powerpoint/2010/main" val="1693196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7696200" cy="792162"/>
          </a:xfrm>
        </p:spPr>
        <p:txBody>
          <a:bodyPr/>
          <a:lstStyle/>
          <a:p>
            <a:r>
              <a:rPr lang="en-US" dirty="0">
                <a:effectLst/>
              </a:rPr>
              <a:t>Issues from </a:t>
            </a:r>
            <a:r>
              <a:rPr lang="en-US" dirty="0" smtClean="0">
                <a:effectLst/>
              </a:rPr>
              <a:t>Funder </a:t>
            </a:r>
            <a:r>
              <a:rPr lang="en-US" dirty="0"/>
              <a:t>A</a:t>
            </a:r>
            <a:r>
              <a:rPr lang="en-US" dirty="0" smtClean="0">
                <a:effectLst/>
              </a:rPr>
              <a:t>udits of CILs</a:t>
            </a:r>
            <a:endParaRPr lang="en-US" sz="3600" dirty="0"/>
          </a:p>
        </p:txBody>
      </p:sp>
      <p:sp>
        <p:nvSpPr>
          <p:cNvPr id="4" name="Content Placeholder 3"/>
          <p:cNvSpPr>
            <a:spLocks noGrp="1"/>
          </p:cNvSpPr>
          <p:nvPr>
            <p:ph idx="1"/>
          </p:nvPr>
        </p:nvSpPr>
        <p:spPr>
          <a:xfrm>
            <a:off x="381000" y="990600"/>
            <a:ext cx="8610600" cy="5029200"/>
          </a:xfrm>
        </p:spPr>
        <p:txBody>
          <a:bodyPr/>
          <a:lstStyle/>
          <a:p>
            <a:pPr marL="0" indent="0">
              <a:buNone/>
            </a:pPr>
            <a:r>
              <a:rPr lang="en-US" dirty="0" smtClean="0"/>
              <a:t>A few years ago we had an unusual opportunity to review funder audits and get some insight into their concerns.</a:t>
            </a:r>
          </a:p>
          <a:p>
            <a:pPr marL="0" indent="0">
              <a:buNone/>
            </a:pPr>
            <a:endParaRPr lang="en-US" sz="1400" dirty="0"/>
          </a:p>
          <a:p>
            <a:pPr marL="0" indent="0">
              <a:buNone/>
            </a:pPr>
            <a:r>
              <a:rPr lang="en-US" dirty="0" smtClean="0"/>
              <a:t>Key findings from those audits </a:t>
            </a:r>
            <a:r>
              <a:rPr lang="en-US" dirty="0"/>
              <a:t>included</a:t>
            </a:r>
            <a:r>
              <a:rPr lang="en-US" dirty="0" smtClean="0"/>
              <a:t>:</a:t>
            </a:r>
            <a:endParaRPr lang="en-US" dirty="0"/>
          </a:p>
          <a:p>
            <a:pPr marL="0" indent="0">
              <a:buNone/>
            </a:pPr>
            <a:endParaRPr lang="en-US" sz="1400" dirty="0"/>
          </a:p>
          <a:p>
            <a:pPr lvl="1">
              <a:buFont typeface="Arial" panose="020B0604020202020204" pitchFamily="34" charset="0"/>
              <a:buChar char="•"/>
            </a:pPr>
            <a:r>
              <a:rPr lang="en-US" dirty="0">
                <a:solidFill>
                  <a:schemeClr val="tx1"/>
                </a:solidFill>
              </a:rPr>
              <a:t>I</a:t>
            </a:r>
            <a:r>
              <a:rPr lang="en-US" dirty="0" smtClean="0">
                <a:solidFill>
                  <a:schemeClr val="tx1"/>
                </a:solidFill>
              </a:rPr>
              <a:t>nadequate </a:t>
            </a:r>
            <a:r>
              <a:rPr lang="en-US" dirty="0">
                <a:solidFill>
                  <a:schemeClr val="tx1"/>
                </a:solidFill>
              </a:rPr>
              <a:t>internal controls</a:t>
            </a:r>
          </a:p>
          <a:p>
            <a:pPr lvl="1">
              <a:buFont typeface="Arial" panose="020B0604020202020204" pitchFamily="34" charset="0"/>
              <a:buChar char="•"/>
            </a:pPr>
            <a:r>
              <a:rPr lang="en-US" dirty="0" smtClean="0">
                <a:solidFill>
                  <a:schemeClr val="tx1"/>
                </a:solidFill>
              </a:rPr>
              <a:t>Missing </a:t>
            </a:r>
            <a:r>
              <a:rPr lang="en-US" dirty="0">
                <a:solidFill>
                  <a:schemeClr val="tx1"/>
                </a:solidFill>
              </a:rPr>
              <a:t>time </a:t>
            </a:r>
            <a:r>
              <a:rPr lang="en-US" dirty="0" smtClean="0">
                <a:solidFill>
                  <a:schemeClr val="tx1"/>
                </a:solidFill>
              </a:rPr>
              <a:t>sheets</a:t>
            </a:r>
          </a:p>
          <a:p>
            <a:pPr lvl="1">
              <a:buFont typeface="Arial" panose="020B0604020202020204" pitchFamily="34" charset="0"/>
              <a:buChar char="•"/>
            </a:pPr>
            <a:r>
              <a:rPr lang="en-US" dirty="0" smtClean="0">
                <a:solidFill>
                  <a:schemeClr val="tx1"/>
                </a:solidFill>
              </a:rPr>
              <a:t>Payroll allocation wasn’t completed</a:t>
            </a:r>
            <a:endParaRPr lang="en-US" dirty="0">
              <a:solidFill>
                <a:schemeClr val="tx1"/>
              </a:solidFill>
            </a:endParaRPr>
          </a:p>
          <a:p>
            <a:pPr lvl="0"/>
            <a:endParaRPr lang="en-US" dirty="0"/>
          </a:p>
          <a:p>
            <a:pPr marL="0" indent="0">
              <a:buNone/>
            </a:pPr>
            <a:endParaRPr lang="en-US" dirty="0"/>
          </a:p>
        </p:txBody>
      </p:sp>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effectLst/>
              </a:rPr>
              <a:t>Issues from </a:t>
            </a:r>
            <a:r>
              <a:rPr lang="en-US" dirty="0" smtClean="0">
                <a:effectLst/>
              </a:rPr>
              <a:t>Recent CIL Audits, </a:t>
            </a:r>
            <a:r>
              <a:rPr lang="en-US" sz="2400" dirty="0" smtClean="0">
                <a:effectLst/>
              </a:rPr>
              <a:t>cont’d.</a:t>
            </a:r>
            <a:endParaRPr lang="en-US" dirty="0"/>
          </a:p>
        </p:txBody>
      </p:sp>
      <p:sp>
        <p:nvSpPr>
          <p:cNvPr id="4" name="Content Placeholder 3"/>
          <p:cNvSpPr>
            <a:spLocks noGrp="1"/>
          </p:cNvSpPr>
          <p:nvPr>
            <p:ph idx="1"/>
          </p:nvPr>
        </p:nvSpPr>
        <p:spPr>
          <a:xfrm>
            <a:off x="457200" y="1219200"/>
            <a:ext cx="8686800" cy="4648200"/>
          </a:xfrm>
        </p:spPr>
        <p:txBody>
          <a:bodyPr/>
          <a:lstStyle/>
          <a:p>
            <a:pPr lvl="0"/>
            <a:r>
              <a:rPr lang="en-US" dirty="0" smtClean="0"/>
              <a:t>Personnel </a:t>
            </a:r>
            <a:r>
              <a:rPr lang="en-US" dirty="0"/>
              <a:t>activity </a:t>
            </a:r>
            <a:r>
              <a:rPr lang="en-US" dirty="0" smtClean="0"/>
              <a:t>reports were missing or nonexistent, or did not comply with current requirements</a:t>
            </a:r>
            <a:endParaRPr lang="en-US" dirty="0"/>
          </a:p>
          <a:p>
            <a:pPr lvl="0"/>
            <a:r>
              <a:rPr lang="en-US" dirty="0" smtClean="0"/>
              <a:t>Charges </a:t>
            </a:r>
            <a:r>
              <a:rPr lang="en-US" dirty="0"/>
              <a:t>to a program didn't agree with </a:t>
            </a:r>
            <a:r>
              <a:rPr lang="en-US" dirty="0" smtClean="0"/>
              <a:t>what the accounting system showed for </a:t>
            </a:r>
            <a:r>
              <a:rPr lang="en-US" dirty="0"/>
              <a:t>that program</a:t>
            </a:r>
          </a:p>
          <a:p>
            <a:pPr lvl="0"/>
            <a:r>
              <a:rPr lang="en-US" dirty="0" smtClean="0"/>
              <a:t>Charges </a:t>
            </a:r>
            <a:r>
              <a:rPr lang="en-US" dirty="0"/>
              <a:t>to the program were inconsistent with the budget for that </a:t>
            </a:r>
            <a:r>
              <a:rPr lang="en-US" dirty="0" smtClean="0"/>
              <a:t>program</a:t>
            </a:r>
          </a:p>
          <a:p>
            <a:pPr lvl="0"/>
            <a:r>
              <a:rPr lang="en-US" dirty="0" smtClean="0"/>
              <a:t>Inadequate </a:t>
            </a:r>
            <a:r>
              <a:rPr lang="en-US" dirty="0"/>
              <a:t>expense documentation</a:t>
            </a:r>
          </a:p>
          <a:p>
            <a:pPr lvl="0"/>
            <a:r>
              <a:rPr lang="en-US" dirty="0" smtClean="0"/>
              <a:t>Commingling </a:t>
            </a:r>
            <a:r>
              <a:rPr lang="en-US" dirty="0"/>
              <a:t>of funds</a:t>
            </a:r>
          </a:p>
          <a:p>
            <a:pPr lvl="0"/>
            <a:endParaRPr lang="en-US" dirty="0"/>
          </a:p>
          <a:p>
            <a:pPr marL="0" indent="0">
              <a:buNone/>
            </a:pPr>
            <a:endParaRPr lang="en-US" sz="200" dirty="0"/>
          </a:p>
        </p:txBody>
      </p:sp>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7696200" cy="792162"/>
          </a:xfrm>
        </p:spPr>
        <p:txBody>
          <a:bodyPr/>
          <a:lstStyle/>
          <a:p>
            <a:r>
              <a:rPr lang="en-US" dirty="0">
                <a:effectLst/>
              </a:rPr>
              <a:t>Issues from </a:t>
            </a:r>
            <a:r>
              <a:rPr lang="en-US" dirty="0" smtClean="0">
                <a:effectLst/>
              </a:rPr>
              <a:t>Recent CIL Audits, </a:t>
            </a:r>
            <a:r>
              <a:rPr lang="en-US" sz="2400" dirty="0" smtClean="0">
                <a:effectLst/>
              </a:rPr>
              <a:t>cont’d. 2</a:t>
            </a:r>
            <a:endParaRPr lang="en-US" sz="2800" dirty="0"/>
          </a:p>
        </p:txBody>
      </p:sp>
      <p:sp>
        <p:nvSpPr>
          <p:cNvPr id="4" name="Content Placeholder 3"/>
          <p:cNvSpPr>
            <a:spLocks noGrp="1"/>
          </p:cNvSpPr>
          <p:nvPr>
            <p:ph idx="1"/>
          </p:nvPr>
        </p:nvSpPr>
        <p:spPr>
          <a:xfrm>
            <a:off x="304800" y="1066800"/>
            <a:ext cx="8686800" cy="4572000"/>
          </a:xfrm>
        </p:spPr>
        <p:txBody>
          <a:bodyPr/>
          <a:lstStyle/>
          <a:p>
            <a:pPr lvl="0"/>
            <a:r>
              <a:rPr lang="en-US" dirty="0" smtClean="0"/>
              <a:t>Senior </a:t>
            </a:r>
            <a:r>
              <a:rPr lang="en-US" dirty="0"/>
              <a:t>management expenses </a:t>
            </a:r>
            <a:r>
              <a:rPr lang="en-US" dirty="0" smtClean="0"/>
              <a:t>were not </a:t>
            </a:r>
            <a:r>
              <a:rPr lang="en-US" dirty="0"/>
              <a:t>properly </a:t>
            </a:r>
            <a:r>
              <a:rPr lang="en-US" dirty="0" smtClean="0"/>
              <a:t>approved</a:t>
            </a:r>
            <a:r>
              <a:rPr lang="en-US" dirty="0"/>
              <a:t> </a:t>
            </a:r>
            <a:r>
              <a:rPr lang="en-US" dirty="0" smtClean="0"/>
              <a:t>(approved only by </a:t>
            </a:r>
            <a:r>
              <a:rPr lang="en-US" dirty="0"/>
              <a:t>subordinates, or </a:t>
            </a:r>
            <a:r>
              <a:rPr lang="en-US" dirty="0" smtClean="0"/>
              <a:t>by themselves)</a:t>
            </a:r>
          </a:p>
          <a:p>
            <a:pPr lvl="0"/>
            <a:r>
              <a:rPr lang="en-US" dirty="0"/>
              <a:t>Allocation of salary for staff working on multiple programs was not documented</a:t>
            </a:r>
          </a:p>
          <a:p>
            <a:pPr lvl="0"/>
            <a:r>
              <a:rPr lang="en-US" dirty="0"/>
              <a:t>Billing policies were inadequate or not followed</a:t>
            </a:r>
          </a:p>
          <a:p>
            <a:pPr lvl="0"/>
            <a:r>
              <a:rPr lang="en-US" dirty="0"/>
              <a:t>Inadequate number of board meetings (based on the organization’s policy)</a:t>
            </a:r>
          </a:p>
          <a:p>
            <a:r>
              <a:rPr lang="en-US" dirty="0"/>
              <a:t>Policies </a:t>
            </a:r>
            <a:r>
              <a:rPr lang="en-US" dirty="0" smtClean="0"/>
              <a:t>were not </a:t>
            </a:r>
            <a:r>
              <a:rPr lang="en-US" dirty="0"/>
              <a:t>reviewed and updated</a:t>
            </a:r>
          </a:p>
          <a:p>
            <a:pPr lvl="0"/>
            <a:endParaRPr lang="en-US" dirty="0"/>
          </a:p>
          <a:p>
            <a:pPr marL="0" indent="0">
              <a:buNone/>
            </a:pPr>
            <a:endParaRPr lang="en-US" sz="200" dirty="0"/>
          </a:p>
        </p:txBody>
      </p:sp>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effectLst/>
              </a:rPr>
              <a:t>Issues from R</a:t>
            </a:r>
            <a:r>
              <a:rPr lang="en-US" dirty="0" smtClean="0">
                <a:effectLst/>
              </a:rPr>
              <a:t>ecent CIL Audits, </a:t>
            </a:r>
            <a:r>
              <a:rPr lang="en-US" sz="2400" dirty="0" smtClean="0">
                <a:effectLst/>
              </a:rPr>
              <a:t>cont’d. 3</a:t>
            </a:r>
            <a:endParaRPr lang="en-US" sz="2800" dirty="0"/>
          </a:p>
        </p:txBody>
      </p:sp>
      <p:sp>
        <p:nvSpPr>
          <p:cNvPr id="4" name="Content Placeholder 3"/>
          <p:cNvSpPr>
            <a:spLocks noGrp="1"/>
          </p:cNvSpPr>
          <p:nvPr>
            <p:ph idx="1"/>
          </p:nvPr>
        </p:nvSpPr>
        <p:spPr>
          <a:xfrm>
            <a:off x="457200" y="1219200"/>
            <a:ext cx="8382000" cy="4876800"/>
          </a:xfrm>
        </p:spPr>
        <p:txBody>
          <a:bodyPr/>
          <a:lstStyle/>
          <a:p>
            <a:pPr lvl="0"/>
            <a:r>
              <a:rPr lang="en-US" dirty="0" smtClean="0"/>
              <a:t>Duplicate </a:t>
            </a:r>
            <a:r>
              <a:rPr lang="en-US" dirty="0"/>
              <a:t>services (timesheets indicated that 2 people performed services for the same </a:t>
            </a:r>
            <a:r>
              <a:rPr lang="en-US" dirty="0" smtClean="0"/>
              <a:t>consumer </a:t>
            </a:r>
            <a:r>
              <a:rPr lang="en-US" dirty="0"/>
              <a:t>at the same time</a:t>
            </a:r>
            <a:r>
              <a:rPr lang="en-US" dirty="0" smtClean="0"/>
              <a:t>)</a:t>
            </a:r>
          </a:p>
          <a:p>
            <a:pPr lvl="0"/>
            <a:r>
              <a:rPr lang="en-US" dirty="0" smtClean="0"/>
              <a:t>Payroll overhead allocations </a:t>
            </a:r>
            <a:r>
              <a:rPr lang="en-US" dirty="0"/>
              <a:t>were not based on payroll </a:t>
            </a:r>
            <a:endParaRPr lang="en-US" dirty="0" smtClean="0"/>
          </a:p>
          <a:p>
            <a:pPr lvl="0"/>
            <a:r>
              <a:rPr lang="en-US" dirty="0" smtClean="0"/>
              <a:t>Unallowable </a:t>
            </a:r>
            <a:r>
              <a:rPr lang="en-US" dirty="0"/>
              <a:t>costs charged to programs</a:t>
            </a:r>
          </a:p>
          <a:p>
            <a:pPr lvl="0"/>
            <a:r>
              <a:rPr lang="en-US" dirty="0"/>
              <a:t>Not complying with and not familiar with </a:t>
            </a:r>
            <a:r>
              <a:rPr lang="en-US" dirty="0" smtClean="0"/>
              <a:t>Federal Guidance</a:t>
            </a:r>
            <a:endParaRPr lang="en-US" dirty="0"/>
          </a:p>
          <a:p>
            <a:pPr lvl="0"/>
            <a:r>
              <a:rPr lang="en-US" dirty="0"/>
              <a:t>Salary allocation wasn’t documented, no support for services performed</a:t>
            </a:r>
          </a:p>
          <a:p>
            <a:pPr lvl="0"/>
            <a:endParaRPr lang="en-US" dirty="0"/>
          </a:p>
          <a:p>
            <a:endParaRPr lang="en-US" dirty="0"/>
          </a:p>
          <a:p>
            <a:pPr marL="0" indent="0">
              <a:buNone/>
            </a:pPr>
            <a:r>
              <a:rPr lang="en-US" sz="200" dirty="0" smtClean="0"/>
              <a:t>2</a:t>
            </a:r>
            <a:endParaRPr lang="en-US" sz="200" dirty="0"/>
          </a:p>
        </p:txBody>
      </p:sp>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effectLst/>
              </a:rPr>
              <a:t>Issues from </a:t>
            </a:r>
            <a:r>
              <a:rPr lang="en-US" dirty="0" smtClean="0">
                <a:effectLst/>
              </a:rPr>
              <a:t>Recent CIL Audits, </a:t>
            </a:r>
            <a:r>
              <a:rPr lang="en-US" sz="2400" dirty="0" smtClean="0">
                <a:effectLst/>
              </a:rPr>
              <a:t>cont’d. 4</a:t>
            </a:r>
            <a:endParaRPr lang="en-US" sz="2800" dirty="0"/>
          </a:p>
        </p:txBody>
      </p:sp>
      <p:sp>
        <p:nvSpPr>
          <p:cNvPr id="4" name="Content Placeholder 3"/>
          <p:cNvSpPr>
            <a:spLocks noGrp="1"/>
          </p:cNvSpPr>
          <p:nvPr>
            <p:ph idx="1"/>
          </p:nvPr>
        </p:nvSpPr>
        <p:spPr>
          <a:xfrm>
            <a:off x="457200" y="1219200"/>
            <a:ext cx="8382000" cy="4648200"/>
          </a:xfrm>
        </p:spPr>
        <p:txBody>
          <a:bodyPr/>
          <a:lstStyle/>
          <a:p>
            <a:pPr lvl="0"/>
            <a:r>
              <a:rPr lang="en-US" dirty="0" smtClean="0"/>
              <a:t>Personal </a:t>
            </a:r>
            <a:r>
              <a:rPr lang="en-US" dirty="0"/>
              <a:t>use items </a:t>
            </a:r>
            <a:r>
              <a:rPr lang="en-US" dirty="0" smtClean="0"/>
              <a:t>were purchased</a:t>
            </a:r>
            <a:endParaRPr lang="en-US" dirty="0"/>
          </a:p>
          <a:p>
            <a:pPr lvl="0"/>
            <a:r>
              <a:rPr lang="en-US" dirty="0" smtClean="0"/>
              <a:t>Purchase </a:t>
            </a:r>
            <a:r>
              <a:rPr lang="en-US" dirty="0"/>
              <a:t>requests </a:t>
            </a:r>
            <a:r>
              <a:rPr lang="en-US" dirty="0" smtClean="0"/>
              <a:t>were nonexistent </a:t>
            </a:r>
            <a:r>
              <a:rPr lang="en-US" dirty="0"/>
              <a:t>or incomplete</a:t>
            </a:r>
          </a:p>
          <a:p>
            <a:pPr lvl="0"/>
            <a:r>
              <a:rPr lang="en-US" dirty="0" smtClean="0"/>
              <a:t>Unreasonable/incorrectly </a:t>
            </a:r>
            <a:r>
              <a:rPr lang="en-US" dirty="0"/>
              <a:t>allocated costs</a:t>
            </a:r>
          </a:p>
          <a:p>
            <a:pPr lvl="0"/>
            <a:r>
              <a:rPr lang="en-US" dirty="0" smtClean="0"/>
              <a:t>Unallowable lobbying </a:t>
            </a:r>
            <a:r>
              <a:rPr lang="en-US" dirty="0"/>
              <a:t>activities observed</a:t>
            </a:r>
          </a:p>
          <a:p>
            <a:pPr lvl="0"/>
            <a:r>
              <a:rPr lang="en-US" dirty="0" smtClean="0"/>
              <a:t>A </a:t>
            </a:r>
            <a:r>
              <a:rPr lang="en-US" dirty="0"/>
              <a:t>fixed monthly amount </a:t>
            </a:r>
            <a:r>
              <a:rPr lang="en-US" dirty="0" smtClean="0"/>
              <a:t>was charged </a:t>
            </a:r>
            <a:r>
              <a:rPr lang="en-US" dirty="0"/>
              <a:t>for certain costs with no documentation</a:t>
            </a:r>
          </a:p>
          <a:p>
            <a:pPr lvl="0"/>
            <a:r>
              <a:rPr lang="en-US" dirty="0" smtClean="0"/>
              <a:t>Timesheet errors</a:t>
            </a:r>
          </a:p>
          <a:p>
            <a:r>
              <a:rPr lang="en-US" dirty="0" smtClean="0"/>
              <a:t>Funding from other sources wasn’t identified</a:t>
            </a:r>
            <a:endParaRPr lang="en-US" dirty="0"/>
          </a:p>
          <a:p>
            <a:pPr marL="0" lvl="0" indent="0">
              <a:buNone/>
            </a:pPr>
            <a:r>
              <a:rPr lang="en-US" dirty="0" smtClean="0"/>
              <a:t>  </a:t>
            </a:r>
            <a:endParaRPr lang="en-US" dirty="0"/>
          </a:p>
          <a:p>
            <a:pPr marL="0" indent="0">
              <a:buNone/>
            </a:pPr>
            <a:endParaRPr lang="en-US" sz="200" dirty="0"/>
          </a:p>
        </p:txBody>
      </p:sp>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7696200" cy="792162"/>
          </a:xfrm>
        </p:spPr>
        <p:txBody>
          <a:bodyPr/>
          <a:lstStyle/>
          <a:p>
            <a:r>
              <a:rPr lang="en-US" dirty="0">
                <a:effectLst/>
              </a:rPr>
              <a:t>Issues from </a:t>
            </a:r>
            <a:r>
              <a:rPr lang="en-US" dirty="0" smtClean="0">
                <a:effectLst/>
              </a:rPr>
              <a:t>Recent CIL Audits, </a:t>
            </a:r>
            <a:r>
              <a:rPr lang="en-US" sz="2400" dirty="0" smtClean="0">
                <a:effectLst/>
              </a:rPr>
              <a:t>cont’d. 5</a:t>
            </a:r>
            <a:endParaRPr lang="en-US" sz="2400" dirty="0"/>
          </a:p>
        </p:txBody>
      </p:sp>
      <p:sp>
        <p:nvSpPr>
          <p:cNvPr id="4" name="Content Placeholder 3"/>
          <p:cNvSpPr>
            <a:spLocks noGrp="1"/>
          </p:cNvSpPr>
          <p:nvPr>
            <p:ph idx="1"/>
          </p:nvPr>
        </p:nvSpPr>
        <p:spPr>
          <a:xfrm>
            <a:off x="304800" y="1219200"/>
            <a:ext cx="8610600" cy="4724400"/>
          </a:xfrm>
        </p:spPr>
        <p:txBody>
          <a:bodyPr/>
          <a:lstStyle/>
          <a:p>
            <a:pPr lvl="0"/>
            <a:r>
              <a:rPr lang="en-US" dirty="0" smtClean="0"/>
              <a:t>No </a:t>
            </a:r>
            <a:r>
              <a:rPr lang="en-US" dirty="0"/>
              <a:t>approval for pay rate changes</a:t>
            </a:r>
          </a:p>
          <a:p>
            <a:pPr lvl="0"/>
            <a:r>
              <a:rPr lang="en-US" dirty="0" smtClean="0"/>
              <a:t>Pay </a:t>
            </a:r>
            <a:r>
              <a:rPr lang="en-US" dirty="0"/>
              <a:t>rate changes didn't agree with documentation</a:t>
            </a:r>
          </a:p>
          <a:p>
            <a:pPr lvl="0"/>
            <a:r>
              <a:rPr lang="en-US" dirty="0" smtClean="0"/>
              <a:t>Units </a:t>
            </a:r>
            <a:r>
              <a:rPr lang="en-US" dirty="0"/>
              <a:t>of service are not the same as amounts on the time sheets</a:t>
            </a:r>
          </a:p>
          <a:p>
            <a:pPr lvl="0"/>
            <a:r>
              <a:rPr lang="en-US" dirty="0" smtClean="0"/>
              <a:t>Time </a:t>
            </a:r>
            <a:r>
              <a:rPr lang="en-US" dirty="0"/>
              <a:t>sheets </a:t>
            </a:r>
            <a:r>
              <a:rPr lang="en-US" dirty="0" smtClean="0"/>
              <a:t>weren’t signed</a:t>
            </a:r>
            <a:endParaRPr lang="en-US" dirty="0"/>
          </a:p>
          <a:p>
            <a:pPr lvl="0"/>
            <a:r>
              <a:rPr lang="en-US" dirty="0" smtClean="0"/>
              <a:t>No </a:t>
            </a:r>
            <a:r>
              <a:rPr lang="en-US" dirty="0"/>
              <a:t>support for allocation of indirect </a:t>
            </a:r>
            <a:r>
              <a:rPr lang="en-US" dirty="0" smtClean="0"/>
              <a:t>salaries</a:t>
            </a:r>
          </a:p>
          <a:p>
            <a:r>
              <a:rPr lang="en-US" dirty="0"/>
              <a:t>No accounting procedures manual or guidance from a predecessor CFO to their successor (where is the accounting procedures manual?)</a:t>
            </a:r>
          </a:p>
          <a:p>
            <a:pPr marL="0" lvl="0" indent="0">
              <a:buNone/>
            </a:pPr>
            <a:endParaRPr lang="en-US" dirty="0"/>
          </a:p>
          <a:p>
            <a:pPr marL="0" indent="0">
              <a:buNone/>
            </a:pPr>
            <a:endParaRPr lang="en-US" sz="200" dirty="0"/>
          </a:p>
        </p:txBody>
      </p:sp>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7696200" cy="792162"/>
          </a:xfrm>
        </p:spPr>
        <p:txBody>
          <a:bodyPr/>
          <a:lstStyle/>
          <a:p>
            <a:r>
              <a:rPr lang="en-US" dirty="0">
                <a:effectLst/>
              </a:rPr>
              <a:t>Issues from </a:t>
            </a:r>
            <a:r>
              <a:rPr lang="en-US" dirty="0" smtClean="0">
                <a:effectLst/>
              </a:rPr>
              <a:t>Recent CIL Audits, </a:t>
            </a:r>
            <a:r>
              <a:rPr lang="en-US" sz="2400" dirty="0" smtClean="0">
                <a:effectLst/>
              </a:rPr>
              <a:t>cont’d. 6</a:t>
            </a:r>
            <a:endParaRPr lang="en-US" dirty="0"/>
          </a:p>
        </p:txBody>
      </p:sp>
      <p:sp>
        <p:nvSpPr>
          <p:cNvPr id="4" name="Content Placeholder 3"/>
          <p:cNvSpPr>
            <a:spLocks noGrp="1"/>
          </p:cNvSpPr>
          <p:nvPr>
            <p:ph idx="1"/>
          </p:nvPr>
        </p:nvSpPr>
        <p:spPr>
          <a:xfrm>
            <a:off x="304800" y="1219200"/>
            <a:ext cx="8534400" cy="4876800"/>
          </a:xfrm>
        </p:spPr>
        <p:txBody>
          <a:bodyPr/>
          <a:lstStyle/>
          <a:p>
            <a:pPr lvl="0"/>
            <a:r>
              <a:rPr lang="en-US" dirty="0" smtClean="0"/>
              <a:t>New </a:t>
            </a:r>
            <a:r>
              <a:rPr lang="en-US" dirty="0"/>
              <a:t>CFO couldn't explain what their predecessor had done (can your documentation stand on its own</a:t>
            </a:r>
            <a:r>
              <a:rPr lang="en-US" dirty="0" smtClean="0"/>
              <a:t>?)</a:t>
            </a:r>
          </a:p>
          <a:p>
            <a:pPr lvl="0"/>
            <a:r>
              <a:rPr lang="en-US" dirty="0"/>
              <a:t>Personnel files were missing; some new-hire information missing</a:t>
            </a:r>
          </a:p>
          <a:p>
            <a:pPr lvl="0"/>
            <a:r>
              <a:rPr lang="en-US" dirty="0"/>
              <a:t>Agency policy for background checks wasn't followed</a:t>
            </a:r>
          </a:p>
          <a:p>
            <a:pPr lvl="0"/>
            <a:r>
              <a:rPr lang="en-US" dirty="0"/>
              <a:t>Lack of documentation of costs from the general </a:t>
            </a:r>
            <a:r>
              <a:rPr lang="en-US" dirty="0" smtClean="0"/>
              <a:t>ledger</a:t>
            </a:r>
          </a:p>
          <a:p>
            <a:pPr lvl="0"/>
            <a:r>
              <a:rPr lang="en-US" dirty="0"/>
              <a:t>Background checks weren’t documented</a:t>
            </a:r>
          </a:p>
          <a:p>
            <a:pPr lvl="0"/>
            <a:r>
              <a:rPr lang="en-US" dirty="0"/>
              <a:t>Timesheet in and out times didn't equal the reported hours worked</a:t>
            </a:r>
          </a:p>
          <a:p>
            <a:pPr marL="0" lvl="0" indent="0">
              <a:buNone/>
            </a:pPr>
            <a:endParaRPr lang="en-US" dirty="0"/>
          </a:p>
          <a:p>
            <a:pPr marL="0" lvl="0" indent="0">
              <a:buNone/>
            </a:pPr>
            <a:endParaRPr lang="en-US" dirty="0"/>
          </a:p>
          <a:p>
            <a:pPr marL="0" indent="0">
              <a:buNone/>
            </a:pPr>
            <a:endParaRPr lang="en-US" dirty="0"/>
          </a:p>
          <a:p>
            <a:pPr marL="0" indent="0">
              <a:buNone/>
            </a:pPr>
            <a:endParaRPr lang="en-US" sz="200" dirty="0"/>
          </a:p>
        </p:txBody>
      </p:sp>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15689</TotalTime>
  <Words>779</Words>
  <Application>Microsoft Office PowerPoint</Application>
  <PresentationFormat>On-screen Show (4:3)</PresentationFormat>
  <Paragraphs>99</Paragraphs>
  <Slides>14</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Arial Rounded MT Bold</vt:lpstr>
      <vt:lpstr>Tahoma</vt:lpstr>
      <vt:lpstr>Default Design</vt:lpstr>
      <vt:lpstr>Financial Management:  Workshop for CILs…Regulations and Beyond  Baltimore, Maryland May 25-27, 2016  </vt:lpstr>
      <vt:lpstr>How to Survive Funder Audits and Reduce the Likelihood of those Audits</vt:lpstr>
      <vt:lpstr>Issues from Funder Audits of CILs</vt:lpstr>
      <vt:lpstr>Issues from Recent CIL Audits, cont’d.</vt:lpstr>
      <vt:lpstr>Issues from Recent CIL Audits, cont’d. 2</vt:lpstr>
      <vt:lpstr>Issues from Recent CIL Audits, cont’d. 3</vt:lpstr>
      <vt:lpstr>Issues from Recent CIL Audits, cont’d. 4</vt:lpstr>
      <vt:lpstr>Issues from Recent CIL Audits, cont’d. 5</vt:lpstr>
      <vt:lpstr>Issues from Recent CIL Audits, cont’d. 6</vt:lpstr>
      <vt:lpstr>Recurring Themes in Several of the Audits</vt:lpstr>
      <vt:lpstr>Some Deficiencies Were Found in Several of the Audits, cont’d.</vt:lpstr>
      <vt:lpstr>Audit Deficiencies, cont’d. 2</vt:lpstr>
      <vt:lpstr>Audit Bad News</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Carol Eubanks</cp:lastModifiedBy>
  <cp:revision>571</cp:revision>
  <cp:lastPrinted>2016-04-22T12:50:10Z</cp:lastPrinted>
  <dcterms:created xsi:type="dcterms:W3CDTF">2011-01-05T14:17:40Z</dcterms:created>
  <dcterms:modified xsi:type="dcterms:W3CDTF">2016-06-15T17:47:58Z</dcterms:modified>
</cp:coreProperties>
</file>