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handoutMasterIdLst>
    <p:handoutMasterId r:id="rId24"/>
  </p:handoutMasterIdLst>
  <p:sldIdLst>
    <p:sldId id="280" r:id="rId3"/>
    <p:sldId id="727" r:id="rId4"/>
    <p:sldId id="713" r:id="rId5"/>
    <p:sldId id="717" r:id="rId6"/>
    <p:sldId id="786" r:id="rId7"/>
    <p:sldId id="718" r:id="rId8"/>
    <p:sldId id="719" r:id="rId9"/>
    <p:sldId id="720" r:id="rId10"/>
    <p:sldId id="721" r:id="rId11"/>
    <p:sldId id="722" r:id="rId12"/>
    <p:sldId id="723" r:id="rId13"/>
    <p:sldId id="785" r:id="rId14"/>
    <p:sldId id="729" r:id="rId15"/>
    <p:sldId id="730" r:id="rId16"/>
    <p:sldId id="731" r:id="rId17"/>
    <p:sldId id="732" r:id="rId18"/>
    <p:sldId id="734" r:id="rId19"/>
    <p:sldId id="733" r:id="rId20"/>
    <p:sldId id="735" r:id="rId21"/>
    <p:sldId id="318" r:id="rId2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McElwee" initials="plm" lastIdx="5" clrIdx="0"/>
  <p:cmAuthor id="1" name="Carol Eubanks" initials="CE" lastIdx="5" clrIdx="1">
    <p:extLst/>
  </p:cmAuthor>
  <p:cmAuthor id="2" name="Darrell Lynn Jones" initials="DLJ" lastIdx="2" clrIdx="2"/>
  <p:cmAuthor id="3" name="Eubanks, Carol" initials="EC"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872" autoAdjust="0"/>
    <p:restoredTop sz="94640" autoAdjust="0"/>
  </p:normalViewPr>
  <p:slideViewPr>
    <p:cSldViewPr>
      <p:cViewPr varScale="1">
        <p:scale>
          <a:sx n="66" d="100"/>
          <a:sy n="66" d="100"/>
        </p:scale>
        <p:origin x="1284" y="60"/>
      </p:cViewPr>
      <p:guideLst>
        <p:guide orient="horz" pos="2160"/>
        <p:guide pos="2880"/>
      </p:guideLst>
    </p:cSldViewPr>
  </p:slideViewPr>
  <p:outlineViewPr>
    <p:cViewPr>
      <p:scale>
        <a:sx n="33" d="100"/>
        <a:sy n="33" d="100"/>
      </p:scale>
      <p:origin x="0" y="1515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25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50"/>
      <c:rotY val="0"/>
      <c:depthPercent val="100"/>
      <c:rAngAx val="0"/>
      <c:perspective val="6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3033033033033031E-2"/>
          <c:y val="7.4633937803229133E-2"/>
          <c:w val="0.67085384597195619"/>
          <c:h val="0.89758828441899308"/>
        </c:manualLayout>
      </c:layout>
      <c:pie3DChart>
        <c:varyColors val="1"/>
        <c:dLbls>
          <c:showLegendKey val="0"/>
          <c:showVal val="0"/>
          <c:showCatName val="0"/>
          <c:showSerName val="0"/>
          <c:showPercent val="1"/>
          <c:showBubbleSize val="0"/>
          <c:showLeaderLines val="0"/>
        </c:dLbls>
      </c:pie3D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en-US"/>
        </a:p>
      </c:txPr>
    </c:title>
    <c:autoTitleDeleted val="0"/>
    <c:view3D>
      <c:rotX val="50"/>
      <c:rotY val="0"/>
      <c:depthPercent val="100"/>
      <c:rAngAx val="0"/>
      <c:perspective val="6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7027027027027029E-2"/>
          <c:y val="0.13523999840928971"/>
          <c:w val="0.93393393393393398"/>
          <c:h val="0.78824365704286969"/>
        </c:manualLayout>
      </c:layout>
      <c:pie3DChart>
        <c:varyColors val="1"/>
        <c:ser>
          <c:idx val="0"/>
          <c:order val="0"/>
          <c:tx>
            <c:strRef>
              <c:f>Sheet1!$B$1</c:f>
              <c:strCache>
                <c:ptCount val="1"/>
                <c:pt idx="0">
                  <c:v>Expenses by Type</c:v>
                </c:pt>
              </c:strCache>
            </c:strRef>
          </c:tx>
          <c:dPt>
            <c:idx val="0"/>
            <c:bubble3D val="0"/>
            <c:spPr>
              <a:solidFill>
                <a:schemeClr val="accent1"/>
              </a:solidFill>
              <a:ln>
                <a:noFill/>
              </a:ln>
              <a:effectLst>
                <a:outerShdw blurRad="88900" sx="102000" sy="102000" algn="ctr" rotWithShape="0">
                  <a:prstClr val="black">
                    <a:alpha val="20000"/>
                  </a:prstClr>
                </a:outerShdw>
              </a:effectLst>
              <a:scene3d>
                <a:camera prst="orthographicFront"/>
                <a:lightRig rig="threePt" dir="t"/>
              </a:scene3d>
              <a:sp3d prstMaterial="matte"/>
            </c:spPr>
          </c:dPt>
          <c:dPt>
            <c:idx val="1"/>
            <c:bubble3D val="0"/>
            <c:spPr>
              <a:solidFill>
                <a:schemeClr val="accent2"/>
              </a:solidFill>
              <a:ln>
                <a:noFill/>
              </a:ln>
              <a:effectLst>
                <a:outerShdw blurRad="88900" sx="102000" sy="102000" algn="ctr" rotWithShape="0">
                  <a:prstClr val="black">
                    <a:alpha val="20000"/>
                  </a:prstClr>
                </a:outerShdw>
              </a:effectLst>
              <a:scene3d>
                <a:camera prst="orthographicFront"/>
                <a:lightRig rig="threePt" dir="t"/>
              </a:scene3d>
              <a:sp3d prstMaterial="matte"/>
            </c:spPr>
          </c:dPt>
          <c:dPt>
            <c:idx val="2"/>
            <c:bubble3D val="0"/>
            <c:spPr>
              <a:solidFill>
                <a:schemeClr val="accent3"/>
              </a:solidFill>
              <a:ln>
                <a:noFill/>
              </a:ln>
              <a:effectLst>
                <a:outerShdw blurRad="88900" sx="102000" sy="102000" algn="ctr" rotWithShape="0">
                  <a:prstClr val="black">
                    <a:alpha val="20000"/>
                  </a:prstClr>
                </a:outerShdw>
              </a:effectLst>
              <a:scene3d>
                <a:camera prst="orthographicFront"/>
                <a:lightRig rig="threePt" dir="t"/>
              </a:scene3d>
              <a:sp3d prstMaterial="matte"/>
            </c:spPr>
          </c:dPt>
          <c:dLbls>
            <c:dLbl>
              <c:idx val="0"/>
              <c:layout>
                <c:manualLayout>
                  <c:x val="-0.25227329691896627"/>
                  <c:y val="-0.31369482223812933"/>
                </c:manualLayout>
              </c:layout>
              <c:tx>
                <c:rich>
                  <a:bodyPr rot="0" spcFirstLastPara="1" vertOverflow="ellipsis" vert="horz" wrap="square" lIns="38100" tIns="19050" rIns="38100" bIns="19050" anchor="ctr" anchorCtr="1">
                    <a:noAutofit/>
                  </a:bodyPr>
                  <a:lstStyle/>
                  <a:p>
                    <a:pPr>
                      <a:defRPr sz="1400" b="1" i="0" u="none" strike="noStrike" kern="1200" baseline="0">
                        <a:solidFill>
                          <a:sysClr val="windowText" lastClr="000000"/>
                        </a:solidFill>
                        <a:effectLst/>
                        <a:latin typeface="+mn-lt"/>
                        <a:ea typeface="+mn-ea"/>
                        <a:cs typeface="+mn-cs"/>
                      </a:defRPr>
                    </a:pPr>
                    <a:fld id="{FC79B631-D271-4D71-8982-0DF30C78289D}" type="CATEGORYNAME">
                      <a:rPr lang="en-US" sz="1400"/>
                      <a:pPr>
                        <a:defRPr sz="1400">
                          <a:solidFill>
                            <a:sysClr val="windowText" lastClr="000000"/>
                          </a:solidFill>
                          <a:effectLst/>
                        </a:defRPr>
                      </a:pPr>
                      <a:t>[CATEGORY NAME]</a:t>
                    </a:fld>
                    <a:r>
                      <a:rPr lang="en-US" sz="1400" baseline="0" dirty="0"/>
                      <a:t>
</a:t>
                    </a:r>
                    <a:fld id="{EABE02EA-2BAA-42A8-B506-2A65479E35D5}" type="PERCENTAGE">
                      <a:rPr lang="en-US" sz="1400" baseline="0"/>
                      <a:pPr>
                        <a:defRPr sz="1400">
                          <a:solidFill>
                            <a:sysClr val="windowText" lastClr="000000"/>
                          </a:solidFill>
                          <a:effectLst/>
                        </a:defRPr>
                      </a:pPr>
                      <a:t>[PERCENTAGE]</a:t>
                    </a:fld>
                    <a:endParaRPr lang="en-US" sz="1400" baseline="0" dirty="0"/>
                  </a:p>
                </c:rich>
              </c:tx>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ysClr val="windowText" lastClr="000000"/>
                      </a:solidFill>
                      <a:effectLst/>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41366366366366364"/>
                      <c:h val="0.20791676608605741"/>
                    </c:manualLayout>
                  </c15:layout>
                  <c15:dlblFieldTable/>
                  <c15:showDataLabelsRange val="0"/>
                </c:ext>
              </c:extLst>
            </c:dLbl>
            <c:dLbl>
              <c:idx val="1"/>
              <c:layout>
                <c:manualLayout>
                  <c:x val="0.18808493532902981"/>
                  <c:y val="0.13444066650759559"/>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781081081081081"/>
                      <c:h val="0.16498747315676449"/>
                    </c:manualLayout>
                  </c15:layout>
                </c:ext>
              </c:extLst>
            </c:dLbl>
            <c:dLbl>
              <c:idx val="2"/>
              <c:layout>
                <c:manualLayout>
                  <c:x val="9.615426450072119E-2"/>
                  <c:y val="6.0652191203372306E-2"/>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8436948759783404"/>
                      <c:h val="0.14761373578302711"/>
                    </c:manualLayout>
                  </c15:layout>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Direct Program</c:v>
                </c:pt>
                <c:pt idx="1">
                  <c:v>General &amp; Admin</c:v>
                </c:pt>
                <c:pt idx="2">
                  <c:v>Fundraising</c:v>
                </c:pt>
              </c:strCache>
            </c:strRef>
          </c:cat>
          <c:val>
            <c:numRef>
              <c:f>Sheet1!$B$2:$B$4</c:f>
              <c:numCache>
                <c:formatCode>0%</c:formatCode>
                <c:ptCount val="3"/>
                <c:pt idx="0">
                  <c:v>0.81</c:v>
                </c:pt>
                <c:pt idx="1">
                  <c:v>0.15</c:v>
                </c:pt>
                <c:pt idx="2">
                  <c:v>0.04</c:v>
                </c:pt>
              </c:numCache>
            </c:numRef>
          </c:val>
        </c:ser>
        <c:dLbls>
          <c:dLblPos val="inEnd"/>
          <c:showLegendKey val="0"/>
          <c:showVal val="0"/>
          <c:showCatName val="0"/>
          <c:showSerName val="0"/>
          <c:showPercent val="1"/>
          <c:showBubbleSize val="0"/>
          <c:showLeaderLines val="1"/>
        </c:dLbls>
      </c:pie3D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en-US"/>
        </a:p>
      </c:txPr>
    </c:title>
    <c:autoTitleDeleted val="0"/>
    <c:view3D>
      <c:rotX val="50"/>
      <c:rotY val="0"/>
      <c:depthPercent val="100"/>
      <c:rAngAx val="0"/>
      <c:perspective val="6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5045045045045043E-2"/>
          <c:y val="0.15291676608605739"/>
          <c:w val="0.93393393393393398"/>
          <c:h val="0.78824365704286969"/>
        </c:manualLayout>
      </c:layout>
      <c:pie3DChart>
        <c:varyColors val="1"/>
        <c:ser>
          <c:idx val="0"/>
          <c:order val="0"/>
          <c:tx>
            <c:strRef>
              <c:f>Sheet1!$B$1</c:f>
              <c:strCache>
                <c:ptCount val="1"/>
                <c:pt idx="0">
                  <c:v>Expenses by Type</c:v>
                </c:pt>
              </c:strCache>
            </c:strRef>
          </c:tx>
          <c:dPt>
            <c:idx val="0"/>
            <c:bubble3D val="0"/>
            <c:spPr>
              <a:solidFill>
                <a:schemeClr val="accent1"/>
              </a:solidFill>
              <a:ln>
                <a:noFill/>
              </a:ln>
              <a:effectLst>
                <a:outerShdw blurRad="88900" sx="102000" sy="102000" algn="ctr" rotWithShape="0">
                  <a:prstClr val="black">
                    <a:alpha val="20000"/>
                  </a:prstClr>
                </a:outerShdw>
              </a:effectLst>
              <a:scene3d>
                <a:camera prst="orthographicFront"/>
                <a:lightRig rig="threePt" dir="t"/>
              </a:scene3d>
              <a:sp3d prstMaterial="matte"/>
            </c:spPr>
          </c:dPt>
          <c:dPt>
            <c:idx val="1"/>
            <c:bubble3D val="0"/>
            <c:spPr>
              <a:solidFill>
                <a:schemeClr val="accent2"/>
              </a:solidFill>
              <a:ln>
                <a:noFill/>
              </a:ln>
              <a:effectLst>
                <a:outerShdw blurRad="88900" sx="102000" sy="102000" algn="ctr" rotWithShape="0">
                  <a:prstClr val="black">
                    <a:alpha val="20000"/>
                  </a:prstClr>
                </a:outerShdw>
              </a:effectLst>
              <a:scene3d>
                <a:camera prst="orthographicFront"/>
                <a:lightRig rig="threePt" dir="t"/>
              </a:scene3d>
              <a:sp3d prstMaterial="matte"/>
            </c:spPr>
          </c:dPt>
          <c:dPt>
            <c:idx val="2"/>
            <c:bubble3D val="0"/>
            <c:spPr>
              <a:solidFill>
                <a:schemeClr val="accent3"/>
              </a:solidFill>
              <a:ln>
                <a:noFill/>
              </a:ln>
              <a:effectLst>
                <a:outerShdw blurRad="88900" sx="102000" sy="102000" algn="ctr" rotWithShape="0">
                  <a:prstClr val="black">
                    <a:alpha val="20000"/>
                  </a:prstClr>
                </a:outerShdw>
              </a:effectLst>
              <a:scene3d>
                <a:camera prst="orthographicFront"/>
                <a:lightRig rig="threePt" dir="t"/>
              </a:scene3d>
              <a:sp3d prstMaterial="matte"/>
            </c:spPr>
          </c:dPt>
          <c:dLbls>
            <c:dLbl>
              <c:idx val="0"/>
              <c:layout>
                <c:manualLayout>
                  <c:x val="-0.11377314322196216"/>
                  <c:y val="-6.9557782549908576E-2"/>
                </c:manualLayout>
              </c:layout>
              <c:tx>
                <c:rich>
                  <a:bodyPr rot="0" spcFirstLastPara="1" vertOverflow="ellipsis" vert="horz" wrap="square" lIns="38100" tIns="19050" rIns="38100" bIns="19050" anchor="ctr" anchorCtr="1">
                    <a:noAutofit/>
                  </a:bodyPr>
                  <a:lstStyle/>
                  <a:p>
                    <a:pPr>
                      <a:defRPr sz="1400" b="1" i="0" u="none" strike="noStrike" kern="1200" baseline="0">
                        <a:solidFill>
                          <a:sysClr val="windowText" lastClr="000000"/>
                        </a:solidFill>
                        <a:effectLst/>
                        <a:latin typeface="+mn-lt"/>
                        <a:ea typeface="+mn-ea"/>
                        <a:cs typeface="+mn-cs"/>
                      </a:defRPr>
                    </a:pPr>
                    <a:fld id="{FC79B631-D271-4D71-8982-0DF30C78289D}" type="CATEGORYNAME">
                      <a:rPr lang="en-US" sz="1400"/>
                      <a:pPr>
                        <a:defRPr sz="1400" b="1" i="0" u="none" strike="noStrike" kern="1200" baseline="0">
                          <a:solidFill>
                            <a:sysClr val="windowText" lastClr="000000"/>
                          </a:solidFill>
                          <a:effectLst/>
                          <a:latin typeface="+mn-lt"/>
                          <a:ea typeface="+mn-ea"/>
                          <a:cs typeface="+mn-cs"/>
                        </a:defRPr>
                      </a:pPr>
                      <a:t>[CATEGORY NAME]</a:t>
                    </a:fld>
                    <a:r>
                      <a:rPr lang="en-US" sz="1400" baseline="0" dirty="0"/>
                      <a:t>
</a:t>
                    </a:r>
                    <a:fld id="{EABE02EA-2BAA-42A8-B506-2A65479E35D5}" type="PERCENTAGE">
                      <a:rPr lang="en-US" sz="1400" baseline="0"/>
                      <a:pPr>
                        <a:defRPr sz="1400" b="1" i="0" u="none" strike="noStrike" kern="1200" baseline="0">
                          <a:solidFill>
                            <a:sysClr val="windowText" lastClr="000000"/>
                          </a:solidFill>
                          <a:effectLst/>
                          <a:latin typeface="+mn-lt"/>
                          <a:ea typeface="+mn-ea"/>
                          <a:cs typeface="+mn-cs"/>
                        </a:defRPr>
                      </a:pPr>
                      <a:t>[PERCENTAGE]</a:t>
                    </a:fld>
                    <a:endParaRPr lang="en-US" sz="1400" baseline="0" dirty="0"/>
                  </a:p>
                </c:rich>
              </c:tx>
              <c:spPr>
                <a:noFill/>
                <a:ln>
                  <a:noFill/>
                </a:ln>
                <a:effectLst/>
              </c:sp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3228828828828828"/>
                      <c:h val="0.13556828123757259"/>
                    </c:manualLayout>
                  </c15:layout>
                  <c15:dlblFieldTable/>
                  <c15:showDataLabelsRange val="0"/>
                </c:ext>
              </c:extLst>
            </c:dLbl>
            <c:dLbl>
              <c:idx val="1"/>
              <c:layout>
                <c:manualLayout>
                  <c:x val="0.11601286325695773"/>
                  <c:y val="3.1275351944643282E-3"/>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781081081081081"/>
                      <c:h val="0.16498747315676449"/>
                    </c:manualLayout>
                  </c15:layout>
                </c:ext>
              </c:extLst>
            </c:dLbl>
            <c:dLbl>
              <c:idx val="2"/>
              <c:layout>
                <c:manualLayout>
                  <c:x val="5.1109219455676147E-2"/>
                  <c:y val="4.8025928577109682E-2"/>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8436948759783404"/>
                      <c:h val="0.14761373578302711"/>
                    </c:manualLayout>
                  </c15:layout>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Program Fees</c:v>
                </c:pt>
                <c:pt idx="1">
                  <c:v>Grants</c:v>
                </c:pt>
                <c:pt idx="2">
                  <c:v>Fundraising</c:v>
                </c:pt>
              </c:strCache>
            </c:strRef>
          </c:cat>
          <c:val>
            <c:numRef>
              <c:f>Sheet1!$B$2:$B$4</c:f>
              <c:numCache>
                <c:formatCode>0%</c:formatCode>
                <c:ptCount val="3"/>
                <c:pt idx="0">
                  <c:v>0.54</c:v>
                </c:pt>
                <c:pt idx="1">
                  <c:v>0.45</c:v>
                </c:pt>
                <c:pt idx="2">
                  <c:v>0.01</c:v>
                </c:pt>
              </c:numCache>
            </c:numRef>
          </c:val>
        </c:ser>
        <c:dLbls>
          <c:dLblPos val="inEnd"/>
          <c:showLegendKey val="0"/>
          <c:showVal val="0"/>
          <c:showCatName val="0"/>
          <c:showSerName val="0"/>
          <c:showPercent val="1"/>
          <c:showBubbleSize val="0"/>
          <c:showLeaderLines val="1"/>
        </c:dLbls>
      </c:pie3D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6/15/2016</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dirty="0"/>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26627"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26631"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dirty="0"/>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a:t>
            </a:fld>
            <a:endParaRPr lang="en-US" dirty="0"/>
          </a:p>
        </p:txBody>
      </p:sp>
    </p:spTree>
    <p:extLst>
      <p:ext uri="{BB962C8B-B14F-4D97-AF65-F5344CB8AC3E}">
        <p14:creationId xmlns:p14="http://schemas.microsoft.com/office/powerpoint/2010/main" val="5363195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12</a:t>
            </a:fld>
            <a:endParaRPr lang="en-US" dirty="0"/>
          </a:p>
        </p:txBody>
      </p:sp>
    </p:spTree>
    <p:extLst>
      <p:ext uri="{BB962C8B-B14F-4D97-AF65-F5344CB8AC3E}">
        <p14:creationId xmlns:p14="http://schemas.microsoft.com/office/powerpoint/2010/main" val="332126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13</a:t>
            </a:fld>
            <a:endParaRPr lang="en-US" dirty="0"/>
          </a:p>
        </p:txBody>
      </p:sp>
    </p:spTree>
    <p:extLst>
      <p:ext uri="{BB962C8B-B14F-4D97-AF65-F5344CB8AC3E}">
        <p14:creationId xmlns:p14="http://schemas.microsoft.com/office/powerpoint/2010/main" val="336945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14</a:t>
            </a:fld>
            <a:endParaRPr lang="en-US" dirty="0"/>
          </a:p>
        </p:txBody>
      </p:sp>
    </p:spTree>
    <p:extLst>
      <p:ext uri="{BB962C8B-B14F-4D97-AF65-F5344CB8AC3E}">
        <p14:creationId xmlns:p14="http://schemas.microsoft.com/office/powerpoint/2010/main" val="22278703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15</a:t>
            </a:fld>
            <a:endParaRPr lang="en-US" dirty="0"/>
          </a:p>
        </p:txBody>
      </p:sp>
    </p:spTree>
    <p:extLst>
      <p:ext uri="{BB962C8B-B14F-4D97-AF65-F5344CB8AC3E}">
        <p14:creationId xmlns:p14="http://schemas.microsoft.com/office/powerpoint/2010/main" val="37950033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16</a:t>
            </a:fld>
            <a:endParaRPr lang="en-US" dirty="0"/>
          </a:p>
        </p:txBody>
      </p:sp>
    </p:spTree>
    <p:extLst>
      <p:ext uri="{BB962C8B-B14F-4D97-AF65-F5344CB8AC3E}">
        <p14:creationId xmlns:p14="http://schemas.microsoft.com/office/powerpoint/2010/main" val="20991897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18</a:t>
            </a:fld>
            <a:endParaRPr lang="en-US" dirty="0"/>
          </a:p>
        </p:txBody>
      </p:sp>
    </p:spTree>
    <p:extLst>
      <p:ext uri="{BB962C8B-B14F-4D97-AF65-F5344CB8AC3E}">
        <p14:creationId xmlns:p14="http://schemas.microsoft.com/office/powerpoint/2010/main" val="2351139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3</a:t>
            </a:fld>
            <a:endParaRPr lang="en-US" dirty="0"/>
          </a:p>
        </p:txBody>
      </p:sp>
    </p:spTree>
    <p:extLst>
      <p:ext uri="{BB962C8B-B14F-4D97-AF65-F5344CB8AC3E}">
        <p14:creationId xmlns:p14="http://schemas.microsoft.com/office/powerpoint/2010/main" val="1061652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4</a:t>
            </a:fld>
            <a:endParaRPr lang="en-US" dirty="0"/>
          </a:p>
        </p:txBody>
      </p:sp>
    </p:spTree>
    <p:extLst>
      <p:ext uri="{BB962C8B-B14F-4D97-AF65-F5344CB8AC3E}">
        <p14:creationId xmlns:p14="http://schemas.microsoft.com/office/powerpoint/2010/main" val="1700159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6</a:t>
            </a:fld>
            <a:endParaRPr lang="en-US" dirty="0"/>
          </a:p>
        </p:txBody>
      </p:sp>
    </p:spTree>
    <p:extLst>
      <p:ext uri="{BB962C8B-B14F-4D97-AF65-F5344CB8AC3E}">
        <p14:creationId xmlns:p14="http://schemas.microsoft.com/office/powerpoint/2010/main" val="870601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7</a:t>
            </a:fld>
            <a:endParaRPr lang="en-US" dirty="0"/>
          </a:p>
        </p:txBody>
      </p:sp>
    </p:spTree>
    <p:extLst>
      <p:ext uri="{BB962C8B-B14F-4D97-AF65-F5344CB8AC3E}">
        <p14:creationId xmlns:p14="http://schemas.microsoft.com/office/powerpoint/2010/main" val="427831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8</a:t>
            </a:fld>
            <a:endParaRPr lang="en-US" dirty="0"/>
          </a:p>
        </p:txBody>
      </p:sp>
    </p:spTree>
    <p:extLst>
      <p:ext uri="{BB962C8B-B14F-4D97-AF65-F5344CB8AC3E}">
        <p14:creationId xmlns:p14="http://schemas.microsoft.com/office/powerpoint/2010/main" val="321384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9</a:t>
            </a:fld>
            <a:endParaRPr lang="en-US" dirty="0"/>
          </a:p>
        </p:txBody>
      </p:sp>
    </p:spTree>
    <p:extLst>
      <p:ext uri="{BB962C8B-B14F-4D97-AF65-F5344CB8AC3E}">
        <p14:creationId xmlns:p14="http://schemas.microsoft.com/office/powerpoint/2010/main" val="3004563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10</a:t>
            </a:fld>
            <a:endParaRPr lang="en-US" dirty="0"/>
          </a:p>
        </p:txBody>
      </p:sp>
    </p:spTree>
    <p:extLst>
      <p:ext uri="{BB962C8B-B14F-4D97-AF65-F5344CB8AC3E}">
        <p14:creationId xmlns:p14="http://schemas.microsoft.com/office/powerpoint/2010/main" val="1848660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11</a:t>
            </a:fld>
            <a:endParaRPr lang="en-US" dirty="0"/>
          </a:p>
        </p:txBody>
      </p:sp>
    </p:spTree>
    <p:extLst>
      <p:ext uri="{BB962C8B-B14F-4D97-AF65-F5344CB8AC3E}">
        <p14:creationId xmlns:p14="http://schemas.microsoft.com/office/powerpoint/2010/main" val="944265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18534E98-DBDD-49E9-9606-19EC03587E98}" type="slidenum">
              <a:rPr lang="en-US"/>
              <a:pPr/>
              <a:t>‹#›</a:t>
            </a:fld>
            <a:endParaRPr lang="en-US" dirty="0"/>
          </a:p>
        </p:txBody>
      </p:sp>
    </p:spTree>
    <p:extLst>
      <p:ext uri="{BB962C8B-B14F-4D97-AF65-F5344CB8AC3E}">
        <p14:creationId xmlns:p14="http://schemas.microsoft.com/office/powerpoint/2010/main" val="83372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C5E5FC9-DD81-4945-895C-78759FA08448}" type="slidenum">
              <a:rPr lang="en-US"/>
              <a:pPr/>
              <a:t>‹#›</a:t>
            </a:fld>
            <a:endParaRPr lang="en-US" dirty="0"/>
          </a:p>
        </p:txBody>
      </p:sp>
    </p:spTree>
    <p:extLst>
      <p:ext uri="{BB962C8B-B14F-4D97-AF65-F5344CB8AC3E}">
        <p14:creationId xmlns:p14="http://schemas.microsoft.com/office/powerpoint/2010/main" val="142580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z="1200"/>
            </a:lvl1pPr>
          </a:lstStyle>
          <a:p>
            <a:fld id="{F674C90E-BE93-4DBF-8C7A-6D1EF0C7A194}" type="slidenum">
              <a:rPr lang="en-US" smtClean="0"/>
              <a:pPr/>
              <a:t>‹#›</a:t>
            </a:fld>
            <a:endParaRPr lang="en-US" dirty="0"/>
          </a:p>
        </p:txBody>
      </p:sp>
    </p:spTree>
    <p:extLst>
      <p:ext uri="{BB962C8B-B14F-4D97-AF65-F5344CB8AC3E}">
        <p14:creationId xmlns:p14="http://schemas.microsoft.com/office/powerpoint/2010/main" val="1144030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396092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80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610600" cy="4876800"/>
          </a:xfrm>
        </p:spPr>
        <p:txBody>
          <a:bodyPr/>
          <a:lstStyle>
            <a:lvl1pPr marL="342900" indent="-342900">
              <a:buFont typeface="Arial" pitchFamily="34" charset="0"/>
              <a:buChar char="•"/>
              <a:defRPr sz="2600"/>
            </a:lvl1pPr>
            <a:lvl2pPr marL="742950" indent="-285750">
              <a:buFont typeface="Arial" pitchFamily="34" charset="0"/>
              <a:buChar char="•"/>
              <a:defRPr sz="20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02961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520084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381937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31431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541494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48991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0786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6297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333405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606342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1526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3055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75564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574672" y="304796"/>
            <a:ext cx="8001000" cy="1216023"/>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566735" y="1752603"/>
            <a:ext cx="3924303" cy="42672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3442" y="1752603"/>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txBox="1">
            <a:spLocks noGrp="1"/>
          </p:cNvSpPr>
          <p:nvPr>
            <p:ph idx="3"/>
          </p:nvPr>
        </p:nvSpPr>
        <p:spPr>
          <a:xfrm>
            <a:off x="4643442" y="3962396"/>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p:cNvSpPr txBox="1">
            <a:spLocks noGrp="1"/>
          </p:cNvSpPr>
          <p:nvPr>
            <p:ph type="dt" sz="half" idx="10"/>
          </p:nvPr>
        </p:nvSpPr>
        <p:spPr>
          <a:xfrm>
            <a:off x="457200" y="6356350"/>
            <a:ext cx="2133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7" name="Footer Placeholder 21"/>
          <p:cNvSpPr txBox="1">
            <a:spLocks noGrp="1"/>
          </p:cNvSpPr>
          <p:nvPr>
            <p:ph type="ftr" sz="quarter" idx="11"/>
          </p:nvPr>
        </p:nvSpPr>
        <p:spPr>
          <a:xfrm>
            <a:off x="3124200" y="6356350"/>
            <a:ext cx="2895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Tree>
    <p:extLst>
      <p:ext uri="{BB962C8B-B14F-4D97-AF65-F5344CB8AC3E}">
        <p14:creationId xmlns:p14="http://schemas.microsoft.com/office/powerpoint/2010/main" val="160121018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21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108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040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027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7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1259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21F466F9-1577-498D-9712-8A6605EE41BF}" type="slidenum">
              <a:rPr lang="en-US" smtClean="0"/>
              <a:pPr/>
              <a:t>‹#›</a:t>
            </a:fld>
            <a:endParaRPr lang="en-US" dirty="0"/>
          </a:p>
        </p:txBody>
      </p:sp>
    </p:spTree>
    <p:extLst>
      <p:ext uri="{BB962C8B-B14F-4D97-AF65-F5344CB8AC3E}">
        <p14:creationId xmlns:p14="http://schemas.microsoft.com/office/powerpoint/2010/main" val="272402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dirty="0"/>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350838"/>
            <a:ext cx="7696200" cy="792162"/>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04800" y="1447800"/>
            <a:ext cx="8610600" cy="46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6"/>
          <p:cNvSpPr>
            <a:spLocks noChangeArrowheads="1"/>
          </p:cNvSpPr>
          <p:nvPr/>
        </p:nvSpPr>
        <p:spPr bwMode="auto">
          <a:xfrm>
            <a:off x="8229600" y="6477000"/>
            <a:ext cx="6858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D706735D-18BF-437F-AFA1-F1906D00FFB5}" type="slidenum">
              <a:rPr lang="en-US" sz="1200" b="1" smtClean="0">
                <a:solidFill>
                  <a:srgbClr val="000000"/>
                </a:solidFill>
                <a:ea typeface="ＭＳ Ｐゴシック" pitchFamily="-1" charset="-128"/>
              </a:rPr>
              <a:pPr algn="r"/>
              <a:t>‹#›</a:t>
            </a:fld>
            <a:endParaRPr lang="en-US" sz="1200" b="1" dirty="0">
              <a:solidFill>
                <a:srgbClr val="000000"/>
              </a:solidFill>
              <a:ea typeface="ＭＳ Ｐゴシック" pitchFamily="-1" charset="-128"/>
            </a:endParaRPr>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200" y="6248400"/>
            <a:ext cx="2833816" cy="524256"/>
          </a:xfrm>
          <a:prstGeom prst="rect">
            <a:avLst/>
          </a:prstGeom>
        </p:spPr>
      </p:pic>
      <p:pic>
        <p:nvPicPr>
          <p:cNvPr id="6" name="Picture 5" descr="ilru_new_logo"/>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73259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5.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1000" b="1"/>
              <a:pPr algn="r"/>
              <a:t>1</a:t>
            </a:fld>
            <a:endParaRPr lang="en-US" sz="1000" b="1" dirty="0"/>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1730375"/>
            <a:ext cx="9144000" cy="1470025"/>
          </a:xfrm>
        </p:spPr>
        <p:txBody>
          <a:bodyPr/>
          <a:lstStyle/>
          <a:p>
            <a:pPr algn="ctr">
              <a:spcBef>
                <a:spcPct val="20000"/>
              </a:spcBef>
            </a:pPr>
            <a:r>
              <a:rPr lang="en-US" sz="2400" dirty="0">
                <a:effectLst/>
              </a:rPr>
              <a:t>Financial Management: </a:t>
            </a:r>
            <a:r>
              <a:rPr lang="en-US" sz="2400" dirty="0" smtClean="0">
                <a:effectLst/>
              </a:rPr>
              <a:t/>
            </a:r>
            <a:br>
              <a:rPr lang="en-US" sz="2400" dirty="0" smtClean="0">
                <a:effectLst/>
              </a:rPr>
            </a:br>
            <a:r>
              <a:rPr lang="en-US" sz="2400" dirty="0" smtClean="0">
                <a:effectLst/>
              </a:rPr>
              <a:t>Workshop </a:t>
            </a:r>
            <a:r>
              <a:rPr lang="en-US" sz="2400" dirty="0">
                <a:effectLst/>
              </a:rPr>
              <a:t>for CILs…Regulations and </a:t>
            </a:r>
            <a:r>
              <a:rPr lang="en-US" sz="2400" dirty="0" smtClean="0">
                <a:effectLst/>
              </a:rPr>
              <a:t>Beyond</a:t>
            </a:r>
            <a:br>
              <a:rPr lang="en-US" sz="2400" dirty="0" smtClean="0">
                <a:effectLst/>
              </a:rPr>
            </a:br>
            <a:r>
              <a:rPr lang="en-US" sz="2400" dirty="0" smtClean="0">
                <a:effectLst/>
              </a:rPr>
              <a:t/>
            </a:r>
            <a:br>
              <a:rPr lang="en-US" sz="2400" dirty="0" smtClean="0">
                <a:effectLst/>
              </a:rPr>
            </a:br>
            <a:r>
              <a:rPr lang="en-US" sz="2000" dirty="0" smtClean="0">
                <a:solidFill>
                  <a:srgbClr val="333399"/>
                </a:solidFill>
                <a:effectLst/>
                <a:latin typeface="Arial Rounded MT Bold" pitchFamily="34" charset="0"/>
              </a:rPr>
              <a:t>Baltimore, </a:t>
            </a:r>
            <a:r>
              <a:rPr lang="en-US" sz="2000" dirty="0">
                <a:solidFill>
                  <a:srgbClr val="333399"/>
                </a:solidFill>
                <a:effectLst/>
                <a:latin typeface="Arial Rounded MT Bold" pitchFamily="34" charset="0"/>
              </a:rPr>
              <a:t>Maryland</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May 25-27, 2016</a:t>
            </a:r>
            <a:br>
              <a:rPr lang="en-US" sz="2000" dirty="0">
                <a:solidFill>
                  <a:srgbClr val="333399"/>
                </a:solidFill>
                <a:effectLst/>
                <a:latin typeface="Arial Rounded MT Bold" pitchFamily="34" charset="0"/>
              </a:rPr>
            </a:br>
            <a:r>
              <a:rPr lang="en-US" sz="2000" i="1" dirty="0">
                <a:solidFill>
                  <a:srgbClr val="333399"/>
                </a:solidFill>
                <a:effectLst/>
                <a:latin typeface="Arial Rounded MT Bold" pitchFamily="34" charset="0"/>
              </a:rPr>
              <a:t/>
            </a:r>
            <a:br>
              <a:rPr lang="en-US" sz="2000" i="1" dirty="0">
                <a:solidFill>
                  <a:srgbClr val="333399"/>
                </a:solidFill>
                <a:effectLst/>
                <a:latin typeface="Arial Rounded MT Bold" pitchFamily="34" charset="0"/>
              </a:rPr>
            </a:br>
            <a:endParaRPr lang="en-US" sz="2400" dirty="0">
              <a:effectLst/>
            </a:endParaRPr>
          </a:p>
        </p:txBody>
      </p:sp>
      <p:sp>
        <p:nvSpPr>
          <p:cNvPr id="3" name="Subtitle 2"/>
          <p:cNvSpPr>
            <a:spLocks noGrp="1"/>
          </p:cNvSpPr>
          <p:nvPr>
            <p:ph type="subTitle" idx="1"/>
          </p:nvPr>
        </p:nvSpPr>
        <p:spPr>
          <a:xfrm>
            <a:off x="0" y="3298825"/>
            <a:ext cx="9144000" cy="2720975"/>
          </a:xfrm>
        </p:spPr>
        <p:txBody>
          <a:bodyPr/>
          <a:lstStyle/>
          <a:p>
            <a:r>
              <a:rPr lang="en-US" sz="2000" i="1" dirty="0" smtClean="0">
                <a:solidFill>
                  <a:srgbClr val="333399"/>
                </a:solidFill>
                <a:latin typeface="Arial Rounded MT Bold" pitchFamily="34" charset="0"/>
              </a:rPr>
              <a:t>Presenters</a:t>
            </a:r>
            <a:r>
              <a:rPr lang="en-US" sz="2000" i="1" dirty="0">
                <a:solidFill>
                  <a:srgbClr val="333399"/>
                </a:solidFill>
                <a:latin typeface="Arial Rounded MT Bold" pitchFamily="34" charset="0"/>
              </a:rPr>
              <a:t>:</a:t>
            </a:r>
          </a:p>
          <a:p>
            <a:r>
              <a:rPr lang="en-US" sz="2000" b="1" dirty="0">
                <a:solidFill>
                  <a:schemeClr val="accent2"/>
                </a:solidFill>
                <a:latin typeface="Arial Rounded MT Bold" pitchFamily="34" charset="0"/>
              </a:rPr>
              <a:t>John Heveron, Jr. CPA</a:t>
            </a:r>
          </a:p>
          <a:p>
            <a:r>
              <a:rPr lang="en-US" sz="2000" i="1" dirty="0">
                <a:solidFill>
                  <a:schemeClr val="accent2"/>
                </a:solidFill>
                <a:latin typeface="Arial Rounded MT Bold" pitchFamily="34" charset="0"/>
              </a:rPr>
              <a:t>Heveron &amp; Company, CPAs</a:t>
            </a:r>
          </a:p>
          <a:p>
            <a:r>
              <a:rPr lang="en-US" sz="2000" b="1" dirty="0" smtClean="0">
                <a:solidFill>
                  <a:schemeClr val="accent2"/>
                </a:solidFill>
                <a:latin typeface="Arial Rounded MT Bold" pitchFamily="34" charset="0"/>
              </a:rPr>
              <a:t>Paula </a:t>
            </a:r>
            <a:r>
              <a:rPr lang="en-US" sz="2000" b="1" dirty="0">
                <a:solidFill>
                  <a:schemeClr val="accent2"/>
                </a:solidFill>
                <a:latin typeface="Arial Rounded MT Bold" pitchFamily="34" charset="0"/>
              </a:rPr>
              <a:t>McElwee </a:t>
            </a:r>
            <a:r>
              <a:rPr lang="en-US" sz="2000" dirty="0" smtClean="0">
                <a:solidFill>
                  <a:schemeClr val="accent2"/>
                </a:solidFill>
                <a:latin typeface="Arial Rounded MT Bold" pitchFamily="34" charset="0"/>
              </a:rPr>
              <a:t> </a:t>
            </a:r>
          </a:p>
          <a:p>
            <a:r>
              <a:rPr lang="en-US" sz="2000" i="1" dirty="0" smtClean="0">
                <a:solidFill>
                  <a:schemeClr val="accent2"/>
                </a:solidFill>
                <a:latin typeface="Arial Rounded MT Bold" pitchFamily="34" charset="0"/>
              </a:rPr>
              <a:t>IL-NET</a:t>
            </a:r>
          </a:p>
          <a:p>
            <a:r>
              <a:rPr lang="en-US" sz="2000" b="1" dirty="0" smtClean="0">
                <a:solidFill>
                  <a:schemeClr val="accent2"/>
                </a:solidFill>
                <a:latin typeface="Arial Rounded MT Bold" pitchFamily="34" charset="0"/>
              </a:rPr>
              <a:t>Steven Spillan, Esq. </a:t>
            </a:r>
          </a:p>
          <a:p>
            <a:r>
              <a:rPr lang="en-US" sz="2000" i="1" dirty="0" smtClean="0">
                <a:solidFill>
                  <a:schemeClr val="accent2"/>
                </a:solidFill>
                <a:latin typeface="+mj-lt"/>
              </a:rPr>
              <a:t>Brustein </a:t>
            </a:r>
            <a:r>
              <a:rPr lang="en-US" sz="2000" i="1" dirty="0">
                <a:solidFill>
                  <a:schemeClr val="accent2"/>
                </a:solidFill>
                <a:latin typeface="+mj-lt"/>
              </a:rPr>
              <a:t>&amp; Manasevit, PLLC</a:t>
            </a:r>
            <a:r>
              <a:rPr lang="en-US" sz="2000" dirty="0">
                <a:solidFill>
                  <a:schemeClr val="accent2"/>
                </a:solidFill>
                <a:latin typeface="+mj-lt"/>
              </a:rPr>
              <a:t>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001000" cy="792162"/>
          </a:xfrm>
        </p:spPr>
        <p:txBody>
          <a:bodyPr/>
          <a:lstStyle/>
          <a:p>
            <a:r>
              <a:rPr lang="en-US" dirty="0" smtClean="0"/>
              <a:t>Maria’s Role at CWPD</a:t>
            </a:r>
            <a:endParaRPr lang="en-US" dirty="0"/>
          </a:p>
        </p:txBody>
      </p:sp>
      <p:sp>
        <p:nvSpPr>
          <p:cNvPr id="3" name="Content Placeholder 2"/>
          <p:cNvSpPr>
            <a:spLocks noGrp="1"/>
          </p:cNvSpPr>
          <p:nvPr>
            <p:ph idx="1"/>
          </p:nvPr>
        </p:nvSpPr>
        <p:spPr>
          <a:xfrm>
            <a:off x="304800" y="914400"/>
            <a:ext cx="8610600" cy="5105400"/>
          </a:xfrm>
        </p:spPr>
        <p:txBody>
          <a:bodyPr/>
          <a:lstStyle/>
          <a:p>
            <a:r>
              <a:rPr lang="en-US" sz="2500" dirty="0" smtClean="0"/>
              <a:t>Develop and monitor budget.</a:t>
            </a:r>
          </a:p>
          <a:p>
            <a:r>
              <a:rPr lang="en-US" sz="2500" dirty="0" smtClean="0"/>
              <a:t>Ensure compliance with contracts and grants.</a:t>
            </a:r>
          </a:p>
          <a:p>
            <a:pPr lvl="1"/>
            <a:r>
              <a:rPr lang="en-US" sz="2500" dirty="0" smtClean="0"/>
              <a:t>Read contracts cover-to-cover.</a:t>
            </a:r>
          </a:p>
          <a:p>
            <a:pPr lvl="1"/>
            <a:r>
              <a:rPr lang="en-US" sz="2500" dirty="0" smtClean="0"/>
              <a:t>Make sure reports are submitted on time.</a:t>
            </a:r>
          </a:p>
          <a:p>
            <a:pPr lvl="1"/>
            <a:r>
              <a:rPr lang="en-US" sz="2500" dirty="0" smtClean="0"/>
              <a:t>Ensure that money is spent in proper timeframe and that proper backup is maintained to prove spending is in compliance.</a:t>
            </a:r>
          </a:p>
          <a:p>
            <a:pPr lvl="1"/>
            <a:r>
              <a:rPr lang="en-US" sz="2500" dirty="0" smtClean="0"/>
              <a:t>Stay on top of communications from HHS, State DSE.</a:t>
            </a:r>
          </a:p>
          <a:p>
            <a:r>
              <a:rPr lang="en-US" sz="2500" dirty="0" smtClean="0"/>
              <a:t>Keep information and communication fluid between ED, grant writer, program director, and Board.</a:t>
            </a:r>
          </a:p>
          <a:p>
            <a:r>
              <a:rPr lang="en-US" sz="2500" dirty="0" smtClean="0"/>
              <a:t>Attend monthly board meetings and present financials.</a:t>
            </a:r>
            <a:endParaRPr lang="en-US" sz="2500" dirty="0"/>
          </a:p>
        </p:txBody>
      </p:sp>
    </p:spTree>
    <p:extLst>
      <p:ext uri="{BB962C8B-B14F-4D97-AF65-F5344CB8AC3E}">
        <p14:creationId xmlns:p14="http://schemas.microsoft.com/office/powerpoint/2010/main" val="40826282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001000" cy="792162"/>
          </a:xfrm>
        </p:spPr>
        <p:txBody>
          <a:bodyPr/>
          <a:lstStyle/>
          <a:p>
            <a:r>
              <a:rPr lang="en-US" dirty="0"/>
              <a:t>Maria’s Role at </a:t>
            </a:r>
            <a:r>
              <a:rPr lang="en-US" dirty="0" smtClean="0"/>
              <a:t>CWPD, </a:t>
            </a:r>
            <a:r>
              <a:rPr lang="en-US" sz="2800" dirty="0" smtClean="0"/>
              <a:t>cont’d.</a:t>
            </a:r>
            <a:endParaRPr lang="en-US" dirty="0"/>
          </a:p>
        </p:txBody>
      </p:sp>
      <p:sp>
        <p:nvSpPr>
          <p:cNvPr id="3" name="Content Placeholder 2"/>
          <p:cNvSpPr>
            <a:spLocks noGrp="1"/>
          </p:cNvSpPr>
          <p:nvPr>
            <p:ph idx="1"/>
          </p:nvPr>
        </p:nvSpPr>
        <p:spPr>
          <a:xfrm>
            <a:off x="304800" y="1143000"/>
            <a:ext cx="8610600" cy="4648200"/>
          </a:xfrm>
        </p:spPr>
        <p:txBody>
          <a:bodyPr/>
          <a:lstStyle/>
          <a:p>
            <a:r>
              <a:rPr lang="en-US" dirty="0" smtClean="0"/>
              <a:t>Make sure that staff knows everything they should to deliver their part of work.</a:t>
            </a:r>
          </a:p>
          <a:p>
            <a:pPr lvl="1"/>
            <a:r>
              <a:rPr lang="en-US" dirty="0" smtClean="0"/>
              <a:t>Someone who tracks grants has to know everything about the grant.</a:t>
            </a:r>
          </a:p>
          <a:p>
            <a:pPr lvl="1"/>
            <a:r>
              <a:rPr lang="en-US" dirty="0" smtClean="0"/>
              <a:t>Someone who cuts checks has to know requirements on backup documentation.</a:t>
            </a:r>
          </a:p>
          <a:p>
            <a:pPr lvl="1"/>
            <a:r>
              <a:rPr lang="en-US" dirty="0" smtClean="0"/>
              <a:t>If there are updates or changes, ensures that information goes to the relevant staff.</a:t>
            </a:r>
            <a:endParaRPr lang="en-US" dirty="0"/>
          </a:p>
        </p:txBody>
      </p:sp>
    </p:spTree>
    <p:extLst>
      <p:ext uri="{BB962C8B-B14F-4D97-AF65-F5344CB8AC3E}">
        <p14:creationId xmlns:p14="http://schemas.microsoft.com/office/powerpoint/2010/main" val="1512446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001000" cy="792162"/>
          </a:xfrm>
        </p:spPr>
        <p:txBody>
          <a:bodyPr/>
          <a:lstStyle/>
          <a:p>
            <a:r>
              <a:rPr lang="en-US" dirty="0" smtClean="0"/>
              <a:t>Financial Management</a:t>
            </a:r>
            <a:endParaRPr lang="en-US" dirty="0"/>
          </a:p>
        </p:txBody>
      </p:sp>
      <p:sp>
        <p:nvSpPr>
          <p:cNvPr id="3" name="Content Placeholder 2"/>
          <p:cNvSpPr>
            <a:spLocks noGrp="1"/>
          </p:cNvSpPr>
          <p:nvPr>
            <p:ph idx="1"/>
          </p:nvPr>
        </p:nvSpPr>
        <p:spPr>
          <a:xfrm>
            <a:off x="152400" y="914400"/>
            <a:ext cx="6248400" cy="2971800"/>
          </a:xfrm>
        </p:spPr>
        <p:txBody>
          <a:bodyPr/>
          <a:lstStyle/>
          <a:p>
            <a:r>
              <a:rPr lang="en-US" dirty="0" smtClean="0"/>
              <a:t>Budget is not Excel spreadsheet; it’s a powerful financial tool – or financial power tool!</a:t>
            </a:r>
          </a:p>
          <a:p>
            <a:r>
              <a:rPr lang="en-US" dirty="0" smtClean="0"/>
              <a:t>Annual budget is developed and adhered to.</a:t>
            </a:r>
          </a:p>
          <a:p>
            <a:pPr lvl="1"/>
            <a:r>
              <a:rPr lang="en-US" dirty="0" smtClean="0"/>
              <a:t>Represents priorities in organization</a:t>
            </a:r>
          </a:p>
          <a:p>
            <a:pPr lvl="1"/>
            <a:r>
              <a:rPr lang="en-US" dirty="0" smtClean="0"/>
              <a:t>During budget-talk time, Maria has 4 pictures in front of her: STOP sign; Heart; Star; Money Bag</a:t>
            </a:r>
          </a:p>
        </p:txBody>
      </p:sp>
      <p:pic>
        <p:nvPicPr>
          <p:cNvPr id="8" name="Picture 7" descr="Four symbols: Red stop sign, purple heart on top; yellow star and green money bag on bottom"/>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5832" y="987552"/>
            <a:ext cx="2791968" cy="2517648"/>
          </a:xfrm>
          <a:prstGeom prst="rect">
            <a:avLst/>
          </a:prstGeom>
        </p:spPr>
      </p:pic>
    </p:spTree>
    <p:extLst>
      <p:ext uri="{BB962C8B-B14F-4D97-AF65-F5344CB8AC3E}">
        <p14:creationId xmlns:p14="http://schemas.microsoft.com/office/powerpoint/2010/main" val="1474637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001000" cy="792162"/>
          </a:xfrm>
        </p:spPr>
        <p:txBody>
          <a:bodyPr/>
          <a:lstStyle/>
          <a:p>
            <a:r>
              <a:rPr lang="en-US" dirty="0" smtClean="0"/>
              <a:t>Budget Details</a:t>
            </a:r>
            <a:endParaRPr lang="en-US" dirty="0"/>
          </a:p>
        </p:txBody>
      </p:sp>
      <p:sp>
        <p:nvSpPr>
          <p:cNvPr id="3" name="Content Placeholder 2"/>
          <p:cNvSpPr>
            <a:spLocks noGrp="1"/>
          </p:cNvSpPr>
          <p:nvPr>
            <p:ph idx="1"/>
          </p:nvPr>
        </p:nvSpPr>
        <p:spPr>
          <a:xfrm>
            <a:off x="152400" y="868362"/>
            <a:ext cx="8839200" cy="5227638"/>
          </a:xfrm>
        </p:spPr>
        <p:txBody>
          <a:bodyPr/>
          <a:lstStyle/>
          <a:p>
            <a:r>
              <a:rPr lang="en-US" dirty="0" smtClean="0"/>
              <a:t>Budget has 22 tabs.</a:t>
            </a:r>
          </a:p>
          <a:p>
            <a:pPr lvl="1"/>
            <a:r>
              <a:rPr lang="en-US" dirty="0" smtClean="0"/>
              <a:t>Salaries of each employee</a:t>
            </a:r>
          </a:p>
          <a:p>
            <a:pPr lvl="1"/>
            <a:r>
              <a:rPr lang="en-US" dirty="0" smtClean="0"/>
              <a:t>Agency-wide benefits</a:t>
            </a:r>
          </a:p>
          <a:p>
            <a:pPr lvl="1"/>
            <a:r>
              <a:rPr lang="en-US" dirty="0" smtClean="0"/>
              <a:t>Admin’s time allocation to the departments</a:t>
            </a:r>
          </a:p>
          <a:p>
            <a:pPr lvl="1"/>
            <a:r>
              <a:rPr lang="en-US" dirty="0" smtClean="0"/>
              <a:t>Calculating allocation percentages for indirect expenses</a:t>
            </a:r>
          </a:p>
          <a:p>
            <a:pPr lvl="1"/>
            <a:r>
              <a:rPr lang="en-US" dirty="0" smtClean="0"/>
              <a:t>Separate budget tabs for each department </a:t>
            </a:r>
          </a:p>
          <a:p>
            <a:r>
              <a:rPr lang="en-US" dirty="0" smtClean="0"/>
              <a:t>All these tabs roll into one for agency-wide budget which is entered into accounting system</a:t>
            </a:r>
          </a:p>
          <a:p>
            <a:r>
              <a:rPr lang="en-US" dirty="0" smtClean="0"/>
              <a:t>Expenses coded accordingly; departmental budgets shared with department managers.</a:t>
            </a:r>
            <a:endParaRPr lang="en-US" dirty="0"/>
          </a:p>
        </p:txBody>
      </p:sp>
    </p:spTree>
    <p:extLst>
      <p:ext uri="{BB962C8B-B14F-4D97-AF65-F5344CB8AC3E}">
        <p14:creationId xmlns:p14="http://schemas.microsoft.com/office/powerpoint/2010/main" val="15030273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001000" cy="792162"/>
          </a:xfrm>
        </p:spPr>
        <p:txBody>
          <a:bodyPr/>
          <a:lstStyle/>
          <a:p>
            <a:r>
              <a:rPr lang="en-US" dirty="0" smtClean="0"/>
              <a:t>Budget, </a:t>
            </a:r>
            <a:r>
              <a:rPr lang="en-US" sz="2800" dirty="0" smtClean="0"/>
              <a:t>cont’d.</a:t>
            </a:r>
            <a:endParaRPr lang="en-US" sz="2800" dirty="0"/>
          </a:p>
        </p:txBody>
      </p:sp>
      <p:sp>
        <p:nvSpPr>
          <p:cNvPr id="3" name="Content Placeholder 2"/>
          <p:cNvSpPr>
            <a:spLocks noGrp="1"/>
          </p:cNvSpPr>
          <p:nvPr>
            <p:ph idx="1"/>
          </p:nvPr>
        </p:nvSpPr>
        <p:spPr>
          <a:xfrm>
            <a:off x="304800" y="868362"/>
            <a:ext cx="8534400" cy="5380038"/>
          </a:xfrm>
        </p:spPr>
        <p:txBody>
          <a:bodyPr/>
          <a:lstStyle/>
          <a:p>
            <a:r>
              <a:rPr lang="en-US" sz="2500" dirty="0" smtClean="0"/>
              <a:t>Overall agency budget is presented at board meeting and copy is provided to grant writer, as almost all grant proposals require agency’s budget as attachment.</a:t>
            </a:r>
          </a:p>
          <a:p>
            <a:r>
              <a:rPr lang="en-US" sz="2500" dirty="0" smtClean="0"/>
              <a:t>Maria never makes changes to budget that has been board-approved, but keeps a “working budget” during the entire year. </a:t>
            </a:r>
          </a:p>
          <a:p>
            <a:r>
              <a:rPr lang="en-US" sz="2500" dirty="0" smtClean="0"/>
              <a:t>Provide budget vs actual on quarterly basis to board. They monitor budget vs actual monthly. As it is only a projection, and if at end of Q1 budget is off, then by end of Q2 might present amendment for Board’s approval.</a:t>
            </a:r>
          </a:p>
          <a:p>
            <a:r>
              <a:rPr lang="en-US" sz="2500" dirty="0" smtClean="0"/>
              <a:t>Entire organization should understand how budgets work. The more people understand and see the finances the more trust in the decisions.</a:t>
            </a:r>
            <a:endParaRPr lang="en-US" sz="2500" dirty="0"/>
          </a:p>
        </p:txBody>
      </p:sp>
    </p:spTree>
    <p:extLst>
      <p:ext uri="{BB962C8B-B14F-4D97-AF65-F5344CB8AC3E}">
        <p14:creationId xmlns:p14="http://schemas.microsoft.com/office/powerpoint/2010/main" val="8489185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001000" cy="792162"/>
          </a:xfrm>
        </p:spPr>
        <p:txBody>
          <a:bodyPr/>
          <a:lstStyle/>
          <a:p>
            <a:r>
              <a:rPr lang="en-US" dirty="0" smtClean="0"/>
              <a:t>Accountability</a:t>
            </a:r>
            <a:endParaRPr lang="en-US" dirty="0"/>
          </a:p>
        </p:txBody>
      </p:sp>
      <p:sp>
        <p:nvSpPr>
          <p:cNvPr id="3" name="Content Placeholder 2"/>
          <p:cNvSpPr>
            <a:spLocks noGrp="1"/>
          </p:cNvSpPr>
          <p:nvPr>
            <p:ph idx="1"/>
          </p:nvPr>
        </p:nvSpPr>
        <p:spPr>
          <a:xfrm>
            <a:off x="304800" y="914400"/>
            <a:ext cx="8610600" cy="5105400"/>
          </a:xfrm>
        </p:spPr>
        <p:txBody>
          <a:bodyPr/>
          <a:lstStyle/>
          <a:p>
            <a:r>
              <a:rPr lang="en-US" dirty="0" smtClean="0"/>
              <a:t>Starts with accounting staff who are well-versed in accountability.</a:t>
            </a:r>
          </a:p>
          <a:p>
            <a:pPr lvl="1"/>
            <a:r>
              <a:rPr lang="en-US" dirty="0" smtClean="0"/>
              <a:t>Everyone knows no reimbursement without receipts.</a:t>
            </a:r>
          </a:p>
          <a:p>
            <a:pPr lvl="1"/>
            <a:r>
              <a:rPr lang="en-US" dirty="0" smtClean="0"/>
              <a:t>Grant writer knows there will be no “made up” or guessed report for the funder.</a:t>
            </a:r>
          </a:p>
          <a:p>
            <a:r>
              <a:rPr lang="en-US" dirty="0" smtClean="0"/>
              <a:t>Accounting system is the database. You get what you put in.</a:t>
            </a:r>
          </a:p>
          <a:p>
            <a:r>
              <a:rPr lang="en-US" dirty="0" smtClean="0"/>
              <a:t>Center uses QuickBooks (QB) Nonprofit Edition that is set up to track funding sources as well as internal departments/programs. </a:t>
            </a:r>
            <a:endParaRPr lang="en-US" dirty="0"/>
          </a:p>
        </p:txBody>
      </p:sp>
    </p:spTree>
    <p:extLst>
      <p:ext uri="{BB962C8B-B14F-4D97-AF65-F5344CB8AC3E}">
        <p14:creationId xmlns:p14="http://schemas.microsoft.com/office/powerpoint/2010/main" val="32989559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001000" cy="792162"/>
          </a:xfrm>
        </p:spPr>
        <p:txBody>
          <a:bodyPr/>
          <a:lstStyle/>
          <a:p>
            <a:r>
              <a:rPr lang="en-US" dirty="0" smtClean="0"/>
              <a:t>Accounting System</a:t>
            </a:r>
            <a:endParaRPr lang="en-US" dirty="0"/>
          </a:p>
        </p:txBody>
      </p:sp>
      <p:sp>
        <p:nvSpPr>
          <p:cNvPr id="3" name="Content Placeholder 2"/>
          <p:cNvSpPr>
            <a:spLocks noGrp="1"/>
          </p:cNvSpPr>
          <p:nvPr>
            <p:ph idx="1"/>
          </p:nvPr>
        </p:nvSpPr>
        <p:spPr>
          <a:xfrm>
            <a:off x="304800" y="868362"/>
            <a:ext cx="8763000" cy="4922838"/>
          </a:xfrm>
        </p:spPr>
        <p:txBody>
          <a:bodyPr/>
          <a:lstStyle/>
          <a:p>
            <a:r>
              <a:rPr lang="en-US" dirty="0" smtClean="0"/>
              <a:t>Policy says reconcile all bank accounts by 10</a:t>
            </a:r>
            <a:r>
              <a:rPr lang="en-US" baseline="30000" dirty="0" smtClean="0"/>
              <a:t>th</a:t>
            </a:r>
            <a:r>
              <a:rPr lang="en-US" dirty="0" smtClean="0"/>
              <a:t> working day. Void uncashed checks after 6 months.</a:t>
            </a:r>
          </a:p>
          <a:p>
            <a:r>
              <a:rPr lang="en-US" dirty="0" smtClean="0"/>
              <a:t>Once financial reports are generated, month is closed with a password to prevent anyone changing data, even if by accident.</a:t>
            </a:r>
          </a:p>
          <a:p>
            <a:r>
              <a:rPr lang="en-US" dirty="0" smtClean="0"/>
              <a:t>Accounting protocol for finance staff forbids deleting anything in the QB.</a:t>
            </a:r>
          </a:p>
          <a:p>
            <a:r>
              <a:rPr lang="en-US" dirty="0" smtClean="0"/>
              <a:t>QB bank account is reconciled </a:t>
            </a:r>
            <a:r>
              <a:rPr lang="en-US" b="1" dirty="0" smtClean="0"/>
              <a:t>daily</a:t>
            </a:r>
            <a:r>
              <a:rPr lang="en-US" dirty="0" smtClean="0"/>
              <a:t> to what is showing in bank online.</a:t>
            </a:r>
          </a:p>
          <a:p>
            <a:r>
              <a:rPr lang="en-US" dirty="0" smtClean="0"/>
              <a:t>Person working with QB should know how to run quick reports to double check work. Accountant runs these reports and “audits” the work before it gets to Maria.</a:t>
            </a:r>
          </a:p>
        </p:txBody>
      </p:sp>
    </p:spTree>
    <p:extLst>
      <p:ext uri="{BB962C8B-B14F-4D97-AF65-F5344CB8AC3E}">
        <p14:creationId xmlns:p14="http://schemas.microsoft.com/office/powerpoint/2010/main" val="1071059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 System, </a:t>
            </a:r>
            <a:r>
              <a:rPr lang="en-US" sz="2800" dirty="0" smtClean="0"/>
              <a:t>cont’d. </a:t>
            </a:r>
            <a:endParaRPr lang="en-US" dirty="0"/>
          </a:p>
        </p:txBody>
      </p:sp>
      <p:sp>
        <p:nvSpPr>
          <p:cNvPr id="3" name="Content Placeholder 2"/>
          <p:cNvSpPr>
            <a:spLocks noGrp="1"/>
          </p:cNvSpPr>
          <p:nvPr>
            <p:ph idx="1"/>
          </p:nvPr>
        </p:nvSpPr>
        <p:spPr>
          <a:xfrm>
            <a:off x="457200" y="1219200"/>
            <a:ext cx="8382000" cy="4648200"/>
          </a:xfrm>
        </p:spPr>
        <p:txBody>
          <a:bodyPr/>
          <a:lstStyle/>
          <a:p>
            <a:r>
              <a:rPr lang="en-US" dirty="0" smtClean="0"/>
              <a:t>Center uses both classes and Jobs in QB. Classes show internal programs. Jobs track grants and eliminate over or under billing.</a:t>
            </a:r>
          </a:p>
          <a:p>
            <a:r>
              <a:rPr lang="en-US" dirty="0" smtClean="0"/>
              <a:t>Can also show at any given time how much is spent, on what, and how much is left. </a:t>
            </a:r>
          </a:p>
          <a:p>
            <a:r>
              <a:rPr lang="en-US" dirty="0" smtClean="0"/>
              <a:t>When utilizing the Jobs in QB you can run a special report that can show all expenses not allocated to any of the grants. This ensures that everything that should be billed to grants are billed. (See handout P&amp;L by Job).</a:t>
            </a:r>
            <a:endParaRPr lang="en-US" dirty="0"/>
          </a:p>
        </p:txBody>
      </p:sp>
    </p:spTree>
    <p:extLst>
      <p:ext uri="{BB962C8B-B14F-4D97-AF65-F5344CB8AC3E}">
        <p14:creationId xmlns:p14="http://schemas.microsoft.com/office/powerpoint/2010/main" val="8034876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001000" cy="792162"/>
          </a:xfrm>
        </p:spPr>
        <p:txBody>
          <a:bodyPr/>
          <a:lstStyle/>
          <a:p>
            <a:r>
              <a:rPr lang="en-US" dirty="0" smtClean="0"/>
              <a:t>Accounting System, </a:t>
            </a:r>
            <a:r>
              <a:rPr lang="en-US" sz="2800" dirty="0" smtClean="0"/>
              <a:t>cont’d. 2</a:t>
            </a:r>
            <a:endParaRPr lang="en-US" sz="2800" dirty="0"/>
          </a:p>
        </p:txBody>
      </p:sp>
      <p:sp>
        <p:nvSpPr>
          <p:cNvPr id="3" name="Content Placeholder 2"/>
          <p:cNvSpPr>
            <a:spLocks noGrp="1"/>
          </p:cNvSpPr>
          <p:nvPr>
            <p:ph idx="1"/>
          </p:nvPr>
        </p:nvSpPr>
        <p:spPr>
          <a:xfrm>
            <a:off x="304800" y="1143000"/>
            <a:ext cx="8610600" cy="4648200"/>
          </a:xfrm>
        </p:spPr>
        <p:txBody>
          <a:bodyPr/>
          <a:lstStyle/>
          <a:p>
            <a:pPr marL="0" indent="0">
              <a:buNone/>
            </a:pPr>
            <a:r>
              <a:rPr lang="en-US" dirty="0" smtClean="0"/>
              <a:t>Examples: </a:t>
            </a:r>
          </a:p>
          <a:p>
            <a:r>
              <a:rPr lang="en-US" dirty="0" smtClean="0"/>
              <a:t>Run </a:t>
            </a:r>
            <a:r>
              <a:rPr lang="en-US" dirty="0"/>
              <a:t>P&amp;L by class to identify any transactions not recorded to a </a:t>
            </a:r>
            <a:r>
              <a:rPr lang="en-US" dirty="0" smtClean="0"/>
              <a:t>class.</a:t>
            </a:r>
          </a:p>
          <a:p>
            <a:r>
              <a:rPr lang="en-US" dirty="0" smtClean="0"/>
              <a:t>Run P&amp;L by Job to identify expenses not billed to grants. This also </a:t>
            </a:r>
            <a:r>
              <a:rPr lang="en-US" dirty="0"/>
              <a:t>s</a:t>
            </a:r>
            <a:r>
              <a:rPr lang="en-US" dirty="0" smtClean="0"/>
              <a:t>hows any overbilling.</a:t>
            </a:r>
          </a:p>
          <a:p>
            <a:r>
              <a:rPr lang="en-US" dirty="0" smtClean="0"/>
              <a:t>Run AR aging weekly, to collect outstanding money on time. </a:t>
            </a:r>
            <a:endParaRPr lang="en-US" dirty="0"/>
          </a:p>
        </p:txBody>
      </p:sp>
    </p:spTree>
    <p:extLst>
      <p:ext uri="{BB962C8B-B14F-4D97-AF65-F5344CB8AC3E}">
        <p14:creationId xmlns:p14="http://schemas.microsoft.com/office/powerpoint/2010/main" val="21505450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7696200" cy="792162"/>
          </a:xfrm>
        </p:spPr>
        <p:txBody>
          <a:bodyPr/>
          <a:lstStyle/>
          <a:p>
            <a:r>
              <a:rPr lang="en-US" dirty="0" smtClean="0"/>
              <a:t>Final Words on Accountability</a:t>
            </a:r>
            <a:endParaRPr lang="en-US" dirty="0"/>
          </a:p>
        </p:txBody>
      </p:sp>
      <p:sp>
        <p:nvSpPr>
          <p:cNvPr id="3" name="Content Placeholder 2"/>
          <p:cNvSpPr>
            <a:spLocks noGrp="1"/>
          </p:cNvSpPr>
          <p:nvPr>
            <p:ph idx="1"/>
          </p:nvPr>
        </p:nvSpPr>
        <p:spPr>
          <a:xfrm>
            <a:off x="304800" y="914400"/>
            <a:ext cx="8534400" cy="5181600"/>
          </a:xfrm>
        </p:spPr>
        <p:txBody>
          <a:bodyPr/>
          <a:lstStyle/>
          <a:p>
            <a:r>
              <a:rPr lang="en-US" dirty="0" smtClean="0"/>
              <a:t>Refer to Uniform Guidance.</a:t>
            </a:r>
            <a:endParaRPr lang="en-US" i="1" dirty="0" smtClean="0"/>
          </a:p>
          <a:p>
            <a:r>
              <a:rPr lang="en-US" dirty="0" smtClean="0"/>
              <a:t>Attend IL-NET financial </a:t>
            </a:r>
            <a:r>
              <a:rPr lang="en-US" dirty="0"/>
              <a:t>t</a:t>
            </a:r>
            <a:r>
              <a:rPr lang="en-US" dirty="0" smtClean="0"/>
              <a:t>rainings.</a:t>
            </a:r>
          </a:p>
          <a:p>
            <a:r>
              <a:rPr lang="en-US" dirty="0" smtClean="0"/>
              <a:t>Take any other opportunity to learn more or get confirmation of what is already known.</a:t>
            </a:r>
          </a:p>
          <a:p>
            <a:r>
              <a:rPr lang="en-US" dirty="0" smtClean="0"/>
              <a:t>Read about and take training on payroll—it’s the biggest expense and most complicated accountability.</a:t>
            </a:r>
          </a:p>
          <a:p>
            <a:r>
              <a:rPr lang="en-US" dirty="0" smtClean="0"/>
              <a:t>Educate staff on time and effort reporting because no matter how much Maria understands it, staff are actually reporting it. </a:t>
            </a:r>
            <a:r>
              <a:rPr lang="en-US" dirty="0"/>
              <a:t>T</a:t>
            </a:r>
            <a:r>
              <a:rPr lang="en-US" dirty="0" smtClean="0"/>
              <a:t>hey must understand the requirement and feel accountable!</a:t>
            </a:r>
            <a:endParaRPr lang="en-US" dirty="0"/>
          </a:p>
        </p:txBody>
      </p:sp>
    </p:spTree>
    <p:extLst>
      <p:ext uri="{BB962C8B-B14F-4D97-AF65-F5344CB8AC3E}">
        <p14:creationId xmlns:p14="http://schemas.microsoft.com/office/powerpoint/2010/main" val="21924013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67000"/>
            <a:ext cx="9144000" cy="792162"/>
          </a:xfrm>
        </p:spPr>
        <p:txBody>
          <a:bodyPr/>
          <a:lstStyle/>
          <a:p>
            <a:pPr algn="ctr"/>
            <a:r>
              <a:rPr lang="en-US" sz="2800" dirty="0" smtClean="0">
                <a:effectLst/>
              </a:rPr>
              <a:t>Lunch Presentation</a:t>
            </a:r>
            <a:br>
              <a:rPr lang="en-US" sz="2800" dirty="0" smtClean="0">
                <a:effectLst/>
              </a:rPr>
            </a:br>
            <a:r>
              <a:rPr lang="en-US" sz="2800" dirty="0" smtClean="0">
                <a:effectLst/>
              </a:rPr>
              <a:t/>
            </a:r>
            <a:br>
              <a:rPr lang="en-US" sz="2800" dirty="0" smtClean="0">
                <a:effectLst/>
              </a:rPr>
            </a:br>
            <a:r>
              <a:rPr lang="en-US" sz="2800" dirty="0" smtClean="0">
                <a:effectLst/>
              </a:rPr>
              <a:t>Maria Stepanyan, </a:t>
            </a:r>
            <a:br>
              <a:rPr lang="en-US" sz="2800" dirty="0" smtClean="0">
                <a:effectLst/>
              </a:rPr>
            </a:br>
            <a:r>
              <a:rPr lang="en-US" sz="2800" dirty="0" smtClean="0">
                <a:effectLst/>
              </a:rPr>
              <a:t>Director of Operations </a:t>
            </a:r>
            <a:br>
              <a:rPr lang="en-US" sz="2800" dirty="0" smtClean="0">
                <a:effectLst/>
              </a:rPr>
            </a:br>
            <a:r>
              <a:rPr lang="en-US" sz="2800" dirty="0" smtClean="0">
                <a:effectLst/>
              </a:rPr>
              <a:t/>
            </a:r>
            <a:br>
              <a:rPr lang="en-US" sz="2800" dirty="0" smtClean="0">
                <a:effectLst/>
              </a:rPr>
            </a:br>
            <a:r>
              <a:rPr lang="en-US" sz="2800" dirty="0" smtClean="0">
                <a:effectLst/>
              </a:rPr>
              <a:t>Center for People with Disabilities (CPWD)</a:t>
            </a:r>
            <a:br>
              <a:rPr lang="en-US" sz="2800" dirty="0" smtClean="0">
                <a:effectLst/>
              </a:rPr>
            </a:br>
            <a:r>
              <a:rPr lang="en-US" sz="2800" dirty="0" smtClean="0">
                <a:effectLst/>
              </a:rPr>
              <a:t>Boulder, Colorado</a:t>
            </a:r>
            <a:br>
              <a:rPr lang="en-US" sz="2800" dirty="0" smtClean="0">
                <a:effectLst/>
              </a:rPr>
            </a:br>
            <a:r>
              <a:rPr lang="en-US" sz="2800" dirty="0">
                <a:effectLst/>
              </a:rPr>
              <a:t/>
            </a:r>
            <a:br>
              <a:rPr lang="en-US" sz="2800" dirty="0">
                <a:effectLst/>
              </a:rPr>
            </a:br>
            <a:r>
              <a:rPr lang="en-US" sz="2800" dirty="0" smtClean="0">
                <a:effectLst/>
              </a:rPr>
              <a:t>maria@cpwd.org</a:t>
            </a:r>
            <a:endParaRPr lang="en-US" sz="2800" dirty="0">
              <a:effectLst/>
            </a:endParaRPr>
          </a:p>
        </p:txBody>
      </p:sp>
    </p:spTree>
    <p:extLst>
      <p:ext uri="{BB962C8B-B14F-4D97-AF65-F5344CB8AC3E}">
        <p14:creationId xmlns:p14="http://schemas.microsoft.com/office/powerpoint/2010/main" val="8181020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smtClean="0">
                <a:effectLst/>
              </a:rPr>
              <a:t>CIL-NET </a:t>
            </a:r>
            <a:r>
              <a:rPr lang="en-US" dirty="0">
                <a:effectLst/>
              </a:rPr>
              <a:t>Attribution</a:t>
            </a:r>
          </a:p>
        </p:txBody>
      </p:sp>
      <p:sp>
        <p:nvSpPr>
          <p:cNvPr id="2" name="Content Placeholder 1"/>
          <p:cNvSpPr>
            <a:spLocks noGrp="1"/>
          </p:cNvSpPr>
          <p:nvPr>
            <p:ph idx="1"/>
          </p:nvPr>
        </p:nvSpPr>
        <p:spPr>
          <a:xfrm>
            <a:off x="457200" y="1219200"/>
            <a:ext cx="8537366" cy="4648200"/>
          </a:xfrm>
        </p:spPr>
        <p:txBody>
          <a:bodyPr/>
          <a:lstStyle/>
          <a:p>
            <a:pPr marL="0" indent="0">
              <a:buNone/>
            </a:pPr>
            <a:r>
              <a:rPr lang="en-US" dirty="0" smtClean="0"/>
              <a:t>Support </a:t>
            </a:r>
            <a:r>
              <a:rPr lang="en-US" dirty="0"/>
              <a:t>for development of this technical assistance information was provided by the Department of Health and Human Services, Administration for Community Living under grant number </a:t>
            </a:r>
            <a:r>
              <a:rPr lang="en-US" dirty="0" smtClean="0"/>
              <a:t>90TT0001-02-00</a:t>
            </a:r>
            <a:r>
              <a:rPr lang="en-US" dirty="0"/>
              <a:t>. No official endorsement of the Department of Health and Human Services should be inferred. Permission is granted for duplication of any portion of this information, providing that the following credit is given to the project: Developed as part of the IL-NET, an ILRU/NCIL/APRIL National Training and Technical Assistance Program.</a:t>
            </a:r>
            <a:endParaRPr lang="en-US" sz="2200" dirty="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001000" cy="792162"/>
          </a:xfrm>
        </p:spPr>
        <p:txBody>
          <a:bodyPr/>
          <a:lstStyle/>
          <a:p>
            <a:r>
              <a:rPr lang="en-US" dirty="0" smtClean="0"/>
              <a:t>Overview of CPWD</a:t>
            </a:r>
            <a:endParaRPr lang="en-US" dirty="0"/>
          </a:p>
        </p:txBody>
      </p:sp>
      <p:sp>
        <p:nvSpPr>
          <p:cNvPr id="3" name="Content Placeholder 2"/>
          <p:cNvSpPr>
            <a:spLocks noGrp="1"/>
          </p:cNvSpPr>
          <p:nvPr>
            <p:ph idx="1"/>
          </p:nvPr>
        </p:nvSpPr>
        <p:spPr>
          <a:xfrm>
            <a:off x="304800" y="792162"/>
            <a:ext cx="8610600" cy="4770438"/>
          </a:xfrm>
        </p:spPr>
        <p:txBody>
          <a:bodyPr/>
          <a:lstStyle/>
          <a:p>
            <a:r>
              <a:rPr lang="en-US" dirty="0" smtClean="0"/>
              <a:t>Center for People with Disabilities (CPWD) founded 1977 in Boulder, CO with focus on employment.</a:t>
            </a:r>
          </a:p>
          <a:p>
            <a:r>
              <a:rPr lang="en-US" dirty="0" smtClean="0"/>
              <a:t>Currently provides employment services, all five core services, personal assistance services, and skill training for people with developmental disabilities (DD).</a:t>
            </a:r>
          </a:p>
          <a:p>
            <a:r>
              <a:rPr lang="en-US" dirty="0" smtClean="0"/>
              <a:t>Most popular program currently provides IL services to people with low or no vision.</a:t>
            </a:r>
          </a:p>
          <a:p>
            <a:r>
              <a:rPr lang="en-US" dirty="0" smtClean="0"/>
              <a:t>Own main office in Boulder and rent satellite offices in three other cities in CO.</a:t>
            </a:r>
          </a:p>
          <a:p>
            <a:r>
              <a:rPr lang="en-US" dirty="0" smtClean="0"/>
              <a:t>Has 59 </a:t>
            </a:r>
            <a:r>
              <a:rPr lang="en-US" dirty="0"/>
              <a:t>employees, 32 in </a:t>
            </a:r>
            <a:r>
              <a:rPr lang="en-US" dirty="0" smtClean="0"/>
              <a:t>PAS; </a:t>
            </a:r>
            <a:r>
              <a:rPr lang="en-US" dirty="0"/>
              <a:t>most are </a:t>
            </a:r>
            <a:r>
              <a:rPr lang="en-US" dirty="0" smtClean="0"/>
              <a:t>part-time.</a:t>
            </a:r>
          </a:p>
          <a:p>
            <a:pPr marL="0" indent="0">
              <a:buNone/>
            </a:pPr>
            <a:endParaRPr lang="en-US" dirty="0"/>
          </a:p>
        </p:txBody>
      </p:sp>
    </p:spTree>
    <p:extLst>
      <p:ext uri="{BB962C8B-B14F-4D97-AF65-F5344CB8AC3E}">
        <p14:creationId xmlns:p14="http://schemas.microsoft.com/office/powerpoint/2010/main" val="1202189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001000" cy="792162"/>
          </a:xfrm>
        </p:spPr>
        <p:txBody>
          <a:bodyPr/>
          <a:lstStyle/>
          <a:p>
            <a:r>
              <a:rPr lang="en-US" dirty="0" smtClean="0"/>
              <a:t>Budget</a:t>
            </a:r>
            <a:endParaRPr lang="en-US" dirty="0"/>
          </a:p>
        </p:txBody>
      </p:sp>
      <p:sp>
        <p:nvSpPr>
          <p:cNvPr id="3" name="Content Placeholder 2"/>
          <p:cNvSpPr>
            <a:spLocks noGrp="1"/>
          </p:cNvSpPr>
          <p:nvPr>
            <p:ph idx="1"/>
          </p:nvPr>
        </p:nvSpPr>
        <p:spPr>
          <a:xfrm>
            <a:off x="304800" y="914400"/>
            <a:ext cx="8610600" cy="5029200"/>
          </a:xfrm>
        </p:spPr>
        <p:txBody>
          <a:bodyPr/>
          <a:lstStyle/>
          <a:p>
            <a:r>
              <a:rPr lang="en-US" sz="2500" dirty="0"/>
              <a:t>Receive Federal Part C, Part B, and OIB funding, State general funds for IL services and other local government and foundation </a:t>
            </a:r>
            <a:r>
              <a:rPr lang="en-US" sz="2500" dirty="0" smtClean="0"/>
              <a:t>grants.</a:t>
            </a:r>
            <a:endParaRPr lang="en-US" sz="2500" dirty="0"/>
          </a:p>
          <a:p>
            <a:r>
              <a:rPr lang="en-US" sz="2500" dirty="0"/>
              <a:t>For PAS and skills training for people with DD, </a:t>
            </a:r>
            <a:r>
              <a:rPr lang="en-US" sz="2500" dirty="0" smtClean="0"/>
              <a:t>bill </a:t>
            </a:r>
            <a:r>
              <a:rPr lang="en-US" sz="2500" dirty="0"/>
              <a:t>Medicaid under home health and day program </a:t>
            </a:r>
            <a:r>
              <a:rPr lang="en-US" sz="2500" dirty="0" smtClean="0"/>
              <a:t>services.</a:t>
            </a:r>
            <a:endParaRPr lang="en-US" sz="2500" dirty="0"/>
          </a:p>
          <a:p>
            <a:r>
              <a:rPr lang="en-US" sz="2500" dirty="0" smtClean="0"/>
              <a:t>General Budget = $2.2M.</a:t>
            </a:r>
          </a:p>
          <a:p>
            <a:r>
              <a:rPr lang="en-US" sz="2500" dirty="0" smtClean="0"/>
              <a:t>Center has indirect cost rate approved by HHS at 16%.</a:t>
            </a:r>
          </a:p>
          <a:p>
            <a:r>
              <a:rPr lang="en-US" sz="2500" dirty="0" smtClean="0"/>
              <a:t>Revenues by Source are:</a:t>
            </a:r>
          </a:p>
          <a:p>
            <a:pPr lvl="1"/>
            <a:r>
              <a:rPr lang="en-US" sz="2500" dirty="0" smtClean="0"/>
              <a:t>Grants – 45%</a:t>
            </a:r>
          </a:p>
          <a:p>
            <a:pPr lvl="1"/>
            <a:r>
              <a:rPr lang="en-US" sz="2500" dirty="0" smtClean="0"/>
              <a:t>Program Fees – 54%</a:t>
            </a:r>
          </a:p>
          <a:p>
            <a:pPr lvl="1"/>
            <a:r>
              <a:rPr lang="en-US" sz="2500" dirty="0" smtClean="0"/>
              <a:t>Fundraising – 1%</a:t>
            </a:r>
            <a:endParaRPr lang="en-US" sz="2500" dirty="0"/>
          </a:p>
        </p:txBody>
      </p:sp>
    </p:spTree>
    <p:extLst>
      <p:ext uri="{BB962C8B-B14F-4D97-AF65-F5344CB8AC3E}">
        <p14:creationId xmlns:p14="http://schemas.microsoft.com/office/powerpoint/2010/main" val="460991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2657" y="60552"/>
            <a:ext cx="7696200" cy="792162"/>
          </a:xfrm>
        </p:spPr>
        <p:txBody>
          <a:bodyPr/>
          <a:lstStyle/>
          <a:p>
            <a:r>
              <a:rPr lang="en-US" sz="2800" dirty="0" smtClean="0">
                <a:effectLst/>
              </a:rPr>
              <a:t>Revenues by Source and Expenses by Type</a:t>
            </a:r>
            <a:endParaRPr lang="en-US" sz="2800" dirty="0">
              <a:effectLst/>
            </a:endParaRPr>
          </a:p>
        </p:txBody>
      </p:sp>
      <p:graphicFrame>
        <p:nvGraphicFramePr>
          <p:cNvPr id="13" name="Content Placeholder 12"/>
          <p:cNvGraphicFramePr>
            <a:graphicFrameLocks noGrp="1"/>
          </p:cNvGraphicFramePr>
          <p:nvPr>
            <p:ph sz="half" idx="1"/>
            <p:extLst>
              <p:ext uri="{D42A27DB-BD31-4B8C-83A1-F6EECF244321}">
                <p14:modId xmlns:p14="http://schemas.microsoft.com/office/powerpoint/2010/main" val="2032685388"/>
              </p:ext>
            </p:extLst>
          </p:nvPr>
        </p:nvGraphicFramePr>
        <p:xfrm>
          <a:off x="0" y="838200"/>
          <a:ext cx="4229100" cy="5029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Content Placeholder 17" descr="Expenses by Type&#10;Direct Program 81%; General &amp; Admin 15%; Fundraising 4%"/>
          <p:cNvGraphicFramePr>
            <a:graphicFrameLocks noGrp="1"/>
          </p:cNvGraphicFramePr>
          <p:nvPr>
            <p:ph sz="half" idx="2"/>
            <p:extLst>
              <p:ext uri="{D42A27DB-BD31-4B8C-83A1-F6EECF244321}">
                <p14:modId xmlns:p14="http://schemas.microsoft.com/office/powerpoint/2010/main" val="1205209486"/>
              </p:ext>
            </p:extLst>
          </p:nvPr>
        </p:nvGraphicFramePr>
        <p:xfrm>
          <a:off x="4381500" y="838200"/>
          <a:ext cx="4229100" cy="5029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ontent Placeholder 17" descr="Expenses by Type&#10;Program fees 54%; Grants 45%; Fundraising 1%&#10;"/>
          <p:cNvGraphicFramePr>
            <a:graphicFrameLocks/>
          </p:cNvGraphicFramePr>
          <p:nvPr>
            <p:extLst>
              <p:ext uri="{D42A27DB-BD31-4B8C-83A1-F6EECF244321}">
                <p14:modId xmlns:p14="http://schemas.microsoft.com/office/powerpoint/2010/main" val="1597637265"/>
              </p:ext>
            </p:extLst>
          </p:nvPr>
        </p:nvGraphicFramePr>
        <p:xfrm>
          <a:off x="32657" y="827314"/>
          <a:ext cx="4229100" cy="5029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61401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001000" cy="792162"/>
          </a:xfrm>
        </p:spPr>
        <p:txBody>
          <a:bodyPr/>
          <a:lstStyle/>
          <a:p>
            <a:r>
              <a:rPr lang="en-US" dirty="0" smtClean="0"/>
              <a:t>CWPD Fiscal Policies</a:t>
            </a:r>
            <a:endParaRPr lang="en-US" dirty="0"/>
          </a:p>
        </p:txBody>
      </p:sp>
      <p:sp>
        <p:nvSpPr>
          <p:cNvPr id="3" name="Content Placeholder 2"/>
          <p:cNvSpPr>
            <a:spLocks noGrp="1"/>
          </p:cNvSpPr>
          <p:nvPr>
            <p:ph idx="1"/>
          </p:nvPr>
        </p:nvSpPr>
        <p:spPr>
          <a:xfrm>
            <a:off x="304800" y="990600"/>
            <a:ext cx="8610600" cy="5181600"/>
          </a:xfrm>
        </p:spPr>
        <p:txBody>
          <a:bodyPr/>
          <a:lstStyle/>
          <a:p>
            <a:r>
              <a:rPr lang="en-US" dirty="0" smtClean="0"/>
              <a:t>Financial Policy – serves as operational guide for those involved in finances.</a:t>
            </a:r>
          </a:p>
          <a:p>
            <a:pPr lvl="1"/>
            <a:r>
              <a:rPr lang="en-US" dirty="0" smtClean="0"/>
              <a:t>All accounting staff are required to know the policy, have it within reach, and refer to it frequently.</a:t>
            </a:r>
          </a:p>
          <a:p>
            <a:pPr lvl="1"/>
            <a:r>
              <a:rPr lang="en-US" dirty="0" smtClean="0"/>
              <a:t>Currently in process of updating policies and Fiscal Policies Manual using IL-NET sample. (Newly revised IL-NET manual is in training packet.)</a:t>
            </a:r>
          </a:p>
          <a:p>
            <a:r>
              <a:rPr lang="en-US" dirty="0" smtClean="0"/>
              <a:t>Petty Cash Policy</a:t>
            </a:r>
          </a:p>
          <a:p>
            <a:r>
              <a:rPr lang="en-US" dirty="0" smtClean="0"/>
              <a:t>Travel Policy</a:t>
            </a:r>
          </a:p>
          <a:p>
            <a:r>
              <a:rPr lang="en-US" dirty="0" smtClean="0"/>
              <a:t>Credit Card Policy</a:t>
            </a:r>
          </a:p>
          <a:p>
            <a:r>
              <a:rPr lang="en-US" dirty="0" smtClean="0"/>
              <a:t>Others that are part of fiscal management</a:t>
            </a:r>
            <a:endParaRPr lang="en-US" dirty="0"/>
          </a:p>
        </p:txBody>
      </p:sp>
    </p:spTree>
    <p:extLst>
      <p:ext uri="{BB962C8B-B14F-4D97-AF65-F5344CB8AC3E}">
        <p14:creationId xmlns:p14="http://schemas.microsoft.com/office/powerpoint/2010/main" val="2404129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001000" cy="792162"/>
          </a:xfrm>
        </p:spPr>
        <p:txBody>
          <a:bodyPr/>
          <a:lstStyle/>
          <a:p>
            <a:r>
              <a:rPr lang="en-US" dirty="0" smtClean="0"/>
              <a:t>Structure – Invest in Administration</a:t>
            </a:r>
            <a:endParaRPr lang="en-US" dirty="0"/>
          </a:p>
        </p:txBody>
      </p:sp>
      <p:sp>
        <p:nvSpPr>
          <p:cNvPr id="3" name="Content Placeholder 2"/>
          <p:cNvSpPr>
            <a:spLocks noGrp="1"/>
          </p:cNvSpPr>
          <p:nvPr>
            <p:ph idx="1"/>
          </p:nvPr>
        </p:nvSpPr>
        <p:spPr>
          <a:xfrm>
            <a:off x="152400" y="868362"/>
            <a:ext cx="8915400" cy="4922838"/>
          </a:xfrm>
        </p:spPr>
        <p:txBody>
          <a:bodyPr/>
          <a:lstStyle/>
          <a:p>
            <a:r>
              <a:rPr lang="en-US" sz="2500" dirty="0" smtClean="0"/>
              <a:t>Have qualified people leading different areas – person in charge of programs shouldn’t be in charge of finances, and vice-versa.</a:t>
            </a:r>
          </a:p>
          <a:p>
            <a:r>
              <a:rPr lang="en-US" sz="2500" dirty="0" smtClean="0"/>
              <a:t>Should be aligned with philosophy, meeting population’s demand, &amp; improving to be an example for everyone else.</a:t>
            </a:r>
          </a:p>
          <a:p>
            <a:r>
              <a:rPr lang="en-US" sz="2500" dirty="0" smtClean="0"/>
              <a:t>Person overseeing finances able to say “no,” develops budget, monitors very closely, can tell where money came from and where it went, and can give ED helpful information and analysis</a:t>
            </a:r>
          </a:p>
          <a:p>
            <a:r>
              <a:rPr lang="en-US" sz="2500" dirty="0" smtClean="0"/>
              <a:t>Provides another position for grant-writing, storytelling, marketing, donor recruiting, and getting visibility to develop more funds, volunteers, and consumers.</a:t>
            </a:r>
          </a:p>
          <a:p>
            <a:pPr lvl="1"/>
            <a:endParaRPr lang="en-US" dirty="0"/>
          </a:p>
        </p:txBody>
      </p:sp>
    </p:spTree>
    <p:extLst>
      <p:ext uri="{BB962C8B-B14F-4D97-AF65-F5344CB8AC3E}">
        <p14:creationId xmlns:p14="http://schemas.microsoft.com/office/powerpoint/2010/main" val="612007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001000" cy="792162"/>
          </a:xfrm>
        </p:spPr>
        <p:txBody>
          <a:bodyPr/>
          <a:lstStyle/>
          <a:p>
            <a:r>
              <a:rPr lang="en-US" dirty="0" smtClean="0"/>
              <a:t>Structure, </a:t>
            </a:r>
            <a:r>
              <a:rPr lang="en-US" sz="2800" dirty="0" smtClean="0"/>
              <a:t>cont’d.</a:t>
            </a:r>
            <a:endParaRPr lang="en-US" dirty="0"/>
          </a:p>
        </p:txBody>
      </p:sp>
      <p:sp>
        <p:nvSpPr>
          <p:cNvPr id="3" name="Content Placeholder 2"/>
          <p:cNvSpPr>
            <a:spLocks noGrp="1"/>
          </p:cNvSpPr>
          <p:nvPr>
            <p:ph idx="1"/>
          </p:nvPr>
        </p:nvSpPr>
        <p:spPr>
          <a:xfrm>
            <a:off x="304800" y="1143000"/>
            <a:ext cx="8610600" cy="4648200"/>
          </a:xfrm>
        </p:spPr>
        <p:txBody>
          <a:bodyPr/>
          <a:lstStyle/>
          <a:p>
            <a:r>
              <a:rPr lang="en-US" dirty="0" smtClean="0"/>
              <a:t>Ideally, ED would just monitor, guide, and ensure needed results. When resources don’t allow having separate positions for roles, ED can take one of the roles in which he/she is more qualified.</a:t>
            </a:r>
          </a:p>
          <a:p>
            <a:r>
              <a:rPr lang="en-US" dirty="0" smtClean="0"/>
              <a:t>Separation of duties is not only for the accounting department but also for the administrative staff.</a:t>
            </a:r>
            <a:endParaRPr lang="en-US" dirty="0"/>
          </a:p>
        </p:txBody>
      </p:sp>
    </p:spTree>
    <p:extLst>
      <p:ext uri="{BB962C8B-B14F-4D97-AF65-F5344CB8AC3E}">
        <p14:creationId xmlns:p14="http://schemas.microsoft.com/office/powerpoint/2010/main" val="6760845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153400" cy="792162"/>
          </a:xfrm>
        </p:spPr>
        <p:txBody>
          <a:bodyPr/>
          <a:lstStyle/>
          <a:p>
            <a:r>
              <a:rPr lang="en-US" dirty="0" smtClean="0"/>
              <a:t>Ensure Open, Clear, and On-Time Communication</a:t>
            </a:r>
            <a:endParaRPr lang="en-US" dirty="0"/>
          </a:p>
        </p:txBody>
      </p:sp>
      <p:sp>
        <p:nvSpPr>
          <p:cNvPr id="3" name="Content Placeholder 2"/>
          <p:cNvSpPr>
            <a:spLocks noGrp="1"/>
          </p:cNvSpPr>
          <p:nvPr>
            <p:ph idx="1"/>
          </p:nvPr>
        </p:nvSpPr>
        <p:spPr>
          <a:xfrm>
            <a:off x="304800" y="1219200"/>
            <a:ext cx="8610600" cy="4648200"/>
          </a:xfrm>
        </p:spPr>
        <p:txBody>
          <a:bodyPr/>
          <a:lstStyle/>
          <a:p>
            <a:r>
              <a:rPr lang="en-US" sz="2500" dirty="0" smtClean="0"/>
              <a:t>Monthly Executive Team Meetings are held, but key staff and ED are accessible to each other at any time</a:t>
            </a:r>
          </a:p>
          <a:p>
            <a:pPr lvl="1"/>
            <a:r>
              <a:rPr lang="en-US" sz="2500" dirty="0" smtClean="0"/>
              <a:t>If problems, such as fees-for-service are dropping, or there is excess of grant money that needs to be spent in short time, staff don’t have to wait to report to ED.</a:t>
            </a:r>
          </a:p>
          <a:p>
            <a:pPr lvl="1"/>
            <a:r>
              <a:rPr lang="en-US" sz="2500" dirty="0" smtClean="0"/>
              <a:t>If relationship is not there to openly discuss matters and problems in timely manner, ED cannot make fully informed decisions.</a:t>
            </a:r>
          </a:p>
          <a:p>
            <a:r>
              <a:rPr lang="en-US" sz="2500" dirty="0" smtClean="0"/>
              <a:t>Everyone should take ownership for responsibilities and be equipped with necessary information to do their job.</a:t>
            </a:r>
            <a:endParaRPr lang="en-US" sz="2500" dirty="0"/>
          </a:p>
        </p:txBody>
      </p:sp>
    </p:spTree>
    <p:extLst>
      <p:ext uri="{BB962C8B-B14F-4D97-AF65-F5344CB8AC3E}">
        <p14:creationId xmlns:p14="http://schemas.microsoft.com/office/powerpoint/2010/main" val="48172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15677</TotalTime>
  <Words>1436</Words>
  <Application>Microsoft Office PowerPoint</Application>
  <PresentationFormat>On-screen Show (4:3)</PresentationFormat>
  <Paragraphs>128</Paragraphs>
  <Slides>20</Slides>
  <Notes>15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ＭＳ Ｐゴシック</vt:lpstr>
      <vt:lpstr>Arial</vt:lpstr>
      <vt:lpstr>Arial Rounded MT Bold</vt:lpstr>
      <vt:lpstr>Tahoma</vt:lpstr>
      <vt:lpstr>Default Design</vt:lpstr>
      <vt:lpstr>1_Default Design</vt:lpstr>
      <vt:lpstr>Financial Management:  Workshop for CILs…Regulations and Beyond  Baltimore, Maryland May 25-27, 2016  </vt:lpstr>
      <vt:lpstr>Lunch Presentation  Maria Stepanyan,  Director of Operations   Center for People with Disabilities (CPWD) Boulder, Colorado  maria@cpwd.org</vt:lpstr>
      <vt:lpstr>Overview of CPWD</vt:lpstr>
      <vt:lpstr>Budget</vt:lpstr>
      <vt:lpstr>Revenues by Source and Expenses by Type</vt:lpstr>
      <vt:lpstr>CWPD Fiscal Policies</vt:lpstr>
      <vt:lpstr>Structure – Invest in Administration</vt:lpstr>
      <vt:lpstr>Structure, cont’d.</vt:lpstr>
      <vt:lpstr>Ensure Open, Clear, and On-Time Communication</vt:lpstr>
      <vt:lpstr>Maria’s Role at CWPD</vt:lpstr>
      <vt:lpstr>Maria’s Role at CWPD, cont’d.</vt:lpstr>
      <vt:lpstr>Financial Management</vt:lpstr>
      <vt:lpstr>Budget Details</vt:lpstr>
      <vt:lpstr>Budget, cont’d.</vt:lpstr>
      <vt:lpstr>Accountability</vt:lpstr>
      <vt:lpstr>Accounting System</vt:lpstr>
      <vt:lpstr>Accounting System, cont’d. </vt:lpstr>
      <vt:lpstr>Accounting System, cont’d. 2</vt:lpstr>
      <vt:lpstr>Final Words on Accountability</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Carol Eubanks</cp:lastModifiedBy>
  <cp:revision>570</cp:revision>
  <cp:lastPrinted>2016-04-22T12:50:10Z</cp:lastPrinted>
  <dcterms:created xsi:type="dcterms:W3CDTF">2011-01-05T14:17:40Z</dcterms:created>
  <dcterms:modified xsi:type="dcterms:W3CDTF">2016-06-15T13:13:11Z</dcterms:modified>
</cp:coreProperties>
</file>