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51" r:id="rId2"/>
  </p:sldMasterIdLst>
  <p:notesMasterIdLst>
    <p:notesMasterId r:id="rId8"/>
  </p:notesMasterIdLst>
  <p:handoutMasterIdLst>
    <p:handoutMasterId r:id="rId9"/>
  </p:handoutMasterIdLst>
  <p:sldIdLst>
    <p:sldId id="280" r:id="rId3"/>
    <p:sldId id="660" r:id="rId4"/>
    <p:sldId id="599" r:id="rId5"/>
    <p:sldId id="683" r:id="rId6"/>
    <p:sldId id="318" r:id="rId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998FB04D-D30C-4C45-A6DE-946FAEC5AD09}"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5864506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2800">
                <a:effectLs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 y="1143000"/>
            <a:ext cx="8610600" cy="4876800"/>
          </a:xfrm>
        </p:spPr>
        <p:txBody>
          <a:bodyPr/>
          <a:lstStyle>
            <a:lvl1pPr marL="342900" indent="-342900">
              <a:buFont typeface="Arial" pitchFamily="34" charset="0"/>
              <a:buChar char="•"/>
              <a:defRPr sz="2600"/>
            </a:lvl1pPr>
            <a:lvl2pPr marL="742950" indent="-285750">
              <a:buFont typeface="Arial" pitchFamily="34" charset="0"/>
              <a:buChar char="•"/>
              <a:defRPr sz="2000"/>
            </a:lvl2pPr>
            <a:lvl3pPr marL="1143000" indent="-228600">
              <a:buFont typeface="Arial" pitchFamily="34" charset="0"/>
              <a:buChar char="•"/>
              <a:defRPr sz="2000"/>
            </a:lvl3pPr>
            <a:lvl4pPr marL="1600200" indent="-228600">
              <a:buFont typeface="Arial" pitchFamily="34" charset="0"/>
              <a:buChar char="•"/>
              <a:defRPr sz="1800"/>
            </a:lvl4pPr>
            <a:lvl5pPr marL="2057400" indent="-228600">
              <a:buFont typeface="Arial" pitchFamily="34" charset="0"/>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63327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2E0088FE-FB46-4D1A-866C-E9C678CC61AC}"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5273177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381500" y="838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9E9E9D3-2FDF-4DBA-840E-46EAFE32698B}"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0192406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A7E9D206-2623-4073-AE2D-D4511D80D2C8}"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pic>
        <p:nvPicPr>
          <p:cNvPr id="8" name="Picture 7"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48207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0C7593C0-382F-4566-B1E0-66E16A0C8445}"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1996698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148BEDC0-9539-4489-A63D-019C5996C127}"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92626466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D6402DD9-5C19-42C0-B565-9EE7C5EE9654}"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37258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ACB00B-5A0A-439B-8125-B5DF33B525B2}"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922727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76C63EE2-E2EC-48DE-95F3-01DF20B19F8D}"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321142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274638"/>
            <a:ext cx="215265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274638"/>
            <a:ext cx="630555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xfrm>
            <a:off x="8305800" y="6858000"/>
            <a:ext cx="2362200" cy="244475"/>
          </a:xfrm>
          <a:prstGeom prst="rect">
            <a:avLst/>
          </a:prstGeom>
          <a:ln/>
        </p:spPr>
        <p:txBody>
          <a:bodyPr/>
          <a:lstStyle>
            <a:lvl1pPr>
              <a:defRPr/>
            </a:lvl1pPr>
          </a:lstStyle>
          <a:p>
            <a:pPr>
              <a:defRPr/>
            </a:pPr>
            <a:fld id="{CF483A5F-DF67-4E36-8905-9B5554078D51}" type="slidenum">
              <a:rPr lang="en-US">
                <a:solidFill>
                  <a:srgbClr val="000000"/>
                </a:solidFill>
                <a:ea typeface="ＭＳ Ｐゴシック" pitchFamily="-1" charset="-128"/>
              </a:rPr>
              <a:pPr>
                <a:defRPr/>
              </a:pPr>
              <a:t>‹#›</a:t>
            </a:fld>
            <a:endParaRPr lang="en-US" dirty="0">
              <a:solidFill>
                <a:srgbClr val="000000"/>
              </a:solidFill>
              <a:ea typeface="ＭＳ Ｐゴシック" pitchFamily="-1" charset="-128"/>
            </a:endParaRPr>
          </a:p>
        </p:txBody>
      </p:sp>
    </p:spTree>
    <p:extLst>
      <p:ext uri="{BB962C8B-B14F-4D97-AF65-F5344CB8AC3E}">
        <p14:creationId xmlns:p14="http://schemas.microsoft.com/office/powerpoint/2010/main" val="29921855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txBox="1">
            <a:spLocks noGrp="1"/>
          </p:cNvSpPr>
          <p:nvPr>
            <p:ph type="title"/>
          </p:nvPr>
        </p:nvSpPr>
        <p:spPr>
          <a:xfrm>
            <a:off x="574672" y="304796"/>
            <a:ext cx="8001000" cy="1216023"/>
          </a:xfrm>
        </p:spPr>
        <p:txBody>
          <a:bodyPr/>
          <a:lstStyle>
            <a:lvl1pPr>
              <a:defRPr/>
            </a:lvl1pPr>
          </a:lstStyle>
          <a:p>
            <a:pPr lvl="0"/>
            <a:r>
              <a:rPr lang="en-US"/>
              <a:t>Click to edit Master title style</a:t>
            </a:r>
          </a:p>
        </p:txBody>
      </p:sp>
      <p:sp>
        <p:nvSpPr>
          <p:cNvPr id="3" name="Text Placeholder 2"/>
          <p:cNvSpPr txBox="1">
            <a:spLocks noGrp="1"/>
          </p:cNvSpPr>
          <p:nvPr>
            <p:ph type="body" idx="1"/>
          </p:nvPr>
        </p:nvSpPr>
        <p:spPr>
          <a:xfrm>
            <a:off x="566735" y="1752603"/>
            <a:ext cx="3924303" cy="4267203"/>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txBox="1">
            <a:spLocks noGrp="1"/>
          </p:cNvSpPr>
          <p:nvPr>
            <p:ph idx="2"/>
          </p:nvPr>
        </p:nvSpPr>
        <p:spPr>
          <a:xfrm>
            <a:off x="4643442" y="1752603"/>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txBox="1">
            <a:spLocks noGrp="1"/>
          </p:cNvSpPr>
          <p:nvPr>
            <p:ph idx="3"/>
          </p:nvPr>
        </p:nvSpPr>
        <p:spPr>
          <a:xfrm>
            <a:off x="4643442" y="3962396"/>
            <a:ext cx="3924303" cy="2057400"/>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9"/>
          <p:cNvSpPr txBox="1">
            <a:spLocks noGrp="1"/>
          </p:cNvSpPr>
          <p:nvPr>
            <p:ph type="dt" sz="half" idx="10"/>
          </p:nvPr>
        </p:nvSpPr>
        <p:spPr>
          <a:xfrm>
            <a:off x="457200" y="6356350"/>
            <a:ext cx="2133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7" name="Footer Placeholder 21"/>
          <p:cNvSpPr txBox="1">
            <a:spLocks noGrp="1"/>
          </p:cNvSpPr>
          <p:nvPr>
            <p:ph type="ftr" sz="quarter" idx="11"/>
          </p:nvPr>
        </p:nvSpPr>
        <p:spPr>
          <a:xfrm>
            <a:off x="3124200" y="6356350"/>
            <a:ext cx="2895600" cy="365125"/>
          </a:xfrm>
          <a:prstGeom prst="rect">
            <a:avLst/>
          </a:prstGeom>
        </p:spPr>
        <p:txBody>
          <a:bodyPr/>
          <a:lstStyle>
            <a:lvl1pPr>
              <a:defRPr/>
            </a:lvl1pPr>
          </a:lstStyle>
          <a:p>
            <a:pPr>
              <a:defRPr/>
            </a:pPr>
            <a:endParaRPr dirty="0">
              <a:solidFill>
                <a:srgbClr val="000000"/>
              </a:solidFill>
              <a:ea typeface="ＭＳ Ｐゴシック" pitchFamily="-1" charset="-128"/>
            </a:endParaRPr>
          </a:p>
        </p:txBody>
      </p:sp>
      <p:sp>
        <p:nvSpPr>
          <p:cNvPr id="8" name="Slide Number Placeholder 17"/>
          <p:cNvSpPr txBox="1">
            <a:spLocks noGrp="1"/>
          </p:cNvSpPr>
          <p:nvPr>
            <p:ph type="sldNum" sz="quarter" idx="12"/>
          </p:nvPr>
        </p:nvSpPr>
        <p:spPr>
          <a:xfrm>
            <a:off x="8305800" y="6858000"/>
            <a:ext cx="2362200" cy="244475"/>
          </a:xfrm>
          <a:prstGeom prst="rect">
            <a:avLst/>
          </a:prstGeom>
        </p:spPr>
        <p:txBody>
          <a:bodyPr/>
          <a:lstStyle>
            <a:lvl1pPr>
              <a:defRPr/>
            </a:lvl1pPr>
          </a:lstStyle>
          <a:p>
            <a:pPr>
              <a:defRPr/>
            </a:pPr>
            <a:fld id="{5D1477E3-162D-4645-9E96-7D0AD33578EF}" type="slidenum">
              <a:rPr>
                <a:solidFill>
                  <a:srgbClr val="000000"/>
                </a:solidFill>
                <a:ea typeface="ＭＳ Ｐゴシック" pitchFamily="-1" charset="-128"/>
              </a:rPr>
              <a:pPr>
                <a:defRPr/>
              </a:pPr>
              <a:t>‹#›</a:t>
            </a:fld>
            <a:endParaRPr dirty="0">
              <a:solidFill>
                <a:srgbClr val="000000"/>
              </a:solidFill>
              <a:ea typeface="ＭＳ Ｐゴシック" pitchFamily="-1" charset="-128"/>
            </a:endParaRPr>
          </a:p>
        </p:txBody>
      </p:sp>
    </p:spTree>
    <p:extLst>
      <p:ext uri="{BB962C8B-B14F-4D97-AF65-F5344CB8AC3E}">
        <p14:creationId xmlns:p14="http://schemas.microsoft.com/office/powerpoint/2010/main" val="401134862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350838"/>
            <a:ext cx="7696200" cy="792162"/>
          </a:xfrm>
          <a:prstGeom prst="rect">
            <a:avLst/>
          </a:prstGeom>
          <a:noFill/>
          <a:ln>
            <a:noFill/>
          </a:ln>
          <a:effectLs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304800" y="1447800"/>
            <a:ext cx="8610600" cy="46847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6"/>
          <p:cNvSpPr>
            <a:spLocks noChangeArrowheads="1"/>
          </p:cNvSpPr>
          <p:nvPr/>
        </p:nvSpPr>
        <p:spPr bwMode="auto">
          <a:xfrm>
            <a:off x="8229600" y="6477000"/>
            <a:ext cx="6858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D706735D-18BF-437F-AFA1-F1906D00FFB5}" type="slidenum">
              <a:rPr lang="en-US" sz="900" b="1" smtClean="0">
                <a:solidFill>
                  <a:srgbClr val="000000"/>
                </a:solidFill>
                <a:ea typeface="ＭＳ Ｐゴシック" pitchFamily="-1" charset="-128"/>
              </a:rPr>
              <a:pPr algn="r"/>
              <a:t>‹#›</a:t>
            </a:fld>
            <a:endParaRPr lang="en-US" sz="900" b="1" dirty="0">
              <a:solidFill>
                <a:srgbClr val="000000"/>
              </a:solidFill>
              <a:ea typeface="ＭＳ Ｐゴシック" pitchFamily="-1" charset="-128"/>
            </a:endParaRPr>
          </a:p>
        </p:txBody>
      </p:sp>
      <p:pic>
        <p:nvPicPr>
          <p:cNvPr id="8" name="Picture 7"/>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76200" y="6248400"/>
            <a:ext cx="2833816" cy="524256"/>
          </a:xfrm>
          <a:prstGeom prst="rect">
            <a:avLst/>
          </a:prstGeom>
        </p:spPr>
      </p:pic>
      <p:pic>
        <p:nvPicPr>
          <p:cNvPr id="6" name="Picture 5" descr="ilru_new_log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7924800" y="1524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5267843"/>
      </p:ext>
    </p:extLst>
  </p:cSld>
  <p:clrMap bg1="lt1" tx1="dk1" bg2="lt2" tx2="dk2" accent1="accent1" accent2="accent2" accent3="accent3" accent4="accent4" accent5="accent5" accent6="accent6" hlink="hlink" folHlink="folHlink"/>
  <p:sldLayoutIdLst>
    <p:sldLayoutId id="2147483752" r:id="rId1"/>
    <p:sldLayoutId id="2147483753" r:id="rId2"/>
    <p:sldLayoutId id="2147483754" r:id="rId3"/>
    <p:sldLayoutId id="2147483755" r:id="rId4"/>
    <p:sldLayoutId id="2147483756" r:id="rId5"/>
    <p:sldLayoutId id="2147483757" r:id="rId6"/>
    <p:sldLayoutId id="2147483758" r:id="rId7"/>
    <p:sldLayoutId id="2147483759" r:id="rId8"/>
    <p:sldLayoutId id="2147483760" r:id="rId9"/>
    <p:sldLayoutId id="2147483761" r:id="rId10"/>
    <p:sldLayoutId id="2147483762" r:id="rId11"/>
    <p:sldLayoutId id="2147483763" r:id="rId12"/>
  </p:sldLayoutIdLst>
  <p:hf hdr="0" ftr="0" dt="0"/>
  <p:txStyles>
    <p:titleStyle>
      <a:lvl1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mj-lt"/>
          <a:ea typeface="ＭＳ Ｐゴシック" pitchFamily="-65" charset="-128"/>
          <a:cs typeface="ＭＳ Ｐゴシック" pitchFamily="-65" charset="-128"/>
        </a:defRPr>
      </a:lvl1pPr>
      <a:lvl2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2pPr>
      <a:lvl3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3pPr>
      <a:lvl4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4pPr>
      <a:lvl5pPr algn="l" rtl="0" eaLnBrk="0" fontAlgn="base" hangingPunct="0">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ea typeface="ＭＳ Ｐゴシック" pitchFamily="-65" charset="-128"/>
          <a:cs typeface="ＭＳ Ｐゴシック" pitchFamily="-65" charset="-128"/>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pitchFamily="-65"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65"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65"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89238"/>
            <a:ext cx="9144000" cy="792162"/>
          </a:xfrm>
        </p:spPr>
        <p:txBody>
          <a:bodyPr/>
          <a:lstStyle/>
          <a:p>
            <a:pPr algn="ctr"/>
            <a:r>
              <a:rPr lang="en-US" dirty="0" smtClean="0">
                <a:effectLst/>
              </a:rPr>
              <a:t>Develop or Update your Fiscal Policies and Procedures to Comply with Federal Requirements</a:t>
            </a:r>
            <a:br>
              <a:rPr lang="en-US" dirty="0" smtClean="0">
                <a:effectLst/>
              </a:rPr>
            </a:br>
            <a:r>
              <a:rPr lang="en-US" dirty="0">
                <a:effectLst/>
              </a:rPr>
              <a:t/>
            </a:r>
            <a:br>
              <a:rPr lang="en-US" dirty="0">
                <a:effectLst/>
              </a:rPr>
            </a:br>
            <a:endParaRPr lang="en-US" dirty="0">
              <a:effectLst/>
            </a:endParaRPr>
          </a:p>
        </p:txBody>
      </p:sp>
    </p:spTree>
    <p:extLst>
      <p:ext uri="{BB962C8B-B14F-4D97-AF65-F5344CB8AC3E}">
        <p14:creationId xmlns:p14="http://schemas.microsoft.com/office/powerpoint/2010/main" val="2337896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7924800" cy="792162"/>
          </a:xfrm>
        </p:spPr>
        <p:txBody>
          <a:bodyPr/>
          <a:lstStyle/>
          <a:p>
            <a:r>
              <a:rPr lang="en-US" dirty="0" smtClean="0"/>
              <a:t>Fiscal Policies and Procedures Manual</a:t>
            </a:r>
            <a:endParaRPr lang="en-US" dirty="0"/>
          </a:p>
        </p:txBody>
      </p:sp>
      <p:sp>
        <p:nvSpPr>
          <p:cNvPr id="3" name="Content Placeholder 2"/>
          <p:cNvSpPr>
            <a:spLocks noGrp="1"/>
          </p:cNvSpPr>
          <p:nvPr>
            <p:ph idx="1"/>
          </p:nvPr>
        </p:nvSpPr>
        <p:spPr>
          <a:xfrm>
            <a:off x="457200" y="1219200"/>
            <a:ext cx="8534400" cy="4648200"/>
          </a:xfrm>
        </p:spPr>
        <p:txBody>
          <a:bodyPr/>
          <a:lstStyle/>
          <a:p>
            <a:r>
              <a:rPr lang="en-US" dirty="0" smtClean="0"/>
              <a:t>Helps you achieve consistency in accounting and reporting.</a:t>
            </a:r>
          </a:p>
          <a:p>
            <a:r>
              <a:rPr lang="en-US" dirty="0" smtClean="0"/>
              <a:t>Addresses the nature and frequency of reports, reconciliations, separation of responsibilities and other internal controls, and addresses procedures for receipts, disbursements, payroll, receivables, etc. including follow-up collections.</a:t>
            </a:r>
          </a:p>
        </p:txBody>
      </p:sp>
    </p:spTree>
    <p:extLst>
      <p:ext uri="{BB962C8B-B14F-4D97-AF65-F5344CB8AC3E}">
        <p14:creationId xmlns:p14="http://schemas.microsoft.com/office/powerpoint/2010/main" val="38611151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Fiscal Policies and Procedures </a:t>
            </a:r>
            <a:r>
              <a:rPr lang="en-US" dirty="0" smtClean="0"/>
              <a:t>Manual, </a:t>
            </a:r>
            <a:r>
              <a:rPr lang="en-US" sz="2400" dirty="0" smtClean="0"/>
              <a:t>cont’d.</a:t>
            </a:r>
            <a:endParaRPr lang="en-US" sz="2400" dirty="0"/>
          </a:p>
        </p:txBody>
      </p:sp>
      <p:sp>
        <p:nvSpPr>
          <p:cNvPr id="3" name="Content Placeholder 2"/>
          <p:cNvSpPr>
            <a:spLocks noGrp="1"/>
          </p:cNvSpPr>
          <p:nvPr>
            <p:ph idx="1"/>
          </p:nvPr>
        </p:nvSpPr>
        <p:spPr>
          <a:xfrm>
            <a:off x="533400" y="1219200"/>
            <a:ext cx="8153400" cy="4648200"/>
          </a:xfrm>
        </p:spPr>
        <p:txBody>
          <a:bodyPr/>
          <a:lstStyle/>
          <a:p>
            <a:pPr marL="0" indent="0">
              <a:buNone/>
            </a:pPr>
            <a:endParaRPr lang="en-US" i="1" dirty="0" smtClean="0"/>
          </a:p>
          <a:p>
            <a:pPr marL="0" indent="0">
              <a:buNone/>
            </a:pPr>
            <a:r>
              <a:rPr lang="en-US" i="1" dirty="0" smtClean="0"/>
              <a:t>Let’s </a:t>
            </a:r>
            <a:r>
              <a:rPr lang="en-US" i="1" dirty="0"/>
              <a:t>review a sample fiscal procedures </a:t>
            </a:r>
            <a:r>
              <a:rPr lang="en-US" i="1" dirty="0" smtClean="0"/>
              <a:t>manual (included in your packet).</a:t>
            </a:r>
            <a:endParaRPr lang="en-US" i="1" dirty="0"/>
          </a:p>
          <a:p>
            <a:endParaRPr lang="en-US" dirty="0"/>
          </a:p>
        </p:txBody>
      </p:sp>
    </p:spTree>
    <p:extLst>
      <p:ext uri="{BB962C8B-B14F-4D97-AF65-F5344CB8AC3E}">
        <p14:creationId xmlns:p14="http://schemas.microsoft.com/office/powerpoint/2010/main" val="351413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199</Words>
  <Application>Microsoft Office PowerPoint</Application>
  <PresentationFormat>On-screen Show (4:3)</PresentationFormat>
  <Paragraphs>19</Paragraphs>
  <Slides>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ＭＳ Ｐゴシック</vt:lpstr>
      <vt:lpstr>Arial</vt:lpstr>
      <vt:lpstr>Arial Rounded MT Bold</vt:lpstr>
      <vt:lpstr>Tahoma</vt:lpstr>
      <vt:lpstr>Default Design</vt:lpstr>
      <vt:lpstr>8_Default Design</vt:lpstr>
      <vt:lpstr>Financial Management:  Workshop for CILs…Regulations and Beyond  Baltimore, Maryland May 25-27, 2016  </vt:lpstr>
      <vt:lpstr>Develop or Update your Fiscal Policies and Procedures to Comply with Federal Requirements  </vt:lpstr>
      <vt:lpstr>Fiscal Policies and Procedures Manual</vt:lpstr>
      <vt:lpstr>Fiscal Policies and Procedures Manual, cont’d.</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2016-06-15T13:59:05Z</dcterms:modified>
</cp:coreProperties>
</file>