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80" r:id="rId2"/>
    <p:sldId id="663" r:id="rId3"/>
    <p:sldId id="691" r:id="rId4"/>
    <p:sldId id="692" r:id="rId5"/>
    <p:sldId id="703" r:id="rId6"/>
    <p:sldId id="318" r:id="rId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McElwee" initials="plm" lastIdx="5" clrIdx="0"/>
  <p:cmAuthor id="1" name="Carol Eubanks" initials="CE" lastIdx="5" clrIdx="1">
    <p:extLst/>
  </p:cmAuthor>
  <p:cmAuthor id="2" name="Darrell Lynn Jones" initials="DLJ" lastIdx="2" clrIdx="2"/>
  <p:cmAuthor id="3" name="Eubanks, Carol" initials="EC"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872" autoAdjust="0"/>
    <p:restoredTop sz="94640" autoAdjust="0"/>
  </p:normalViewPr>
  <p:slideViewPr>
    <p:cSldViewPr>
      <p:cViewPr varScale="1">
        <p:scale>
          <a:sx n="66" d="100"/>
          <a:sy n="66" d="100"/>
        </p:scale>
        <p:origin x="1284" y="60"/>
      </p:cViewPr>
      <p:guideLst>
        <p:guide orient="horz" pos="2160"/>
        <p:guide pos="2880"/>
      </p:guideLst>
    </p:cSldViewPr>
  </p:slideViewPr>
  <p:outlineViewPr>
    <p:cViewPr>
      <p:scale>
        <a:sx n="33" d="100"/>
        <a:sy n="33" d="100"/>
      </p:scale>
      <p:origin x="0" y="1515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25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6/15/2016</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dirty="0"/>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26627"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26631"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dirty="0"/>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a:t>
            </a:fld>
            <a:endParaRPr lang="en-US" dirty="0"/>
          </a:p>
        </p:txBody>
      </p:sp>
    </p:spTree>
    <p:extLst>
      <p:ext uri="{BB962C8B-B14F-4D97-AF65-F5344CB8AC3E}">
        <p14:creationId xmlns:p14="http://schemas.microsoft.com/office/powerpoint/2010/main" val="536319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solidFill>
                  <a:prstClr val="black"/>
                </a:solidFill>
              </a:rPr>
              <a:pPr>
                <a:defRPr/>
              </a:pPr>
              <a:t>3</a:t>
            </a:fld>
            <a:endParaRPr lang="en-US" dirty="0">
              <a:solidFill>
                <a:prstClr val="black"/>
              </a:solidFill>
            </a:endParaRPr>
          </a:p>
        </p:txBody>
      </p:sp>
    </p:spTree>
    <p:extLst>
      <p:ext uri="{BB962C8B-B14F-4D97-AF65-F5344CB8AC3E}">
        <p14:creationId xmlns:p14="http://schemas.microsoft.com/office/powerpoint/2010/main" val="2460603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val="3432887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18534E98-DBDD-49E9-9606-19EC03587E98}" type="slidenum">
              <a:rPr lang="en-US"/>
              <a:pPr/>
              <a:t>‹#›</a:t>
            </a:fld>
            <a:endParaRPr lang="en-US" dirty="0"/>
          </a:p>
        </p:txBody>
      </p:sp>
    </p:spTree>
    <p:extLst>
      <p:ext uri="{BB962C8B-B14F-4D97-AF65-F5344CB8AC3E}">
        <p14:creationId xmlns:p14="http://schemas.microsoft.com/office/powerpoint/2010/main" val="83372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C5E5FC9-DD81-4945-895C-78759FA08448}" type="slidenum">
              <a:rPr lang="en-US"/>
              <a:pPr/>
              <a:t>‹#›</a:t>
            </a:fld>
            <a:endParaRPr lang="en-US" dirty="0"/>
          </a:p>
        </p:txBody>
      </p:sp>
    </p:spTree>
    <p:extLst>
      <p:ext uri="{BB962C8B-B14F-4D97-AF65-F5344CB8AC3E}">
        <p14:creationId xmlns:p14="http://schemas.microsoft.com/office/powerpoint/2010/main" val="142580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z="1200"/>
            </a:lvl1pPr>
          </a:lstStyle>
          <a:p>
            <a:fld id="{F674C90E-BE93-4DBF-8C7A-6D1EF0C7A194}" type="slidenum">
              <a:rPr lang="en-US" smtClean="0"/>
              <a:pPr/>
              <a:t>‹#›</a:t>
            </a:fld>
            <a:endParaRPr lang="en-US" dirty="0"/>
          </a:p>
        </p:txBody>
      </p:sp>
    </p:spTree>
    <p:extLst>
      <p:ext uri="{BB962C8B-B14F-4D97-AF65-F5344CB8AC3E}">
        <p14:creationId xmlns:p14="http://schemas.microsoft.com/office/powerpoint/2010/main" val="114403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629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21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108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040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027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7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1259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21F466F9-1577-498D-9712-8A6605EE41BF}" type="slidenum">
              <a:rPr lang="en-US" smtClean="0"/>
              <a:pPr/>
              <a:t>‹#›</a:t>
            </a:fld>
            <a:endParaRPr lang="en-US" dirty="0"/>
          </a:p>
        </p:txBody>
      </p:sp>
    </p:spTree>
    <p:extLst>
      <p:ext uri="{BB962C8B-B14F-4D97-AF65-F5344CB8AC3E}">
        <p14:creationId xmlns:p14="http://schemas.microsoft.com/office/powerpoint/2010/main" val="272402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dirty="0"/>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1000" b="1"/>
              <a:pPr algn="r"/>
              <a:t>1</a:t>
            </a:fld>
            <a:endParaRPr lang="en-US" sz="1000" b="1" dirty="0"/>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1730375"/>
            <a:ext cx="9144000" cy="1470025"/>
          </a:xfrm>
        </p:spPr>
        <p:txBody>
          <a:bodyPr/>
          <a:lstStyle/>
          <a:p>
            <a:pPr algn="ctr">
              <a:spcBef>
                <a:spcPct val="20000"/>
              </a:spcBef>
            </a:pPr>
            <a:r>
              <a:rPr lang="en-US" sz="2400" dirty="0">
                <a:effectLst/>
              </a:rPr>
              <a:t>Financial Management: </a:t>
            </a:r>
            <a:r>
              <a:rPr lang="en-US" sz="2400" dirty="0" smtClean="0">
                <a:effectLst/>
              </a:rPr>
              <a:t/>
            </a:r>
            <a:br>
              <a:rPr lang="en-US" sz="2400" dirty="0" smtClean="0">
                <a:effectLst/>
              </a:rPr>
            </a:br>
            <a:r>
              <a:rPr lang="en-US" sz="2400" dirty="0" smtClean="0">
                <a:effectLst/>
              </a:rPr>
              <a:t>Workshop </a:t>
            </a:r>
            <a:r>
              <a:rPr lang="en-US" sz="2400" dirty="0">
                <a:effectLst/>
              </a:rPr>
              <a:t>for CILs…Regulations and </a:t>
            </a:r>
            <a:r>
              <a:rPr lang="en-US" sz="2400" dirty="0" smtClean="0">
                <a:effectLst/>
              </a:rPr>
              <a:t>Beyond</a:t>
            </a:r>
            <a:br>
              <a:rPr lang="en-US" sz="2400" dirty="0" smtClean="0">
                <a:effectLst/>
              </a:rPr>
            </a:br>
            <a:r>
              <a:rPr lang="en-US" sz="2400" dirty="0" smtClean="0">
                <a:effectLst/>
              </a:rPr>
              <a:t/>
            </a:r>
            <a:br>
              <a:rPr lang="en-US" sz="2400" dirty="0" smtClean="0">
                <a:effectLst/>
              </a:rPr>
            </a:br>
            <a:r>
              <a:rPr lang="en-US" sz="2000" dirty="0" smtClean="0">
                <a:solidFill>
                  <a:srgbClr val="333399"/>
                </a:solidFill>
                <a:effectLst/>
                <a:latin typeface="Arial Rounded MT Bold" pitchFamily="34" charset="0"/>
              </a:rPr>
              <a:t>Baltimore, </a:t>
            </a:r>
            <a:r>
              <a:rPr lang="en-US" sz="2000" dirty="0">
                <a:solidFill>
                  <a:srgbClr val="333399"/>
                </a:solidFill>
                <a:effectLst/>
                <a:latin typeface="Arial Rounded MT Bold" pitchFamily="34" charset="0"/>
              </a:rPr>
              <a:t>Maryland</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May 25-27, 2016</a:t>
            </a:r>
            <a:br>
              <a:rPr lang="en-US" sz="2000" dirty="0">
                <a:solidFill>
                  <a:srgbClr val="333399"/>
                </a:solidFill>
                <a:effectLst/>
                <a:latin typeface="Arial Rounded MT Bold" pitchFamily="34" charset="0"/>
              </a:rPr>
            </a:br>
            <a:r>
              <a:rPr lang="en-US" sz="2000" i="1" dirty="0">
                <a:solidFill>
                  <a:srgbClr val="333399"/>
                </a:solidFill>
                <a:effectLst/>
                <a:latin typeface="Arial Rounded MT Bold" pitchFamily="34" charset="0"/>
              </a:rPr>
              <a:t/>
            </a:r>
            <a:br>
              <a:rPr lang="en-US" sz="2000" i="1" dirty="0">
                <a:solidFill>
                  <a:srgbClr val="333399"/>
                </a:solidFill>
                <a:effectLst/>
                <a:latin typeface="Arial Rounded MT Bold" pitchFamily="34" charset="0"/>
              </a:rPr>
            </a:br>
            <a:endParaRPr lang="en-US" sz="2400" dirty="0">
              <a:effectLst/>
            </a:endParaRPr>
          </a:p>
        </p:txBody>
      </p:sp>
      <p:sp>
        <p:nvSpPr>
          <p:cNvPr id="3" name="Subtitle 2"/>
          <p:cNvSpPr>
            <a:spLocks noGrp="1"/>
          </p:cNvSpPr>
          <p:nvPr>
            <p:ph type="subTitle" idx="1"/>
          </p:nvPr>
        </p:nvSpPr>
        <p:spPr>
          <a:xfrm>
            <a:off x="0" y="3298825"/>
            <a:ext cx="9144000" cy="2720975"/>
          </a:xfrm>
        </p:spPr>
        <p:txBody>
          <a:bodyPr/>
          <a:lstStyle/>
          <a:p>
            <a:r>
              <a:rPr lang="en-US" sz="2000" i="1" dirty="0" smtClean="0">
                <a:solidFill>
                  <a:srgbClr val="333399"/>
                </a:solidFill>
                <a:latin typeface="Arial Rounded MT Bold" pitchFamily="34" charset="0"/>
              </a:rPr>
              <a:t>Presenters</a:t>
            </a:r>
            <a:r>
              <a:rPr lang="en-US" sz="2000" i="1" dirty="0">
                <a:solidFill>
                  <a:srgbClr val="333399"/>
                </a:solidFill>
                <a:latin typeface="Arial Rounded MT Bold" pitchFamily="34" charset="0"/>
              </a:rPr>
              <a:t>:</a:t>
            </a:r>
          </a:p>
          <a:p>
            <a:r>
              <a:rPr lang="en-US" sz="2000" b="1" dirty="0">
                <a:solidFill>
                  <a:schemeClr val="accent2"/>
                </a:solidFill>
                <a:latin typeface="Arial Rounded MT Bold" pitchFamily="34" charset="0"/>
              </a:rPr>
              <a:t>John Heveron, Jr. CPA</a:t>
            </a:r>
          </a:p>
          <a:p>
            <a:r>
              <a:rPr lang="en-US" sz="2000" i="1" dirty="0">
                <a:solidFill>
                  <a:schemeClr val="accent2"/>
                </a:solidFill>
                <a:latin typeface="Arial Rounded MT Bold" pitchFamily="34" charset="0"/>
              </a:rPr>
              <a:t>Heveron &amp; Company, CPAs</a:t>
            </a:r>
          </a:p>
          <a:p>
            <a:r>
              <a:rPr lang="en-US" sz="2000" b="1" dirty="0" smtClean="0">
                <a:solidFill>
                  <a:schemeClr val="accent2"/>
                </a:solidFill>
                <a:latin typeface="Arial Rounded MT Bold" pitchFamily="34" charset="0"/>
              </a:rPr>
              <a:t>Paula </a:t>
            </a:r>
            <a:r>
              <a:rPr lang="en-US" sz="2000" b="1" dirty="0">
                <a:solidFill>
                  <a:schemeClr val="accent2"/>
                </a:solidFill>
                <a:latin typeface="Arial Rounded MT Bold" pitchFamily="34" charset="0"/>
              </a:rPr>
              <a:t>McElwee </a:t>
            </a:r>
            <a:r>
              <a:rPr lang="en-US" sz="2000" dirty="0" smtClean="0">
                <a:solidFill>
                  <a:schemeClr val="accent2"/>
                </a:solidFill>
                <a:latin typeface="Arial Rounded MT Bold" pitchFamily="34" charset="0"/>
              </a:rPr>
              <a:t> </a:t>
            </a:r>
          </a:p>
          <a:p>
            <a:r>
              <a:rPr lang="en-US" sz="2000" i="1" dirty="0" smtClean="0">
                <a:solidFill>
                  <a:schemeClr val="accent2"/>
                </a:solidFill>
                <a:latin typeface="Arial Rounded MT Bold" pitchFamily="34" charset="0"/>
              </a:rPr>
              <a:t>IL-NET</a:t>
            </a:r>
          </a:p>
          <a:p>
            <a:r>
              <a:rPr lang="en-US" sz="2000" b="1" dirty="0" smtClean="0">
                <a:solidFill>
                  <a:schemeClr val="accent2"/>
                </a:solidFill>
                <a:latin typeface="Arial Rounded MT Bold" pitchFamily="34" charset="0"/>
              </a:rPr>
              <a:t>Steven Spillan, Esq. </a:t>
            </a:r>
          </a:p>
          <a:p>
            <a:r>
              <a:rPr lang="en-US" sz="2000" i="1" dirty="0" smtClean="0">
                <a:solidFill>
                  <a:schemeClr val="accent2"/>
                </a:solidFill>
                <a:latin typeface="+mj-lt"/>
              </a:rPr>
              <a:t>Brustein </a:t>
            </a:r>
            <a:r>
              <a:rPr lang="en-US" sz="2000" i="1" dirty="0">
                <a:solidFill>
                  <a:schemeClr val="accent2"/>
                </a:solidFill>
                <a:latin typeface="+mj-lt"/>
              </a:rPr>
              <a:t>&amp; Manasevit, PLLC</a:t>
            </a:r>
            <a:r>
              <a:rPr lang="en-US" sz="2000" dirty="0">
                <a:solidFill>
                  <a:schemeClr val="accent2"/>
                </a:solidFill>
                <a:latin typeface="+mj-lt"/>
              </a:rPr>
              <a:t>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81200"/>
            <a:ext cx="9144000" cy="1325562"/>
          </a:xfrm>
        </p:spPr>
        <p:txBody>
          <a:bodyPr/>
          <a:lstStyle/>
          <a:p>
            <a:pPr algn="ctr"/>
            <a:r>
              <a:rPr lang="en-US" dirty="0" smtClean="0">
                <a:effectLst/>
              </a:rPr>
              <a:t/>
            </a:r>
            <a:br>
              <a:rPr lang="en-US" dirty="0" smtClean="0">
                <a:effectLst/>
              </a:rPr>
            </a:br>
            <a:r>
              <a:rPr lang="en-US" dirty="0">
                <a:effectLst/>
              </a:rPr>
              <a:t/>
            </a:r>
            <a:br>
              <a:rPr lang="en-US" dirty="0">
                <a:effectLst/>
              </a:rPr>
            </a:br>
            <a:r>
              <a:rPr lang="en-US" dirty="0" smtClean="0">
                <a:effectLst/>
              </a:rPr>
              <a:t/>
            </a:r>
            <a:br>
              <a:rPr lang="en-US" dirty="0" smtClean="0">
                <a:effectLst/>
              </a:rPr>
            </a:br>
            <a:r>
              <a:rPr lang="en-US" dirty="0">
                <a:effectLst/>
              </a:rPr>
              <a:t/>
            </a:r>
            <a:br>
              <a:rPr lang="en-US" dirty="0">
                <a:effectLst/>
              </a:rPr>
            </a:br>
            <a:r>
              <a:rPr lang="en-US" dirty="0" smtClean="0">
                <a:effectLst/>
              </a:rPr>
              <a:t>Documentation of Expenditures</a:t>
            </a:r>
            <a:r>
              <a:rPr lang="en-US" dirty="0" smtClean="0">
                <a:effectLst/>
                <a:latin typeface="Tahoma" panose="020B0604030504040204" pitchFamily="34" charset="0"/>
                <a:ea typeface="Tahoma" panose="020B0604030504040204" pitchFamily="34" charset="0"/>
                <a:cs typeface="Tahoma" panose="020B0604030504040204" pitchFamily="34" charset="0"/>
              </a:rPr>
              <a:t>―</a:t>
            </a:r>
            <a:br>
              <a:rPr lang="en-US" dirty="0" smtClean="0">
                <a:effectLst/>
                <a:latin typeface="Tahoma" panose="020B0604030504040204" pitchFamily="34" charset="0"/>
                <a:ea typeface="Tahoma" panose="020B0604030504040204" pitchFamily="34" charset="0"/>
                <a:cs typeface="Tahoma" panose="020B0604030504040204" pitchFamily="34" charset="0"/>
              </a:rPr>
            </a:br>
            <a:r>
              <a:rPr lang="en-US" dirty="0" smtClean="0">
                <a:effectLst/>
                <a:ea typeface="Tahoma" panose="020B0604030504040204" pitchFamily="34" charset="0"/>
                <a:cs typeface="Tahoma" panose="020B0604030504040204" pitchFamily="34" charset="0"/>
              </a:rPr>
              <a:t>General Documentation</a:t>
            </a:r>
            <a:br>
              <a:rPr lang="en-US" dirty="0" smtClean="0">
                <a:effectLst/>
                <a:ea typeface="Tahoma" panose="020B0604030504040204" pitchFamily="34" charset="0"/>
                <a:cs typeface="Tahoma" panose="020B0604030504040204" pitchFamily="34" charset="0"/>
              </a:rPr>
            </a:br>
            <a:r>
              <a:rPr lang="en-US" dirty="0" smtClean="0">
                <a:effectLst/>
                <a:ea typeface="Tahoma" panose="020B0604030504040204" pitchFamily="34" charset="0"/>
                <a:cs typeface="Tahoma" panose="020B0604030504040204" pitchFamily="34" charset="0"/>
              </a:rPr>
              <a:t>Non-invoiced Documentation</a:t>
            </a:r>
            <a:br>
              <a:rPr lang="en-US" dirty="0" smtClean="0">
                <a:effectLst/>
                <a:ea typeface="Tahoma" panose="020B0604030504040204" pitchFamily="34" charset="0"/>
                <a:cs typeface="Tahoma" panose="020B0604030504040204" pitchFamily="34" charset="0"/>
              </a:rPr>
            </a:br>
            <a:r>
              <a:rPr lang="en-US" dirty="0" smtClean="0">
                <a:effectLst/>
                <a:ea typeface="Tahoma" panose="020B0604030504040204" pitchFamily="34" charset="0"/>
                <a:cs typeface="Tahoma" panose="020B0604030504040204" pitchFamily="34" charset="0"/>
              </a:rPr>
              <a:t/>
            </a:r>
            <a:br>
              <a:rPr lang="en-US" dirty="0" smtClean="0">
                <a:effectLst/>
                <a:ea typeface="Tahoma" panose="020B0604030504040204" pitchFamily="34" charset="0"/>
                <a:cs typeface="Tahoma" panose="020B0604030504040204" pitchFamily="34" charset="0"/>
              </a:rPr>
            </a:br>
            <a:r>
              <a:rPr lang="en-US" dirty="0">
                <a:ea typeface="Tahoma" panose="020B0604030504040204" pitchFamily="34" charset="0"/>
                <a:cs typeface="Tahoma" panose="020B0604030504040204" pitchFamily="34" charset="0"/>
              </a:rPr>
              <a:t/>
            </a:r>
            <a:br>
              <a:rPr lang="en-US" dirty="0">
                <a:ea typeface="Tahoma" panose="020B0604030504040204" pitchFamily="34" charset="0"/>
                <a:cs typeface="Tahoma" panose="020B0604030504040204" pitchFamily="34" charset="0"/>
              </a:rPr>
            </a:br>
            <a:r>
              <a:rPr lang="en-US" dirty="0" smtClean="0">
                <a:solidFill>
                  <a:srgbClr val="FF0000"/>
                </a:solidFill>
              </a:rPr>
              <a:t/>
            </a:r>
            <a:br>
              <a:rPr lang="en-US" dirty="0" smtClean="0">
                <a:solidFill>
                  <a:srgbClr val="FF0000"/>
                </a:solidFill>
              </a:rPr>
            </a:br>
            <a:endParaRPr lang="en-US" dirty="0">
              <a:solidFill>
                <a:srgbClr val="FF0000"/>
              </a:solidFill>
            </a:endParaRPr>
          </a:p>
        </p:txBody>
      </p:sp>
    </p:spTree>
    <p:extLst>
      <p:ext uri="{BB962C8B-B14F-4D97-AF65-F5344CB8AC3E}">
        <p14:creationId xmlns:p14="http://schemas.microsoft.com/office/powerpoint/2010/main" val="3500630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458200" cy="792162"/>
          </a:xfrm>
        </p:spPr>
        <p:txBody>
          <a:bodyPr>
            <a:noAutofit/>
          </a:bodyPr>
          <a:lstStyle/>
          <a:p>
            <a:r>
              <a:rPr lang="en-US" sz="3200" dirty="0" smtClean="0"/>
              <a:t>Disbursements</a:t>
            </a:r>
            <a:endParaRPr lang="en-US" sz="3200" dirty="0"/>
          </a:p>
        </p:txBody>
      </p:sp>
      <p:sp>
        <p:nvSpPr>
          <p:cNvPr id="3" name="Content Placeholder 2"/>
          <p:cNvSpPr>
            <a:spLocks noGrp="1"/>
          </p:cNvSpPr>
          <p:nvPr>
            <p:ph idx="1"/>
          </p:nvPr>
        </p:nvSpPr>
        <p:spPr>
          <a:xfrm>
            <a:off x="304800" y="1295400"/>
            <a:ext cx="8686800" cy="5029200"/>
          </a:xfrm>
        </p:spPr>
        <p:txBody>
          <a:bodyPr>
            <a:normAutofit/>
          </a:bodyPr>
          <a:lstStyle/>
          <a:p>
            <a:r>
              <a:rPr lang="en-US" dirty="0" smtClean="0"/>
              <a:t>After </a:t>
            </a:r>
            <a:r>
              <a:rPr lang="en-US" dirty="0"/>
              <a:t>checks are prepared, they should be submitted to the check </a:t>
            </a:r>
            <a:r>
              <a:rPr lang="en-US" dirty="0" smtClean="0"/>
              <a:t>signer </a:t>
            </a:r>
            <a:r>
              <a:rPr lang="en-US" dirty="0"/>
              <a:t>with original invoices</a:t>
            </a:r>
            <a:r>
              <a:rPr lang="en-US" dirty="0" smtClean="0"/>
              <a:t>.</a:t>
            </a:r>
            <a:endParaRPr lang="en-US" dirty="0"/>
          </a:p>
          <a:p>
            <a:r>
              <a:rPr lang="en-US" dirty="0"/>
              <a:t>Invoices should be canceled by marking them paid</a:t>
            </a:r>
            <a:r>
              <a:rPr lang="en-US" dirty="0" smtClean="0"/>
              <a:t>.</a:t>
            </a:r>
            <a:endParaRPr lang="en-US" dirty="0"/>
          </a:p>
          <a:p>
            <a:r>
              <a:rPr lang="en-US" dirty="0"/>
              <a:t>Checks should be sent out without being returned to the check preparer after signing</a:t>
            </a:r>
            <a:r>
              <a:rPr lang="en-US" dirty="0" smtClean="0"/>
              <a:t>.</a:t>
            </a:r>
            <a:endParaRPr lang="en-US" dirty="0"/>
          </a:p>
          <a:p>
            <a:r>
              <a:rPr lang="en-US" dirty="0"/>
              <a:t>Documentation for all credit card charges and for all employee expense reimbursements should be reviewed by an independent </a:t>
            </a:r>
            <a:r>
              <a:rPr lang="en-US" dirty="0" smtClean="0"/>
              <a:t>person.</a:t>
            </a:r>
            <a:endParaRPr lang="en-US" dirty="0"/>
          </a:p>
          <a:p>
            <a:r>
              <a:rPr lang="en-US" dirty="0"/>
              <a:t>Access to blank checks should be limited to authorized </a:t>
            </a:r>
            <a:r>
              <a:rPr lang="en-US" dirty="0" smtClean="0"/>
              <a:t>Check Preparers. </a:t>
            </a:r>
            <a:endParaRPr lang="en-US" dirty="0"/>
          </a:p>
          <a:p>
            <a:endParaRPr lang="en-US" dirty="0"/>
          </a:p>
        </p:txBody>
      </p:sp>
    </p:spTree>
    <p:extLst>
      <p:ext uri="{BB962C8B-B14F-4D97-AF65-F5344CB8AC3E}">
        <p14:creationId xmlns:p14="http://schemas.microsoft.com/office/powerpoint/2010/main" val="1328056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686800" cy="5029200"/>
          </a:xfrm>
        </p:spPr>
        <p:txBody>
          <a:bodyPr/>
          <a:lstStyle/>
          <a:p>
            <a:r>
              <a:rPr lang="en-US" dirty="0" smtClean="0"/>
              <a:t>There </a:t>
            </a:r>
            <a:r>
              <a:rPr lang="en-US" dirty="0"/>
              <a:t>should be documentation for time worked and for what was worked </a:t>
            </a:r>
            <a:r>
              <a:rPr lang="en-US" dirty="0" smtClean="0"/>
              <a:t>on.</a:t>
            </a:r>
          </a:p>
          <a:p>
            <a:r>
              <a:rPr lang="en-US" dirty="0" smtClean="0"/>
              <a:t>Someone </a:t>
            </a:r>
            <a:r>
              <a:rPr lang="en-US" dirty="0"/>
              <a:t>other than the person entering payroll information should review completed payrolls to verify that rates and hours are proper</a:t>
            </a:r>
            <a:r>
              <a:rPr lang="en-US" dirty="0" smtClean="0"/>
              <a:t>.</a:t>
            </a:r>
            <a:endParaRPr lang="en-US" dirty="0"/>
          </a:p>
        </p:txBody>
      </p:sp>
      <p:sp>
        <p:nvSpPr>
          <p:cNvPr id="2" name="Title 1"/>
          <p:cNvSpPr>
            <a:spLocks noGrp="1"/>
          </p:cNvSpPr>
          <p:nvPr>
            <p:ph type="title"/>
          </p:nvPr>
        </p:nvSpPr>
        <p:spPr>
          <a:xfrm>
            <a:off x="76200" y="274638"/>
            <a:ext cx="8458200" cy="792162"/>
          </a:xfrm>
        </p:spPr>
        <p:txBody>
          <a:bodyPr>
            <a:noAutofit/>
          </a:bodyPr>
          <a:lstStyle/>
          <a:p>
            <a:r>
              <a:rPr lang="en-US" sz="3200" dirty="0" smtClean="0"/>
              <a:t>Payroll</a:t>
            </a:r>
            <a:endParaRPr lang="en-US" sz="3200" dirty="0"/>
          </a:p>
        </p:txBody>
      </p:sp>
    </p:spTree>
    <p:extLst>
      <p:ext uri="{BB962C8B-B14F-4D97-AF65-F5344CB8AC3E}">
        <p14:creationId xmlns:p14="http://schemas.microsoft.com/office/powerpoint/2010/main" val="35260599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229600" cy="792162"/>
          </a:xfrm>
        </p:spPr>
        <p:txBody>
          <a:bodyPr/>
          <a:lstStyle/>
          <a:p>
            <a:r>
              <a:rPr lang="en-US" dirty="0" smtClean="0"/>
              <a:t>Documenting Expenses without Invoices</a:t>
            </a:r>
            <a:endParaRPr lang="en-US" dirty="0"/>
          </a:p>
        </p:txBody>
      </p:sp>
      <p:sp>
        <p:nvSpPr>
          <p:cNvPr id="3" name="Content Placeholder 2"/>
          <p:cNvSpPr>
            <a:spLocks noGrp="1"/>
          </p:cNvSpPr>
          <p:nvPr>
            <p:ph idx="1"/>
          </p:nvPr>
        </p:nvSpPr>
        <p:spPr>
          <a:xfrm>
            <a:off x="457200" y="838200"/>
            <a:ext cx="8382000" cy="4648200"/>
          </a:xfrm>
        </p:spPr>
        <p:txBody>
          <a:bodyPr/>
          <a:lstStyle/>
          <a:p>
            <a:r>
              <a:rPr lang="en-US" dirty="0" smtClean="0"/>
              <a:t>Some expenses won’t have invoice support such as employee travel for training.</a:t>
            </a:r>
          </a:p>
          <a:p>
            <a:r>
              <a:rPr lang="en-US" dirty="0" smtClean="0"/>
              <a:t>Documentation for these types of items is necessary.</a:t>
            </a:r>
          </a:p>
          <a:p>
            <a:r>
              <a:rPr lang="en-US" dirty="0" smtClean="0"/>
              <a:t>A check request can serve as documentation. Examples can be found on the Internet but make it your own.</a:t>
            </a:r>
          </a:p>
          <a:p>
            <a:r>
              <a:rPr lang="en-US" dirty="0" smtClean="0"/>
              <a:t>If travel is reimbursed frequently, the check request should have space for date, purpose and distance traveled.</a:t>
            </a:r>
          </a:p>
          <a:p>
            <a:r>
              <a:rPr lang="en-US" dirty="0" smtClean="0"/>
              <a:t>Check requests should be signed by the requester and by a supervisor or other independent person.</a:t>
            </a:r>
            <a:endParaRPr lang="en-US" dirty="0"/>
          </a:p>
        </p:txBody>
      </p:sp>
    </p:spTree>
    <p:extLst>
      <p:ext uri="{BB962C8B-B14F-4D97-AF65-F5344CB8AC3E}">
        <p14:creationId xmlns:p14="http://schemas.microsoft.com/office/powerpoint/2010/main" val="1065543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smtClean="0">
                <a:effectLst/>
              </a:rPr>
              <a:t>CIL-NET </a:t>
            </a:r>
            <a:r>
              <a:rPr lang="en-US" dirty="0">
                <a:effectLst/>
              </a:rPr>
              <a:t>Attribution</a:t>
            </a:r>
          </a:p>
        </p:txBody>
      </p:sp>
      <p:sp>
        <p:nvSpPr>
          <p:cNvPr id="2" name="Content Placeholder 1"/>
          <p:cNvSpPr>
            <a:spLocks noGrp="1"/>
          </p:cNvSpPr>
          <p:nvPr>
            <p:ph idx="1"/>
          </p:nvPr>
        </p:nvSpPr>
        <p:spPr>
          <a:xfrm>
            <a:off x="457200" y="1219200"/>
            <a:ext cx="8537366" cy="4648200"/>
          </a:xfrm>
        </p:spPr>
        <p:txBody>
          <a:bodyPr/>
          <a:lstStyle/>
          <a:p>
            <a:pPr marL="0" indent="0">
              <a:buNone/>
            </a:pPr>
            <a:r>
              <a:rPr lang="en-US" dirty="0" smtClean="0"/>
              <a:t>Support </a:t>
            </a:r>
            <a:r>
              <a:rPr lang="en-US" dirty="0"/>
              <a:t>for development of this technical assistance information was provided by the Department of Health and Human Services, Administration for Community Living under grant number </a:t>
            </a:r>
            <a:r>
              <a:rPr lang="en-US" dirty="0" smtClean="0"/>
              <a:t>90TT0001-02-00</a:t>
            </a:r>
            <a:r>
              <a:rPr lang="en-US" dirty="0"/>
              <a:t>. No official endorsement of the Department of Health and Human Services should be inferred. Permission is granted for duplication of any portion of this information, providing that the following credit is given to the project: Developed as part of the IL-NET, an ILRU/NCIL/APRIL National Training and Technical Assistance Program.</a:t>
            </a:r>
            <a:endParaRPr lang="en-US" sz="2200" dirty="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15678</TotalTime>
  <Words>311</Words>
  <Application>Microsoft Office PowerPoint</Application>
  <PresentationFormat>On-screen Show (4:3)</PresentationFormat>
  <Paragraphs>30</Paragraphs>
  <Slides>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 Rounded MT Bold</vt:lpstr>
      <vt:lpstr>Tahoma</vt:lpstr>
      <vt:lpstr>Default Design</vt:lpstr>
      <vt:lpstr>Financial Management:  Workshop for CILs…Regulations and Beyond  Baltimore, Maryland May 25-27, 2016  </vt:lpstr>
      <vt:lpstr>    Documentation of Expenditures― General Documentation Non-invoiced Documentation    </vt:lpstr>
      <vt:lpstr>Disbursements</vt:lpstr>
      <vt:lpstr>Payroll</vt:lpstr>
      <vt:lpstr>Documenting Expenses without Invoices</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Carol Eubanks</cp:lastModifiedBy>
  <cp:revision>570</cp:revision>
  <cp:lastPrinted>2016-04-22T12:50:10Z</cp:lastPrinted>
  <dcterms:created xsi:type="dcterms:W3CDTF">2011-01-05T14:17:40Z</dcterms:created>
  <dcterms:modified xsi:type="dcterms:W3CDTF">2016-06-15T14:05:29Z</dcterms:modified>
</cp:coreProperties>
</file>