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88" r:id="rId2"/>
  </p:sldMasterIdLst>
  <p:notesMasterIdLst>
    <p:notesMasterId r:id="rId14"/>
  </p:notesMasterIdLst>
  <p:handoutMasterIdLst>
    <p:handoutMasterId r:id="rId15"/>
  </p:handoutMasterIdLst>
  <p:sldIdLst>
    <p:sldId id="280" r:id="rId3"/>
    <p:sldId id="661" r:id="rId4"/>
    <p:sldId id="533" r:id="rId5"/>
    <p:sldId id="530" r:id="rId6"/>
    <p:sldId id="531" r:id="rId7"/>
    <p:sldId id="532" r:id="rId8"/>
    <p:sldId id="548" r:id="rId9"/>
    <p:sldId id="535" r:id="rId10"/>
    <p:sldId id="536" r:id="rId11"/>
    <p:sldId id="649" r:id="rId12"/>
    <p:sldId id="318" r:id="rId1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872" autoAdjust="0"/>
    <p:restoredTop sz="94640" autoAdjust="0"/>
  </p:normalViewPr>
  <p:slideViewPr>
    <p:cSldViewPr>
      <p:cViewPr varScale="1">
        <p:scale>
          <a:sx n="66" d="100"/>
          <a:sy n="66" d="100"/>
        </p:scale>
        <p:origin x="1284" y="60"/>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25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6/15/2016</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a:t>
            </a:fld>
            <a:endParaRPr lang="en-US" dirty="0"/>
          </a:p>
        </p:txBody>
      </p:sp>
    </p:spTree>
    <p:extLst>
      <p:ext uri="{BB962C8B-B14F-4D97-AF65-F5344CB8AC3E}">
        <p14:creationId xmlns:p14="http://schemas.microsoft.com/office/powerpoint/2010/main" val="536319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2</a:t>
            </a:fld>
            <a:endParaRPr lang="en-US" dirty="0"/>
          </a:p>
        </p:txBody>
      </p:sp>
    </p:spTree>
    <p:extLst>
      <p:ext uri="{BB962C8B-B14F-4D97-AF65-F5344CB8AC3E}">
        <p14:creationId xmlns:p14="http://schemas.microsoft.com/office/powerpoint/2010/main" val="4185453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2978726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solidFill>
                  <a:srgbClr val="000000"/>
                </a:solidFill>
              </a:rPr>
              <a:pPr>
                <a:defRPr/>
              </a:pPr>
              <a:t>‹#›</a:t>
            </a:fld>
            <a:endParaRPr lang="en-US" dirty="0">
              <a:solidFill>
                <a:srgbClr val="000000"/>
              </a:solidFill>
            </a:endParaRPr>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18240457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7418427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364355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108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0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solidFill>
                  <a:srgbClr val="000000"/>
                </a:solidFill>
              </a:rPr>
              <a:pPr>
                <a:defRPr/>
              </a:pPr>
              <a:t>‹#›</a:t>
            </a:fld>
            <a:endParaRPr lang="en-US" dirty="0">
              <a:solidFill>
                <a:srgbClr val="000000"/>
              </a:solidFill>
            </a:endParaRPr>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solidFill>
                  <a:srgbClr val="000000"/>
                </a:solidFill>
                <a:latin typeface="Arial" pitchFamily="34" charset="0"/>
                <a:cs typeface="Arial" charset="0"/>
              </a:rPr>
              <a:t>CIL-NET</a:t>
            </a:r>
            <a:r>
              <a:rPr lang="en-US" sz="800" b="1" dirty="0">
                <a:solidFill>
                  <a:srgbClr val="000000"/>
                </a:solidFill>
                <a:latin typeface="Arial" pitchFamily="34" charset="0"/>
                <a:cs typeface="Arial" charset="0"/>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6" cstate="print"/>
          <a:stretch>
            <a:fillRect/>
          </a:stretch>
        </p:blipFill>
        <p:spPr>
          <a:xfrm>
            <a:off x="8229600" y="76200"/>
            <a:ext cx="838200" cy="401320"/>
          </a:xfrm>
          <a:prstGeom prst="rect">
            <a:avLst/>
          </a:prstGeom>
        </p:spPr>
      </p:pic>
    </p:spTree>
    <p:extLst>
      <p:ext uri="{BB962C8B-B14F-4D97-AF65-F5344CB8AC3E}">
        <p14:creationId xmlns:p14="http://schemas.microsoft.com/office/powerpoint/2010/main" val="1707682840"/>
      </p:ext>
    </p:extLst>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independencesector.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ilru.org/training/influencing-polic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1000" b="1"/>
              <a:pPr algn="r"/>
              <a:t>1</a:t>
            </a:fld>
            <a:endParaRPr lang="en-US" sz="1000" b="1" dirty="0"/>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1730375"/>
            <a:ext cx="9144000" cy="1470025"/>
          </a:xfrm>
        </p:spPr>
        <p:txBody>
          <a:bodyPr/>
          <a:lstStyle/>
          <a:p>
            <a:pPr algn="ctr">
              <a:spcBef>
                <a:spcPct val="20000"/>
              </a:spcBef>
            </a:pPr>
            <a:r>
              <a:rPr lang="en-US" sz="2400" dirty="0">
                <a:effectLst/>
              </a:rPr>
              <a:t>Financial Management: </a:t>
            </a:r>
            <a:r>
              <a:rPr lang="en-US" sz="2400" dirty="0" smtClean="0">
                <a:effectLst/>
              </a:rPr>
              <a:t/>
            </a:r>
            <a:br>
              <a:rPr lang="en-US" sz="2400" dirty="0" smtClean="0">
                <a:effectLst/>
              </a:rPr>
            </a:br>
            <a:r>
              <a:rPr lang="en-US" sz="2400" dirty="0" smtClean="0">
                <a:effectLst/>
              </a:rPr>
              <a:t>Workshop </a:t>
            </a:r>
            <a:r>
              <a:rPr lang="en-US" sz="2400" dirty="0">
                <a:effectLst/>
              </a:rPr>
              <a:t>for CILs…Regulations and </a:t>
            </a:r>
            <a:r>
              <a:rPr lang="en-US" sz="2400" dirty="0" smtClean="0">
                <a:effectLst/>
              </a:rPr>
              <a:t>Beyond</a:t>
            </a:r>
            <a:br>
              <a:rPr lang="en-US" sz="2400" dirty="0" smtClean="0">
                <a:effectLst/>
              </a:rPr>
            </a:br>
            <a:r>
              <a:rPr lang="en-US" sz="2400" dirty="0" smtClean="0">
                <a:effectLst/>
              </a:rPr>
              <a:t/>
            </a:r>
            <a:br>
              <a:rPr lang="en-US" sz="2400" dirty="0" smtClean="0">
                <a:effectLst/>
              </a:rPr>
            </a:br>
            <a:r>
              <a:rPr lang="en-US" sz="2000" dirty="0" smtClean="0">
                <a:solidFill>
                  <a:srgbClr val="333399"/>
                </a:solidFill>
                <a:effectLst/>
                <a:latin typeface="Arial Rounded MT Bold" pitchFamily="34" charset="0"/>
              </a:rPr>
              <a:t>Baltimore, </a:t>
            </a:r>
            <a:r>
              <a:rPr lang="en-US" sz="2000" dirty="0">
                <a:solidFill>
                  <a:srgbClr val="333399"/>
                </a:solidFill>
                <a:effectLst/>
                <a:latin typeface="Arial Rounded MT Bold" pitchFamily="34" charset="0"/>
              </a:rPr>
              <a:t>Maryland</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May 25-27, 2016</a:t>
            </a:r>
            <a:br>
              <a:rPr lang="en-US" sz="2000" dirty="0">
                <a:solidFill>
                  <a:srgbClr val="333399"/>
                </a:solidFill>
                <a:effectLst/>
                <a:latin typeface="Arial Rounded MT Bold" pitchFamily="34" charset="0"/>
              </a:rPr>
            </a:br>
            <a:r>
              <a:rPr lang="en-US" sz="2000" i="1" dirty="0">
                <a:solidFill>
                  <a:srgbClr val="333399"/>
                </a:solidFill>
                <a:effectLst/>
                <a:latin typeface="Arial Rounded MT Bold" pitchFamily="34" charset="0"/>
              </a:rPr>
              <a:t/>
            </a:r>
            <a:br>
              <a:rPr lang="en-US" sz="2000" i="1" dirty="0">
                <a:solidFill>
                  <a:srgbClr val="333399"/>
                </a:solidFill>
                <a:effectLst/>
                <a:latin typeface="Arial Rounded MT Bold" pitchFamily="34" charset="0"/>
              </a:rPr>
            </a:br>
            <a:endParaRPr lang="en-US" sz="2400" dirty="0">
              <a:effectLst/>
            </a:endParaRPr>
          </a:p>
        </p:txBody>
      </p:sp>
      <p:sp>
        <p:nvSpPr>
          <p:cNvPr id="3" name="Subtitle 2"/>
          <p:cNvSpPr>
            <a:spLocks noGrp="1"/>
          </p:cNvSpPr>
          <p:nvPr>
            <p:ph type="subTitle" idx="1"/>
          </p:nvPr>
        </p:nvSpPr>
        <p:spPr>
          <a:xfrm>
            <a:off x="0" y="3298825"/>
            <a:ext cx="9144000" cy="2720975"/>
          </a:xfrm>
        </p:spPr>
        <p:txBody>
          <a:bodyPr/>
          <a:lstStyle/>
          <a:p>
            <a:r>
              <a:rPr lang="en-US" sz="2000" i="1" dirty="0" smtClean="0">
                <a:solidFill>
                  <a:srgbClr val="333399"/>
                </a:solidFill>
                <a:latin typeface="Arial Rounded MT Bold" pitchFamily="34" charset="0"/>
              </a:rPr>
              <a:t>Presenters</a:t>
            </a:r>
            <a:r>
              <a:rPr lang="en-US" sz="2000" i="1" dirty="0">
                <a:solidFill>
                  <a:srgbClr val="333399"/>
                </a:solidFill>
                <a:latin typeface="Arial Rounded MT Bold" pitchFamily="34" charset="0"/>
              </a:rPr>
              <a:t>:</a:t>
            </a:r>
          </a:p>
          <a:p>
            <a:r>
              <a:rPr lang="en-US" sz="2000" b="1" dirty="0">
                <a:solidFill>
                  <a:schemeClr val="accent2"/>
                </a:solidFill>
                <a:latin typeface="Arial Rounded MT Bold" pitchFamily="34" charset="0"/>
              </a:rPr>
              <a:t>John Heveron, Jr. CPA</a:t>
            </a:r>
          </a:p>
          <a:p>
            <a:r>
              <a:rPr lang="en-US" sz="2000" i="1" dirty="0">
                <a:solidFill>
                  <a:schemeClr val="accent2"/>
                </a:solidFill>
                <a:latin typeface="Arial Rounded MT Bold" pitchFamily="34" charset="0"/>
              </a:rPr>
              <a:t>Heveron &amp; Company, CPAs</a:t>
            </a:r>
          </a:p>
          <a:p>
            <a:r>
              <a:rPr lang="en-US" sz="2000" b="1" dirty="0" smtClean="0">
                <a:solidFill>
                  <a:schemeClr val="accent2"/>
                </a:solidFill>
                <a:latin typeface="Arial Rounded MT Bold" pitchFamily="34" charset="0"/>
              </a:rPr>
              <a:t>Paula </a:t>
            </a:r>
            <a:r>
              <a:rPr lang="en-US" sz="2000" b="1" dirty="0">
                <a:solidFill>
                  <a:schemeClr val="accent2"/>
                </a:solidFill>
                <a:latin typeface="Arial Rounded MT Bold" pitchFamily="34" charset="0"/>
              </a:rPr>
              <a:t>McElwee </a:t>
            </a:r>
            <a:r>
              <a:rPr lang="en-US" sz="2000" dirty="0" smtClean="0">
                <a:solidFill>
                  <a:schemeClr val="accent2"/>
                </a:solidFill>
                <a:latin typeface="Arial Rounded MT Bold" pitchFamily="34" charset="0"/>
              </a:rPr>
              <a:t> </a:t>
            </a:r>
          </a:p>
          <a:p>
            <a:r>
              <a:rPr lang="en-US" sz="2000" i="1" dirty="0" smtClean="0">
                <a:solidFill>
                  <a:schemeClr val="accent2"/>
                </a:solidFill>
                <a:latin typeface="Arial Rounded MT Bold" pitchFamily="34" charset="0"/>
              </a:rPr>
              <a:t>IL-NET</a:t>
            </a:r>
          </a:p>
          <a:p>
            <a:r>
              <a:rPr lang="en-US" sz="2000" b="1" dirty="0" smtClean="0">
                <a:solidFill>
                  <a:schemeClr val="accent2"/>
                </a:solidFill>
                <a:latin typeface="Arial Rounded MT Bold" pitchFamily="34" charset="0"/>
              </a:rPr>
              <a:t>Steven Spillan, Esq. </a:t>
            </a:r>
          </a:p>
          <a:p>
            <a:r>
              <a:rPr lang="en-US" sz="2000" i="1" dirty="0" smtClean="0">
                <a:solidFill>
                  <a:schemeClr val="accent2"/>
                </a:solidFill>
                <a:latin typeface="+mj-lt"/>
              </a:rPr>
              <a:t>Brustein </a:t>
            </a:r>
            <a:r>
              <a:rPr lang="en-US" sz="2000" i="1" dirty="0">
                <a:solidFill>
                  <a:schemeClr val="accent2"/>
                </a:solidFill>
                <a:latin typeface="+mj-lt"/>
              </a:rPr>
              <a:t>&amp; Manasevit, PLLC</a:t>
            </a:r>
            <a:r>
              <a:rPr lang="en-US" sz="2000" dirty="0">
                <a:solidFill>
                  <a:schemeClr val="accent2"/>
                </a:solidFill>
                <a:latin typeface="+mj-lt"/>
              </a:rPr>
              <a: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on Lobbying Rules for Charities</a:t>
            </a:r>
            <a:endParaRPr lang="en-US" dirty="0"/>
          </a:p>
        </p:txBody>
      </p:sp>
      <p:sp>
        <p:nvSpPr>
          <p:cNvPr id="3" name="Content Placeholder 2"/>
          <p:cNvSpPr>
            <a:spLocks noGrp="1"/>
          </p:cNvSpPr>
          <p:nvPr>
            <p:ph idx="1"/>
          </p:nvPr>
        </p:nvSpPr>
        <p:spPr>
          <a:xfrm>
            <a:off x="457200" y="1219200"/>
            <a:ext cx="8458200" cy="4648200"/>
          </a:xfrm>
        </p:spPr>
        <p:txBody>
          <a:bodyPr/>
          <a:lstStyle/>
          <a:p>
            <a:r>
              <a:rPr lang="en-US" dirty="0" smtClean="0"/>
              <a:t>Additional information about lobbying guidelines can be found at </a:t>
            </a:r>
            <a:r>
              <a:rPr lang="en-US" dirty="0" smtClean="0">
                <a:hlinkClick r:id="rId2"/>
              </a:rPr>
              <a:t>www.independentsector.org</a:t>
            </a:r>
            <a:r>
              <a:rPr lang="en-US" dirty="0" smtClean="0"/>
              <a:t>. </a:t>
            </a:r>
          </a:p>
          <a:p>
            <a:r>
              <a:rPr lang="en-US" dirty="0" smtClean="0"/>
              <a:t>Look at the policy &amp; advocacy tab of their website.</a:t>
            </a:r>
          </a:p>
          <a:p>
            <a:r>
              <a:rPr lang="en-US" dirty="0" smtClean="0"/>
              <a:t>This can be a one-stop shop for rules and requirements as well as advocacy skills and information on how to contact your legislators.</a:t>
            </a:r>
            <a:endParaRPr lang="en-US" dirty="0"/>
          </a:p>
        </p:txBody>
      </p:sp>
    </p:spTree>
    <p:extLst>
      <p:ext uri="{BB962C8B-B14F-4D97-AF65-F5344CB8AC3E}">
        <p14:creationId xmlns:p14="http://schemas.microsoft.com/office/powerpoint/2010/main" val="1890034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smtClean="0">
                <a:effectLst/>
              </a:rPr>
              <a:t>CIL-NET </a:t>
            </a:r>
            <a:r>
              <a:rPr lang="en-US" dirty="0">
                <a:effectLst/>
              </a:rPr>
              <a:t>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smtClean="0"/>
              <a:t>Support </a:t>
            </a:r>
            <a:r>
              <a:rPr lang="en-US" dirty="0"/>
              <a:t>for development of this technical assistance information was provided by the Department of Health and Human Services, Administration for Community Living under grant number </a:t>
            </a:r>
            <a:r>
              <a:rPr lang="en-US" dirty="0" smtClean="0"/>
              <a:t>90TT0001-02-00</a:t>
            </a:r>
            <a:r>
              <a:rPr lang="en-US" dirty="0"/>
              <a:t>. No official endorsement of the Department of Health and Human Services should be inferred. Permission is granted for duplication of any portion of this information, providing that the following credit is given to the project: Developed as part of the IL-NET, an ILRU/NCIL/APRIL 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36838"/>
            <a:ext cx="7696200" cy="792162"/>
          </a:xfrm>
        </p:spPr>
        <p:txBody>
          <a:bodyPr/>
          <a:lstStyle/>
          <a:p>
            <a:pPr algn="ctr"/>
            <a:r>
              <a:rPr lang="en-US" sz="3200" dirty="0" smtClean="0"/>
              <a:t>Lobbying</a:t>
            </a:r>
            <a:r>
              <a:rPr lang="en-US" sz="3200" dirty="0" smtClean="0">
                <a:latin typeface="Tahoma" panose="020B0604030504040204" pitchFamily="34" charset="0"/>
                <a:ea typeface="Tahoma" panose="020B0604030504040204" pitchFamily="34" charset="0"/>
                <a:cs typeface="Tahoma" panose="020B0604030504040204" pitchFamily="34" charset="0"/>
              </a:rPr>
              <a:t>―</a:t>
            </a:r>
            <a:br>
              <a:rPr lang="en-US" sz="3200" dirty="0" smtClean="0">
                <a:latin typeface="Tahoma" panose="020B0604030504040204" pitchFamily="34" charset="0"/>
                <a:ea typeface="Tahoma" panose="020B0604030504040204" pitchFamily="34" charset="0"/>
                <a:cs typeface="Tahoma" panose="020B0604030504040204" pitchFamily="34" charset="0"/>
              </a:rPr>
            </a:br>
            <a:r>
              <a:rPr lang="en-US" sz="3200" dirty="0" smtClean="0"/>
              <a:t>What is Permitted and Prohibited</a:t>
            </a:r>
            <a:endParaRPr lang="en-US" sz="3200" dirty="0"/>
          </a:p>
        </p:txBody>
      </p:sp>
      <p:sp>
        <p:nvSpPr>
          <p:cNvPr id="3" name="Slide Number Placeholder 2"/>
          <p:cNvSpPr>
            <a:spLocks noGrp="1"/>
          </p:cNvSpPr>
          <p:nvPr>
            <p:ph type="sldNum" sz="quarter" idx="10"/>
          </p:nvPr>
        </p:nvSpPr>
        <p:spPr/>
        <p:txBody>
          <a:bodyPr/>
          <a:lstStyle/>
          <a:p>
            <a:pPr>
              <a:defRPr/>
            </a:pPr>
            <a:fld id="{F42DF3E2-0175-464B-95E4-5D6CFE698002}" type="slidenum">
              <a:rPr lang="en-US" sz="800" smtClean="0">
                <a:solidFill>
                  <a:srgbClr val="000000"/>
                </a:solidFill>
              </a:rPr>
              <a:pPr>
                <a:defRPr/>
              </a:pPr>
              <a:t>2</a:t>
            </a:fld>
            <a:endParaRPr lang="en-US" sz="800" dirty="0">
              <a:solidFill>
                <a:srgbClr val="000000"/>
              </a:solidFill>
            </a:endParaRPr>
          </a:p>
        </p:txBody>
      </p:sp>
    </p:spTree>
    <p:extLst>
      <p:ext uri="{BB962C8B-B14F-4D97-AF65-F5344CB8AC3E}">
        <p14:creationId xmlns:p14="http://schemas.microsoft.com/office/powerpoint/2010/main" val="1333346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52400"/>
            <a:ext cx="7696200" cy="609600"/>
          </a:xfrm>
        </p:spPr>
        <p:txBody>
          <a:bodyPr/>
          <a:lstStyle/>
          <a:p>
            <a:r>
              <a:rPr lang="en-US" dirty="0">
                <a:effectLst/>
              </a:rPr>
              <a:t>Lobbying Rules for </a:t>
            </a:r>
            <a:r>
              <a:rPr lang="en-US" dirty="0" smtClean="0">
                <a:effectLst/>
              </a:rPr>
              <a:t>Charities</a:t>
            </a:r>
            <a:endParaRPr lang="en-US" dirty="0">
              <a:effectLst/>
            </a:endParaRPr>
          </a:p>
        </p:txBody>
      </p:sp>
      <p:sp>
        <p:nvSpPr>
          <p:cNvPr id="4" name="Content Placeholder 3"/>
          <p:cNvSpPr>
            <a:spLocks noGrp="1"/>
          </p:cNvSpPr>
          <p:nvPr>
            <p:ph idx="1"/>
          </p:nvPr>
        </p:nvSpPr>
        <p:spPr>
          <a:xfrm>
            <a:off x="152400" y="762000"/>
            <a:ext cx="8763000" cy="5410200"/>
          </a:xfrm>
        </p:spPr>
        <p:txBody>
          <a:bodyPr/>
          <a:lstStyle/>
          <a:p>
            <a:pPr>
              <a:spcBef>
                <a:spcPts val="0"/>
              </a:spcBef>
            </a:pPr>
            <a:r>
              <a:rPr lang="en-US" sz="2700" dirty="0" smtClean="0"/>
              <a:t>Uniform Guidance section 200.450 addresses lobbying, including lobbying activities which are unallowable costs, such as attempting to influence a federal employee regarding a federal award on any basis other than the merits of the matter. </a:t>
            </a:r>
          </a:p>
          <a:p>
            <a:r>
              <a:rPr lang="en-US" sz="2700" dirty="0" smtClean="0"/>
              <a:t>Identifies costs that aren’t specifically unallowable such as nonpartisan analysis, research reports, and any activity specifically authorized by statute to be undertaken with federal awards. </a:t>
            </a:r>
          </a:p>
          <a:p>
            <a:r>
              <a:rPr lang="en-US" sz="2700" dirty="0" smtClean="0"/>
              <a:t>Lobbying is an activity that needs to be charged with indirect costs (and be identified in your indirect cost rate proposal)</a:t>
            </a:r>
            <a:r>
              <a:rPr lang="en-US" dirty="0" smtClean="0"/>
              <a:t>.</a:t>
            </a:r>
          </a:p>
          <a:p>
            <a:pPr marL="0" indent="0">
              <a:buNone/>
            </a:pPr>
            <a:endParaRPr lang="en-US" dirty="0"/>
          </a:p>
          <a:p>
            <a:pPr lvl="1">
              <a:buFont typeface="Wingdings" pitchFamily="2" charset="2"/>
              <a:buChar char="Ø"/>
            </a:pPr>
            <a:endParaRPr lang="en-US" sz="1600" dirty="0"/>
          </a:p>
          <a:p>
            <a:pPr lvl="0"/>
            <a:endParaRPr lang="en-US" dirty="0"/>
          </a:p>
          <a:p>
            <a:pPr marL="0" indent="0">
              <a:buNone/>
            </a:pPr>
            <a:endParaRPr lang="en-US" u="sng" dirty="0" smtClean="0"/>
          </a:p>
          <a:p>
            <a:pPr marL="0" indent="0">
              <a:buNone/>
            </a:pPr>
            <a:endParaRPr lang="en-US" dirty="0"/>
          </a:p>
          <a:p>
            <a:pPr marL="0" indent="0">
              <a:buNone/>
            </a:pPr>
            <a:endParaRPr lang="en-US" dirty="0"/>
          </a:p>
          <a:p>
            <a:pPr>
              <a:buFont typeface="Arial" pitchFamily="34" charset="0"/>
              <a:buChar char="•"/>
            </a:pPr>
            <a:endParaRPr lang="en-US" dirty="0"/>
          </a:p>
          <a:p>
            <a:pPr marL="0" indent="0">
              <a:buNone/>
            </a:pPr>
            <a:endParaRPr lang="en-US" dirty="0"/>
          </a:p>
          <a:p>
            <a:pPr marL="0" indent="0">
              <a:buNone/>
            </a:pPr>
            <a:endParaRPr lang="en-US" i="1" dirty="0"/>
          </a:p>
          <a:p>
            <a:pPr marL="0" indent="0">
              <a:buNone/>
            </a:pPr>
            <a:endParaRPr lang="en-US" dirty="0" smtClean="0"/>
          </a:p>
          <a:p>
            <a:pPr marL="0" indent="0">
              <a:buNone/>
            </a:pPr>
            <a:endParaRPr lang="en-US" sz="2000" dirty="0"/>
          </a:p>
          <a:p>
            <a:pPr marL="0" indent="0">
              <a:buNone/>
            </a:pPr>
            <a:endParaRPr lang="en-US" dirty="0"/>
          </a:p>
          <a:p>
            <a:pPr marL="0" indent="0">
              <a:buNone/>
            </a:pPr>
            <a:endParaRPr lang="en-US" sz="200" dirty="0"/>
          </a:p>
        </p:txBody>
      </p:sp>
    </p:spTree>
    <p:extLst>
      <p:ext uri="{BB962C8B-B14F-4D97-AF65-F5344CB8AC3E}">
        <p14:creationId xmlns:p14="http://schemas.microsoft.com/office/powerpoint/2010/main" val="2136181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76200"/>
            <a:ext cx="7696200" cy="762000"/>
          </a:xfrm>
        </p:spPr>
        <p:txBody>
          <a:bodyPr/>
          <a:lstStyle/>
          <a:p>
            <a:r>
              <a:rPr lang="en-US" dirty="0" smtClean="0">
                <a:effectLst/>
              </a:rPr>
              <a:t>IRS Lobbying </a:t>
            </a:r>
            <a:r>
              <a:rPr lang="en-US" dirty="0">
                <a:effectLst/>
              </a:rPr>
              <a:t>Rules for </a:t>
            </a:r>
            <a:r>
              <a:rPr lang="en-US" dirty="0" smtClean="0">
                <a:effectLst/>
              </a:rPr>
              <a:t>Charities</a:t>
            </a:r>
            <a:endParaRPr lang="en-US" sz="2400" dirty="0">
              <a:effectLst/>
            </a:endParaRPr>
          </a:p>
        </p:txBody>
      </p:sp>
      <p:sp>
        <p:nvSpPr>
          <p:cNvPr id="4" name="Content Placeholder 3"/>
          <p:cNvSpPr>
            <a:spLocks noGrp="1"/>
          </p:cNvSpPr>
          <p:nvPr>
            <p:ph idx="1"/>
          </p:nvPr>
        </p:nvSpPr>
        <p:spPr>
          <a:xfrm>
            <a:off x="228600" y="762000"/>
            <a:ext cx="8686800" cy="5638800"/>
          </a:xfrm>
        </p:spPr>
        <p:txBody>
          <a:bodyPr/>
          <a:lstStyle/>
          <a:p>
            <a:r>
              <a:rPr lang="en-US" dirty="0"/>
              <a:t>Advocacy is not lobbying although it can include lobbying. Advocacy can be any of a variety of activities with the objective of bringing about systemic social change.</a:t>
            </a:r>
          </a:p>
          <a:p>
            <a:r>
              <a:rPr lang="en-US" dirty="0"/>
              <a:t>Advocacy can advance your cause </a:t>
            </a:r>
            <a:r>
              <a:rPr lang="en-US" dirty="0" smtClean="0"/>
              <a:t>&amp; </a:t>
            </a:r>
            <a:r>
              <a:rPr lang="en-US" dirty="0"/>
              <a:t>increase your visibility, </a:t>
            </a:r>
            <a:r>
              <a:rPr lang="en-US" dirty="0" smtClean="0"/>
              <a:t>&amp; </a:t>
            </a:r>
            <a:r>
              <a:rPr lang="en-US" dirty="0"/>
              <a:t>may or may not include lobbying activities.</a:t>
            </a:r>
          </a:p>
          <a:p>
            <a:r>
              <a:rPr lang="en-US" dirty="0"/>
              <a:t>Advocacy can also include communicating with your legislators or the general public about helpful legislation without addressing specific </a:t>
            </a:r>
            <a:r>
              <a:rPr lang="en-US" dirty="0" smtClean="0"/>
              <a:t>legislation— </a:t>
            </a:r>
            <a:r>
              <a:rPr lang="en-US" dirty="0"/>
              <a:t>that is not lobbying</a:t>
            </a:r>
            <a:r>
              <a:rPr lang="en-US" dirty="0" smtClean="0"/>
              <a:t>.</a:t>
            </a:r>
          </a:p>
          <a:p>
            <a:r>
              <a:rPr lang="en-US" dirty="0">
                <a:hlinkClick r:id="rId2"/>
              </a:rPr>
              <a:t>http://www.ilru.org/training/influencing-policy</a:t>
            </a:r>
            <a:endParaRPr lang="en-US" u="sng" dirty="0" smtClean="0"/>
          </a:p>
          <a:p>
            <a:pPr marL="0" indent="0">
              <a:buNone/>
            </a:pPr>
            <a:endParaRPr lang="en-US" dirty="0"/>
          </a:p>
          <a:p>
            <a:pPr marL="0" indent="0">
              <a:buNone/>
            </a:pPr>
            <a:endParaRPr lang="en-US" dirty="0"/>
          </a:p>
          <a:p>
            <a:pPr>
              <a:buFont typeface="Arial" pitchFamily="34" charset="0"/>
              <a:buChar char="•"/>
            </a:pPr>
            <a:endParaRPr lang="en-US" dirty="0"/>
          </a:p>
          <a:p>
            <a:pPr marL="0" indent="0">
              <a:buNone/>
            </a:pPr>
            <a:endParaRPr lang="en-US" dirty="0"/>
          </a:p>
          <a:p>
            <a:pPr marL="0" indent="0">
              <a:buNone/>
            </a:pPr>
            <a:endParaRPr lang="en-US" i="1" dirty="0"/>
          </a:p>
          <a:p>
            <a:pPr marL="0" indent="0">
              <a:buNone/>
            </a:pPr>
            <a:endParaRPr lang="en-US" dirty="0" smtClean="0"/>
          </a:p>
          <a:p>
            <a:pPr marL="0" indent="0">
              <a:buNone/>
            </a:pPr>
            <a:endParaRPr lang="en-US" sz="2000" dirty="0"/>
          </a:p>
          <a:p>
            <a:pPr marL="0" indent="0">
              <a:buNone/>
            </a:pPr>
            <a:endParaRPr lang="en-US" dirty="0"/>
          </a:p>
          <a:p>
            <a:pPr marL="0" indent="0">
              <a:buNone/>
            </a:pPr>
            <a:endParaRPr lang="en-US" sz="200" dirty="0"/>
          </a:p>
        </p:txBody>
      </p:sp>
    </p:spTree>
    <p:extLst>
      <p:ext uri="{BB962C8B-B14F-4D97-AF65-F5344CB8AC3E}">
        <p14:creationId xmlns:p14="http://schemas.microsoft.com/office/powerpoint/2010/main" val="42179331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52400"/>
            <a:ext cx="8839200" cy="762000"/>
          </a:xfrm>
        </p:spPr>
        <p:txBody>
          <a:bodyPr/>
          <a:lstStyle/>
          <a:p>
            <a:r>
              <a:rPr lang="en-US" dirty="0" smtClean="0">
                <a:effectLst/>
              </a:rPr>
              <a:t>IRS Lobbying </a:t>
            </a:r>
            <a:r>
              <a:rPr lang="en-US" dirty="0">
                <a:effectLst/>
              </a:rPr>
              <a:t>Rules for </a:t>
            </a:r>
            <a:r>
              <a:rPr lang="en-US" dirty="0" smtClean="0">
                <a:effectLst/>
              </a:rPr>
              <a:t>Charities, </a:t>
            </a:r>
            <a:r>
              <a:rPr lang="en-US" sz="2400" dirty="0" smtClean="0">
                <a:effectLst/>
              </a:rPr>
              <a:t>cont’d.</a:t>
            </a:r>
            <a:endParaRPr lang="en-US" sz="2400" dirty="0">
              <a:effectLst/>
            </a:endParaRPr>
          </a:p>
        </p:txBody>
      </p:sp>
      <p:sp>
        <p:nvSpPr>
          <p:cNvPr id="4" name="Content Placeholder 3"/>
          <p:cNvSpPr>
            <a:spLocks noGrp="1"/>
          </p:cNvSpPr>
          <p:nvPr>
            <p:ph idx="1"/>
          </p:nvPr>
        </p:nvSpPr>
        <p:spPr>
          <a:xfrm>
            <a:off x="152400" y="1066800"/>
            <a:ext cx="8839200" cy="5486400"/>
          </a:xfrm>
        </p:spPr>
        <p:txBody>
          <a:bodyPr/>
          <a:lstStyle/>
          <a:p>
            <a:r>
              <a:rPr lang="en-US" dirty="0"/>
              <a:t>Lobbying is </a:t>
            </a:r>
            <a:r>
              <a:rPr lang="en-US" dirty="0" smtClean="0"/>
              <a:t>attempting </a:t>
            </a:r>
            <a:r>
              <a:rPr lang="en-US" dirty="0"/>
              <a:t>to influence legislation </a:t>
            </a:r>
            <a:r>
              <a:rPr lang="en-US" dirty="0" smtClean="0"/>
              <a:t>by</a:t>
            </a:r>
          </a:p>
          <a:p>
            <a:pPr lvl="1"/>
            <a:r>
              <a:rPr lang="en-US" sz="2600" dirty="0" smtClean="0">
                <a:solidFill>
                  <a:schemeClr val="tx1"/>
                </a:solidFill>
              </a:rPr>
              <a:t>Stating </a:t>
            </a:r>
            <a:r>
              <a:rPr lang="en-US" sz="2600" dirty="0">
                <a:solidFill>
                  <a:schemeClr val="tx1"/>
                </a:solidFill>
              </a:rPr>
              <a:t>a position on specific legislation to legislators or other government employees who participate in the formulation of legislation (direct lobbying</a:t>
            </a:r>
            <a:r>
              <a:rPr lang="en-US" sz="2600" dirty="0" smtClean="0">
                <a:solidFill>
                  <a:schemeClr val="tx1"/>
                </a:solidFill>
              </a:rPr>
              <a:t>).</a:t>
            </a:r>
            <a:endParaRPr lang="en-US" sz="2600" dirty="0">
              <a:solidFill>
                <a:schemeClr val="tx1"/>
              </a:solidFill>
            </a:endParaRPr>
          </a:p>
          <a:p>
            <a:pPr lvl="1"/>
            <a:r>
              <a:rPr lang="en-US" sz="2600" dirty="0" smtClean="0">
                <a:solidFill>
                  <a:schemeClr val="tx1"/>
                </a:solidFill>
              </a:rPr>
              <a:t>Urging </a:t>
            </a:r>
            <a:r>
              <a:rPr lang="en-US" sz="2600" dirty="0">
                <a:solidFill>
                  <a:schemeClr val="tx1"/>
                </a:solidFill>
              </a:rPr>
              <a:t>your members or the general public to contact their legislators with a position on specific legislation (a "call to action") (grassroots lobbying). </a:t>
            </a:r>
            <a:endParaRPr lang="en-US" sz="2600" dirty="0" smtClean="0">
              <a:solidFill>
                <a:schemeClr val="tx1"/>
              </a:solidFill>
            </a:endParaRPr>
          </a:p>
          <a:p>
            <a:r>
              <a:rPr lang="en-US" dirty="0"/>
              <a:t>Lobbying expenses include amounts for research, preparation, planning or coordination of any activity related to lobbying as well as direct lobbying costs.</a:t>
            </a:r>
          </a:p>
          <a:p>
            <a:pPr marL="0" indent="0">
              <a:buNone/>
            </a:pPr>
            <a:endParaRPr lang="en-US" dirty="0"/>
          </a:p>
          <a:p>
            <a:pPr lvl="1">
              <a:buFont typeface="Wingdings" pitchFamily="2" charset="2"/>
              <a:buChar char="Ø"/>
            </a:pPr>
            <a:endParaRPr lang="en-US" sz="1600" dirty="0"/>
          </a:p>
          <a:p>
            <a:pPr lvl="0"/>
            <a:endParaRPr lang="en-US" dirty="0"/>
          </a:p>
          <a:p>
            <a:pPr marL="0" indent="0">
              <a:buNone/>
            </a:pPr>
            <a:endParaRPr lang="en-US" u="sng" dirty="0" smtClean="0"/>
          </a:p>
          <a:p>
            <a:pPr marL="0" indent="0">
              <a:buNone/>
            </a:pPr>
            <a:endParaRPr lang="en-US" dirty="0"/>
          </a:p>
          <a:p>
            <a:pPr marL="0" indent="0">
              <a:buNone/>
            </a:pPr>
            <a:endParaRPr lang="en-US" dirty="0"/>
          </a:p>
          <a:p>
            <a:pPr>
              <a:buFont typeface="Arial" pitchFamily="34" charset="0"/>
              <a:buChar char="•"/>
            </a:pPr>
            <a:endParaRPr lang="en-US" dirty="0"/>
          </a:p>
          <a:p>
            <a:pPr marL="0" indent="0">
              <a:buNone/>
            </a:pPr>
            <a:endParaRPr lang="en-US" dirty="0"/>
          </a:p>
          <a:p>
            <a:pPr marL="0" indent="0">
              <a:buNone/>
            </a:pPr>
            <a:endParaRPr lang="en-US" i="1" dirty="0"/>
          </a:p>
          <a:p>
            <a:pPr marL="0" indent="0">
              <a:buNone/>
            </a:pPr>
            <a:endParaRPr lang="en-US" dirty="0" smtClean="0"/>
          </a:p>
          <a:p>
            <a:pPr marL="0" indent="0">
              <a:buNone/>
            </a:pPr>
            <a:endParaRPr lang="en-US" sz="2000" dirty="0"/>
          </a:p>
          <a:p>
            <a:pPr marL="0" indent="0">
              <a:buNone/>
            </a:pPr>
            <a:endParaRPr lang="en-US" dirty="0"/>
          </a:p>
          <a:p>
            <a:pPr marL="0" indent="0">
              <a:buNone/>
            </a:pPr>
            <a:endParaRPr lang="en-US" sz="200" dirty="0"/>
          </a:p>
        </p:txBody>
      </p:sp>
    </p:spTree>
    <p:extLst>
      <p:ext uri="{BB962C8B-B14F-4D97-AF65-F5344CB8AC3E}">
        <p14:creationId xmlns:p14="http://schemas.microsoft.com/office/powerpoint/2010/main" val="36710378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28600"/>
            <a:ext cx="7696200" cy="762000"/>
          </a:xfrm>
        </p:spPr>
        <p:txBody>
          <a:bodyPr/>
          <a:lstStyle/>
          <a:p>
            <a:r>
              <a:rPr lang="en-US" dirty="0" smtClean="0">
                <a:effectLst/>
              </a:rPr>
              <a:t>IRS Lobbying </a:t>
            </a:r>
            <a:r>
              <a:rPr lang="en-US" dirty="0">
                <a:effectLst/>
              </a:rPr>
              <a:t>Rules for </a:t>
            </a:r>
            <a:r>
              <a:rPr lang="en-US" dirty="0" smtClean="0">
                <a:effectLst/>
              </a:rPr>
              <a:t>Charities, </a:t>
            </a:r>
            <a:r>
              <a:rPr lang="en-US" sz="2400" dirty="0" smtClean="0">
                <a:effectLst/>
              </a:rPr>
              <a:t>cont’d. </a:t>
            </a:r>
            <a:r>
              <a:rPr lang="en-US" sz="2400" dirty="0">
                <a:effectLst/>
              </a:rPr>
              <a:t>2</a:t>
            </a:r>
            <a:endParaRPr lang="en-US" dirty="0">
              <a:effectLst/>
            </a:endParaRPr>
          </a:p>
        </p:txBody>
      </p:sp>
      <p:sp>
        <p:nvSpPr>
          <p:cNvPr id="4" name="Content Placeholder 3"/>
          <p:cNvSpPr>
            <a:spLocks noGrp="1"/>
          </p:cNvSpPr>
          <p:nvPr>
            <p:ph idx="1"/>
          </p:nvPr>
        </p:nvSpPr>
        <p:spPr>
          <a:xfrm>
            <a:off x="152400" y="1143000"/>
            <a:ext cx="8839200" cy="4724400"/>
          </a:xfrm>
        </p:spPr>
        <p:txBody>
          <a:bodyPr/>
          <a:lstStyle/>
          <a:p>
            <a:r>
              <a:rPr lang="en-US" dirty="0" smtClean="0"/>
              <a:t>Uniform Guidance says that activities that are excluded from the definition of lobbying and influencing legislation by the Internal Revenue Code activities are allowable.</a:t>
            </a:r>
          </a:p>
          <a:p>
            <a:r>
              <a:rPr lang="en-US" i="1" dirty="0" smtClean="0"/>
              <a:t>Being allowable doesn’t mean you necessarily have funding for them</a:t>
            </a:r>
          </a:p>
          <a:p>
            <a:r>
              <a:rPr lang="en-US" dirty="0" smtClean="0"/>
              <a:t>Charities </a:t>
            </a:r>
            <a:r>
              <a:rPr lang="en-US" dirty="0"/>
              <a:t>exempt under IRS Code section 501(c)(3) have an option to register to come under a safe harbor which allows them to spend a certain percentage of their total expenditures on lobbying each year, although </a:t>
            </a:r>
            <a:r>
              <a:rPr lang="en-US" u="sng" dirty="0"/>
              <a:t>certain activities are prohibited</a:t>
            </a:r>
            <a:r>
              <a:rPr lang="en-US" dirty="0"/>
              <a:t>.  </a:t>
            </a:r>
          </a:p>
          <a:p>
            <a:pPr lvl="1">
              <a:buFont typeface="Wingdings" pitchFamily="2" charset="2"/>
              <a:buChar char="Ø"/>
            </a:pPr>
            <a:endParaRPr lang="en-US" sz="1600" dirty="0"/>
          </a:p>
          <a:p>
            <a:pPr lvl="0"/>
            <a:endParaRPr lang="en-US" dirty="0"/>
          </a:p>
          <a:p>
            <a:pPr marL="0" indent="0">
              <a:buNone/>
            </a:pPr>
            <a:endParaRPr lang="en-US" u="sng" dirty="0" smtClean="0"/>
          </a:p>
          <a:p>
            <a:pPr marL="0" indent="0">
              <a:buNone/>
            </a:pPr>
            <a:endParaRPr lang="en-US" dirty="0"/>
          </a:p>
          <a:p>
            <a:pPr marL="0" indent="0">
              <a:buNone/>
            </a:pPr>
            <a:endParaRPr lang="en-US" dirty="0"/>
          </a:p>
          <a:p>
            <a:pPr>
              <a:buFont typeface="Arial" pitchFamily="34" charset="0"/>
              <a:buChar char="•"/>
            </a:pPr>
            <a:endParaRPr lang="en-US" dirty="0"/>
          </a:p>
          <a:p>
            <a:pPr marL="0" indent="0">
              <a:buNone/>
            </a:pPr>
            <a:endParaRPr lang="en-US" dirty="0"/>
          </a:p>
          <a:p>
            <a:pPr marL="0" indent="0">
              <a:buNone/>
            </a:pPr>
            <a:endParaRPr lang="en-US" i="1" dirty="0"/>
          </a:p>
          <a:p>
            <a:pPr marL="0" indent="0">
              <a:buNone/>
            </a:pPr>
            <a:endParaRPr lang="en-US" dirty="0" smtClean="0"/>
          </a:p>
          <a:p>
            <a:pPr marL="0" indent="0">
              <a:buNone/>
            </a:pPr>
            <a:endParaRPr lang="en-US" sz="2000" dirty="0"/>
          </a:p>
          <a:p>
            <a:pPr marL="0" indent="0">
              <a:buNone/>
            </a:pPr>
            <a:endParaRPr lang="en-US" dirty="0"/>
          </a:p>
          <a:p>
            <a:pPr marL="0" indent="0">
              <a:buNone/>
            </a:pPr>
            <a:endParaRPr lang="en-US" sz="200" dirty="0"/>
          </a:p>
        </p:txBody>
      </p:sp>
    </p:spTree>
    <p:extLst>
      <p:ext uri="{BB962C8B-B14F-4D97-AF65-F5344CB8AC3E}">
        <p14:creationId xmlns:p14="http://schemas.microsoft.com/office/powerpoint/2010/main" val="24135486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6038"/>
            <a:ext cx="8193024" cy="792162"/>
          </a:xfrm>
        </p:spPr>
        <p:txBody>
          <a:bodyPr/>
          <a:lstStyle/>
          <a:p>
            <a:r>
              <a:rPr lang="en-US" sz="2800" dirty="0" smtClean="0">
                <a:effectLst/>
              </a:rPr>
              <a:t>IRS Lobbying </a:t>
            </a:r>
            <a:r>
              <a:rPr lang="en-US" sz="2800" dirty="0">
                <a:effectLst/>
              </a:rPr>
              <a:t>Rules for </a:t>
            </a:r>
            <a:r>
              <a:rPr lang="en-US" sz="2800" dirty="0" smtClean="0">
                <a:effectLst/>
              </a:rPr>
              <a:t>Charities, </a:t>
            </a:r>
            <a:r>
              <a:rPr lang="en-US" sz="2000" dirty="0" smtClean="0">
                <a:effectLst/>
              </a:rPr>
              <a:t>cont’d. 3</a:t>
            </a:r>
            <a:endParaRPr lang="en-US" sz="2000" dirty="0"/>
          </a:p>
        </p:txBody>
      </p:sp>
      <p:sp>
        <p:nvSpPr>
          <p:cNvPr id="3" name="Content Placeholder 2"/>
          <p:cNvSpPr>
            <a:spLocks noGrp="1"/>
          </p:cNvSpPr>
          <p:nvPr>
            <p:ph idx="1"/>
          </p:nvPr>
        </p:nvSpPr>
        <p:spPr>
          <a:xfrm>
            <a:off x="381000" y="762000"/>
            <a:ext cx="8680269" cy="5558247"/>
          </a:xfrm>
        </p:spPr>
        <p:txBody>
          <a:bodyPr/>
          <a:lstStyle/>
          <a:p>
            <a:pPr marL="0" indent="0">
              <a:buNone/>
            </a:pPr>
            <a:r>
              <a:rPr lang="en-US" sz="2400" dirty="0"/>
              <a:t>§501(h</a:t>
            </a:r>
            <a:r>
              <a:rPr lang="en-US" sz="2400" dirty="0" smtClean="0"/>
              <a:t>) Safe Harbor Registration</a:t>
            </a:r>
          </a:p>
          <a:p>
            <a:pPr marL="57150" indent="0">
              <a:buNone/>
            </a:pPr>
            <a:r>
              <a:rPr lang="en-US" sz="2400" dirty="0" smtClean="0">
                <a:solidFill>
                  <a:schemeClr val="tx1"/>
                </a:solidFill>
              </a:rPr>
              <a:t>Maximum lobbying expenditures are based on total expenditures as follows:</a:t>
            </a:r>
            <a:endParaRPr lang="en-US" sz="2400" dirty="0">
              <a:solidFill>
                <a:schemeClr val="tx1"/>
              </a:solidFill>
            </a:endParaRPr>
          </a:p>
        </p:txBody>
      </p:sp>
      <p:sp>
        <p:nvSpPr>
          <p:cNvPr id="6" name="TextBox 5"/>
          <p:cNvSpPr txBox="1"/>
          <p:nvPr/>
        </p:nvSpPr>
        <p:spPr>
          <a:xfrm>
            <a:off x="152400" y="5665113"/>
            <a:ext cx="8610600" cy="430887"/>
          </a:xfrm>
          <a:prstGeom prst="rect">
            <a:avLst/>
          </a:prstGeom>
          <a:noFill/>
        </p:spPr>
        <p:txBody>
          <a:bodyPr wrap="square" rtlCol="0">
            <a:spAutoFit/>
          </a:bodyPr>
          <a:lstStyle/>
          <a:p>
            <a:pPr algn="ctr"/>
            <a:r>
              <a:rPr lang="en-US" sz="2200" dirty="0" smtClean="0">
                <a:latin typeface="+mn-lt"/>
              </a:rPr>
              <a:t>25% of the above amounts are allowable for grassroots lobbying </a:t>
            </a:r>
            <a:endParaRPr lang="en-US" sz="2200" dirty="0">
              <a:latin typeface="+mn-lt"/>
            </a:endParaRPr>
          </a:p>
        </p:txBody>
      </p:sp>
      <p:pic>
        <p:nvPicPr>
          <p:cNvPr id="7" name="Picture 6" descr="Two columns&#10;1st - If the amount of exempt purpose expenditures is: &#10;2nd - Lobbying nontaxable amount is:&#10;First row: Less or equal to $500,000/20% of the exempt purpose expenditures&#10;Second row: More than $500,000 but less or equal to $1,000,000/$1000,000 plus 15% of the excess of exempt purpose expenditures over $500,000&#10;Third row: More than $1,000,000 but less or equal to $1,500,000/$175,000plus 10% of the excess of exempt purpose expenditures over $1,000,000&#10;Fourth row: More than $1,500,000/$225,000 plus 5% of the exempt purpose expenditures over $1,500,00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2133600"/>
            <a:ext cx="7888224" cy="3505200"/>
          </a:xfrm>
          <a:prstGeom prst="rect">
            <a:avLst/>
          </a:prstGeom>
        </p:spPr>
      </p:pic>
    </p:spTree>
    <p:extLst>
      <p:ext uri="{BB962C8B-B14F-4D97-AF65-F5344CB8AC3E}">
        <p14:creationId xmlns:p14="http://schemas.microsoft.com/office/powerpoint/2010/main" val="17784435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52400"/>
            <a:ext cx="8305800" cy="838200"/>
          </a:xfrm>
        </p:spPr>
        <p:txBody>
          <a:bodyPr/>
          <a:lstStyle/>
          <a:p>
            <a:r>
              <a:rPr lang="en-US" dirty="0" smtClean="0">
                <a:effectLst/>
              </a:rPr>
              <a:t>IRS Lobbying </a:t>
            </a:r>
            <a:r>
              <a:rPr lang="en-US" dirty="0">
                <a:effectLst/>
              </a:rPr>
              <a:t>Rules for </a:t>
            </a:r>
            <a:r>
              <a:rPr lang="en-US" dirty="0" smtClean="0">
                <a:effectLst/>
              </a:rPr>
              <a:t>Charities, </a:t>
            </a:r>
            <a:r>
              <a:rPr lang="en-US" sz="2400" dirty="0" smtClean="0">
                <a:effectLst/>
              </a:rPr>
              <a:t>cont’d. 4</a:t>
            </a:r>
            <a:endParaRPr lang="en-US" sz="2400" dirty="0"/>
          </a:p>
        </p:txBody>
      </p:sp>
      <p:sp>
        <p:nvSpPr>
          <p:cNvPr id="4" name="Content Placeholder 3"/>
          <p:cNvSpPr>
            <a:spLocks noGrp="1"/>
          </p:cNvSpPr>
          <p:nvPr>
            <p:ph idx="1"/>
          </p:nvPr>
        </p:nvSpPr>
        <p:spPr>
          <a:xfrm>
            <a:off x="152400" y="838200"/>
            <a:ext cx="8839200" cy="5562600"/>
          </a:xfrm>
        </p:spPr>
        <p:txBody>
          <a:bodyPr/>
          <a:lstStyle/>
          <a:p>
            <a:pPr marL="0" indent="0">
              <a:buNone/>
            </a:pPr>
            <a:r>
              <a:rPr lang="en-US" u="sng" dirty="0"/>
              <a:t>Political Parties and </a:t>
            </a:r>
            <a:r>
              <a:rPr lang="en-US" u="sng" dirty="0" smtClean="0"/>
              <a:t>Candidates:</a:t>
            </a:r>
          </a:p>
          <a:p>
            <a:r>
              <a:rPr lang="en-US" dirty="0">
                <a:solidFill>
                  <a:schemeClr val="tx1"/>
                </a:solidFill>
              </a:rPr>
              <a:t>Unlike lobbying, certain involvement with political candidates or political parties is strictly prohibited and can lead to revocation of your exempt status. </a:t>
            </a:r>
            <a:endParaRPr lang="en-US" dirty="0" smtClean="0">
              <a:solidFill>
                <a:schemeClr val="tx1"/>
              </a:solidFill>
            </a:endParaRPr>
          </a:p>
          <a:p>
            <a:pPr lvl="1"/>
            <a:r>
              <a:rPr lang="en-US" sz="2800" dirty="0" smtClean="0">
                <a:solidFill>
                  <a:schemeClr val="tx1"/>
                </a:solidFill>
              </a:rPr>
              <a:t>Charities </a:t>
            </a:r>
            <a:r>
              <a:rPr lang="en-US" sz="2800" dirty="0">
                <a:solidFill>
                  <a:schemeClr val="tx1"/>
                </a:solidFill>
              </a:rPr>
              <a:t>need to avoid supporting or opposing candidates for public office.  </a:t>
            </a:r>
            <a:endParaRPr lang="en-US" sz="2800" dirty="0" smtClean="0">
              <a:solidFill>
                <a:schemeClr val="tx1"/>
              </a:solidFill>
            </a:endParaRPr>
          </a:p>
          <a:p>
            <a:pPr lvl="1"/>
            <a:r>
              <a:rPr lang="en-US" sz="2800" dirty="0">
                <a:solidFill>
                  <a:schemeClr val="tx1"/>
                </a:solidFill>
              </a:rPr>
              <a:t>Charities cannot allow paid employees to work </a:t>
            </a:r>
            <a:r>
              <a:rPr lang="en-US" sz="2800" dirty="0" smtClean="0">
                <a:solidFill>
                  <a:schemeClr val="tx1"/>
                </a:solidFill>
              </a:rPr>
              <a:t>on </a:t>
            </a:r>
            <a:r>
              <a:rPr lang="en-US" sz="2800" dirty="0">
                <a:solidFill>
                  <a:schemeClr val="tx1"/>
                </a:solidFill>
              </a:rPr>
              <a:t>behalf of a candidate or political organization while receiving compensation.</a:t>
            </a:r>
            <a:endParaRPr lang="en-US" sz="1800" dirty="0">
              <a:solidFill>
                <a:schemeClr val="tx1"/>
              </a:solidFill>
            </a:endParaRPr>
          </a:p>
          <a:p>
            <a:pPr lvl="1"/>
            <a:r>
              <a:rPr lang="en-US" sz="2800" dirty="0">
                <a:solidFill>
                  <a:schemeClr val="tx1"/>
                </a:solidFill>
              </a:rPr>
              <a:t>Campaigning </a:t>
            </a:r>
            <a:r>
              <a:rPr lang="en-US" sz="2800" dirty="0" smtClean="0">
                <a:solidFill>
                  <a:schemeClr val="tx1"/>
                </a:solidFill>
              </a:rPr>
              <a:t>AGAINST </a:t>
            </a:r>
            <a:r>
              <a:rPr lang="en-US" sz="2800" dirty="0">
                <a:solidFill>
                  <a:schemeClr val="tx1"/>
                </a:solidFill>
              </a:rPr>
              <a:t>a candidate has the same effect as campaigning FOR </a:t>
            </a:r>
            <a:r>
              <a:rPr lang="en-US" sz="2800" dirty="0" smtClean="0">
                <a:solidFill>
                  <a:schemeClr val="tx1"/>
                </a:solidFill>
              </a:rPr>
              <a:t>one.  </a:t>
            </a:r>
            <a:endParaRPr lang="en-US" sz="1800" dirty="0">
              <a:solidFill>
                <a:schemeClr val="tx1"/>
              </a:solidFill>
            </a:endParaRPr>
          </a:p>
          <a:p>
            <a:pPr lvl="1">
              <a:buFont typeface="Wingdings" pitchFamily="2" charset="2"/>
              <a:buChar char="Ø"/>
            </a:pPr>
            <a:endParaRPr lang="en-US" sz="1600" dirty="0"/>
          </a:p>
          <a:p>
            <a:pPr marL="457200" lvl="1" indent="0">
              <a:buNone/>
            </a:pPr>
            <a:endParaRPr lang="en-US" sz="1600" dirty="0"/>
          </a:p>
          <a:p>
            <a:pPr lvl="0"/>
            <a:endParaRPr lang="en-US" dirty="0"/>
          </a:p>
          <a:p>
            <a:pPr marL="0" indent="0">
              <a:buNone/>
            </a:pPr>
            <a:endParaRPr lang="en-US" u="sng" dirty="0" smtClean="0"/>
          </a:p>
          <a:p>
            <a:pPr marL="0" indent="0">
              <a:buNone/>
            </a:pPr>
            <a:endParaRPr lang="en-US" dirty="0"/>
          </a:p>
          <a:p>
            <a:pPr marL="0" indent="0">
              <a:buNone/>
            </a:pPr>
            <a:endParaRPr lang="en-US" dirty="0"/>
          </a:p>
          <a:p>
            <a:pPr>
              <a:buFont typeface="Arial" pitchFamily="34" charset="0"/>
              <a:buChar char="•"/>
            </a:pPr>
            <a:endParaRPr lang="en-US" dirty="0"/>
          </a:p>
          <a:p>
            <a:pPr marL="0" indent="0">
              <a:buNone/>
            </a:pPr>
            <a:endParaRPr lang="en-US" dirty="0"/>
          </a:p>
          <a:p>
            <a:pPr marL="0" indent="0">
              <a:buNone/>
            </a:pPr>
            <a:endParaRPr lang="en-US" i="1" dirty="0"/>
          </a:p>
          <a:p>
            <a:pPr marL="0" indent="0">
              <a:buNone/>
            </a:pPr>
            <a:endParaRPr lang="en-US" dirty="0" smtClean="0"/>
          </a:p>
          <a:p>
            <a:pPr marL="0" indent="0">
              <a:buNone/>
            </a:pPr>
            <a:endParaRPr lang="en-US" sz="2000" dirty="0"/>
          </a:p>
          <a:p>
            <a:pPr marL="0" indent="0">
              <a:buNone/>
            </a:pPr>
            <a:endParaRPr lang="en-US" dirty="0"/>
          </a:p>
          <a:p>
            <a:pPr marL="0" indent="0">
              <a:buNone/>
            </a:pPr>
            <a:endParaRPr lang="en-US" sz="200" dirty="0"/>
          </a:p>
        </p:txBody>
      </p:sp>
    </p:spTree>
    <p:extLst>
      <p:ext uri="{BB962C8B-B14F-4D97-AF65-F5344CB8AC3E}">
        <p14:creationId xmlns:p14="http://schemas.microsoft.com/office/powerpoint/2010/main" val="30168395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52400"/>
            <a:ext cx="6781800" cy="838200"/>
          </a:xfrm>
        </p:spPr>
        <p:txBody>
          <a:bodyPr/>
          <a:lstStyle/>
          <a:p>
            <a:r>
              <a:rPr lang="en-US" dirty="0" smtClean="0">
                <a:effectLst/>
              </a:rPr>
              <a:t>IRS Lobbying </a:t>
            </a:r>
            <a:r>
              <a:rPr lang="en-US" dirty="0">
                <a:effectLst/>
              </a:rPr>
              <a:t>Rules for </a:t>
            </a:r>
            <a:r>
              <a:rPr lang="en-US" dirty="0" smtClean="0">
                <a:effectLst/>
              </a:rPr>
              <a:t>Charities, </a:t>
            </a:r>
            <a:r>
              <a:rPr lang="en-US" sz="2400" dirty="0" smtClean="0">
                <a:effectLst/>
              </a:rPr>
              <a:t>cont’d. 5</a:t>
            </a:r>
            <a:endParaRPr lang="en-US" dirty="0"/>
          </a:p>
        </p:txBody>
      </p:sp>
      <p:sp>
        <p:nvSpPr>
          <p:cNvPr id="4" name="Content Placeholder 3"/>
          <p:cNvSpPr>
            <a:spLocks noGrp="1"/>
          </p:cNvSpPr>
          <p:nvPr>
            <p:ph idx="1"/>
          </p:nvPr>
        </p:nvSpPr>
        <p:spPr>
          <a:xfrm>
            <a:off x="152400" y="1066800"/>
            <a:ext cx="8991600" cy="5257800"/>
          </a:xfrm>
        </p:spPr>
        <p:txBody>
          <a:bodyPr/>
          <a:lstStyle/>
          <a:p>
            <a:pPr marL="0" indent="0">
              <a:buNone/>
            </a:pPr>
            <a:r>
              <a:rPr lang="en-US" u="sng" dirty="0"/>
              <a:t>Political Parties and </a:t>
            </a:r>
            <a:r>
              <a:rPr lang="en-US" u="sng" dirty="0" smtClean="0"/>
              <a:t>Candidates:</a:t>
            </a:r>
          </a:p>
          <a:p>
            <a:pPr lvl="1"/>
            <a:r>
              <a:rPr lang="en-US" sz="2600" dirty="0" smtClean="0">
                <a:solidFill>
                  <a:schemeClr val="tx1"/>
                </a:solidFill>
              </a:rPr>
              <a:t>This </a:t>
            </a:r>
            <a:r>
              <a:rPr lang="en-US" sz="2600" dirty="0">
                <a:solidFill>
                  <a:schemeClr val="tx1"/>
                </a:solidFill>
              </a:rPr>
              <a:t>prohibition also extends to contributions to candidates’ campaigns, engaging in fund-raising activities, distributing statements and similar activities</a:t>
            </a:r>
            <a:r>
              <a:rPr lang="en-US" sz="2600" dirty="0" smtClean="0">
                <a:solidFill>
                  <a:schemeClr val="tx1"/>
                </a:solidFill>
              </a:rPr>
              <a:t>.</a:t>
            </a:r>
          </a:p>
          <a:p>
            <a:pPr lvl="1"/>
            <a:r>
              <a:rPr lang="en-US" sz="2600" dirty="0" smtClean="0">
                <a:solidFill>
                  <a:schemeClr val="tx1"/>
                </a:solidFill>
              </a:rPr>
              <a:t>You </a:t>
            </a:r>
            <a:r>
              <a:rPr lang="en-US" sz="2600" dirty="0">
                <a:solidFill>
                  <a:schemeClr val="tx1"/>
                </a:solidFill>
              </a:rPr>
              <a:t>cannot use organization resources </a:t>
            </a:r>
            <a:r>
              <a:rPr lang="en-US" sz="2600" dirty="0" smtClean="0">
                <a:solidFill>
                  <a:schemeClr val="tx1"/>
                </a:solidFill>
              </a:rPr>
              <a:t>for a candidate’s </a:t>
            </a:r>
            <a:r>
              <a:rPr lang="en-US" sz="2600" dirty="0">
                <a:solidFill>
                  <a:schemeClr val="tx1"/>
                </a:solidFill>
              </a:rPr>
              <a:t>golf tournament or </a:t>
            </a:r>
            <a:r>
              <a:rPr lang="en-US" sz="2600" dirty="0" smtClean="0">
                <a:solidFill>
                  <a:schemeClr val="tx1"/>
                </a:solidFill>
              </a:rPr>
              <a:t>fundraising </a:t>
            </a:r>
            <a:r>
              <a:rPr lang="en-US" sz="2600" dirty="0">
                <a:solidFill>
                  <a:schemeClr val="tx1"/>
                </a:solidFill>
              </a:rPr>
              <a:t>event.</a:t>
            </a:r>
          </a:p>
          <a:p>
            <a:pPr lvl="1"/>
            <a:r>
              <a:rPr lang="en-US" sz="2600" dirty="0">
                <a:solidFill>
                  <a:schemeClr val="tx1"/>
                </a:solidFill>
              </a:rPr>
              <a:t>You cannot allow a candidate or political organization to use your facilities or equipment. </a:t>
            </a:r>
            <a:endParaRPr lang="en-US" sz="2600" dirty="0" smtClean="0">
              <a:solidFill>
                <a:schemeClr val="tx1"/>
              </a:solidFill>
            </a:endParaRPr>
          </a:p>
          <a:p>
            <a:r>
              <a:rPr lang="en-US" sz="2600" dirty="0">
                <a:solidFill>
                  <a:schemeClr val="tx1"/>
                </a:solidFill>
              </a:rPr>
              <a:t>Watchdog organizations monitor </a:t>
            </a:r>
            <a:r>
              <a:rPr lang="en-US" sz="2600" dirty="0" smtClean="0">
                <a:solidFill>
                  <a:schemeClr val="tx1"/>
                </a:solidFill>
              </a:rPr>
              <a:t>nonprofits, informing the </a:t>
            </a:r>
            <a:r>
              <a:rPr lang="en-US" sz="2600" dirty="0">
                <a:solidFill>
                  <a:schemeClr val="tx1"/>
                </a:solidFill>
              </a:rPr>
              <a:t>IRS about violations of the rules prohibiting involvement in political campaigns. </a:t>
            </a:r>
          </a:p>
          <a:p>
            <a:pPr lvl="2"/>
            <a:endParaRPr lang="en-US" sz="1600" dirty="0">
              <a:solidFill>
                <a:schemeClr val="tx1"/>
              </a:solidFill>
            </a:endParaRPr>
          </a:p>
          <a:p>
            <a:pPr lvl="2">
              <a:buFont typeface="Wingdings" pitchFamily="2" charset="2"/>
              <a:buChar char="ü"/>
            </a:pPr>
            <a:endParaRPr lang="en-US" sz="1600" dirty="0"/>
          </a:p>
          <a:p>
            <a:pPr lvl="1">
              <a:buFont typeface="Wingdings" pitchFamily="2" charset="2"/>
              <a:buChar char="Ø"/>
            </a:pPr>
            <a:endParaRPr lang="en-US" sz="1600" dirty="0"/>
          </a:p>
          <a:p>
            <a:pPr marL="457200" lvl="1" indent="0">
              <a:buNone/>
            </a:pPr>
            <a:endParaRPr lang="en-US" sz="1600" dirty="0"/>
          </a:p>
          <a:p>
            <a:pPr lvl="0"/>
            <a:endParaRPr lang="en-US" dirty="0"/>
          </a:p>
          <a:p>
            <a:pPr marL="0" indent="0">
              <a:buNone/>
            </a:pPr>
            <a:endParaRPr lang="en-US" u="sng" dirty="0" smtClean="0"/>
          </a:p>
          <a:p>
            <a:pPr marL="0" indent="0">
              <a:buNone/>
            </a:pPr>
            <a:endParaRPr lang="en-US" dirty="0"/>
          </a:p>
          <a:p>
            <a:pPr marL="0" indent="0">
              <a:buNone/>
            </a:pPr>
            <a:endParaRPr lang="en-US" dirty="0"/>
          </a:p>
          <a:p>
            <a:pPr>
              <a:buFont typeface="Arial" pitchFamily="34" charset="0"/>
              <a:buChar char="•"/>
            </a:pPr>
            <a:endParaRPr lang="en-US" dirty="0"/>
          </a:p>
          <a:p>
            <a:pPr marL="0" indent="0">
              <a:buNone/>
            </a:pPr>
            <a:endParaRPr lang="en-US" dirty="0"/>
          </a:p>
          <a:p>
            <a:pPr marL="0" indent="0">
              <a:buNone/>
            </a:pPr>
            <a:endParaRPr lang="en-US" i="1" dirty="0"/>
          </a:p>
          <a:p>
            <a:pPr marL="0" indent="0">
              <a:buNone/>
            </a:pPr>
            <a:endParaRPr lang="en-US" dirty="0" smtClean="0"/>
          </a:p>
          <a:p>
            <a:pPr marL="0" indent="0">
              <a:buNone/>
            </a:pPr>
            <a:endParaRPr lang="en-US" sz="2000" dirty="0"/>
          </a:p>
          <a:p>
            <a:pPr marL="0" indent="0">
              <a:buNone/>
            </a:pPr>
            <a:endParaRPr lang="en-US" dirty="0"/>
          </a:p>
          <a:p>
            <a:pPr marL="0" indent="0">
              <a:buNone/>
            </a:pPr>
            <a:endParaRPr lang="en-US" sz="200" dirty="0"/>
          </a:p>
        </p:txBody>
      </p:sp>
    </p:spTree>
    <p:extLst>
      <p:ext uri="{BB962C8B-B14F-4D97-AF65-F5344CB8AC3E}">
        <p14:creationId xmlns:p14="http://schemas.microsoft.com/office/powerpoint/2010/main" val="32455289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15677</TotalTime>
  <Words>727</Words>
  <Application>Microsoft Office PowerPoint</Application>
  <PresentationFormat>On-screen Show (4:3)</PresentationFormat>
  <Paragraphs>116</Paragraphs>
  <Slides>11</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Arial Rounded MT Bold</vt:lpstr>
      <vt:lpstr>Tahoma</vt:lpstr>
      <vt:lpstr>Wingdings</vt:lpstr>
      <vt:lpstr>Default Design</vt:lpstr>
      <vt:lpstr>41_Default Design</vt:lpstr>
      <vt:lpstr>Financial Management:  Workshop for CILs…Regulations and Beyond  Baltimore, Maryland May 25-27, 2016  </vt:lpstr>
      <vt:lpstr>Lobbying― What is Permitted and Prohibited</vt:lpstr>
      <vt:lpstr>Lobbying Rules for Charities</vt:lpstr>
      <vt:lpstr>IRS Lobbying Rules for Charities</vt:lpstr>
      <vt:lpstr>IRS Lobbying Rules for Charities, cont’d.</vt:lpstr>
      <vt:lpstr>IRS Lobbying Rules for Charities, cont’d. 2</vt:lpstr>
      <vt:lpstr>IRS Lobbying Rules for Charities, cont’d. 3</vt:lpstr>
      <vt:lpstr>IRS Lobbying Rules for Charities, cont’d. 4</vt:lpstr>
      <vt:lpstr>IRS Lobbying Rules for Charities, cont’d. 5</vt:lpstr>
      <vt:lpstr>Resources on Lobbying Rules for Charities</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Carol Eubanks</cp:lastModifiedBy>
  <cp:revision>570</cp:revision>
  <cp:lastPrinted>2016-04-22T12:50:10Z</cp:lastPrinted>
  <dcterms:created xsi:type="dcterms:W3CDTF">2011-01-05T14:17:40Z</dcterms:created>
  <dcterms:modified xsi:type="dcterms:W3CDTF">2016-06-15T14:52:15Z</dcterms:modified>
</cp:coreProperties>
</file>