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789" r:id="rId2"/>
    <p:sldId id="900" r:id="rId3"/>
    <p:sldId id="901" r:id="rId4"/>
    <p:sldId id="902" r:id="rId5"/>
    <p:sldId id="903" r:id="rId6"/>
    <p:sldId id="904" r:id="rId7"/>
    <p:sldId id="905" r:id="rId8"/>
    <p:sldId id="906" r:id="rId9"/>
    <p:sldId id="907" r:id="rId10"/>
    <p:sldId id="908" r:id="rId11"/>
    <p:sldId id="909" r:id="rId12"/>
    <p:sldId id="910" r:id="rId13"/>
    <p:sldId id="911" r:id="rId14"/>
    <p:sldId id="912" r:id="rId15"/>
    <p:sldId id="913" r:id="rId16"/>
    <p:sldId id="914" r:id="rId17"/>
    <p:sldId id="915" r:id="rId18"/>
    <p:sldId id="916" r:id="rId19"/>
    <p:sldId id="917" r:id="rId20"/>
    <p:sldId id="918" r:id="rId21"/>
    <p:sldId id="983" r:id="rId2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795" autoAdjust="0"/>
    <p:restoredTop sz="95232"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66" d="100"/>
          <a:sy n="66" d="100"/>
        </p:scale>
        <p:origin x="3106"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8/9/2019</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15731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2</a:t>
            </a:fld>
            <a:endParaRPr lang="en-US" dirty="0"/>
          </a:p>
        </p:txBody>
      </p:sp>
    </p:spTree>
    <p:extLst>
      <p:ext uri="{BB962C8B-B14F-4D97-AF65-F5344CB8AC3E}">
        <p14:creationId xmlns:p14="http://schemas.microsoft.com/office/powerpoint/2010/main" val="1136974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792162"/>
          </a:xfrm>
        </p:spPr>
        <p:txBody>
          <a:bodyPr/>
          <a:lstStyle>
            <a:lvl1pPr>
              <a:defRPr>
                <a:effectLst/>
              </a:defRPr>
            </a:lvl1pPr>
          </a:lstStyle>
          <a:p>
            <a:r>
              <a:rPr lang="en-US" dirty="0"/>
              <a:t>Click to edit Master title style</a:t>
            </a:r>
          </a:p>
        </p:txBody>
      </p:sp>
      <p:sp>
        <p:nvSpPr>
          <p:cNvPr id="3" name="Content Placeholder 2"/>
          <p:cNvSpPr>
            <a:spLocks noGrp="1"/>
          </p:cNvSpPr>
          <p:nvPr>
            <p:ph idx="1"/>
          </p:nvPr>
        </p:nvSpPr>
        <p:spPr>
          <a:xfrm>
            <a:off x="228600" y="1066800"/>
            <a:ext cx="8686800" cy="5029200"/>
          </a:xfrm>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us.thinkt3.com/motivational-interviewing-changing-the-conversat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us.thinkt3.com/courses-offerings/motivational-interviewing-facilitating-change" TargetMode="External"/><Relationship Id="rId2" Type="http://schemas.openxmlformats.org/officeDocument/2006/relationships/hyperlink" Target="https://www.youtube.com/watch?v=E6DYYJJJpLo" TargetMode="External"/><Relationship Id="rId1" Type="http://schemas.openxmlformats.org/officeDocument/2006/relationships/slideLayout" Target="../slideLayouts/slideLayout2.xml"/><Relationship Id="rId4" Type="http://schemas.openxmlformats.org/officeDocument/2006/relationships/hyperlink" Target="http://www.ncjfcj.org/sites/default/files/MI%20Strategies%20&amp;%20Techniques%20-%20Rationales%20and%20examples.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93" y="859730"/>
            <a:ext cx="7352413" cy="5486876"/>
          </a:xfrm>
          <a:prstGeom prst="rect">
            <a:avLst/>
          </a:prstGeom>
        </p:spPr>
      </p:pic>
      <p:sp>
        <p:nvSpPr>
          <p:cNvPr id="7" name="Title 6"/>
          <p:cNvSpPr>
            <a:spLocks noGrp="1"/>
          </p:cNvSpPr>
          <p:nvPr>
            <p:ph type="title"/>
          </p:nvPr>
        </p:nvSpPr>
        <p:spPr>
          <a:xfrm>
            <a:off x="143793" y="85942"/>
            <a:ext cx="8855064" cy="367396"/>
          </a:xfrm>
        </p:spPr>
        <p:txBody>
          <a:bodyPr>
            <a:noAutofit/>
          </a:bodyPr>
          <a:lstStyle/>
          <a:p>
            <a:pPr algn="ctr"/>
            <a:r>
              <a:rPr lang="en-US" sz="1600" dirty="0" smtClean="0"/>
              <a:t>Independent Living Research Utilization</a:t>
            </a:r>
            <a:endParaRPr lang="en-US" sz="1600" dirty="0"/>
          </a:p>
        </p:txBody>
      </p:sp>
      <p:sp>
        <p:nvSpPr>
          <p:cNvPr id="2" name="Slide Number Placeholder 1"/>
          <p:cNvSpPr>
            <a:spLocks noGrp="1"/>
          </p:cNvSpPr>
          <p:nvPr>
            <p:ph type="sldNum" sz="quarter" idx="4294967295"/>
          </p:nvPr>
        </p:nvSpPr>
        <p:spPr>
          <a:xfrm>
            <a:off x="6553200" y="6384925"/>
            <a:ext cx="2362200" cy="244475"/>
          </a:xfrm>
          <a:prstGeom prst="rect">
            <a:avLst/>
          </a:prstGeom>
        </p:spPr>
        <p:txBody>
          <a:bodyPr/>
          <a:lstStyle/>
          <a:p>
            <a:pPr>
              <a:defRPr/>
            </a:pPr>
            <a:fld id="{675CA6A9-017F-426E-8871-B2385D38B30A}" type="slidenum">
              <a:rPr lang="en-US" smtClean="0">
                <a:solidFill>
                  <a:schemeClr val="tx1"/>
                </a:solidFill>
              </a:rPr>
              <a:pPr>
                <a:defRPr/>
              </a:pPr>
              <a:t>1</a:t>
            </a:fld>
            <a:endParaRPr lang="en-US">
              <a:solidFill>
                <a:schemeClr val="tx1"/>
              </a:solidFill>
            </a:endParaRPr>
          </a:p>
        </p:txBody>
      </p:sp>
    </p:spTree>
    <p:extLst>
      <p:ext uri="{BB962C8B-B14F-4D97-AF65-F5344CB8AC3E}">
        <p14:creationId xmlns:p14="http://schemas.microsoft.com/office/powerpoint/2010/main" val="27171466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Interviewing Techniques</a:t>
            </a:r>
            <a:endParaRPr lang="en-US" sz="2400" dirty="0"/>
          </a:p>
        </p:txBody>
      </p:sp>
      <p:sp>
        <p:nvSpPr>
          <p:cNvPr id="3" name="Content Placeholder 2"/>
          <p:cNvSpPr>
            <a:spLocks noGrp="1"/>
          </p:cNvSpPr>
          <p:nvPr>
            <p:ph idx="1"/>
          </p:nvPr>
        </p:nvSpPr>
        <p:spPr/>
        <p:txBody>
          <a:bodyPr/>
          <a:lstStyle/>
          <a:p>
            <a:r>
              <a:rPr lang="en-US" dirty="0"/>
              <a:t>Note-taking – Establish a method, through forms the CIL’s data collection program and other acceptable means, to capture pertinent information for establishing eligibility, goals, services, etc.  </a:t>
            </a:r>
          </a:p>
          <a:p>
            <a:r>
              <a:rPr lang="en-US" dirty="0"/>
              <a:t>Asking open-ended questions – Allow for a more </a:t>
            </a:r>
            <a:r>
              <a:rPr lang="en-US" dirty="0" smtClean="0"/>
              <a:t>in-depth </a:t>
            </a:r>
            <a:r>
              <a:rPr lang="en-US" dirty="0"/>
              <a:t>discussion that builds empathy and </a:t>
            </a:r>
            <a:r>
              <a:rPr lang="en-US" dirty="0" smtClean="0"/>
              <a:t>serves </a:t>
            </a:r>
            <a:r>
              <a:rPr lang="en-US" dirty="0"/>
              <a:t>as a basis for the </a:t>
            </a:r>
            <a:r>
              <a:rPr lang="en-US" dirty="0" smtClean="0"/>
              <a:t>ILP.</a:t>
            </a:r>
            <a:endParaRPr lang="en-US" dirty="0"/>
          </a:p>
          <a:p>
            <a:pPr lvl="2"/>
            <a:endParaRPr lang="en-US" dirty="0"/>
          </a:p>
          <a:p>
            <a:pPr lvl="2">
              <a:buFont typeface="Arial" panose="020B0604020202020204" pitchFamily="34" charset="0"/>
              <a:buChar char="•"/>
            </a:pPr>
            <a:endParaRPr lang="en-US" dirty="0"/>
          </a:p>
          <a:p>
            <a:pPr lvl="1">
              <a:spcAft>
                <a:spcPts val="1200"/>
              </a:spcAft>
              <a:buFont typeface="Courier New" panose="02070309020205020404" pitchFamily="49" charset="0"/>
              <a:buChar char="o"/>
            </a:pPr>
            <a:endParaRPr lang="en-US" dirty="0"/>
          </a:p>
        </p:txBody>
      </p:sp>
    </p:spTree>
    <p:extLst>
      <p:ext uri="{BB962C8B-B14F-4D97-AF65-F5344CB8AC3E}">
        <p14:creationId xmlns:p14="http://schemas.microsoft.com/office/powerpoint/2010/main" val="3908286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Motivational Interviewing Employs Positive Approaches</a:t>
            </a:r>
            <a:endParaRPr lang="en-US" sz="2400" dirty="0"/>
          </a:p>
        </p:txBody>
      </p:sp>
      <p:sp>
        <p:nvSpPr>
          <p:cNvPr id="3" name="Content Placeholder 2"/>
          <p:cNvSpPr>
            <a:spLocks noGrp="1"/>
          </p:cNvSpPr>
          <p:nvPr>
            <p:ph idx="1"/>
          </p:nvPr>
        </p:nvSpPr>
        <p:spPr>
          <a:xfrm>
            <a:off x="228600" y="1066800"/>
            <a:ext cx="8686800" cy="5257800"/>
          </a:xfrm>
        </p:spPr>
        <p:txBody>
          <a:bodyPr/>
          <a:lstStyle/>
          <a:p>
            <a:pPr>
              <a:spcAft>
                <a:spcPts val="0"/>
              </a:spcAft>
            </a:pPr>
            <a:r>
              <a:rPr lang="en-US" dirty="0"/>
              <a:t>MI employs a </a:t>
            </a:r>
            <a:r>
              <a:rPr lang="en-US" dirty="0" smtClean="0"/>
              <a:t>Strengths-Based </a:t>
            </a:r>
            <a:r>
              <a:rPr lang="en-US" dirty="0"/>
              <a:t>Approach, whereby </a:t>
            </a:r>
            <a:r>
              <a:rPr lang="en-US" dirty="0" smtClean="0"/>
              <a:t>consumers </a:t>
            </a:r>
            <a:r>
              <a:rPr lang="en-US" dirty="0"/>
              <a:t>are encouraged to focus on their strengths, but not at the exclusion of addressing concerns or barriers. </a:t>
            </a:r>
          </a:p>
          <a:p>
            <a:pPr>
              <a:spcAft>
                <a:spcPts val="0"/>
              </a:spcAft>
            </a:pPr>
            <a:r>
              <a:rPr lang="en-US" dirty="0"/>
              <a:t>MI promotes a Solution-Focus Approach that entails  framing or describing a situation from a positive perspective versus a negative perspective. </a:t>
            </a:r>
          </a:p>
          <a:p>
            <a:pPr>
              <a:spcAft>
                <a:spcPts val="0"/>
              </a:spcAft>
            </a:pPr>
            <a:r>
              <a:rPr lang="en-US" dirty="0"/>
              <a:t>MI is a skill in which IL </a:t>
            </a:r>
            <a:r>
              <a:rPr lang="en-US" dirty="0" smtClean="0"/>
              <a:t>staff </a:t>
            </a:r>
            <a:r>
              <a:rPr lang="en-US" dirty="0"/>
              <a:t>can become proficient, but only through experience gained through ongoing practice. </a:t>
            </a:r>
            <a:r>
              <a:rPr lang="en-US" dirty="0" smtClean="0"/>
              <a:t>Online </a:t>
            </a:r>
            <a:r>
              <a:rPr lang="en-US" dirty="0"/>
              <a:t>courses and demonstration videos may be helpful as well.</a:t>
            </a:r>
          </a:p>
          <a:p>
            <a:endParaRPr lang="en-US" dirty="0"/>
          </a:p>
        </p:txBody>
      </p:sp>
    </p:spTree>
    <p:extLst>
      <p:ext uri="{BB962C8B-B14F-4D97-AF65-F5344CB8AC3E}">
        <p14:creationId xmlns:p14="http://schemas.microsoft.com/office/powerpoint/2010/main" val="12069689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914400"/>
          </a:xfrm>
        </p:spPr>
        <p:txBody>
          <a:bodyPr/>
          <a:lstStyle/>
          <a:p>
            <a:r>
              <a:rPr lang="en-US" dirty="0"/>
              <a:t>Motivational </a:t>
            </a:r>
            <a:r>
              <a:rPr lang="en-US" dirty="0" smtClean="0"/>
              <a:t>Interviewing Consists of Four Processes</a:t>
            </a:r>
            <a:endParaRPr lang="en-US" sz="2400" dirty="0"/>
          </a:p>
        </p:txBody>
      </p:sp>
      <p:sp>
        <p:nvSpPr>
          <p:cNvPr id="3" name="Content Placeholder 2"/>
          <p:cNvSpPr>
            <a:spLocks noGrp="1"/>
          </p:cNvSpPr>
          <p:nvPr>
            <p:ph idx="1"/>
          </p:nvPr>
        </p:nvSpPr>
        <p:spPr>
          <a:xfrm>
            <a:off x="228600" y="1066800"/>
            <a:ext cx="8686800" cy="5257800"/>
          </a:xfrm>
        </p:spPr>
        <p:txBody>
          <a:bodyPr/>
          <a:lstStyle/>
          <a:p>
            <a:pPr marL="0" indent="0">
              <a:spcAft>
                <a:spcPts val="1200"/>
              </a:spcAft>
              <a:buNone/>
            </a:pPr>
            <a:r>
              <a:rPr lang="en-US" dirty="0"/>
              <a:t>According to Miller and Rollnick (2013), there are four processes of </a:t>
            </a:r>
            <a:r>
              <a:rPr lang="en-US" dirty="0" smtClean="0"/>
              <a:t>MI—all </a:t>
            </a:r>
            <a:r>
              <a:rPr lang="en-US" dirty="0"/>
              <a:t>of which have implications to IL:</a:t>
            </a:r>
          </a:p>
          <a:p>
            <a:pPr marL="914400" lvl="1" indent="-514350">
              <a:buFont typeface="+mj-lt"/>
              <a:buAutoNum type="arabicPeriod"/>
            </a:pPr>
            <a:r>
              <a:rPr lang="en-US" dirty="0"/>
              <a:t>Engaging: “the process of establishing a mutually trusting, and respectful helping </a:t>
            </a:r>
            <a:r>
              <a:rPr lang="en-US" dirty="0" smtClean="0"/>
              <a:t>relationship.”</a:t>
            </a:r>
            <a:endParaRPr lang="en-US" dirty="0"/>
          </a:p>
          <a:p>
            <a:pPr marL="914400" lvl="1" indent="-514350">
              <a:buFont typeface="+mj-lt"/>
              <a:buAutoNum type="arabicPeriod"/>
            </a:pPr>
            <a:r>
              <a:rPr lang="en-US" dirty="0"/>
              <a:t>Focusing: “clarifying a particular goal or direction for </a:t>
            </a:r>
            <a:r>
              <a:rPr lang="en-US" dirty="0" smtClean="0"/>
              <a:t>change.”</a:t>
            </a:r>
            <a:endParaRPr lang="en-US" dirty="0"/>
          </a:p>
          <a:p>
            <a:pPr marL="914400" lvl="1" indent="-514350">
              <a:buFont typeface="+mj-lt"/>
              <a:buAutoNum type="arabicPeriod"/>
            </a:pPr>
            <a:r>
              <a:rPr lang="en-US" dirty="0"/>
              <a:t>Evoking: “eliciting the person’s own motivation for particular </a:t>
            </a:r>
            <a:r>
              <a:rPr lang="en-US" dirty="0" smtClean="0"/>
              <a:t>change.”</a:t>
            </a:r>
            <a:endParaRPr lang="en-US" dirty="0"/>
          </a:p>
          <a:p>
            <a:pPr marL="914400" lvl="1" indent="-514350">
              <a:buFont typeface="+mj-lt"/>
              <a:buAutoNum type="arabicPeriod"/>
            </a:pPr>
            <a:r>
              <a:rPr lang="en-US" dirty="0"/>
              <a:t>Planning: “developing a specific change plan to </a:t>
            </a:r>
            <a:r>
              <a:rPr lang="en-US" dirty="0" smtClean="0"/>
              <a:t>implement.” </a:t>
            </a:r>
            <a:endParaRPr lang="en-US" dirty="0"/>
          </a:p>
          <a:p>
            <a:pPr marL="0" indent="0">
              <a:buNone/>
            </a:pPr>
            <a:endParaRPr lang="en-US" dirty="0">
              <a:solidFill>
                <a:srgbClr val="000000"/>
              </a:solidFill>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3257277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696200" cy="762000"/>
          </a:xfrm>
        </p:spPr>
        <p:txBody>
          <a:bodyPr/>
          <a:lstStyle/>
          <a:p>
            <a:r>
              <a:rPr lang="en-US" dirty="0"/>
              <a:t>Motivational </a:t>
            </a:r>
            <a:r>
              <a:rPr lang="en-US" dirty="0" smtClean="0"/>
              <a:t>Interviewing</a:t>
            </a:r>
            <a:r>
              <a:rPr lang="en-US" dirty="0" smtClean="0">
                <a:cs typeface="Times New Roman" panose="02020603050405020304" pitchFamily="18" charset="0"/>
              </a:rPr>
              <a:t>―T3</a:t>
            </a:r>
            <a:endParaRPr lang="en-US" sz="2400" dirty="0"/>
          </a:p>
        </p:txBody>
      </p:sp>
      <p:sp>
        <p:nvSpPr>
          <p:cNvPr id="9" name="Content Placeholder 8">
            <a:extLst>
              <a:ext uri="{FF2B5EF4-FFF2-40B4-BE49-F238E27FC236}">
                <a16:creationId xmlns:a16="http://schemas.microsoft.com/office/drawing/2014/main" xmlns="" id="{F19AFBDA-9A0D-4010-B029-FEAB6E23B9AB}"/>
              </a:ext>
            </a:extLst>
          </p:cNvPr>
          <p:cNvSpPr>
            <a:spLocks noGrp="1"/>
          </p:cNvSpPr>
          <p:nvPr>
            <p:ph idx="1"/>
          </p:nvPr>
        </p:nvSpPr>
        <p:spPr>
          <a:xfrm>
            <a:off x="228600" y="1066800"/>
            <a:ext cx="8686800" cy="5029200"/>
          </a:xfrm>
        </p:spPr>
        <p:txBody>
          <a:bodyPr/>
          <a:lstStyle/>
          <a:p>
            <a:pPr>
              <a:spcAft>
                <a:spcPts val="1200"/>
              </a:spcAft>
            </a:pPr>
            <a:r>
              <a:rPr lang="en-US" dirty="0"/>
              <a:t>T3 (</a:t>
            </a:r>
            <a:r>
              <a:rPr lang="en-US" dirty="0">
                <a:hlinkClick r:id="rId2"/>
              </a:rPr>
              <a:t>http://us.thinkt3.com/motivational-interviewing-changing-the-conversation</a:t>
            </a:r>
            <a:r>
              <a:rPr lang="en-US" dirty="0"/>
              <a:t>) is an online resource that illustrates the standard interviewing approach vs. the MI approach, which is more consistent with the IL Philosophy:</a:t>
            </a:r>
          </a:p>
          <a:p>
            <a:pPr lvl="1"/>
            <a:r>
              <a:rPr lang="en-US" dirty="0"/>
              <a:t>Standard Approach: Focuses on advising, warning and persuading vs. MI Approach: Emphasizes personal choice and </a:t>
            </a:r>
            <a:r>
              <a:rPr lang="en-US" dirty="0" smtClean="0"/>
              <a:t>autonomy.</a:t>
            </a:r>
            <a:endParaRPr lang="en-US" dirty="0"/>
          </a:p>
          <a:p>
            <a:pPr lvl="1"/>
            <a:r>
              <a:rPr lang="en-US" dirty="0"/>
              <a:t>Standard Approach: Focuses on fixing the problem vs. MI Approach: Focuses on person’s </a:t>
            </a:r>
            <a:r>
              <a:rPr lang="en-US" dirty="0" smtClean="0"/>
              <a:t>concerns.</a:t>
            </a:r>
            <a:endParaRPr lang="en-US" dirty="0"/>
          </a:p>
          <a:p>
            <a:endParaRPr lang="en-US" dirty="0"/>
          </a:p>
          <a:p>
            <a:endParaRPr lang="en-US" dirty="0"/>
          </a:p>
        </p:txBody>
      </p:sp>
    </p:spTree>
    <p:extLst>
      <p:ext uri="{BB962C8B-B14F-4D97-AF65-F5344CB8AC3E}">
        <p14:creationId xmlns:p14="http://schemas.microsoft.com/office/powerpoint/2010/main" val="31549832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7696200" cy="609600"/>
          </a:xfrm>
        </p:spPr>
        <p:txBody>
          <a:bodyPr/>
          <a:lstStyle/>
          <a:p>
            <a:r>
              <a:rPr lang="en-US" dirty="0" smtClean="0"/>
              <a:t>Standard Approach vs. MI Approach</a:t>
            </a:r>
            <a:endParaRPr lang="en-US" sz="2400" dirty="0"/>
          </a:p>
        </p:txBody>
      </p:sp>
      <p:sp>
        <p:nvSpPr>
          <p:cNvPr id="3" name="Content Placeholder 2"/>
          <p:cNvSpPr>
            <a:spLocks noGrp="1"/>
          </p:cNvSpPr>
          <p:nvPr>
            <p:ph idx="1"/>
          </p:nvPr>
        </p:nvSpPr>
        <p:spPr>
          <a:xfrm>
            <a:off x="228600" y="1066800"/>
            <a:ext cx="8686800" cy="4191000"/>
          </a:xfrm>
        </p:spPr>
        <p:txBody>
          <a:bodyPr/>
          <a:lstStyle/>
          <a:p>
            <a:r>
              <a:rPr lang="en-US" dirty="0"/>
              <a:t>Standard Approach: Paternalistic relationship vs. MI Approach: A collaborative </a:t>
            </a:r>
            <a:r>
              <a:rPr lang="en-US" dirty="0" smtClean="0"/>
              <a:t>partnership.</a:t>
            </a:r>
            <a:endParaRPr lang="en-US" dirty="0"/>
          </a:p>
          <a:p>
            <a:r>
              <a:rPr lang="en-US" dirty="0"/>
              <a:t>Standard Approach: Ambivalence seen as being in denial vs. MI Approach: Ambivalence seen as a normal part of the change </a:t>
            </a:r>
            <a:r>
              <a:rPr lang="en-US" dirty="0" smtClean="0"/>
              <a:t>process.</a:t>
            </a:r>
            <a:endParaRPr lang="en-US" dirty="0"/>
          </a:p>
          <a:p>
            <a:r>
              <a:rPr lang="en-US" dirty="0"/>
              <a:t>Standard Approach: Assumes person is motivated to change vs. MI Approach: Matches approach with the person’s level of readiness to </a:t>
            </a:r>
            <a:r>
              <a:rPr lang="en-US" dirty="0" smtClean="0"/>
              <a:t>change.</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17437844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Motivational </a:t>
            </a:r>
            <a:r>
              <a:rPr lang="en-US" dirty="0" smtClean="0"/>
              <a:t>Interviewing has Expanded Beyond Field of Counseling</a:t>
            </a:r>
            <a:endParaRPr lang="en-US" sz="2400" dirty="0"/>
          </a:p>
        </p:txBody>
      </p:sp>
      <p:sp>
        <p:nvSpPr>
          <p:cNvPr id="3" name="Content Placeholder 2"/>
          <p:cNvSpPr>
            <a:spLocks noGrp="1"/>
          </p:cNvSpPr>
          <p:nvPr>
            <p:ph idx="1"/>
          </p:nvPr>
        </p:nvSpPr>
        <p:spPr>
          <a:xfrm>
            <a:off x="228600" y="1066800"/>
            <a:ext cx="8763000" cy="5257800"/>
          </a:xfrm>
        </p:spPr>
        <p:txBody>
          <a:bodyPr/>
          <a:lstStyle/>
          <a:p>
            <a:r>
              <a:rPr lang="en-US" dirty="0"/>
              <a:t>MI is not a recent concept, but has expanded beyond the field of counseling into multiple disciplines. It contains a set of principles, techniques and strategies that go beyond the scope of this training. </a:t>
            </a:r>
            <a:r>
              <a:rPr lang="en-US" dirty="0" smtClean="0"/>
              <a:t>For </a:t>
            </a:r>
            <a:r>
              <a:rPr lang="en-US" dirty="0"/>
              <a:t>additional sources of information, check out:</a:t>
            </a:r>
          </a:p>
          <a:p>
            <a:pPr lvl="1"/>
            <a:r>
              <a:rPr lang="en-US" dirty="0">
                <a:hlinkClick r:id="rId2"/>
              </a:rPr>
              <a:t>https://www.youtube.com/watch?v=E6DYYJJJpLo</a:t>
            </a:r>
            <a:endParaRPr lang="en-US" dirty="0"/>
          </a:p>
          <a:p>
            <a:pPr lvl="1"/>
            <a:r>
              <a:rPr lang="en-US" dirty="0">
                <a:hlinkClick r:id="rId3"/>
              </a:rPr>
              <a:t>http://us.thinkt3.com/courses-offerings/motivational-interviewing-facilitating-change</a:t>
            </a:r>
            <a:endParaRPr lang="en-US" dirty="0"/>
          </a:p>
          <a:p>
            <a:pPr lvl="1"/>
            <a:r>
              <a:rPr lang="en-US" dirty="0">
                <a:hlinkClick r:id="rId4"/>
              </a:rPr>
              <a:t>http://www.ncjfcj.org/sites/default/files/MI%20Strategies%20%26%20Techniques%20-%20Rationales%20and%20examples.pdf</a:t>
            </a:r>
            <a:endParaRPr lang="en-US" dirty="0"/>
          </a:p>
          <a:p>
            <a:pPr lvl="1">
              <a:buFont typeface="Courier New" panose="02070309020205020404" pitchFamily="49" charset="0"/>
              <a:buChar char="o"/>
            </a:pPr>
            <a:endParaRPr lang="en-US" dirty="0"/>
          </a:p>
          <a:p>
            <a:pPr marL="0" indent="0">
              <a:buNone/>
            </a:pPr>
            <a:endParaRPr lang="en-US" dirty="0">
              <a:solidFill>
                <a:srgbClr val="000000"/>
              </a:solidFill>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104789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179638"/>
            <a:ext cx="8686800" cy="792162"/>
          </a:xfrm>
        </p:spPr>
        <p:txBody>
          <a:bodyPr/>
          <a:lstStyle/>
          <a:p>
            <a:pPr algn="ctr"/>
            <a:r>
              <a:rPr lang="en-US" sz="2800" i="1" dirty="0" smtClean="0">
                <a:effectLst/>
              </a:rPr>
              <a:t>Introduction to the </a:t>
            </a:r>
            <a:br>
              <a:rPr lang="en-US" sz="2800" i="1" dirty="0" smtClean="0">
                <a:effectLst/>
              </a:rPr>
            </a:br>
            <a:r>
              <a:rPr lang="en-US" sz="2800" i="1" dirty="0" smtClean="0">
                <a:effectLst/>
              </a:rPr>
              <a:t>Critical Role of Information &amp; Referral (I&amp;R) </a:t>
            </a:r>
            <a:r>
              <a:rPr lang="en-US" sz="2800" i="1" dirty="0">
                <a:effectLst/>
              </a:rPr>
              <a:t/>
            </a:r>
            <a:br>
              <a:rPr lang="en-US" sz="2800" i="1" dirty="0">
                <a:effectLst/>
              </a:rPr>
            </a:br>
            <a:r>
              <a:rPr lang="en-US" sz="2800" i="1" dirty="0" smtClean="0">
                <a:effectLst/>
              </a:rPr>
              <a:t/>
            </a:r>
            <a:br>
              <a:rPr lang="en-US" sz="2800" i="1" dirty="0" smtClean="0">
                <a:effectLst/>
              </a:rPr>
            </a:br>
            <a:r>
              <a:rPr lang="en-US" sz="2800" dirty="0" smtClean="0">
                <a:effectLst/>
              </a:rPr>
              <a:t>Darrel Christenson</a:t>
            </a:r>
            <a:endParaRPr lang="en-US" sz="2800" dirty="0">
              <a:effectLst/>
            </a:endParaRPr>
          </a:p>
        </p:txBody>
      </p:sp>
    </p:spTree>
    <p:extLst>
      <p:ext uri="{BB962C8B-B14F-4D97-AF65-F5344CB8AC3E}">
        <p14:creationId xmlns:p14="http://schemas.microsoft.com/office/powerpoint/2010/main" val="35761225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&amp; Referral – The Gateway to Your CIL</a:t>
            </a:r>
            <a:endParaRPr lang="en-US" sz="2400" dirty="0"/>
          </a:p>
        </p:txBody>
      </p:sp>
      <p:sp>
        <p:nvSpPr>
          <p:cNvPr id="3" name="Content Placeholder 2"/>
          <p:cNvSpPr>
            <a:spLocks noGrp="1"/>
          </p:cNvSpPr>
          <p:nvPr>
            <p:ph idx="1"/>
          </p:nvPr>
        </p:nvSpPr>
        <p:spPr>
          <a:xfrm>
            <a:off x="457200" y="1143000"/>
            <a:ext cx="8305800" cy="5257800"/>
          </a:xfrm>
        </p:spPr>
        <p:txBody>
          <a:bodyPr/>
          <a:lstStyle/>
          <a:p>
            <a:r>
              <a:rPr lang="en-US" dirty="0" smtClean="0"/>
              <a:t>I&amp;R is the first point of contact to the outside world</a:t>
            </a:r>
          </a:p>
          <a:p>
            <a:r>
              <a:rPr lang="en-US" dirty="0" smtClean="0"/>
              <a:t>A core service &amp; the first impression of your CIL</a:t>
            </a:r>
            <a:endParaRPr lang="en-US" dirty="0"/>
          </a:p>
          <a:p>
            <a:r>
              <a:rPr lang="en-US" dirty="0" smtClean="0"/>
              <a:t>Large or small – critical role/ staff </a:t>
            </a:r>
            <a:endParaRPr lang="en-US" dirty="0"/>
          </a:p>
          <a:p>
            <a:r>
              <a:rPr lang="en-US" dirty="0" smtClean="0"/>
              <a:t>Answer the phone and follow-up</a:t>
            </a:r>
          </a:p>
          <a:p>
            <a:r>
              <a:rPr lang="en-US" dirty="0" smtClean="0"/>
              <a:t>“You are the first agency to call me back”</a:t>
            </a:r>
          </a:p>
          <a:p>
            <a:r>
              <a:rPr lang="en-US" dirty="0" smtClean="0"/>
              <a:t>Do not give people the run around – internally or externally</a:t>
            </a:r>
          </a:p>
          <a:p>
            <a:pPr marL="0" indent="0">
              <a:buNone/>
            </a:pPr>
            <a:endParaRPr lang="en-US" dirty="0">
              <a:solidFill>
                <a:srgbClr val="000000"/>
              </a:solidFill>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739590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&amp; R – Your Gateway</a:t>
            </a:r>
            <a:endParaRPr lang="en-US" sz="2400" dirty="0"/>
          </a:p>
        </p:txBody>
      </p:sp>
      <p:sp>
        <p:nvSpPr>
          <p:cNvPr id="3" name="Content Placeholder 2"/>
          <p:cNvSpPr>
            <a:spLocks noGrp="1"/>
          </p:cNvSpPr>
          <p:nvPr>
            <p:ph idx="1"/>
          </p:nvPr>
        </p:nvSpPr>
        <p:spPr>
          <a:xfrm>
            <a:off x="381000" y="838200"/>
            <a:ext cx="8686800" cy="5257800"/>
          </a:xfrm>
        </p:spPr>
        <p:txBody>
          <a:bodyPr/>
          <a:lstStyle/>
          <a:p>
            <a:r>
              <a:rPr lang="en-US" dirty="0" smtClean="0"/>
              <a:t>Information is knowledge &amp; resources = Power</a:t>
            </a:r>
          </a:p>
          <a:p>
            <a:r>
              <a:rPr lang="en-US" dirty="0" smtClean="0"/>
              <a:t>I&amp;R opens up your CIL to its other services</a:t>
            </a:r>
            <a:endParaRPr lang="en-US" dirty="0"/>
          </a:p>
          <a:p>
            <a:r>
              <a:rPr lang="en-US" dirty="0" smtClean="0"/>
              <a:t>Peer Mentoring, IL Skills Instruction, Advocacy etc.</a:t>
            </a:r>
            <a:endParaRPr lang="en-US" dirty="0"/>
          </a:p>
          <a:p>
            <a:r>
              <a:rPr lang="en-US" dirty="0" smtClean="0"/>
              <a:t>Let them know you will work WITH them, not FOR them. Empowers caller.</a:t>
            </a:r>
          </a:p>
          <a:p>
            <a:r>
              <a:rPr lang="en-US" dirty="0" smtClean="0"/>
              <a:t>IL Philosophy – not Medical Model</a:t>
            </a:r>
          </a:p>
          <a:p>
            <a:pPr marL="0" indent="0">
              <a:buNone/>
            </a:pPr>
            <a:endParaRPr lang="en-US" dirty="0">
              <a:solidFill>
                <a:srgbClr val="000000"/>
              </a:solidFill>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3577057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Seamless Services – Ability360</a:t>
            </a:r>
            <a:endParaRPr lang="en-US" sz="2400" dirty="0"/>
          </a:p>
        </p:txBody>
      </p:sp>
      <p:sp>
        <p:nvSpPr>
          <p:cNvPr id="3" name="Content Placeholder 2"/>
          <p:cNvSpPr>
            <a:spLocks noGrp="1"/>
          </p:cNvSpPr>
          <p:nvPr>
            <p:ph idx="1"/>
          </p:nvPr>
        </p:nvSpPr>
        <p:spPr>
          <a:xfrm>
            <a:off x="381000" y="838200"/>
            <a:ext cx="8686800" cy="5257800"/>
          </a:xfrm>
        </p:spPr>
        <p:txBody>
          <a:bodyPr/>
          <a:lstStyle/>
          <a:p>
            <a:r>
              <a:rPr lang="en-US" dirty="0" smtClean="0"/>
              <a:t>Holistic Approach to providing services</a:t>
            </a:r>
          </a:p>
          <a:p>
            <a:r>
              <a:rPr lang="en-US" dirty="0" smtClean="0"/>
              <a:t>Much more difficult to work this way</a:t>
            </a:r>
            <a:endParaRPr lang="en-US" dirty="0"/>
          </a:p>
          <a:p>
            <a:r>
              <a:rPr lang="en-US" dirty="0" smtClean="0"/>
              <a:t>Much better service delivery</a:t>
            </a:r>
            <a:endParaRPr lang="en-US" dirty="0"/>
          </a:p>
          <a:p>
            <a:r>
              <a:rPr lang="en-US" dirty="0" smtClean="0"/>
              <a:t>Large/ small, rural or urban, work outside “silos”</a:t>
            </a:r>
          </a:p>
          <a:p>
            <a:pPr marL="0" indent="0">
              <a:buNone/>
            </a:pPr>
            <a:endParaRPr lang="en-US" dirty="0">
              <a:solidFill>
                <a:srgbClr val="000000"/>
              </a:solidFill>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84467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810001"/>
            <a:ext cx="9144000" cy="1295399"/>
          </a:xfrm>
        </p:spPr>
        <p:txBody>
          <a:bodyPr/>
          <a:lstStyle/>
          <a:p>
            <a:pPr algn="ctr"/>
            <a:r>
              <a:rPr lang="en-US" sz="2400" dirty="0" smtClean="0">
                <a:effectLst/>
              </a:rPr>
              <a:t>Get to the Core of It:</a:t>
            </a:r>
            <a:br>
              <a:rPr lang="en-US" sz="2400" dirty="0" smtClean="0">
                <a:effectLst/>
              </a:rPr>
            </a:br>
            <a:r>
              <a:rPr lang="en-US" sz="2400" dirty="0" smtClean="0">
                <a:effectLst/>
              </a:rPr>
              <a:t> Integrating CIL Core Services for a </a:t>
            </a:r>
            <a:br>
              <a:rPr lang="en-US" sz="2400" dirty="0" smtClean="0">
                <a:effectLst/>
              </a:rPr>
            </a:br>
            <a:r>
              <a:rPr lang="en-US" sz="2400" dirty="0" smtClean="0">
                <a:effectLst/>
              </a:rPr>
              <a:t>Holistic Consumer Experience</a:t>
            </a:r>
            <a:r>
              <a:rPr lang="en-US" sz="2400" dirty="0">
                <a:effectLst/>
              </a:rPr>
              <a:t/>
            </a:r>
            <a:br>
              <a:rPr lang="en-US" sz="2400" dirty="0">
                <a:effectLst/>
              </a:rPr>
            </a:br>
            <a:r>
              <a:rPr lang="en-US" sz="2400" i="1" dirty="0" smtClean="0">
                <a:effectLst/>
              </a:rPr>
              <a:t/>
            </a:r>
            <a:br>
              <a:rPr lang="en-US" sz="2400" i="1" dirty="0" smtClean="0">
                <a:effectLst/>
              </a:rPr>
            </a:br>
            <a:r>
              <a:rPr lang="en-US" sz="2400" i="1" dirty="0" smtClean="0">
                <a:effectLst/>
              </a:rPr>
              <a:t>Incorporating Discussions of Empowerment and </a:t>
            </a:r>
            <a:br>
              <a:rPr lang="en-US" sz="2400" i="1" dirty="0" smtClean="0">
                <a:effectLst/>
              </a:rPr>
            </a:br>
            <a:r>
              <a:rPr lang="en-US" sz="2400" i="1" dirty="0" smtClean="0">
                <a:effectLst/>
              </a:rPr>
              <a:t>Self-Advocacy with Consumers at Initial Contact</a:t>
            </a:r>
            <a:r>
              <a:rPr lang="en-US" sz="2400" i="1" dirty="0">
                <a:effectLst/>
              </a:rPr>
              <a:t/>
            </a:r>
            <a:br>
              <a:rPr lang="en-US" sz="2400" i="1" dirty="0">
                <a:effectLst/>
              </a:rPr>
            </a:br>
            <a:r>
              <a:rPr lang="en-US" sz="2400" i="1" dirty="0" smtClean="0">
                <a:effectLst/>
              </a:rPr>
              <a:t/>
            </a:r>
            <a:br>
              <a:rPr lang="en-US" sz="2400" i="1" dirty="0" smtClean="0">
                <a:effectLst/>
              </a:rPr>
            </a:br>
            <a:r>
              <a:rPr lang="en-US" sz="2000" dirty="0" smtClean="0">
                <a:solidFill>
                  <a:srgbClr val="333399"/>
                </a:solidFill>
                <a:effectLst/>
                <a:latin typeface="Arial Rounded MT Bold" pitchFamily="34" charset="0"/>
              </a:rPr>
              <a:t>Presenters:</a:t>
            </a:r>
            <a:r>
              <a:rPr lang="en-US" sz="2000" dirty="0">
                <a:solidFill>
                  <a:srgbClr val="333399"/>
                </a:solidFill>
                <a:effectLst/>
                <a:latin typeface="Arial Rounded MT Bold" pitchFamily="34" charset="0"/>
              </a:rPr>
              <a:t/>
            </a:r>
            <a:br>
              <a:rPr lang="en-US" sz="2000" dirty="0">
                <a:solidFill>
                  <a:srgbClr val="333399"/>
                </a:solidFill>
                <a:effectLst/>
                <a:latin typeface="Arial Rounded MT Bold" pitchFamily="34" charset="0"/>
              </a:rPr>
            </a:br>
            <a:r>
              <a:rPr lang="en-US" sz="2000" dirty="0" smtClean="0">
                <a:solidFill>
                  <a:srgbClr val="333399"/>
                </a:solidFill>
                <a:effectLst/>
                <a:latin typeface="Arial Rounded MT Bold" pitchFamily="34" charset="0"/>
              </a:rPr>
              <a:t>Darrel Christenson</a:t>
            </a:r>
            <a:br>
              <a:rPr lang="en-US" sz="2000" dirty="0" smtClean="0">
                <a:solidFill>
                  <a:srgbClr val="333399"/>
                </a:solidFill>
                <a:effectLst/>
                <a:latin typeface="Arial Rounded MT Bold" pitchFamily="34" charset="0"/>
              </a:rPr>
            </a:br>
            <a:r>
              <a:rPr lang="en-US" sz="2000" dirty="0" smtClean="0">
                <a:solidFill>
                  <a:srgbClr val="333399"/>
                </a:solidFill>
                <a:effectLst/>
                <a:latin typeface="Arial Rounded MT Bold" pitchFamily="34" charset="0"/>
              </a:rPr>
              <a:t>Michelle Crain</a:t>
            </a:r>
            <a:br>
              <a:rPr lang="en-US" sz="2000" dirty="0" smtClean="0">
                <a:solidFill>
                  <a:srgbClr val="333399"/>
                </a:solidFill>
                <a:effectLst/>
                <a:latin typeface="Arial Rounded MT Bold" pitchFamily="34" charset="0"/>
              </a:rPr>
            </a:br>
            <a:r>
              <a:rPr lang="en-US" sz="2000" dirty="0">
                <a:solidFill>
                  <a:srgbClr val="333399"/>
                </a:solidFill>
                <a:effectLst/>
                <a:latin typeface="Arial Rounded MT Bold" pitchFamily="34" charset="0"/>
              </a:rPr>
              <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1, 2018</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Tempe, AZ</a:t>
            </a:r>
            <a:br>
              <a:rPr lang="en-US" sz="2000" dirty="0">
                <a:solidFill>
                  <a:srgbClr val="333399"/>
                </a:solidFill>
                <a:effectLst/>
                <a:latin typeface="Arial Rounded MT Bold" pitchFamily="34" charset="0"/>
              </a:rPr>
            </a:br>
            <a:r>
              <a:rPr lang="en-US" sz="2000" dirty="0" smtClean="0">
                <a:solidFill>
                  <a:srgbClr val="333399"/>
                </a:solidFill>
                <a:effectLst/>
                <a:latin typeface="Arial Rounded MT Bold" pitchFamily="34" charset="0"/>
              </a:rPr>
              <a:t/>
            </a:r>
            <a:br>
              <a:rPr lang="en-US" sz="2000" dirty="0" smtClean="0">
                <a:solidFill>
                  <a:srgbClr val="333399"/>
                </a:solidFill>
                <a:effectLst/>
                <a:latin typeface="Arial Rounded MT Bold" pitchFamily="34" charset="0"/>
              </a:rPr>
            </a:br>
            <a:r>
              <a:rPr lang="en-US" sz="2000" dirty="0">
                <a:solidFill>
                  <a:srgbClr val="333399"/>
                </a:solidFill>
                <a:effectLst/>
                <a:latin typeface="Arial Rounded MT Bold" pitchFamily="34" charset="0"/>
              </a:rPr>
              <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
            </a:r>
            <a:br>
              <a:rPr lang="en-US" sz="2000" dirty="0">
                <a:solidFill>
                  <a:srgbClr val="333399"/>
                </a:solidFill>
                <a:effectLst/>
                <a:latin typeface="Arial Rounded MT Bold" pitchFamily="34" charset="0"/>
              </a:rPr>
            </a:br>
            <a:r>
              <a:rPr lang="en-US" sz="1800" dirty="0">
                <a:solidFill>
                  <a:srgbClr val="333399"/>
                </a:solidFill>
                <a:effectLst/>
                <a:latin typeface="Arial Rounded MT Bold" pitchFamily="34" charset="0"/>
              </a:rPr>
              <a:t/>
            </a:r>
            <a:br>
              <a:rPr lang="en-US" sz="1800" dirty="0">
                <a:solidFill>
                  <a:srgbClr val="333399"/>
                </a:solidFill>
                <a:effectLst/>
                <a:latin typeface="Arial Rounded MT Bold" pitchFamily="34" charset="0"/>
              </a:rPr>
            </a:br>
            <a:r>
              <a:rPr lang="en-US" sz="1800" i="1" dirty="0">
                <a:solidFill>
                  <a:srgbClr val="333399"/>
                </a:solidFill>
                <a:effectLst/>
                <a:latin typeface="Arial Rounded MT Bold" pitchFamily="34" charset="0"/>
              </a:rPr>
              <a:t/>
            </a:r>
            <a:br>
              <a:rPr lang="en-US" sz="1800" i="1" dirty="0">
                <a:solidFill>
                  <a:srgbClr val="333399"/>
                </a:solidFill>
                <a:effectLst/>
                <a:latin typeface="Arial Rounded MT Bold" pitchFamily="34" charset="0"/>
              </a:rPr>
            </a:br>
            <a:endParaRPr lang="en-US" sz="2000" dirty="0">
              <a:effectLst/>
            </a:endParaRPr>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59429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Seamless Services – Ability360</a:t>
            </a:r>
            <a:endParaRPr lang="en-US" sz="2400" dirty="0"/>
          </a:p>
        </p:txBody>
      </p:sp>
      <p:sp>
        <p:nvSpPr>
          <p:cNvPr id="3" name="Content Placeholder 2"/>
          <p:cNvSpPr>
            <a:spLocks noGrp="1"/>
          </p:cNvSpPr>
          <p:nvPr>
            <p:ph idx="1"/>
          </p:nvPr>
        </p:nvSpPr>
        <p:spPr>
          <a:xfrm>
            <a:off x="457200" y="990600"/>
            <a:ext cx="8686800" cy="5257800"/>
          </a:xfrm>
        </p:spPr>
        <p:txBody>
          <a:bodyPr/>
          <a:lstStyle/>
          <a:p>
            <a:r>
              <a:rPr lang="en-US" dirty="0" smtClean="0"/>
              <a:t>All services truly are interconnected</a:t>
            </a:r>
          </a:p>
          <a:p>
            <a:r>
              <a:rPr lang="en-US" dirty="0" smtClean="0"/>
              <a:t>One staff = 1 or more programs</a:t>
            </a:r>
            <a:endParaRPr lang="en-US" dirty="0"/>
          </a:p>
          <a:p>
            <a:r>
              <a:rPr lang="en-US" dirty="0" smtClean="0"/>
              <a:t>IL Philosophy – no handholding/ babysitting</a:t>
            </a:r>
          </a:p>
          <a:p>
            <a:r>
              <a:rPr lang="en-US" dirty="0" smtClean="0"/>
              <a:t>Remember to think of the whole person</a:t>
            </a:r>
          </a:p>
          <a:p>
            <a:endParaRPr lang="en-US" dirty="0" smtClean="0"/>
          </a:p>
          <a:p>
            <a:pPr marL="0" indent="0">
              <a:buNone/>
            </a:pPr>
            <a:endParaRPr lang="en-US" dirty="0">
              <a:solidFill>
                <a:srgbClr val="000000"/>
              </a:solidFill>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5609222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a:effectLst/>
              </a:rPr>
              <a:t>CIL-NET Attribution</a:t>
            </a:r>
          </a:p>
        </p:txBody>
      </p:sp>
      <p:sp>
        <p:nvSpPr>
          <p:cNvPr id="2" name="Content Placeholder 1"/>
          <p:cNvSpPr>
            <a:spLocks noGrp="1"/>
          </p:cNvSpPr>
          <p:nvPr>
            <p:ph idx="1"/>
          </p:nvPr>
        </p:nvSpPr>
        <p:spPr>
          <a:xfrm>
            <a:off x="457200" y="1219200"/>
            <a:ext cx="8382000" cy="4648200"/>
          </a:xfrm>
        </p:spPr>
        <p:txBody>
          <a:bodyPr/>
          <a:lstStyle/>
          <a:p>
            <a:pPr marL="0" indent="0">
              <a:buNone/>
            </a:pPr>
            <a:r>
              <a:rPr lang="en-US" dirty="0"/>
              <a:t>Support for development of this technical assistance information was provided by the Department of Health and Human Services, Administration for Community Living under grant number </a:t>
            </a:r>
            <a:r>
              <a:rPr lang="en-US" dirty="0" smtClean="0"/>
              <a:t>90ILTA0001. </a:t>
            </a:r>
            <a:r>
              <a:rPr lang="en-US" dirty="0"/>
              <a:t>No official endorsement of the Department of Health and Human Services should be inferred. Permission is granted for duplication of any portion of this information, providing that the following credit is given to the project: Developed as part of the </a:t>
            </a:r>
            <a:r>
              <a:rPr lang="en-US" dirty="0" smtClean="0"/>
              <a:t>CIL-NET</a:t>
            </a:r>
            <a:r>
              <a:rPr lang="en-US" dirty="0"/>
              <a:t>, </a:t>
            </a:r>
            <a:r>
              <a:rPr lang="en-US" dirty="0" smtClean="0"/>
              <a:t>a project of the IL-NET, an ILRU/NCIL/APRIL/USU-CPD </a:t>
            </a:r>
            <a:r>
              <a:rPr lang="en-US" dirty="0"/>
              <a:t>National Training and Technical Assistance Program.</a:t>
            </a:r>
            <a:endParaRPr lang="en-US" sz="2200" dirty="0"/>
          </a:p>
          <a:p>
            <a:pPr marL="0" indent="0">
              <a:buNone/>
            </a:pPr>
            <a:endParaRPr lang="en-US" dirty="0"/>
          </a:p>
        </p:txBody>
      </p:sp>
    </p:spTree>
    <p:extLst>
      <p:ext uri="{BB962C8B-B14F-4D97-AF65-F5344CB8AC3E}">
        <p14:creationId xmlns:p14="http://schemas.microsoft.com/office/powerpoint/2010/main" val="11053333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179638"/>
            <a:ext cx="8686800" cy="792162"/>
          </a:xfrm>
        </p:spPr>
        <p:txBody>
          <a:bodyPr/>
          <a:lstStyle/>
          <a:p>
            <a:pPr algn="ctr"/>
            <a:r>
              <a:rPr lang="en-US" sz="2800" i="1" dirty="0">
                <a:effectLst/>
              </a:rPr>
              <a:t>Importance of Initial Consumer Interview and </a:t>
            </a:r>
            <a:r>
              <a:rPr lang="en-US" sz="2800" i="1" dirty="0" smtClean="0">
                <a:effectLst/>
              </a:rPr>
              <a:t/>
            </a:r>
            <a:br>
              <a:rPr lang="en-US" sz="2800" i="1" dirty="0" smtClean="0">
                <a:effectLst/>
              </a:rPr>
            </a:br>
            <a:r>
              <a:rPr lang="en-US" sz="2800" i="1" dirty="0" smtClean="0">
                <a:effectLst/>
              </a:rPr>
              <a:t>Key </a:t>
            </a:r>
            <a:r>
              <a:rPr lang="en-US" sz="2800" i="1" dirty="0">
                <a:effectLst/>
              </a:rPr>
              <a:t>Elements of Motivational Interviewing</a:t>
            </a:r>
            <a:br>
              <a:rPr lang="en-US" sz="2800" i="1" dirty="0">
                <a:effectLst/>
              </a:rPr>
            </a:br>
            <a:r>
              <a:rPr lang="en-US" sz="2800" i="1" dirty="0">
                <a:effectLst/>
              </a:rPr>
              <a:t/>
            </a:r>
            <a:br>
              <a:rPr lang="en-US" sz="2800" i="1" dirty="0">
                <a:effectLst/>
              </a:rPr>
            </a:br>
            <a:r>
              <a:rPr lang="en-US" sz="2800" dirty="0">
                <a:effectLst/>
              </a:rPr>
              <a:t>Michelle Crain</a:t>
            </a:r>
          </a:p>
        </p:txBody>
      </p:sp>
    </p:spTree>
    <p:extLst>
      <p:ext uri="{BB962C8B-B14F-4D97-AF65-F5344CB8AC3E}">
        <p14:creationId xmlns:p14="http://schemas.microsoft.com/office/powerpoint/2010/main" val="1151385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Initial Interview</a:t>
            </a:r>
            <a:endParaRPr lang="en-US" sz="2400" dirty="0"/>
          </a:p>
        </p:txBody>
      </p:sp>
      <p:sp>
        <p:nvSpPr>
          <p:cNvPr id="3" name="Content Placeholder 2"/>
          <p:cNvSpPr>
            <a:spLocks noGrp="1"/>
          </p:cNvSpPr>
          <p:nvPr>
            <p:ph idx="1"/>
          </p:nvPr>
        </p:nvSpPr>
        <p:spPr>
          <a:xfrm>
            <a:off x="304800" y="914400"/>
            <a:ext cx="8610600" cy="5257800"/>
          </a:xfrm>
        </p:spPr>
        <p:txBody>
          <a:bodyPr/>
          <a:lstStyle/>
          <a:p>
            <a:pPr marL="0" indent="0">
              <a:spcAft>
                <a:spcPts val="1200"/>
              </a:spcAft>
              <a:buNone/>
            </a:pPr>
            <a:r>
              <a:rPr lang="en-US" dirty="0"/>
              <a:t>The initial intake/interview can be a transformative experience for </a:t>
            </a:r>
            <a:r>
              <a:rPr lang="en-US" dirty="0" smtClean="0"/>
              <a:t>consumers </a:t>
            </a:r>
            <a:r>
              <a:rPr lang="en-US" dirty="0"/>
              <a:t>and can define their relationship with Centers for Independent Living (CILs) and success going forward. Therefore, the initial interview is important for several reasons:</a:t>
            </a:r>
          </a:p>
          <a:p>
            <a:pPr marL="914400" lvl="1" indent="-514350">
              <a:buFont typeface="+mj-lt"/>
              <a:buAutoNum type="arabicPeriod"/>
            </a:pPr>
            <a:r>
              <a:rPr lang="en-US" dirty="0"/>
              <a:t>It is the </a:t>
            </a:r>
            <a:r>
              <a:rPr lang="en-US" dirty="0" smtClean="0"/>
              <a:t>CIL’s </a:t>
            </a:r>
            <a:r>
              <a:rPr lang="en-US" dirty="0"/>
              <a:t>first in-depth opportunity to introduce </a:t>
            </a:r>
            <a:r>
              <a:rPr lang="en-US" dirty="0" smtClean="0"/>
              <a:t>consumers </a:t>
            </a:r>
            <a:r>
              <a:rPr lang="en-US" dirty="0"/>
              <a:t>to the Independent Living (IL) Philosophy.</a:t>
            </a:r>
          </a:p>
          <a:p>
            <a:pPr marL="914400" lvl="1" indent="-514350">
              <a:buFont typeface="+mj-lt"/>
              <a:buAutoNum type="arabicPeriod"/>
            </a:pPr>
            <a:r>
              <a:rPr lang="en-US" dirty="0"/>
              <a:t>It is during this time that eligibility for CIL services </a:t>
            </a:r>
            <a:r>
              <a:rPr lang="en-US" dirty="0" smtClean="0"/>
              <a:t>is </a:t>
            </a:r>
            <a:r>
              <a:rPr lang="en-US" dirty="0"/>
              <a:t>determined.</a:t>
            </a:r>
          </a:p>
          <a:p>
            <a:pPr marL="914400" lvl="1" indent="-514350">
              <a:buFont typeface="+mj-lt"/>
              <a:buAutoNum type="arabicPeriod"/>
            </a:pPr>
            <a:r>
              <a:rPr lang="en-US" dirty="0"/>
              <a:t>It sets the stage for establishing a peer-to-peer relationship with IL </a:t>
            </a:r>
            <a:r>
              <a:rPr lang="en-US" dirty="0" smtClean="0"/>
              <a:t>staff.</a:t>
            </a:r>
            <a:endParaRPr lang="en-US" dirty="0"/>
          </a:p>
          <a:p>
            <a:pPr marL="914400" lvl="1" indent="-514350">
              <a:buFont typeface="+mj-lt"/>
              <a:buAutoNum type="arabicPeriod"/>
            </a:pPr>
            <a:endParaRPr lang="en-US" dirty="0"/>
          </a:p>
        </p:txBody>
      </p:sp>
    </p:spTree>
    <p:extLst>
      <p:ext uri="{BB962C8B-B14F-4D97-AF65-F5344CB8AC3E}">
        <p14:creationId xmlns:p14="http://schemas.microsoft.com/office/powerpoint/2010/main" val="3808135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Initial Interview, </a:t>
            </a:r>
            <a:r>
              <a:rPr lang="en-US" sz="2800" dirty="0" smtClean="0"/>
              <a:t>cont’d.</a:t>
            </a:r>
            <a:endParaRPr lang="en-US" sz="2400" dirty="0"/>
          </a:p>
        </p:txBody>
      </p:sp>
      <p:sp>
        <p:nvSpPr>
          <p:cNvPr id="3" name="Content Placeholder 2"/>
          <p:cNvSpPr>
            <a:spLocks noGrp="1"/>
          </p:cNvSpPr>
          <p:nvPr>
            <p:ph idx="1"/>
          </p:nvPr>
        </p:nvSpPr>
        <p:spPr>
          <a:xfrm>
            <a:off x="228600" y="990600"/>
            <a:ext cx="8686800" cy="5257800"/>
          </a:xfrm>
        </p:spPr>
        <p:txBody>
          <a:bodyPr/>
          <a:lstStyle/>
          <a:p>
            <a:pPr marL="914400" lvl="1" indent="-514350">
              <a:buFont typeface="+mj-lt"/>
              <a:buAutoNum type="arabicPeriod" startAt="4"/>
            </a:pPr>
            <a:r>
              <a:rPr lang="en-US" dirty="0"/>
              <a:t>It is the initial process by which individuals are empowered to engage in extensive </a:t>
            </a:r>
            <a:r>
              <a:rPr lang="en-US" dirty="0" smtClean="0"/>
              <a:t>consumer-driven </a:t>
            </a:r>
            <a:r>
              <a:rPr lang="en-US" dirty="0"/>
              <a:t>dialogue with IL </a:t>
            </a:r>
            <a:r>
              <a:rPr lang="en-US" dirty="0" smtClean="0"/>
              <a:t>staff. </a:t>
            </a:r>
            <a:endParaRPr lang="en-US" dirty="0">
              <a:solidFill>
                <a:srgbClr val="000000"/>
              </a:solidFill>
              <a:latin typeface="Times New Roman" panose="02020603050405020304" pitchFamily="18" charset="0"/>
              <a:ea typeface="Times New Roman" panose="02020603050405020304" pitchFamily="18" charset="0"/>
            </a:endParaRPr>
          </a:p>
          <a:p>
            <a:pPr marL="914400" lvl="1" indent="-514350">
              <a:buFont typeface="+mj-lt"/>
              <a:buAutoNum type="arabicPeriod" startAt="4"/>
            </a:pPr>
            <a:r>
              <a:rPr lang="en-US" dirty="0"/>
              <a:t>It serves as a forum to assist </a:t>
            </a:r>
            <a:r>
              <a:rPr lang="en-US" dirty="0" smtClean="0"/>
              <a:t>consumers </a:t>
            </a:r>
            <a:r>
              <a:rPr lang="en-US" dirty="0"/>
              <a:t>in discovering and utilizing their strengths to establish and later achieve their goals.</a:t>
            </a:r>
          </a:p>
          <a:p>
            <a:pPr marL="914400" lvl="1" indent="-514350">
              <a:buFont typeface="+mj-lt"/>
              <a:buAutoNum type="arabicPeriod" startAt="4"/>
            </a:pPr>
            <a:r>
              <a:rPr lang="en-US" dirty="0"/>
              <a:t>If well-structured, it helps the </a:t>
            </a:r>
            <a:r>
              <a:rPr lang="en-US" dirty="0" smtClean="0"/>
              <a:t>consumer </a:t>
            </a:r>
            <a:r>
              <a:rPr lang="en-US" dirty="0"/>
              <a:t>and IL </a:t>
            </a:r>
            <a:r>
              <a:rPr lang="en-US" dirty="0" smtClean="0"/>
              <a:t>staff </a:t>
            </a:r>
            <a:r>
              <a:rPr lang="en-US" dirty="0"/>
              <a:t>to comprehensively identify needs, goals, </a:t>
            </a:r>
            <a:r>
              <a:rPr lang="en-US" dirty="0" smtClean="0"/>
              <a:t>services, </a:t>
            </a:r>
            <a:r>
              <a:rPr lang="en-US" dirty="0"/>
              <a:t>and any potential barriers, in the development of the </a:t>
            </a:r>
            <a:r>
              <a:rPr lang="en-US" dirty="0" smtClean="0"/>
              <a:t>consumer’s </a:t>
            </a:r>
            <a:r>
              <a:rPr lang="en-US" dirty="0"/>
              <a:t>Independent Living Plan (ILP).</a:t>
            </a:r>
          </a:p>
          <a:p>
            <a:pPr marL="914400" lvl="1" indent="-514350">
              <a:buFont typeface="+mj-lt"/>
              <a:buAutoNum type="arabicPeriod" startAt="4"/>
            </a:pPr>
            <a:endParaRPr lang="en-US" dirty="0"/>
          </a:p>
          <a:p>
            <a:pPr marL="0" indent="0">
              <a:buNone/>
            </a:pPr>
            <a:endParaRPr lang="en-US" dirty="0"/>
          </a:p>
        </p:txBody>
      </p:sp>
    </p:spTree>
    <p:extLst>
      <p:ext uri="{BB962C8B-B14F-4D97-AF65-F5344CB8AC3E}">
        <p14:creationId xmlns:p14="http://schemas.microsoft.com/office/powerpoint/2010/main" val="3550953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848600" cy="792162"/>
          </a:xfrm>
        </p:spPr>
        <p:txBody>
          <a:bodyPr/>
          <a:lstStyle/>
          <a:p>
            <a:r>
              <a:rPr lang="en-US" dirty="0"/>
              <a:t>Importance of Initial Interview, </a:t>
            </a:r>
            <a:r>
              <a:rPr lang="en-US" sz="2800" dirty="0" smtClean="0"/>
              <a:t>cont’d. 2</a:t>
            </a:r>
            <a:endParaRPr lang="en-US" sz="2400" dirty="0"/>
          </a:p>
        </p:txBody>
      </p:sp>
      <p:sp>
        <p:nvSpPr>
          <p:cNvPr id="3" name="Content Placeholder 2"/>
          <p:cNvSpPr>
            <a:spLocks noGrp="1"/>
          </p:cNvSpPr>
          <p:nvPr>
            <p:ph idx="1"/>
          </p:nvPr>
        </p:nvSpPr>
        <p:spPr>
          <a:xfrm>
            <a:off x="228600" y="990600"/>
            <a:ext cx="8686800" cy="5257800"/>
          </a:xfrm>
        </p:spPr>
        <p:txBody>
          <a:bodyPr/>
          <a:lstStyle/>
          <a:p>
            <a:pPr marL="914400" lvl="2" indent="-514350">
              <a:spcAft>
                <a:spcPts val="1200"/>
              </a:spcAft>
              <a:buFont typeface="+mj-lt"/>
              <a:buAutoNum type="arabicPeriod" startAt="7"/>
            </a:pPr>
            <a:r>
              <a:rPr lang="en-US" dirty="0"/>
              <a:t>It is during the initial interview when </a:t>
            </a:r>
            <a:r>
              <a:rPr lang="en-US" dirty="0" smtClean="0"/>
              <a:t>consumers </a:t>
            </a:r>
            <a:r>
              <a:rPr lang="en-US" dirty="0"/>
              <a:t>disclose information that is essential to establishing eligibility and identifying needs, goals, </a:t>
            </a:r>
            <a:r>
              <a:rPr lang="en-US" dirty="0" smtClean="0"/>
              <a:t>services, </a:t>
            </a:r>
            <a:r>
              <a:rPr lang="en-US" dirty="0"/>
              <a:t>and potential barriers to community living. If this information is misinterpreted or recorded inaccurately due to IL </a:t>
            </a:r>
            <a:r>
              <a:rPr lang="en-US" dirty="0" smtClean="0"/>
              <a:t>staff’s </a:t>
            </a:r>
            <a:r>
              <a:rPr lang="en-US" dirty="0"/>
              <a:t>distractions and poor listening skills, it may result in:</a:t>
            </a:r>
          </a:p>
          <a:p>
            <a:pPr marL="1771650" lvl="3" indent="-514350"/>
            <a:r>
              <a:rPr lang="en-US" dirty="0"/>
              <a:t>Loss of eligibility  </a:t>
            </a:r>
          </a:p>
          <a:p>
            <a:pPr marL="1771650" lvl="3" indent="-514350"/>
            <a:r>
              <a:rPr lang="en-US" dirty="0"/>
              <a:t>Oversight of </a:t>
            </a:r>
            <a:r>
              <a:rPr lang="en-US" dirty="0" smtClean="0"/>
              <a:t>consumer’s </a:t>
            </a:r>
            <a:r>
              <a:rPr lang="en-US" dirty="0"/>
              <a:t>at-risk status (if the desired outcome is </a:t>
            </a:r>
            <a:r>
              <a:rPr lang="en-US" dirty="0" smtClean="0"/>
              <a:t>avoiding institutionalization)</a:t>
            </a:r>
            <a:endParaRPr lang="en-US" dirty="0"/>
          </a:p>
          <a:p>
            <a:pPr marL="914400" lvl="1" indent="-514350">
              <a:buFont typeface="+mj-lt"/>
              <a:buAutoNum type="arabicPeriod" startAt="3"/>
            </a:pPr>
            <a:endParaRPr lang="en-US" dirty="0"/>
          </a:p>
          <a:p>
            <a:pPr marL="0" indent="0">
              <a:buNone/>
            </a:pPr>
            <a:endParaRPr lang="en-US" dirty="0"/>
          </a:p>
        </p:txBody>
      </p:sp>
    </p:spTree>
    <p:extLst>
      <p:ext uri="{BB962C8B-B14F-4D97-AF65-F5344CB8AC3E}">
        <p14:creationId xmlns:p14="http://schemas.microsoft.com/office/powerpoint/2010/main" val="4090916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848600" cy="792162"/>
          </a:xfrm>
        </p:spPr>
        <p:txBody>
          <a:bodyPr/>
          <a:lstStyle/>
          <a:p>
            <a:r>
              <a:rPr lang="en-US" dirty="0"/>
              <a:t>Importance of Initial Interview, </a:t>
            </a:r>
            <a:r>
              <a:rPr lang="en-US" sz="2800" dirty="0" smtClean="0"/>
              <a:t>cont’d. 3</a:t>
            </a:r>
            <a:endParaRPr lang="en-US" sz="2400" dirty="0"/>
          </a:p>
        </p:txBody>
      </p:sp>
      <p:sp>
        <p:nvSpPr>
          <p:cNvPr id="3" name="Content Placeholder 2"/>
          <p:cNvSpPr>
            <a:spLocks noGrp="1"/>
          </p:cNvSpPr>
          <p:nvPr>
            <p:ph idx="1"/>
          </p:nvPr>
        </p:nvSpPr>
        <p:spPr>
          <a:xfrm>
            <a:off x="228600" y="990600"/>
            <a:ext cx="8458200" cy="5257800"/>
          </a:xfrm>
        </p:spPr>
        <p:txBody>
          <a:bodyPr/>
          <a:lstStyle/>
          <a:p>
            <a:pPr marL="1314450" lvl="2" indent="-514350"/>
            <a:r>
              <a:rPr lang="en-US" dirty="0"/>
              <a:t>Oversight of the antecedents related to </a:t>
            </a:r>
            <a:r>
              <a:rPr lang="en-US" dirty="0" smtClean="0"/>
              <a:t>consumer’s </a:t>
            </a:r>
            <a:r>
              <a:rPr lang="en-US" dirty="0"/>
              <a:t>placement in an institutional setting from which they wish to transition</a:t>
            </a:r>
          </a:p>
          <a:p>
            <a:pPr marL="1314450" lvl="2" indent="-514350"/>
            <a:r>
              <a:rPr lang="en-US" dirty="0"/>
              <a:t>A poorly devised ILP  </a:t>
            </a:r>
          </a:p>
          <a:p>
            <a:pPr marL="914400" lvl="1" indent="-514350">
              <a:buFont typeface="+mj-lt"/>
              <a:buAutoNum type="arabicPeriod" startAt="3"/>
            </a:pPr>
            <a:endParaRPr lang="en-US" dirty="0"/>
          </a:p>
          <a:p>
            <a:pPr marL="0" indent="0">
              <a:buNone/>
            </a:pPr>
            <a:endParaRPr lang="en-US" dirty="0"/>
          </a:p>
        </p:txBody>
      </p:sp>
    </p:spTree>
    <p:extLst>
      <p:ext uri="{BB962C8B-B14F-4D97-AF65-F5344CB8AC3E}">
        <p14:creationId xmlns:p14="http://schemas.microsoft.com/office/powerpoint/2010/main" val="740131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Motivational Interviewing</a:t>
            </a:r>
            <a:endParaRPr lang="en-US" sz="2400" dirty="0"/>
          </a:p>
        </p:txBody>
      </p:sp>
      <p:sp>
        <p:nvSpPr>
          <p:cNvPr id="3" name="Content Placeholder 2"/>
          <p:cNvSpPr>
            <a:spLocks noGrp="1"/>
          </p:cNvSpPr>
          <p:nvPr>
            <p:ph idx="1"/>
          </p:nvPr>
        </p:nvSpPr>
        <p:spPr>
          <a:xfrm>
            <a:off x="228600" y="990600"/>
            <a:ext cx="8534400" cy="5257800"/>
          </a:xfrm>
        </p:spPr>
        <p:txBody>
          <a:bodyPr/>
          <a:lstStyle/>
          <a:p>
            <a:pPr>
              <a:spcAft>
                <a:spcPts val="1200"/>
              </a:spcAft>
            </a:pPr>
            <a:r>
              <a:rPr lang="en-US" dirty="0"/>
              <a:t>What is Motivational Interviewing (MI)?</a:t>
            </a:r>
          </a:p>
          <a:p>
            <a:pPr marL="852678" lvl="1" indent="-457200"/>
            <a:r>
              <a:rPr lang="en-US" dirty="0"/>
              <a:t>MI is a practice based on the work of psychologists, William R. Miller and Stephen Rollnick.</a:t>
            </a:r>
          </a:p>
          <a:p>
            <a:pPr marL="852678" lvl="1" indent="-457200"/>
            <a:r>
              <a:rPr lang="en-US" dirty="0"/>
              <a:t>MI can be applied to numerous fields of work (including independent living) that are engaged in discussions about change or achieving goals.</a:t>
            </a:r>
          </a:p>
          <a:p>
            <a:pPr marL="852678" lvl="1" indent="-457200"/>
            <a:r>
              <a:rPr lang="en-US" dirty="0"/>
              <a:t>In its relation to IL, MI is a collaborative </a:t>
            </a:r>
            <a:r>
              <a:rPr lang="en-US" dirty="0" smtClean="0"/>
              <a:t>consumer-driven </a:t>
            </a:r>
            <a:r>
              <a:rPr lang="en-US" dirty="0"/>
              <a:t>communication strategy that strengthens a </a:t>
            </a:r>
            <a:r>
              <a:rPr lang="en-US" dirty="0" smtClean="0"/>
              <a:t>consumer’s </a:t>
            </a:r>
            <a:r>
              <a:rPr lang="en-US" dirty="0"/>
              <a:t>“own commitment and motivation” to reach his or her goals.</a:t>
            </a:r>
          </a:p>
          <a:p>
            <a:endParaRPr lang="en-US" dirty="0"/>
          </a:p>
          <a:p>
            <a:pPr marL="457200" lvl="1" indent="-457200">
              <a:buFont typeface="Arial" panose="020B0604020202020204" pitchFamily="34" charset="0"/>
              <a:buChar char="•"/>
            </a:pPr>
            <a:endParaRPr lang="en-US" dirty="0"/>
          </a:p>
        </p:txBody>
      </p:sp>
    </p:spTree>
    <p:extLst>
      <p:ext uri="{BB962C8B-B14F-4D97-AF65-F5344CB8AC3E}">
        <p14:creationId xmlns:p14="http://schemas.microsoft.com/office/powerpoint/2010/main" val="2382885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077200" cy="792162"/>
          </a:xfrm>
        </p:spPr>
        <p:txBody>
          <a:bodyPr/>
          <a:lstStyle/>
          <a:p>
            <a:r>
              <a:rPr lang="en-US" dirty="0" smtClean="0"/>
              <a:t>Fundamental Applications of MI to IL</a:t>
            </a:r>
            <a:endParaRPr lang="en-US" sz="2400" dirty="0"/>
          </a:p>
        </p:txBody>
      </p:sp>
      <p:sp>
        <p:nvSpPr>
          <p:cNvPr id="3" name="Content Placeholder 2"/>
          <p:cNvSpPr>
            <a:spLocks noGrp="1"/>
          </p:cNvSpPr>
          <p:nvPr>
            <p:ph idx="1"/>
          </p:nvPr>
        </p:nvSpPr>
        <p:spPr>
          <a:xfrm>
            <a:off x="228600" y="914400"/>
            <a:ext cx="8686800" cy="5257800"/>
          </a:xfrm>
        </p:spPr>
        <p:txBody>
          <a:bodyPr/>
          <a:lstStyle/>
          <a:p>
            <a:r>
              <a:rPr lang="en-US" dirty="0" smtClean="0"/>
              <a:t>MI </a:t>
            </a:r>
            <a:r>
              <a:rPr lang="en-US" dirty="0"/>
              <a:t>encourages IL </a:t>
            </a:r>
            <a:r>
              <a:rPr lang="en-US" dirty="0" smtClean="0"/>
              <a:t>staff </a:t>
            </a:r>
            <a:r>
              <a:rPr lang="en-US" dirty="0"/>
              <a:t>and </a:t>
            </a:r>
            <a:r>
              <a:rPr lang="en-US" dirty="0" smtClean="0"/>
              <a:t>consumers </a:t>
            </a:r>
            <a:r>
              <a:rPr lang="en-US" dirty="0"/>
              <a:t>to think more holistically about the </a:t>
            </a:r>
            <a:r>
              <a:rPr lang="en-US" dirty="0" smtClean="0"/>
              <a:t>consumer’s </a:t>
            </a:r>
            <a:r>
              <a:rPr lang="en-US" dirty="0"/>
              <a:t>current life situation and the direction(s) the </a:t>
            </a:r>
            <a:r>
              <a:rPr lang="en-US" dirty="0" smtClean="0"/>
              <a:t>consumer </a:t>
            </a:r>
            <a:r>
              <a:rPr lang="en-US" dirty="0"/>
              <a:t>wishes to explore to achieve a desired outcome.</a:t>
            </a:r>
          </a:p>
          <a:p>
            <a:r>
              <a:rPr lang="en-US" dirty="0"/>
              <a:t>Similar to MI, IL promotes good interviewing techniques that include:</a:t>
            </a:r>
          </a:p>
          <a:p>
            <a:pPr lvl="1"/>
            <a:r>
              <a:rPr lang="en-US" dirty="0" smtClean="0"/>
              <a:t>Active/Reflective </a:t>
            </a:r>
            <a:r>
              <a:rPr lang="en-US" dirty="0"/>
              <a:t>Listening – Focus attentively on what the </a:t>
            </a:r>
            <a:r>
              <a:rPr lang="en-US" dirty="0" smtClean="0"/>
              <a:t>consumer </a:t>
            </a:r>
            <a:r>
              <a:rPr lang="en-US" dirty="0"/>
              <a:t>is saying; summarize understanding of what was said to </a:t>
            </a:r>
            <a:r>
              <a:rPr lang="en-US" dirty="0" smtClean="0"/>
              <a:t>consumer</a:t>
            </a:r>
            <a:r>
              <a:rPr lang="en-US" dirty="0"/>
              <a:t>; probe for clarification, and maintain an effective balance between listening and </a:t>
            </a:r>
            <a:r>
              <a:rPr lang="en-US" dirty="0" smtClean="0"/>
              <a:t>note-taking. </a:t>
            </a:r>
            <a:endParaRPr lang="en-US" dirty="0"/>
          </a:p>
          <a:p>
            <a:pPr lvl="2"/>
            <a:endParaRPr lang="en-US" dirty="0"/>
          </a:p>
          <a:p>
            <a:endParaRPr lang="en-US" dirty="0"/>
          </a:p>
        </p:txBody>
      </p:sp>
    </p:spTree>
    <p:extLst>
      <p:ext uri="{BB962C8B-B14F-4D97-AF65-F5344CB8AC3E}">
        <p14:creationId xmlns:p14="http://schemas.microsoft.com/office/powerpoint/2010/main" val="66528426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19028</TotalTime>
  <Words>1171</Words>
  <Application>Microsoft Office PowerPoint</Application>
  <PresentationFormat>On-screen Show (4:3)</PresentationFormat>
  <Paragraphs>86</Paragraphs>
  <Slides>21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Arial Rounded MT Bold</vt:lpstr>
      <vt:lpstr>Courier New</vt:lpstr>
      <vt:lpstr>Tahoma</vt:lpstr>
      <vt:lpstr>Times New Roman</vt:lpstr>
      <vt:lpstr>Default Design</vt:lpstr>
      <vt:lpstr>Independent Living Research Utilization</vt:lpstr>
      <vt:lpstr>Get to the Core of It:  Integrating CIL Core Services for a  Holistic Consumer Experience  Incorporating Discussions of Empowerment and  Self-Advocacy with Consumers at Initial Contact  Presenters: Darrel Christenson Michelle Crain  May 1, 2018 Tempe, AZ      </vt:lpstr>
      <vt:lpstr>Importance of Initial Consumer Interview and  Key Elements of Motivational Interviewing  Michelle Crain</vt:lpstr>
      <vt:lpstr>Importance of Initial Interview</vt:lpstr>
      <vt:lpstr>Importance of Initial Interview, cont’d.</vt:lpstr>
      <vt:lpstr>Importance of Initial Interview, cont’d. 2</vt:lpstr>
      <vt:lpstr>Importance of Initial Interview, cont’d. 3</vt:lpstr>
      <vt:lpstr>Motivational Interviewing</vt:lpstr>
      <vt:lpstr>Fundamental Applications of MI to IL</vt:lpstr>
      <vt:lpstr>Good Interviewing Techniques</vt:lpstr>
      <vt:lpstr>Motivational Interviewing Employs Positive Approaches</vt:lpstr>
      <vt:lpstr>Motivational Interviewing Consists of Four Processes</vt:lpstr>
      <vt:lpstr>Motivational Interviewing―T3</vt:lpstr>
      <vt:lpstr>Standard Approach vs. MI Approach</vt:lpstr>
      <vt:lpstr>Motivational Interviewing has Expanded Beyond Field of Counseling</vt:lpstr>
      <vt:lpstr>Introduction to the  Critical Role of Information &amp; Referral (I&amp;R)   Darrel Christenson</vt:lpstr>
      <vt:lpstr>Information &amp; Referral – The Gateway to Your CIL</vt:lpstr>
      <vt:lpstr>I &amp; R – Your Gateway</vt:lpstr>
      <vt:lpstr>Seamless Services – Ability360</vt:lpstr>
      <vt:lpstr>Seamless Services – Ability360</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 to Core of It 2018</dc:title>
  <dc:creator>eubanks</dc:creator>
  <cp:lastModifiedBy>Eubanks, Carol</cp:lastModifiedBy>
  <cp:revision>649</cp:revision>
  <cp:lastPrinted>2016-03-25T15:15:04Z</cp:lastPrinted>
  <dcterms:created xsi:type="dcterms:W3CDTF">2011-01-05T14:17:40Z</dcterms:created>
  <dcterms:modified xsi:type="dcterms:W3CDTF">2019-08-09T17:24:52Z</dcterms:modified>
</cp:coreProperties>
</file>