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789" r:id="rId2"/>
    <p:sldId id="900" r:id="rId3"/>
    <p:sldId id="901" r:id="rId4"/>
    <p:sldId id="902" r:id="rId5"/>
    <p:sldId id="903" r:id="rId6"/>
    <p:sldId id="904" r:id="rId7"/>
    <p:sldId id="905" r:id="rId8"/>
    <p:sldId id="906" r:id="rId9"/>
    <p:sldId id="907" r:id="rId10"/>
    <p:sldId id="908" r:id="rId11"/>
    <p:sldId id="909" r:id="rId12"/>
    <p:sldId id="910" r:id="rId13"/>
    <p:sldId id="911" r:id="rId14"/>
    <p:sldId id="912" r:id="rId15"/>
    <p:sldId id="913" r:id="rId16"/>
    <p:sldId id="914" r:id="rId17"/>
    <p:sldId id="915" r:id="rId18"/>
    <p:sldId id="916" r:id="rId19"/>
    <p:sldId id="917" r:id="rId20"/>
    <p:sldId id="918" r:id="rId21"/>
    <p:sldId id="983"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113697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us.thinkt3.com/motivational-interviewing-changing-the-convers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s.thinkt3.com/courses-offerings/motivational-interviewing-facilitating-change" TargetMode="External"/><Relationship Id="rId2" Type="http://schemas.openxmlformats.org/officeDocument/2006/relationships/hyperlink" Target="https://www.youtube.com/watch?v=E6DYYJJJpLo" TargetMode="External"/><Relationship Id="rId1" Type="http://schemas.openxmlformats.org/officeDocument/2006/relationships/slideLayout" Target="../slideLayouts/slideLayout2.xml"/><Relationship Id="rId4" Type="http://schemas.openxmlformats.org/officeDocument/2006/relationships/hyperlink" Target="http://www.ncjfcj.org/sites/default/files/MI%20Strategies%20&amp;%20Techniques%20-%20Rationales%20and%20example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Interviewing Techniques</a:t>
            </a:r>
            <a:endParaRPr lang="en-US" sz="2400" dirty="0"/>
          </a:p>
        </p:txBody>
      </p:sp>
      <p:sp>
        <p:nvSpPr>
          <p:cNvPr id="3" name="Content Placeholder 2"/>
          <p:cNvSpPr>
            <a:spLocks noGrp="1"/>
          </p:cNvSpPr>
          <p:nvPr>
            <p:ph idx="1"/>
          </p:nvPr>
        </p:nvSpPr>
        <p:spPr/>
        <p:txBody>
          <a:bodyPr/>
          <a:lstStyle/>
          <a:p>
            <a:r>
              <a:rPr lang="en-US" dirty="0"/>
              <a:t>Note-taking – Establish a method, through forms the CIL’s data collection program and other acceptable means, to capture pertinent information for establishing eligibility, goals, services, etc.  </a:t>
            </a:r>
          </a:p>
          <a:p>
            <a:r>
              <a:rPr lang="en-US" dirty="0"/>
              <a:t>Asking open-ended questions – Allow for a more </a:t>
            </a:r>
            <a:r>
              <a:rPr lang="en-US" dirty="0" smtClean="0"/>
              <a:t>in-depth </a:t>
            </a:r>
            <a:r>
              <a:rPr lang="en-US" dirty="0"/>
              <a:t>discussion that builds empathy and </a:t>
            </a:r>
            <a:r>
              <a:rPr lang="en-US" dirty="0" smtClean="0"/>
              <a:t>serves </a:t>
            </a:r>
            <a:r>
              <a:rPr lang="en-US" dirty="0"/>
              <a:t>as a basis for the </a:t>
            </a:r>
            <a:r>
              <a:rPr lang="en-US" dirty="0" smtClean="0"/>
              <a:t>ILP.</a:t>
            </a:r>
            <a:endParaRPr lang="en-US" dirty="0"/>
          </a:p>
          <a:p>
            <a:pPr lvl="2"/>
            <a:endParaRPr lang="en-US" dirty="0"/>
          </a:p>
          <a:p>
            <a:pPr lvl="2">
              <a:buFont typeface="Arial" panose="020B0604020202020204" pitchFamily="34" charset="0"/>
              <a:buChar char="•"/>
            </a:pPr>
            <a:endParaRPr lang="en-US" dirty="0"/>
          </a:p>
          <a:p>
            <a:pPr lvl="1">
              <a:spcAft>
                <a:spcPts val="1200"/>
              </a:spcAft>
              <a:buFont typeface="Courier New" panose="02070309020205020404" pitchFamily="49" charset="0"/>
              <a:buChar char="o"/>
            </a:pPr>
            <a:endParaRPr lang="en-US" dirty="0"/>
          </a:p>
        </p:txBody>
      </p:sp>
    </p:spTree>
    <p:extLst>
      <p:ext uri="{BB962C8B-B14F-4D97-AF65-F5344CB8AC3E}">
        <p14:creationId xmlns:p14="http://schemas.microsoft.com/office/powerpoint/2010/main" val="3908286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Motivational Interviewing Employs Positive Approaches</a:t>
            </a:r>
            <a:endParaRPr lang="en-US" sz="2400" dirty="0"/>
          </a:p>
        </p:txBody>
      </p:sp>
      <p:sp>
        <p:nvSpPr>
          <p:cNvPr id="3" name="Content Placeholder 2"/>
          <p:cNvSpPr>
            <a:spLocks noGrp="1"/>
          </p:cNvSpPr>
          <p:nvPr>
            <p:ph idx="1"/>
          </p:nvPr>
        </p:nvSpPr>
        <p:spPr>
          <a:xfrm>
            <a:off x="228600" y="1066800"/>
            <a:ext cx="8686800" cy="5257800"/>
          </a:xfrm>
        </p:spPr>
        <p:txBody>
          <a:bodyPr/>
          <a:lstStyle/>
          <a:p>
            <a:pPr>
              <a:spcAft>
                <a:spcPts val="0"/>
              </a:spcAft>
            </a:pPr>
            <a:r>
              <a:rPr lang="en-US" dirty="0"/>
              <a:t>MI employs a </a:t>
            </a:r>
            <a:r>
              <a:rPr lang="en-US" dirty="0" smtClean="0"/>
              <a:t>Strengths-Based </a:t>
            </a:r>
            <a:r>
              <a:rPr lang="en-US" dirty="0"/>
              <a:t>Approach, whereby </a:t>
            </a:r>
            <a:r>
              <a:rPr lang="en-US" dirty="0" smtClean="0"/>
              <a:t>consumers </a:t>
            </a:r>
            <a:r>
              <a:rPr lang="en-US" dirty="0"/>
              <a:t>are encouraged to focus on their strengths, but not at the exclusion of addressing concerns or barriers. </a:t>
            </a:r>
          </a:p>
          <a:p>
            <a:pPr>
              <a:spcAft>
                <a:spcPts val="0"/>
              </a:spcAft>
            </a:pPr>
            <a:r>
              <a:rPr lang="en-US" dirty="0"/>
              <a:t>MI promotes a Solution-Focus Approach that entails  framing or describing a situation from a positive perspective versus a negative perspective. </a:t>
            </a:r>
          </a:p>
          <a:p>
            <a:pPr>
              <a:spcAft>
                <a:spcPts val="0"/>
              </a:spcAft>
            </a:pPr>
            <a:r>
              <a:rPr lang="en-US" dirty="0"/>
              <a:t>MI is a skill in which IL </a:t>
            </a:r>
            <a:r>
              <a:rPr lang="en-US" dirty="0" smtClean="0"/>
              <a:t>staff </a:t>
            </a:r>
            <a:r>
              <a:rPr lang="en-US" dirty="0"/>
              <a:t>can become proficient, but only through experience gained through ongoing practice. </a:t>
            </a:r>
            <a:r>
              <a:rPr lang="en-US" dirty="0" smtClean="0"/>
              <a:t>Online </a:t>
            </a:r>
            <a:r>
              <a:rPr lang="en-US" dirty="0"/>
              <a:t>courses and demonstration videos may be helpful as well.</a:t>
            </a:r>
          </a:p>
          <a:p>
            <a:endParaRPr lang="en-US" dirty="0"/>
          </a:p>
        </p:txBody>
      </p:sp>
    </p:spTree>
    <p:extLst>
      <p:ext uri="{BB962C8B-B14F-4D97-AF65-F5344CB8AC3E}">
        <p14:creationId xmlns:p14="http://schemas.microsoft.com/office/powerpoint/2010/main" val="1206968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914400"/>
          </a:xfrm>
        </p:spPr>
        <p:txBody>
          <a:bodyPr/>
          <a:lstStyle/>
          <a:p>
            <a:r>
              <a:rPr lang="en-US" dirty="0"/>
              <a:t>Motivational </a:t>
            </a:r>
            <a:r>
              <a:rPr lang="en-US" dirty="0" smtClean="0"/>
              <a:t>Interviewing Consists of Four Processes</a:t>
            </a:r>
            <a:endParaRPr lang="en-US" sz="2400" dirty="0"/>
          </a:p>
        </p:txBody>
      </p:sp>
      <p:sp>
        <p:nvSpPr>
          <p:cNvPr id="3" name="Content Placeholder 2"/>
          <p:cNvSpPr>
            <a:spLocks noGrp="1"/>
          </p:cNvSpPr>
          <p:nvPr>
            <p:ph idx="1"/>
          </p:nvPr>
        </p:nvSpPr>
        <p:spPr>
          <a:xfrm>
            <a:off x="228600" y="1066800"/>
            <a:ext cx="8686800" cy="5257800"/>
          </a:xfrm>
        </p:spPr>
        <p:txBody>
          <a:bodyPr/>
          <a:lstStyle/>
          <a:p>
            <a:pPr marL="0" indent="0">
              <a:spcAft>
                <a:spcPts val="1200"/>
              </a:spcAft>
              <a:buNone/>
            </a:pPr>
            <a:r>
              <a:rPr lang="en-US" dirty="0"/>
              <a:t>According to Miller and Rollnick (2013), there are four processes of </a:t>
            </a:r>
            <a:r>
              <a:rPr lang="en-US" dirty="0" smtClean="0"/>
              <a:t>MI—all </a:t>
            </a:r>
            <a:r>
              <a:rPr lang="en-US" dirty="0"/>
              <a:t>of which have implications to IL:</a:t>
            </a:r>
          </a:p>
          <a:p>
            <a:pPr marL="914400" lvl="1" indent="-514350">
              <a:buFont typeface="+mj-lt"/>
              <a:buAutoNum type="arabicPeriod"/>
            </a:pPr>
            <a:r>
              <a:rPr lang="en-US" dirty="0"/>
              <a:t>Engaging: “the process of establishing a mutually trusting, and respectful helping </a:t>
            </a:r>
            <a:r>
              <a:rPr lang="en-US" dirty="0" smtClean="0"/>
              <a:t>relationship.”</a:t>
            </a:r>
            <a:endParaRPr lang="en-US" dirty="0"/>
          </a:p>
          <a:p>
            <a:pPr marL="914400" lvl="1" indent="-514350">
              <a:buFont typeface="+mj-lt"/>
              <a:buAutoNum type="arabicPeriod"/>
            </a:pPr>
            <a:r>
              <a:rPr lang="en-US" dirty="0"/>
              <a:t>Focusing: “clarifying a particular goal or direction for </a:t>
            </a:r>
            <a:r>
              <a:rPr lang="en-US" dirty="0" smtClean="0"/>
              <a:t>change.”</a:t>
            </a:r>
            <a:endParaRPr lang="en-US" dirty="0"/>
          </a:p>
          <a:p>
            <a:pPr marL="914400" lvl="1" indent="-514350">
              <a:buFont typeface="+mj-lt"/>
              <a:buAutoNum type="arabicPeriod"/>
            </a:pPr>
            <a:r>
              <a:rPr lang="en-US" dirty="0"/>
              <a:t>Evoking: “eliciting the person’s own motivation for particular </a:t>
            </a:r>
            <a:r>
              <a:rPr lang="en-US" dirty="0" smtClean="0"/>
              <a:t>change.”</a:t>
            </a:r>
            <a:endParaRPr lang="en-US" dirty="0"/>
          </a:p>
          <a:p>
            <a:pPr marL="914400" lvl="1" indent="-514350">
              <a:buFont typeface="+mj-lt"/>
              <a:buAutoNum type="arabicPeriod"/>
            </a:pPr>
            <a:r>
              <a:rPr lang="en-US" dirty="0"/>
              <a:t>Planning: “developing a specific change plan to </a:t>
            </a:r>
            <a:r>
              <a:rPr lang="en-US" dirty="0" smtClean="0"/>
              <a:t>implement.” </a:t>
            </a:r>
            <a:endParaRPr lang="en-US" dirty="0"/>
          </a:p>
          <a:p>
            <a:pPr marL="0" indent="0">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25727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62000"/>
          </a:xfrm>
        </p:spPr>
        <p:txBody>
          <a:bodyPr/>
          <a:lstStyle/>
          <a:p>
            <a:r>
              <a:rPr lang="en-US" dirty="0"/>
              <a:t>Motivational </a:t>
            </a:r>
            <a:r>
              <a:rPr lang="en-US" dirty="0" smtClean="0"/>
              <a:t>Interviewing</a:t>
            </a:r>
            <a:r>
              <a:rPr lang="en-US" dirty="0" smtClean="0">
                <a:cs typeface="Times New Roman" panose="02020603050405020304" pitchFamily="18" charset="0"/>
              </a:rPr>
              <a:t>―T3</a:t>
            </a:r>
            <a:endParaRPr lang="en-US" sz="2400" dirty="0"/>
          </a:p>
        </p:txBody>
      </p:sp>
      <p:sp>
        <p:nvSpPr>
          <p:cNvPr id="9" name="Content Placeholder 8">
            <a:extLst>
              <a:ext uri="{FF2B5EF4-FFF2-40B4-BE49-F238E27FC236}">
                <a16:creationId xmlns:a16="http://schemas.microsoft.com/office/drawing/2014/main" xmlns="" id="{F19AFBDA-9A0D-4010-B029-FEAB6E23B9AB}"/>
              </a:ext>
            </a:extLst>
          </p:cNvPr>
          <p:cNvSpPr>
            <a:spLocks noGrp="1"/>
          </p:cNvSpPr>
          <p:nvPr>
            <p:ph idx="1"/>
          </p:nvPr>
        </p:nvSpPr>
        <p:spPr>
          <a:xfrm>
            <a:off x="228600" y="1066800"/>
            <a:ext cx="8686800" cy="5029200"/>
          </a:xfrm>
        </p:spPr>
        <p:txBody>
          <a:bodyPr/>
          <a:lstStyle/>
          <a:p>
            <a:pPr>
              <a:spcAft>
                <a:spcPts val="1200"/>
              </a:spcAft>
            </a:pPr>
            <a:r>
              <a:rPr lang="en-US" dirty="0"/>
              <a:t>T3 (</a:t>
            </a:r>
            <a:r>
              <a:rPr lang="en-US" dirty="0">
                <a:hlinkClick r:id="rId2"/>
              </a:rPr>
              <a:t>http://us.thinkt3.com/motivational-interviewing-changing-the-conversation</a:t>
            </a:r>
            <a:r>
              <a:rPr lang="en-US" dirty="0"/>
              <a:t>) is an online resource that illustrates the standard interviewing approach vs. the MI approach, which is more consistent with the IL Philosophy:</a:t>
            </a:r>
          </a:p>
          <a:p>
            <a:pPr lvl="1"/>
            <a:r>
              <a:rPr lang="en-US" dirty="0"/>
              <a:t>Standard Approach: Focuses on advising, warning and persuading vs. MI Approach: Emphasizes personal choice and </a:t>
            </a:r>
            <a:r>
              <a:rPr lang="en-US" dirty="0" smtClean="0"/>
              <a:t>autonomy.</a:t>
            </a:r>
            <a:endParaRPr lang="en-US" dirty="0"/>
          </a:p>
          <a:p>
            <a:pPr lvl="1"/>
            <a:r>
              <a:rPr lang="en-US" dirty="0"/>
              <a:t>Standard Approach: Focuses on fixing the problem vs. MI Approach: Focuses on person’s </a:t>
            </a:r>
            <a:r>
              <a:rPr lang="en-US" dirty="0" smtClean="0"/>
              <a:t>concerns.</a:t>
            </a:r>
            <a:endParaRPr lang="en-US" dirty="0"/>
          </a:p>
          <a:p>
            <a:endParaRPr lang="en-US" dirty="0"/>
          </a:p>
          <a:p>
            <a:endParaRPr lang="en-US" dirty="0"/>
          </a:p>
        </p:txBody>
      </p:sp>
    </p:spTree>
    <p:extLst>
      <p:ext uri="{BB962C8B-B14F-4D97-AF65-F5344CB8AC3E}">
        <p14:creationId xmlns:p14="http://schemas.microsoft.com/office/powerpoint/2010/main" val="3154983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696200" cy="609600"/>
          </a:xfrm>
        </p:spPr>
        <p:txBody>
          <a:bodyPr/>
          <a:lstStyle/>
          <a:p>
            <a:r>
              <a:rPr lang="en-US" dirty="0" smtClean="0"/>
              <a:t>Standard Approach vs. MI Approach</a:t>
            </a:r>
            <a:endParaRPr lang="en-US" sz="2400" dirty="0"/>
          </a:p>
        </p:txBody>
      </p:sp>
      <p:sp>
        <p:nvSpPr>
          <p:cNvPr id="3" name="Content Placeholder 2"/>
          <p:cNvSpPr>
            <a:spLocks noGrp="1"/>
          </p:cNvSpPr>
          <p:nvPr>
            <p:ph idx="1"/>
          </p:nvPr>
        </p:nvSpPr>
        <p:spPr>
          <a:xfrm>
            <a:off x="228600" y="1066800"/>
            <a:ext cx="8686800" cy="4191000"/>
          </a:xfrm>
        </p:spPr>
        <p:txBody>
          <a:bodyPr/>
          <a:lstStyle/>
          <a:p>
            <a:r>
              <a:rPr lang="en-US" dirty="0"/>
              <a:t>Standard Approach: Paternalistic relationship vs. MI Approach: A collaborative </a:t>
            </a:r>
            <a:r>
              <a:rPr lang="en-US" dirty="0" smtClean="0"/>
              <a:t>partnership.</a:t>
            </a:r>
            <a:endParaRPr lang="en-US" dirty="0"/>
          </a:p>
          <a:p>
            <a:r>
              <a:rPr lang="en-US" dirty="0"/>
              <a:t>Standard Approach: Ambivalence seen as being in denial vs. MI Approach: Ambivalence seen as a normal part of the change </a:t>
            </a:r>
            <a:r>
              <a:rPr lang="en-US" dirty="0" smtClean="0"/>
              <a:t>process.</a:t>
            </a:r>
            <a:endParaRPr lang="en-US" dirty="0"/>
          </a:p>
          <a:p>
            <a:r>
              <a:rPr lang="en-US" dirty="0"/>
              <a:t>Standard Approach: Assumes person is motivated to change vs. MI Approach: Matches approach with the person’s level of readiness to </a:t>
            </a:r>
            <a:r>
              <a:rPr lang="en-US" dirty="0" smtClean="0"/>
              <a:t>change.</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743784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Motivational </a:t>
            </a:r>
            <a:r>
              <a:rPr lang="en-US" dirty="0" smtClean="0"/>
              <a:t>Interviewing has Expanded Beyond Field of Counseling</a:t>
            </a:r>
            <a:endParaRPr lang="en-US" sz="2400" dirty="0"/>
          </a:p>
        </p:txBody>
      </p:sp>
      <p:sp>
        <p:nvSpPr>
          <p:cNvPr id="3" name="Content Placeholder 2"/>
          <p:cNvSpPr>
            <a:spLocks noGrp="1"/>
          </p:cNvSpPr>
          <p:nvPr>
            <p:ph idx="1"/>
          </p:nvPr>
        </p:nvSpPr>
        <p:spPr>
          <a:xfrm>
            <a:off x="228600" y="1066800"/>
            <a:ext cx="8763000" cy="5257800"/>
          </a:xfrm>
        </p:spPr>
        <p:txBody>
          <a:bodyPr/>
          <a:lstStyle/>
          <a:p>
            <a:r>
              <a:rPr lang="en-US" dirty="0"/>
              <a:t>MI is not a recent concept, but has expanded beyond the field of counseling into multiple disciplines. It contains a set of principles, techniques and strategies that go beyond the scope of this training. </a:t>
            </a:r>
            <a:r>
              <a:rPr lang="en-US" dirty="0" smtClean="0"/>
              <a:t>For </a:t>
            </a:r>
            <a:r>
              <a:rPr lang="en-US" dirty="0"/>
              <a:t>additional sources of information, check out:</a:t>
            </a:r>
          </a:p>
          <a:p>
            <a:pPr lvl="1"/>
            <a:r>
              <a:rPr lang="en-US" dirty="0">
                <a:hlinkClick r:id="rId2"/>
              </a:rPr>
              <a:t>https://www.youtube.com/watch?v=E6DYYJJJpLo</a:t>
            </a:r>
            <a:endParaRPr lang="en-US" dirty="0"/>
          </a:p>
          <a:p>
            <a:pPr lvl="1"/>
            <a:r>
              <a:rPr lang="en-US" dirty="0">
                <a:hlinkClick r:id="rId3"/>
              </a:rPr>
              <a:t>http://us.thinkt3.com/courses-offerings/motivational-interviewing-facilitating-change</a:t>
            </a:r>
            <a:endParaRPr lang="en-US" dirty="0"/>
          </a:p>
          <a:p>
            <a:pPr lvl="1"/>
            <a:r>
              <a:rPr lang="en-US" dirty="0">
                <a:hlinkClick r:id="rId4"/>
              </a:rPr>
              <a:t>http://www.ncjfcj.org/sites/default/files/MI%20Strategies%20%26%20Techniques%20-%20Rationales%20and%20examples.pdf</a:t>
            </a:r>
            <a:endParaRPr lang="en-US" dirty="0"/>
          </a:p>
          <a:p>
            <a:pPr lvl="1">
              <a:buFont typeface="Courier New" panose="02070309020205020404" pitchFamily="49" charset="0"/>
              <a:buChar char="o"/>
            </a:pPr>
            <a:endParaRPr lang="en-US" dirty="0"/>
          </a:p>
          <a:p>
            <a:pPr marL="0" indent="0">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04789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79638"/>
            <a:ext cx="8686800" cy="792162"/>
          </a:xfrm>
        </p:spPr>
        <p:txBody>
          <a:bodyPr/>
          <a:lstStyle/>
          <a:p>
            <a:pPr algn="ctr"/>
            <a:r>
              <a:rPr lang="en-US" sz="2800" i="1" dirty="0" smtClean="0">
                <a:effectLst/>
              </a:rPr>
              <a:t>Introduction to the </a:t>
            </a:r>
            <a:br>
              <a:rPr lang="en-US" sz="2800" i="1" dirty="0" smtClean="0">
                <a:effectLst/>
              </a:rPr>
            </a:br>
            <a:r>
              <a:rPr lang="en-US" sz="2800" i="1" dirty="0" smtClean="0">
                <a:effectLst/>
              </a:rPr>
              <a:t>Critical Role of Information &amp; Referral (I&amp;R) </a:t>
            </a:r>
            <a:r>
              <a:rPr lang="en-US" sz="2800" i="1" dirty="0">
                <a:effectLst/>
              </a:rPr>
              <a:t/>
            </a:r>
            <a:br>
              <a:rPr lang="en-US" sz="2800" i="1" dirty="0">
                <a:effectLst/>
              </a:rPr>
            </a:br>
            <a:r>
              <a:rPr lang="en-US" sz="2800" i="1" dirty="0" smtClean="0">
                <a:effectLst/>
              </a:rPr>
              <a:t/>
            </a:r>
            <a:br>
              <a:rPr lang="en-US" sz="2800" i="1" dirty="0" smtClean="0">
                <a:effectLst/>
              </a:rPr>
            </a:br>
            <a:r>
              <a:rPr lang="en-US" sz="2800" dirty="0" smtClean="0">
                <a:effectLst/>
              </a:rPr>
              <a:t>Darrel Christenson</a:t>
            </a:r>
            <a:endParaRPr lang="en-US" sz="2800" dirty="0">
              <a:effectLst/>
            </a:endParaRPr>
          </a:p>
        </p:txBody>
      </p:sp>
    </p:spTree>
    <p:extLst>
      <p:ext uri="{BB962C8B-B14F-4D97-AF65-F5344CB8AC3E}">
        <p14:creationId xmlns:p14="http://schemas.microsoft.com/office/powerpoint/2010/main" val="3576122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&amp; Referral – The Gateway to Your CIL</a:t>
            </a:r>
            <a:endParaRPr lang="en-US" sz="2400" dirty="0"/>
          </a:p>
        </p:txBody>
      </p:sp>
      <p:sp>
        <p:nvSpPr>
          <p:cNvPr id="3" name="Content Placeholder 2"/>
          <p:cNvSpPr>
            <a:spLocks noGrp="1"/>
          </p:cNvSpPr>
          <p:nvPr>
            <p:ph idx="1"/>
          </p:nvPr>
        </p:nvSpPr>
        <p:spPr>
          <a:xfrm>
            <a:off x="457200" y="1143000"/>
            <a:ext cx="8305800" cy="5257800"/>
          </a:xfrm>
        </p:spPr>
        <p:txBody>
          <a:bodyPr/>
          <a:lstStyle/>
          <a:p>
            <a:r>
              <a:rPr lang="en-US" dirty="0" smtClean="0"/>
              <a:t>I&amp;R is the first point of contact to the outside world</a:t>
            </a:r>
          </a:p>
          <a:p>
            <a:r>
              <a:rPr lang="en-US" dirty="0" smtClean="0"/>
              <a:t>A core service &amp; the first impression of your CIL</a:t>
            </a:r>
            <a:endParaRPr lang="en-US" dirty="0"/>
          </a:p>
          <a:p>
            <a:r>
              <a:rPr lang="en-US" dirty="0" smtClean="0"/>
              <a:t>Large or small – critical role/ staff </a:t>
            </a:r>
            <a:endParaRPr lang="en-US" dirty="0"/>
          </a:p>
          <a:p>
            <a:r>
              <a:rPr lang="en-US" dirty="0" smtClean="0"/>
              <a:t>Answer the phone and follow-up</a:t>
            </a:r>
          </a:p>
          <a:p>
            <a:r>
              <a:rPr lang="en-US" dirty="0" smtClean="0"/>
              <a:t>“You are the first agency to call me back”</a:t>
            </a:r>
          </a:p>
          <a:p>
            <a:r>
              <a:rPr lang="en-US" dirty="0" smtClean="0"/>
              <a:t>Do not give people the run around – internally or externally</a:t>
            </a:r>
          </a:p>
          <a:p>
            <a:pPr marL="0" indent="0">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39590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&amp; R – Your Gateway</a:t>
            </a:r>
            <a:endParaRPr lang="en-US" sz="2400" dirty="0"/>
          </a:p>
        </p:txBody>
      </p:sp>
      <p:sp>
        <p:nvSpPr>
          <p:cNvPr id="3" name="Content Placeholder 2"/>
          <p:cNvSpPr>
            <a:spLocks noGrp="1"/>
          </p:cNvSpPr>
          <p:nvPr>
            <p:ph idx="1"/>
          </p:nvPr>
        </p:nvSpPr>
        <p:spPr>
          <a:xfrm>
            <a:off x="381000" y="838200"/>
            <a:ext cx="8686800" cy="5257800"/>
          </a:xfrm>
        </p:spPr>
        <p:txBody>
          <a:bodyPr/>
          <a:lstStyle/>
          <a:p>
            <a:r>
              <a:rPr lang="en-US" dirty="0" smtClean="0"/>
              <a:t>Information is knowledge &amp; resources = Power</a:t>
            </a:r>
          </a:p>
          <a:p>
            <a:r>
              <a:rPr lang="en-US" dirty="0" smtClean="0"/>
              <a:t>I&amp;R opens up your CIL to its other services</a:t>
            </a:r>
            <a:endParaRPr lang="en-US" dirty="0"/>
          </a:p>
          <a:p>
            <a:r>
              <a:rPr lang="en-US" dirty="0" smtClean="0"/>
              <a:t>Peer Mentoring, IL Skills Instruction, Advocacy etc.</a:t>
            </a:r>
            <a:endParaRPr lang="en-US" dirty="0"/>
          </a:p>
          <a:p>
            <a:r>
              <a:rPr lang="en-US" dirty="0" smtClean="0"/>
              <a:t>Let them know you will work WITH them, not FOR them. Empowers caller.</a:t>
            </a:r>
          </a:p>
          <a:p>
            <a:r>
              <a:rPr lang="en-US" dirty="0" smtClean="0"/>
              <a:t>IL Philosophy – not Medical Model</a:t>
            </a:r>
          </a:p>
          <a:p>
            <a:pPr marL="0" indent="0">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57705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Seamless Services – Ability360</a:t>
            </a:r>
            <a:endParaRPr lang="en-US" sz="2400" dirty="0"/>
          </a:p>
        </p:txBody>
      </p:sp>
      <p:sp>
        <p:nvSpPr>
          <p:cNvPr id="3" name="Content Placeholder 2"/>
          <p:cNvSpPr>
            <a:spLocks noGrp="1"/>
          </p:cNvSpPr>
          <p:nvPr>
            <p:ph idx="1"/>
          </p:nvPr>
        </p:nvSpPr>
        <p:spPr>
          <a:xfrm>
            <a:off x="381000" y="838200"/>
            <a:ext cx="8686800" cy="5257800"/>
          </a:xfrm>
        </p:spPr>
        <p:txBody>
          <a:bodyPr/>
          <a:lstStyle/>
          <a:p>
            <a:r>
              <a:rPr lang="en-US" dirty="0" smtClean="0"/>
              <a:t>Holistic Approach to providing services</a:t>
            </a:r>
          </a:p>
          <a:p>
            <a:r>
              <a:rPr lang="en-US" dirty="0" smtClean="0"/>
              <a:t>Much more difficult to work this way</a:t>
            </a:r>
            <a:endParaRPr lang="en-US" dirty="0"/>
          </a:p>
          <a:p>
            <a:r>
              <a:rPr lang="en-US" dirty="0" smtClean="0"/>
              <a:t>Much better service delivery</a:t>
            </a:r>
            <a:endParaRPr lang="en-US" dirty="0"/>
          </a:p>
          <a:p>
            <a:r>
              <a:rPr lang="en-US" dirty="0" smtClean="0"/>
              <a:t>Large/ small, rural or urban, work outside “silos”</a:t>
            </a:r>
          </a:p>
          <a:p>
            <a:pPr marL="0" indent="0">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4467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1"/>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Incorporating Discussions of Empowerment and </a:t>
            </a:r>
            <a:br>
              <a:rPr lang="en-US" sz="2400" i="1" dirty="0" smtClean="0">
                <a:effectLst/>
              </a:rPr>
            </a:br>
            <a:r>
              <a:rPr lang="en-US" sz="2400" i="1" dirty="0" smtClean="0">
                <a:effectLst/>
              </a:rPr>
              <a:t>Self-Advocacy with Consumers at Initial Contact</a:t>
            </a:r>
            <a:r>
              <a:rPr lang="en-US" sz="2400" i="1" dirty="0">
                <a:effectLst/>
              </a:rPr>
              <a:t/>
            </a:r>
            <a:br>
              <a:rPr lang="en-US" sz="2400" i="1" dirty="0">
                <a:effectLst/>
              </a:rPr>
            </a:br>
            <a:r>
              <a:rPr lang="en-US" sz="2400" i="1" dirty="0" smtClean="0">
                <a:effectLst/>
              </a:rPr>
              <a:t/>
            </a:r>
            <a:br>
              <a:rPr lang="en-US" sz="2400" i="1" dirty="0" smtClean="0">
                <a:effectLst/>
              </a:rPr>
            </a:br>
            <a:r>
              <a:rPr lang="en-US" sz="2000" dirty="0" smtClean="0">
                <a:solidFill>
                  <a:srgbClr val="333399"/>
                </a:solidFill>
                <a:effectLst/>
                <a:latin typeface="Arial Rounded MT Bold" pitchFamily="34" charset="0"/>
              </a:rPr>
              <a:t>Presenters:</a:t>
            </a: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Darrel Christenson</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Michelle Crain</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1, 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942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Seamless Services – Ability360</a:t>
            </a:r>
            <a:endParaRPr lang="en-US" sz="2400" dirty="0"/>
          </a:p>
        </p:txBody>
      </p:sp>
      <p:sp>
        <p:nvSpPr>
          <p:cNvPr id="3" name="Content Placeholder 2"/>
          <p:cNvSpPr>
            <a:spLocks noGrp="1"/>
          </p:cNvSpPr>
          <p:nvPr>
            <p:ph idx="1"/>
          </p:nvPr>
        </p:nvSpPr>
        <p:spPr>
          <a:xfrm>
            <a:off x="457200" y="990600"/>
            <a:ext cx="8686800" cy="5257800"/>
          </a:xfrm>
        </p:spPr>
        <p:txBody>
          <a:bodyPr/>
          <a:lstStyle/>
          <a:p>
            <a:r>
              <a:rPr lang="en-US" dirty="0" smtClean="0"/>
              <a:t>All services truly are interconnected</a:t>
            </a:r>
          </a:p>
          <a:p>
            <a:r>
              <a:rPr lang="en-US" dirty="0" smtClean="0"/>
              <a:t>One staff = 1 or more programs</a:t>
            </a:r>
            <a:endParaRPr lang="en-US" dirty="0"/>
          </a:p>
          <a:p>
            <a:r>
              <a:rPr lang="en-US" dirty="0" smtClean="0"/>
              <a:t>IL Philosophy – no handholding/ babysitting</a:t>
            </a:r>
          </a:p>
          <a:p>
            <a:r>
              <a:rPr lang="en-US" dirty="0" smtClean="0"/>
              <a:t>Remember to think of the whole person</a:t>
            </a:r>
          </a:p>
          <a:p>
            <a:endParaRPr lang="en-US" dirty="0" smtClean="0"/>
          </a:p>
          <a:p>
            <a:pPr marL="0" indent="0">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60922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382000"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number </a:t>
            </a:r>
            <a:r>
              <a:rPr lang="en-US" dirty="0" smtClean="0"/>
              <a:t>90ILTA0001. </a:t>
            </a:r>
            <a:r>
              <a:rPr lang="en-US" dirty="0"/>
              <a:t>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extLst>
      <p:ext uri="{BB962C8B-B14F-4D97-AF65-F5344CB8AC3E}">
        <p14:creationId xmlns:p14="http://schemas.microsoft.com/office/powerpoint/2010/main" val="1105333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79638"/>
            <a:ext cx="8686800" cy="792162"/>
          </a:xfrm>
        </p:spPr>
        <p:txBody>
          <a:bodyPr/>
          <a:lstStyle/>
          <a:p>
            <a:pPr algn="ctr"/>
            <a:r>
              <a:rPr lang="en-US" sz="2800" i="1" dirty="0">
                <a:effectLst/>
              </a:rPr>
              <a:t>Importance of Initial Consumer Interview and </a:t>
            </a:r>
            <a:r>
              <a:rPr lang="en-US" sz="2800" i="1" dirty="0" smtClean="0">
                <a:effectLst/>
              </a:rPr>
              <a:t/>
            </a:r>
            <a:br>
              <a:rPr lang="en-US" sz="2800" i="1" dirty="0" smtClean="0">
                <a:effectLst/>
              </a:rPr>
            </a:br>
            <a:r>
              <a:rPr lang="en-US" sz="2800" i="1" dirty="0" smtClean="0">
                <a:effectLst/>
              </a:rPr>
              <a:t>Key </a:t>
            </a:r>
            <a:r>
              <a:rPr lang="en-US" sz="2800" i="1" dirty="0">
                <a:effectLst/>
              </a:rPr>
              <a:t>Elements of Motivational Interviewing</a:t>
            </a:r>
            <a:br>
              <a:rPr lang="en-US" sz="2800" i="1" dirty="0">
                <a:effectLst/>
              </a:rPr>
            </a:br>
            <a:r>
              <a:rPr lang="en-US" sz="2800" i="1" dirty="0">
                <a:effectLst/>
              </a:rPr>
              <a:t/>
            </a:r>
            <a:br>
              <a:rPr lang="en-US" sz="2800" i="1" dirty="0">
                <a:effectLst/>
              </a:rPr>
            </a:br>
            <a:r>
              <a:rPr lang="en-US" sz="2800" dirty="0">
                <a:effectLst/>
              </a:rPr>
              <a:t>Michelle Crain</a:t>
            </a:r>
          </a:p>
        </p:txBody>
      </p:sp>
    </p:spTree>
    <p:extLst>
      <p:ext uri="{BB962C8B-B14F-4D97-AF65-F5344CB8AC3E}">
        <p14:creationId xmlns:p14="http://schemas.microsoft.com/office/powerpoint/2010/main" val="1151385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Initial Interview</a:t>
            </a:r>
            <a:endParaRPr lang="en-US" sz="2400" dirty="0"/>
          </a:p>
        </p:txBody>
      </p:sp>
      <p:sp>
        <p:nvSpPr>
          <p:cNvPr id="3" name="Content Placeholder 2"/>
          <p:cNvSpPr>
            <a:spLocks noGrp="1"/>
          </p:cNvSpPr>
          <p:nvPr>
            <p:ph idx="1"/>
          </p:nvPr>
        </p:nvSpPr>
        <p:spPr>
          <a:xfrm>
            <a:off x="304800" y="914400"/>
            <a:ext cx="8610600" cy="5257800"/>
          </a:xfrm>
        </p:spPr>
        <p:txBody>
          <a:bodyPr/>
          <a:lstStyle/>
          <a:p>
            <a:pPr marL="0" indent="0">
              <a:spcAft>
                <a:spcPts val="1200"/>
              </a:spcAft>
              <a:buNone/>
            </a:pPr>
            <a:r>
              <a:rPr lang="en-US" dirty="0"/>
              <a:t>The initial intake/interview can be a transformative experience for </a:t>
            </a:r>
            <a:r>
              <a:rPr lang="en-US" dirty="0" smtClean="0"/>
              <a:t>consumers </a:t>
            </a:r>
            <a:r>
              <a:rPr lang="en-US" dirty="0"/>
              <a:t>and can define their relationship with Centers for Independent Living (CILs) and success going forward. Therefore, the initial interview is important for several reasons:</a:t>
            </a:r>
          </a:p>
          <a:p>
            <a:pPr marL="914400" lvl="1" indent="-514350">
              <a:buFont typeface="+mj-lt"/>
              <a:buAutoNum type="arabicPeriod"/>
            </a:pPr>
            <a:r>
              <a:rPr lang="en-US" dirty="0"/>
              <a:t>It is the </a:t>
            </a:r>
            <a:r>
              <a:rPr lang="en-US" dirty="0" smtClean="0"/>
              <a:t>CIL’s </a:t>
            </a:r>
            <a:r>
              <a:rPr lang="en-US" dirty="0"/>
              <a:t>first in-depth opportunity to introduce </a:t>
            </a:r>
            <a:r>
              <a:rPr lang="en-US" dirty="0" smtClean="0"/>
              <a:t>consumers </a:t>
            </a:r>
            <a:r>
              <a:rPr lang="en-US" dirty="0"/>
              <a:t>to the Independent Living (IL) Philosophy.</a:t>
            </a:r>
          </a:p>
          <a:p>
            <a:pPr marL="914400" lvl="1" indent="-514350">
              <a:buFont typeface="+mj-lt"/>
              <a:buAutoNum type="arabicPeriod"/>
            </a:pPr>
            <a:r>
              <a:rPr lang="en-US" dirty="0"/>
              <a:t>It is during this time that eligibility for CIL services </a:t>
            </a:r>
            <a:r>
              <a:rPr lang="en-US" dirty="0" smtClean="0"/>
              <a:t>is </a:t>
            </a:r>
            <a:r>
              <a:rPr lang="en-US" dirty="0"/>
              <a:t>determined.</a:t>
            </a:r>
          </a:p>
          <a:p>
            <a:pPr marL="914400" lvl="1" indent="-514350">
              <a:buFont typeface="+mj-lt"/>
              <a:buAutoNum type="arabicPeriod"/>
            </a:pPr>
            <a:r>
              <a:rPr lang="en-US" dirty="0"/>
              <a:t>It sets the stage for establishing a peer-to-peer relationship with IL </a:t>
            </a:r>
            <a:r>
              <a:rPr lang="en-US" dirty="0" smtClean="0"/>
              <a:t>staff.</a:t>
            </a:r>
            <a:endParaRPr lang="en-US" dirty="0"/>
          </a:p>
          <a:p>
            <a:pPr marL="914400" lvl="1" indent="-514350">
              <a:buFont typeface="+mj-lt"/>
              <a:buAutoNum type="arabicPeriod"/>
            </a:pPr>
            <a:endParaRPr lang="en-US" dirty="0"/>
          </a:p>
        </p:txBody>
      </p:sp>
    </p:spTree>
    <p:extLst>
      <p:ext uri="{BB962C8B-B14F-4D97-AF65-F5344CB8AC3E}">
        <p14:creationId xmlns:p14="http://schemas.microsoft.com/office/powerpoint/2010/main" val="380813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Initial Interview, </a:t>
            </a:r>
            <a:r>
              <a:rPr lang="en-US" sz="2800" dirty="0" smtClean="0"/>
              <a:t>cont’d.</a:t>
            </a:r>
            <a:endParaRPr lang="en-US" sz="2400" dirty="0"/>
          </a:p>
        </p:txBody>
      </p:sp>
      <p:sp>
        <p:nvSpPr>
          <p:cNvPr id="3" name="Content Placeholder 2"/>
          <p:cNvSpPr>
            <a:spLocks noGrp="1"/>
          </p:cNvSpPr>
          <p:nvPr>
            <p:ph idx="1"/>
          </p:nvPr>
        </p:nvSpPr>
        <p:spPr>
          <a:xfrm>
            <a:off x="228600" y="990600"/>
            <a:ext cx="8686800" cy="5257800"/>
          </a:xfrm>
        </p:spPr>
        <p:txBody>
          <a:bodyPr/>
          <a:lstStyle/>
          <a:p>
            <a:pPr marL="914400" lvl="1" indent="-514350">
              <a:buFont typeface="+mj-lt"/>
              <a:buAutoNum type="arabicPeriod" startAt="4"/>
            </a:pPr>
            <a:r>
              <a:rPr lang="en-US" dirty="0"/>
              <a:t>It is the initial process by which individuals are empowered to engage in extensive </a:t>
            </a:r>
            <a:r>
              <a:rPr lang="en-US" dirty="0" smtClean="0"/>
              <a:t>consumer-driven </a:t>
            </a:r>
            <a:r>
              <a:rPr lang="en-US" dirty="0"/>
              <a:t>dialogue with IL </a:t>
            </a:r>
            <a:r>
              <a:rPr lang="en-US" dirty="0" smtClean="0"/>
              <a:t>staff. </a:t>
            </a:r>
            <a:endParaRPr lang="en-US" dirty="0">
              <a:solidFill>
                <a:srgbClr val="000000"/>
              </a:solidFill>
              <a:latin typeface="Times New Roman" panose="02020603050405020304" pitchFamily="18" charset="0"/>
              <a:ea typeface="Times New Roman" panose="02020603050405020304" pitchFamily="18" charset="0"/>
            </a:endParaRPr>
          </a:p>
          <a:p>
            <a:pPr marL="914400" lvl="1" indent="-514350">
              <a:buFont typeface="+mj-lt"/>
              <a:buAutoNum type="arabicPeriod" startAt="4"/>
            </a:pPr>
            <a:r>
              <a:rPr lang="en-US" dirty="0"/>
              <a:t>It serves as a forum to assist </a:t>
            </a:r>
            <a:r>
              <a:rPr lang="en-US" dirty="0" smtClean="0"/>
              <a:t>consumers </a:t>
            </a:r>
            <a:r>
              <a:rPr lang="en-US" dirty="0"/>
              <a:t>in discovering and utilizing their strengths to establish and later achieve their goals.</a:t>
            </a:r>
          </a:p>
          <a:p>
            <a:pPr marL="914400" lvl="1" indent="-514350">
              <a:buFont typeface="+mj-lt"/>
              <a:buAutoNum type="arabicPeriod" startAt="4"/>
            </a:pPr>
            <a:r>
              <a:rPr lang="en-US" dirty="0"/>
              <a:t>If well-structured, it helps the </a:t>
            </a:r>
            <a:r>
              <a:rPr lang="en-US" dirty="0" smtClean="0"/>
              <a:t>consumer </a:t>
            </a:r>
            <a:r>
              <a:rPr lang="en-US" dirty="0"/>
              <a:t>and IL </a:t>
            </a:r>
            <a:r>
              <a:rPr lang="en-US" dirty="0" smtClean="0"/>
              <a:t>staff </a:t>
            </a:r>
            <a:r>
              <a:rPr lang="en-US" dirty="0"/>
              <a:t>to comprehensively identify needs, goals, </a:t>
            </a:r>
            <a:r>
              <a:rPr lang="en-US" dirty="0" smtClean="0"/>
              <a:t>services, </a:t>
            </a:r>
            <a:r>
              <a:rPr lang="en-US" dirty="0"/>
              <a:t>and any potential barriers, in the development of the </a:t>
            </a:r>
            <a:r>
              <a:rPr lang="en-US" dirty="0" smtClean="0"/>
              <a:t>consumer’s </a:t>
            </a:r>
            <a:r>
              <a:rPr lang="en-US" dirty="0"/>
              <a:t>Independent Living Plan (ILP).</a:t>
            </a:r>
          </a:p>
          <a:p>
            <a:pPr marL="914400" lvl="1" indent="-514350">
              <a:buFont typeface="+mj-lt"/>
              <a:buAutoNum type="arabicPeriod" startAt="4"/>
            </a:pPr>
            <a:endParaRPr lang="en-US" dirty="0"/>
          </a:p>
          <a:p>
            <a:pPr marL="0" indent="0">
              <a:buNone/>
            </a:pPr>
            <a:endParaRPr lang="en-US" dirty="0"/>
          </a:p>
        </p:txBody>
      </p:sp>
    </p:spTree>
    <p:extLst>
      <p:ext uri="{BB962C8B-B14F-4D97-AF65-F5344CB8AC3E}">
        <p14:creationId xmlns:p14="http://schemas.microsoft.com/office/powerpoint/2010/main" val="3550953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48600" cy="792162"/>
          </a:xfrm>
        </p:spPr>
        <p:txBody>
          <a:bodyPr/>
          <a:lstStyle/>
          <a:p>
            <a:r>
              <a:rPr lang="en-US" dirty="0"/>
              <a:t>Importance of Initial Interview, </a:t>
            </a:r>
            <a:r>
              <a:rPr lang="en-US" sz="2800" dirty="0" smtClean="0"/>
              <a:t>cont’d. 2</a:t>
            </a:r>
            <a:endParaRPr lang="en-US" sz="2400" dirty="0"/>
          </a:p>
        </p:txBody>
      </p:sp>
      <p:sp>
        <p:nvSpPr>
          <p:cNvPr id="3" name="Content Placeholder 2"/>
          <p:cNvSpPr>
            <a:spLocks noGrp="1"/>
          </p:cNvSpPr>
          <p:nvPr>
            <p:ph idx="1"/>
          </p:nvPr>
        </p:nvSpPr>
        <p:spPr>
          <a:xfrm>
            <a:off x="228600" y="990600"/>
            <a:ext cx="8686800" cy="5257800"/>
          </a:xfrm>
        </p:spPr>
        <p:txBody>
          <a:bodyPr/>
          <a:lstStyle/>
          <a:p>
            <a:pPr marL="914400" lvl="2" indent="-514350">
              <a:spcAft>
                <a:spcPts val="1200"/>
              </a:spcAft>
              <a:buFont typeface="+mj-lt"/>
              <a:buAutoNum type="arabicPeriod" startAt="7"/>
            </a:pPr>
            <a:r>
              <a:rPr lang="en-US" dirty="0"/>
              <a:t>It is during the initial interview when </a:t>
            </a:r>
            <a:r>
              <a:rPr lang="en-US" dirty="0" smtClean="0"/>
              <a:t>consumers </a:t>
            </a:r>
            <a:r>
              <a:rPr lang="en-US" dirty="0"/>
              <a:t>disclose information that is essential to establishing eligibility and identifying needs, goals, </a:t>
            </a:r>
            <a:r>
              <a:rPr lang="en-US" dirty="0" smtClean="0"/>
              <a:t>services, </a:t>
            </a:r>
            <a:r>
              <a:rPr lang="en-US" dirty="0"/>
              <a:t>and potential barriers to community living. If this information is misinterpreted or recorded inaccurately due to IL </a:t>
            </a:r>
            <a:r>
              <a:rPr lang="en-US" dirty="0" smtClean="0"/>
              <a:t>staff’s </a:t>
            </a:r>
            <a:r>
              <a:rPr lang="en-US" dirty="0"/>
              <a:t>distractions and poor listening skills, it may result in:</a:t>
            </a:r>
          </a:p>
          <a:p>
            <a:pPr marL="1771650" lvl="3" indent="-514350"/>
            <a:r>
              <a:rPr lang="en-US" dirty="0"/>
              <a:t>Loss of eligibility  </a:t>
            </a:r>
          </a:p>
          <a:p>
            <a:pPr marL="1771650" lvl="3" indent="-514350"/>
            <a:r>
              <a:rPr lang="en-US" dirty="0"/>
              <a:t>Oversight of </a:t>
            </a:r>
            <a:r>
              <a:rPr lang="en-US" dirty="0" smtClean="0"/>
              <a:t>consumer’s </a:t>
            </a:r>
            <a:r>
              <a:rPr lang="en-US" dirty="0"/>
              <a:t>at-risk status (if the desired outcome is </a:t>
            </a:r>
            <a:r>
              <a:rPr lang="en-US" dirty="0" smtClean="0"/>
              <a:t>avoiding institutionalization)</a:t>
            </a:r>
            <a:endParaRPr lang="en-US" dirty="0"/>
          </a:p>
          <a:p>
            <a:pPr marL="914400" lvl="1" indent="-514350">
              <a:buFont typeface="+mj-lt"/>
              <a:buAutoNum type="arabicPeriod" startAt="3"/>
            </a:pPr>
            <a:endParaRPr lang="en-US" dirty="0"/>
          </a:p>
          <a:p>
            <a:pPr marL="0" indent="0">
              <a:buNone/>
            </a:pPr>
            <a:endParaRPr lang="en-US" dirty="0"/>
          </a:p>
        </p:txBody>
      </p:sp>
    </p:spTree>
    <p:extLst>
      <p:ext uri="{BB962C8B-B14F-4D97-AF65-F5344CB8AC3E}">
        <p14:creationId xmlns:p14="http://schemas.microsoft.com/office/powerpoint/2010/main" val="409091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48600" cy="792162"/>
          </a:xfrm>
        </p:spPr>
        <p:txBody>
          <a:bodyPr/>
          <a:lstStyle/>
          <a:p>
            <a:r>
              <a:rPr lang="en-US" dirty="0"/>
              <a:t>Importance of Initial Interview, </a:t>
            </a:r>
            <a:r>
              <a:rPr lang="en-US" sz="2800" dirty="0" smtClean="0"/>
              <a:t>cont’d. 3</a:t>
            </a:r>
            <a:endParaRPr lang="en-US" sz="2400" dirty="0"/>
          </a:p>
        </p:txBody>
      </p:sp>
      <p:sp>
        <p:nvSpPr>
          <p:cNvPr id="3" name="Content Placeholder 2"/>
          <p:cNvSpPr>
            <a:spLocks noGrp="1"/>
          </p:cNvSpPr>
          <p:nvPr>
            <p:ph idx="1"/>
          </p:nvPr>
        </p:nvSpPr>
        <p:spPr>
          <a:xfrm>
            <a:off x="228600" y="990600"/>
            <a:ext cx="8458200" cy="5257800"/>
          </a:xfrm>
        </p:spPr>
        <p:txBody>
          <a:bodyPr/>
          <a:lstStyle/>
          <a:p>
            <a:pPr marL="1314450" lvl="2" indent="-514350"/>
            <a:r>
              <a:rPr lang="en-US" dirty="0"/>
              <a:t>Oversight of the antecedents related to </a:t>
            </a:r>
            <a:r>
              <a:rPr lang="en-US" dirty="0" smtClean="0"/>
              <a:t>consumer’s </a:t>
            </a:r>
            <a:r>
              <a:rPr lang="en-US" dirty="0"/>
              <a:t>placement in an institutional setting from which they wish to transition</a:t>
            </a:r>
          </a:p>
          <a:p>
            <a:pPr marL="1314450" lvl="2" indent="-514350"/>
            <a:r>
              <a:rPr lang="en-US" dirty="0"/>
              <a:t>A poorly devised ILP  </a:t>
            </a:r>
          </a:p>
          <a:p>
            <a:pPr marL="914400" lvl="1" indent="-514350">
              <a:buFont typeface="+mj-lt"/>
              <a:buAutoNum type="arabicPeriod" startAt="3"/>
            </a:pPr>
            <a:endParaRPr lang="en-US" dirty="0"/>
          </a:p>
          <a:p>
            <a:pPr marL="0" indent="0">
              <a:buNone/>
            </a:pPr>
            <a:endParaRPr lang="en-US" dirty="0"/>
          </a:p>
        </p:txBody>
      </p:sp>
    </p:spTree>
    <p:extLst>
      <p:ext uri="{BB962C8B-B14F-4D97-AF65-F5344CB8AC3E}">
        <p14:creationId xmlns:p14="http://schemas.microsoft.com/office/powerpoint/2010/main" val="740131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Motivational Interviewing</a:t>
            </a:r>
            <a:endParaRPr lang="en-US" sz="2400" dirty="0"/>
          </a:p>
        </p:txBody>
      </p:sp>
      <p:sp>
        <p:nvSpPr>
          <p:cNvPr id="3" name="Content Placeholder 2"/>
          <p:cNvSpPr>
            <a:spLocks noGrp="1"/>
          </p:cNvSpPr>
          <p:nvPr>
            <p:ph idx="1"/>
          </p:nvPr>
        </p:nvSpPr>
        <p:spPr>
          <a:xfrm>
            <a:off x="228600" y="990600"/>
            <a:ext cx="8534400" cy="5257800"/>
          </a:xfrm>
        </p:spPr>
        <p:txBody>
          <a:bodyPr/>
          <a:lstStyle/>
          <a:p>
            <a:pPr>
              <a:spcAft>
                <a:spcPts val="1200"/>
              </a:spcAft>
            </a:pPr>
            <a:r>
              <a:rPr lang="en-US" dirty="0"/>
              <a:t>What is Motivational Interviewing (MI)?</a:t>
            </a:r>
          </a:p>
          <a:p>
            <a:pPr marL="852678" lvl="1" indent="-457200"/>
            <a:r>
              <a:rPr lang="en-US" dirty="0"/>
              <a:t>MI is a practice based on the work of psychologists, William R. Miller and Stephen Rollnick.</a:t>
            </a:r>
          </a:p>
          <a:p>
            <a:pPr marL="852678" lvl="1" indent="-457200"/>
            <a:r>
              <a:rPr lang="en-US" dirty="0"/>
              <a:t>MI can be applied to numerous fields of work (including independent living) that are engaged in discussions about change or achieving goals.</a:t>
            </a:r>
          </a:p>
          <a:p>
            <a:pPr marL="852678" lvl="1" indent="-457200"/>
            <a:r>
              <a:rPr lang="en-US" dirty="0"/>
              <a:t>In its relation to IL, MI is a collaborative </a:t>
            </a:r>
            <a:r>
              <a:rPr lang="en-US" dirty="0" smtClean="0"/>
              <a:t>consumer-driven </a:t>
            </a:r>
            <a:r>
              <a:rPr lang="en-US" dirty="0"/>
              <a:t>communication strategy that strengthens a </a:t>
            </a:r>
            <a:r>
              <a:rPr lang="en-US" dirty="0" smtClean="0"/>
              <a:t>consumer’s </a:t>
            </a:r>
            <a:r>
              <a:rPr lang="en-US" dirty="0"/>
              <a:t>“own commitment and motivation” to reach his or her goals.</a:t>
            </a:r>
          </a:p>
          <a:p>
            <a:endParaRPr lang="en-US" dirty="0"/>
          </a:p>
          <a:p>
            <a:pPr marL="45720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2382885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792162"/>
          </a:xfrm>
        </p:spPr>
        <p:txBody>
          <a:bodyPr/>
          <a:lstStyle/>
          <a:p>
            <a:r>
              <a:rPr lang="en-US" dirty="0" smtClean="0"/>
              <a:t>Fundamental Applications of MI to IL</a:t>
            </a:r>
            <a:endParaRPr lang="en-US" sz="2400" dirty="0"/>
          </a:p>
        </p:txBody>
      </p:sp>
      <p:sp>
        <p:nvSpPr>
          <p:cNvPr id="3" name="Content Placeholder 2"/>
          <p:cNvSpPr>
            <a:spLocks noGrp="1"/>
          </p:cNvSpPr>
          <p:nvPr>
            <p:ph idx="1"/>
          </p:nvPr>
        </p:nvSpPr>
        <p:spPr>
          <a:xfrm>
            <a:off x="228600" y="914400"/>
            <a:ext cx="8686800" cy="5257800"/>
          </a:xfrm>
        </p:spPr>
        <p:txBody>
          <a:bodyPr/>
          <a:lstStyle/>
          <a:p>
            <a:r>
              <a:rPr lang="en-US" dirty="0" smtClean="0"/>
              <a:t>MI </a:t>
            </a:r>
            <a:r>
              <a:rPr lang="en-US" dirty="0"/>
              <a:t>encourages IL </a:t>
            </a:r>
            <a:r>
              <a:rPr lang="en-US" dirty="0" smtClean="0"/>
              <a:t>staff </a:t>
            </a:r>
            <a:r>
              <a:rPr lang="en-US" dirty="0"/>
              <a:t>and </a:t>
            </a:r>
            <a:r>
              <a:rPr lang="en-US" dirty="0" smtClean="0"/>
              <a:t>consumers </a:t>
            </a:r>
            <a:r>
              <a:rPr lang="en-US" dirty="0"/>
              <a:t>to think more holistically about the </a:t>
            </a:r>
            <a:r>
              <a:rPr lang="en-US" dirty="0" smtClean="0"/>
              <a:t>consumer’s </a:t>
            </a:r>
            <a:r>
              <a:rPr lang="en-US" dirty="0"/>
              <a:t>current life situation and the direction(s) the </a:t>
            </a:r>
            <a:r>
              <a:rPr lang="en-US" dirty="0" smtClean="0"/>
              <a:t>consumer </a:t>
            </a:r>
            <a:r>
              <a:rPr lang="en-US" dirty="0"/>
              <a:t>wishes to explore to achieve a desired outcome.</a:t>
            </a:r>
          </a:p>
          <a:p>
            <a:r>
              <a:rPr lang="en-US" dirty="0"/>
              <a:t>Similar to MI, IL promotes good interviewing techniques that include:</a:t>
            </a:r>
          </a:p>
          <a:p>
            <a:pPr lvl="1"/>
            <a:r>
              <a:rPr lang="en-US" dirty="0" smtClean="0"/>
              <a:t>Active/Reflective </a:t>
            </a:r>
            <a:r>
              <a:rPr lang="en-US" dirty="0"/>
              <a:t>Listening – Focus attentively on what the </a:t>
            </a:r>
            <a:r>
              <a:rPr lang="en-US" dirty="0" smtClean="0"/>
              <a:t>consumer </a:t>
            </a:r>
            <a:r>
              <a:rPr lang="en-US" dirty="0"/>
              <a:t>is saying; summarize understanding of what was said to </a:t>
            </a:r>
            <a:r>
              <a:rPr lang="en-US" dirty="0" smtClean="0"/>
              <a:t>consumer</a:t>
            </a:r>
            <a:r>
              <a:rPr lang="en-US" dirty="0"/>
              <a:t>; probe for clarification, and maintain an effective balance between listening and </a:t>
            </a:r>
            <a:r>
              <a:rPr lang="en-US" dirty="0" smtClean="0"/>
              <a:t>note-taking. </a:t>
            </a:r>
            <a:endParaRPr lang="en-US" dirty="0"/>
          </a:p>
          <a:p>
            <a:pPr lvl="2"/>
            <a:endParaRPr lang="en-US" dirty="0"/>
          </a:p>
          <a:p>
            <a:endParaRPr lang="en-US" dirty="0"/>
          </a:p>
        </p:txBody>
      </p:sp>
    </p:spTree>
    <p:extLst>
      <p:ext uri="{BB962C8B-B14F-4D97-AF65-F5344CB8AC3E}">
        <p14:creationId xmlns:p14="http://schemas.microsoft.com/office/powerpoint/2010/main" val="665284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19028</TotalTime>
  <Words>1171</Words>
  <Application>Microsoft Office PowerPoint</Application>
  <PresentationFormat>On-screen Show (4:3)</PresentationFormat>
  <Paragraphs>86</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Rounded MT Bold</vt:lpstr>
      <vt:lpstr>Courier New</vt:lpstr>
      <vt:lpstr>Tahoma</vt:lpstr>
      <vt:lpstr>Times New Roman</vt:lpstr>
      <vt:lpstr>Default Design</vt:lpstr>
      <vt:lpstr>Independent Living Research Utilization</vt:lpstr>
      <vt:lpstr>Get to the Core of It:  Integrating CIL Core Services for a  Holistic Consumer Experience  Incorporating Discussions of Empowerment and  Self-Advocacy with Consumers at Initial Contact  Presenters: Darrel Christenson Michelle Crain  May 1, 2018 Tempe, AZ      </vt:lpstr>
      <vt:lpstr>Importance of Initial Consumer Interview and  Key Elements of Motivational Interviewing  Michelle Crain</vt:lpstr>
      <vt:lpstr>Importance of Initial Interview</vt:lpstr>
      <vt:lpstr>Importance of Initial Interview, cont’d.</vt:lpstr>
      <vt:lpstr>Importance of Initial Interview, cont’d. 2</vt:lpstr>
      <vt:lpstr>Importance of Initial Interview, cont’d. 3</vt:lpstr>
      <vt:lpstr>Motivational Interviewing</vt:lpstr>
      <vt:lpstr>Fundamental Applications of MI to IL</vt:lpstr>
      <vt:lpstr>Good Interviewing Techniques</vt:lpstr>
      <vt:lpstr>Motivational Interviewing Employs Positive Approaches</vt:lpstr>
      <vt:lpstr>Motivational Interviewing Consists of Four Processes</vt:lpstr>
      <vt:lpstr>Motivational Interviewing―T3</vt:lpstr>
      <vt:lpstr>Standard Approach vs. MI Approach</vt:lpstr>
      <vt:lpstr>Motivational Interviewing has Expanded Beyond Field of Counseling</vt:lpstr>
      <vt:lpstr>Introduction to the  Critical Role of Information &amp; Referral (I&amp;R)   Darrel Christenson</vt:lpstr>
      <vt:lpstr>Information &amp; Referral – The Gateway to Your CIL</vt:lpstr>
      <vt:lpstr>I &amp; R – Your Gateway</vt:lpstr>
      <vt:lpstr>Seamless Services – Ability360</vt:lpstr>
      <vt:lpstr>Seamless Services – Ability360</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649</cp:revision>
  <cp:lastPrinted>2016-03-25T15:15:04Z</cp:lastPrinted>
  <dcterms:created xsi:type="dcterms:W3CDTF">2011-01-05T14:17:40Z</dcterms:created>
  <dcterms:modified xsi:type="dcterms:W3CDTF">2019-08-09T17:24:52Z</dcterms:modified>
</cp:coreProperties>
</file>