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789" r:id="rId2"/>
    <p:sldId id="898" r:id="rId3"/>
    <p:sldId id="899" r:id="rId4"/>
    <p:sldId id="900" r:id="rId5"/>
    <p:sldId id="901" r:id="rId6"/>
    <p:sldId id="902" r:id="rId7"/>
    <p:sldId id="903" r:id="rId8"/>
    <p:sldId id="904" r:id="rId9"/>
    <p:sldId id="905" r:id="rId10"/>
    <p:sldId id="906" r:id="rId11"/>
    <p:sldId id="907" r:id="rId12"/>
    <p:sldId id="908" r:id="rId13"/>
    <p:sldId id="909" r:id="rId14"/>
    <p:sldId id="910" r:id="rId15"/>
    <p:sldId id="911" r:id="rId16"/>
    <p:sldId id="912" r:id="rId17"/>
    <p:sldId id="913" r:id="rId18"/>
    <p:sldId id="914" r:id="rId19"/>
    <p:sldId id="915" r:id="rId20"/>
    <p:sldId id="916" r:id="rId21"/>
    <p:sldId id="917" r:id="rId22"/>
    <p:sldId id="918" r:id="rId23"/>
    <p:sldId id="919" r:id="rId24"/>
    <p:sldId id="920" r:id="rId25"/>
    <p:sldId id="921" r:id="rId26"/>
    <p:sldId id="922" r:id="rId27"/>
    <p:sldId id="923" r:id="rId28"/>
    <p:sldId id="924" r:id="rId29"/>
    <p:sldId id="925" r:id="rId30"/>
    <p:sldId id="926" r:id="rId31"/>
    <p:sldId id="927" r:id="rId32"/>
    <p:sldId id="928" r:id="rId33"/>
    <p:sldId id="929" r:id="rId34"/>
    <p:sldId id="930" r:id="rId35"/>
    <p:sldId id="931" r:id="rId36"/>
    <p:sldId id="932" r:id="rId37"/>
    <p:sldId id="933" r:id="rId38"/>
    <p:sldId id="934" r:id="rId39"/>
    <p:sldId id="935" r:id="rId40"/>
    <p:sldId id="936" r:id="rId41"/>
    <p:sldId id="937" r:id="rId42"/>
    <p:sldId id="938" r:id="rId43"/>
    <p:sldId id="939" r:id="rId44"/>
    <p:sldId id="318" r:id="rId4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124902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675890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615327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381621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670171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727771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283465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153929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754416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29947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2557951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681331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1870574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076706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94366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251819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495199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699692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36893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557391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847571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587624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71262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ilru.org/training/core-services-for-centers-for-independent-living-series" TargetMode="External"/><Relationship Id="rId2" Type="http://schemas.openxmlformats.org/officeDocument/2006/relationships/hyperlink" Target="http://www.ilru.org/training/building-effective-peer-support-program-proven-volunteer-model" TargetMode="External"/><Relationship Id="rId1" Type="http://schemas.openxmlformats.org/officeDocument/2006/relationships/slideLayout" Target="../slideLayouts/slideLayout2.xml"/><Relationship Id="rId5" Type="http://schemas.openxmlformats.org/officeDocument/2006/relationships/hyperlink" Target="http://www.ilru.org/resources-cil-core-services" TargetMode="External"/><Relationship Id="rId4" Type="http://schemas.openxmlformats.org/officeDocument/2006/relationships/hyperlink" Target="http://www.ilru.org/topics/peer-counseling-peer-support"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88670"/>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Who are </a:t>
            </a:r>
            <a:r>
              <a:rPr lang="en-US" altLang="en-US" dirty="0" smtClean="0"/>
              <a:t>Ability360 </a:t>
            </a:r>
            <a:r>
              <a:rPr lang="en-US" altLang="en-US" dirty="0"/>
              <a:t>Mentors?</a:t>
            </a:r>
            <a:endParaRPr lang="en-US" dirty="0"/>
          </a:p>
        </p:txBody>
      </p:sp>
      <p:sp>
        <p:nvSpPr>
          <p:cNvPr id="10" name="Content Placeholder 9"/>
          <p:cNvSpPr>
            <a:spLocks noGrp="1"/>
          </p:cNvSpPr>
          <p:nvPr>
            <p:ph idx="1"/>
          </p:nvPr>
        </p:nvSpPr>
        <p:spPr/>
        <p:txBody>
          <a:bodyPr/>
          <a:lstStyle/>
          <a:p>
            <a:pPr>
              <a:lnSpc>
                <a:spcPct val="90000"/>
              </a:lnSpc>
            </a:pPr>
            <a:r>
              <a:rPr lang="en-US" altLang="en-US" dirty="0"/>
              <a:t>Individuals with disabilities who:</a:t>
            </a:r>
          </a:p>
          <a:p>
            <a:pPr lvl="1">
              <a:lnSpc>
                <a:spcPct val="90000"/>
              </a:lnSpc>
            </a:pPr>
            <a:r>
              <a:rPr lang="en-US" altLang="en-US" dirty="0"/>
              <a:t>A</a:t>
            </a:r>
            <a:r>
              <a:rPr lang="en-US" altLang="en-US" dirty="0" smtClean="0"/>
              <a:t>re </a:t>
            </a:r>
            <a:r>
              <a:rPr lang="en-US" altLang="en-US" dirty="0"/>
              <a:t>already living </a:t>
            </a:r>
            <a:r>
              <a:rPr lang="en-US" altLang="en-US" dirty="0" smtClean="0"/>
              <a:t>independently. </a:t>
            </a:r>
            <a:endParaRPr lang="en-US" altLang="en-US" dirty="0"/>
          </a:p>
          <a:p>
            <a:pPr lvl="1">
              <a:lnSpc>
                <a:spcPct val="90000"/>
              </a:lnSpc>
            </a:pPr>
            <a:r>
              <a:rPr lang="en-US" altLang="en-US" dirty="0"/>
              <a:t>A</a:t>
            </a:r>
            <a:r>
              <a:rPr lang="en-US" altLang="en-US" dirty="0" smtClean="0"/>
              <a:t>re </a:t>
            </a:r>
            <a:r>
              <a:rPr lang="en-US" altLang="en-US" dirty="0"/>
              <a:t>integrated into the </a:t>
            </a:r>
            <a:r>
              <a:rPr lang="en-US" altLang="en-US" dirty="0" smtClean="0"/>
              <a:t>community.</a:t>
            </a:r>
            <a:endParaRPr lang="en-US" altLang="en-US" dirty="0"/>
          </a:p>
          <a:p>
            <a:pPr lvl="1">
              <a:lnSpc>
                <a:spcPct val="90000"/>
              </a:lnSpc>
            </a:pPr>
            <a:r>
              <a:rPr lang="en-US" altLang="en-US" dirty="0"/>
              <a:t>H</a:t>
            </a:r>
            <a:r>
              <a:rPr lang="en-US" altLang="en-US" dirty="0" smtClean="0"/>
              <a:t>ave </a:t>
            </a:r>
            <a:r>
              <a:rPr lang="en-US" altLang="en-US" dirty="0"/>
              <a:t>a desire to help others do the </a:t>
            </a:r>
            <a:r>
              <a:rPr lang="en-US" altLang="en-US" dirty="0" smtClean="0"/>
              <a:t>same.</a:t>
            </a:r>
          </a:p>
          <a:p>
            <a:pPr lvl="1">
              <a:lnSpc>
                <a:spcPct val="90000"/>
              </a:lnSpc>
            </a:pPr>
            <a:r>
              <a:rPr lang="en-US" altLang="en-US" dirty="0" smtClean="0"/>
              <a:t>Have skills, experience, or expertise to share.</a:t>
            </a:r>
            <a:endParaRPr lang="en-US" altLang="en-US" dirty="0"/>
          </a:p>
          <a:p>
            <a:pPr>
              <a:lnSpc>
                <a:spcPct val="90000"/>
              </a:lnSpc>
            </a:pPr>
            <a:r>
              <a:rPr lang="en-US" altLang="en-US" dirty="0"/>
              <a:t>Peer Mentors are NOT, nor do they try to be, medical professionals, </a:t>
            </a:r>
            <a:r>
              <a:rPr lang="en-US" altLang="en-US" dirty="0" smtClean="0"/>
              <a:t>counselors, </a:t>
            </a:r>
            <a:r>
              <a:rPr lang="en-US" altLang="en-US" dirty="0"/>
              <a:t>or </a:t>
            </a:r>
            <a:r>
              <a:rPr lang="en-US" altLang="en-US" dirty="0" smtClean="0"/>
              <a:t>therapists.</a:t>
            </a:r>
          </a:p>
          <a:p>
            <a:pPr marL="0" indent="0">
              <a:lnSpc>
                <a:spcPct val="90000"/>
              </a:lnSpc>
              <a:buNone/>
            </a:pPr>
            <a:endParaRPr lang="en-US" altLang="en-US" dirty="0"/>
          </a:p>
          <a:p>
            <a:endParaRPr lang="en-US" dirty="0"/>
          </a:p>
          <a:p>
            <a:endParaRPr lang="en-US" dirty="0"/>
          </a:p>
        </p:txBody>
      </p:sp>
    </p:spTree>
    <p:extLst>
      <p:ext uri="{BB962C8B-B14F-4D97-AF65-F5344CB8AC3E}">
        <p14:creationId xmlns:p14="http://schemas.microsoft.com/office/powerpoint/2010/main" val="1591852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 </a:t>
            </a:r>
            <a:r>
              <a:rPr lang="en-US" altLang="en-US" dirty="0"/>
              <a:t>Paid or Volunteer?</a:t>
            </a:r>
            <a:endParaRPr lang="en-US" dirty="0"/>
          </a:p>
        </p:txBody>
      </p:sp>
      <p:sp>
        <p:nvSpPr>
          <p:cNvPr id="10" name="Content Placeholder 9"/>
          <p:cNvSpPr>
            <a:spLocks noGrp="1"/>
          </p:cNvSpPr>
          <p:nvPr>
            <p:ph idx="1"/>
          </p:nvPr>
        </p:nvSpPr>
        <p:spPr>
          <a:xfrm>
            <a:off x="381000" y="1066800"/>
            <a:ext cx="8458200" cy="5029200"/>
          </a:xfrm>
        </p:spPr>
        <p:txBody>
          <a:bodyPr/>
          <a:lstStyle/>
          <a:p>
            <a:pPr>
              <a:lnSpc>
                <a:spcPct val="90000"/>
              </a:lnSpc>
            </a:pPr>
            <a:r>
              <a:rPr lang="en-US" altLang="en-US" sz="2400" dirty="0" smtClean="0"/>
              <a:t>Ability360 </a:t>
            </a:r>
            <a:r>
              <a:rPr lang="en-US" altLang="en-US" sz="2400" dirty="0"/>
              <a:t>believes that mentors should be volunteers for several reasons:  </a:t>
            </a:r>
          </a:p>
          <a:p>
            <a:pPr lvl="1">
              <a:lnSpc>
                <a:spcPct val="90000"/>
              </a:lnSpc>
            </a:pPr>
            <a:r>
              <a:rPr lang="en-US" altLang="en-US" sz="2400" dirty="0"/>
              <a:t>May mean more to the mentee if their mentor is someone who chooses to be with </a:t>
            </a:r>
            <a:r>
              <a:rPr lang="en-US" altLang="en-US" sz="2400" dirty="0" smtClean="0"/>
              <a:t>them.</a:t>
            </a:r>
            <a:endParaRPr lang="en-US" altLang="en-US" sz="2400" dirty="0"/>
          </a:p>
          <a:p>
            <a:pPr lvl="1">
              <a:lnSpc>
                <a:spcPct val="90000"/>
              </a:lnSpc>
            </a:pPr>
            <a:r>
              <a:rPr lang="en-US" altLang="en-US" sz="2400" dirty="0"/>
              <a:t>Mentors being there voluntarily </a:t>
            </a:r>
            <a:r>
              <a:rPr lang="en-US" altLang="en-US" sz="2400" dirty="0" smtClean="0"/>
              <a:t>helps </a:t>
            </a:r>
            <a:r>
              <a:rPr lang="en-US" altLang="en-US" sz="2400" dirty="0"/>
              <a:t>to contradict the disempowering role of “patient” many mentees </a:t>
            </a:r>
            <a:r>
              <a:rPr lang="en-US" altLang="en-US" sz="2400" dirty="0" smtClean="0"/>
              <a:t>experience.</a:t>
            </a:r>
            <a:endParaRPr lang="en-US" altLang="en-US" sz="2400" dirty="0"/>
          </a:p>
          <a:p>
            <a:pPr lvl="1">
              <a:lnSpc>
                <a:spcPct val="90000"/>
              </a:lnSpc>
            </a:pPr>
            <a:r>
              <a:rPr lang="en-US" altLang="en-US" sz="2400" dirty="0"/>
              <a:t>Mentors can be available to the mentee more than business hours (evenings and weekends</a:t>
            </a:r>
            <a:r>
              <a:rPr lang="en-US" altLang="en-US" sz="2400" dirty="0" smtClean="0"/>
              <a:t>).</a:t>
            </a:r>
            <a:endParaRPr lang="en-US" altLang="en-US" sz="2400" dirty="0"/>
          </a:p>
          <a:p>
            <a:endParaRPr lang="en-US" dirty="0"/>
          </a:p>
          <a:p>
            <a:endParaRPr lang="en-US" dirty="0"/>
          </a:p>
        </p:txBody>
      </p:sp>
    </p:spTree>
    <p:extLst>
      <p:ext uri="{BB962C8B-B14F-4D97-AF65-F5344CB8AC3E}">
        <p14:creationId xmlns:p14="http://schemas.microsoft.com/office/powerpoint/2010/main" val="3039224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Who are </a:t>
            </a:r>
            <a:r>
              <a:rPr lang="en-US" altLang="en-US" dirty="0" smtClean="0"/>
              <a:t>Ability360 </a:t>
            </a:r>
            <a:r>
              <a:rPr lang="en-US" altLang="en-US" dirty="0"/>
              <a:t>mentees?</a:t>
            </a:r>
            <a:endParaRPr lang="en-US" dirty="0"/>
          </a:p>
        </p:txBody>
      </p:sp>
      <p:sp>
        <p:nvSpPr>
          <p:cNvPr id="10" name="Content Placeholder 9"/>
          <p:cNvSpPr>
            <a:spLocks noGrp="1"/>
          </p:cNvSpPr>
          <p:nvPr>
            <p:ph idx="1"/>
          </p:nvPr>
        </p:nvSpPr>
        <p:spPr>
          <a:xfrm>
            <a:off x="381000" y="1066800"/>
            <a:ext cx="8382000" cy="5029200"/>
          </a:xfrm>
        </p:spPr>
        <p:txBody>
          <a:bodyPr/>
          <a:lstStyle/>
          <a:p>
            <a:r>
              <a:rPr lang="en-US" altLang="en-US" dirty="0"/>
              <a:t>Individuals with disabilities who:</a:t>
            </a:r>
          </a:p>
          <a:p>
            <a:pPr lvl="1"/>
            <a:r>
              <a:rPr lang="en-US" altLang="en-US" dirty="0" smtClean="0"/>
              <a:t>Are Ability360 </a:t>
            </a:r>
            <a:r>
              <a:rPr lang="en-US" altLang="en-US" dirty="0"/>
              <a:t>consumers, working one-on-one with an </a:t>
            </a:r>
            <a:r>
              <a:rPr lang="en-US" altLang="en-US" dirty="0" smtClean="0"/>
              <a:t>Ability360 </a:t>
            </a:r>
            <a:r>
              <a:rPr lang="en-US" altLang="en-US" dirty="0"/>
              <a:t>staff on their </a:t>
            </a:r>
            <a:r>
              <a:rPr lang="en-US" altLang="en-US" dirty="0" smtClean="0"/>
              <a:t>goals, and have a Consumer Service Record (CSR).</a:t>
            </a:r>
            <a:endParaRPr lang="en-US" altLang="en-US" dirty="0"/>
          </a:p>
          <a:p>
            <a:pPr marL="57150" indent="0">
              <a:buNone/>
            </a:pPr>
            <a:r>
              <a:rPr lang="en-US" altLang="en-US" dirty="0"/>
              <a:t>Not every </a:t>
            </a:r>
            <a:r>
              <a:rPr lang="en-US" altLang="en-US" dirty="0" smtClean="0"/>
              <a:t>Ability360 </a:t>
            </a:r>
            <a:r>
              <a:rPr lang="en-US" altLang="en-US" dirty="0"/>
              <a:t>consumer is referred to participate in the Peer Mentor Program. </a:t>
            </a:r>
            <a:r>
              <a:rPr lang="en-US" altLang="en-US" dirty="0" smtClean="0"/>
              <a:t>Consumers </a:t>
            </a:r>
            <a:r>
              <a:rPr lang="en-US" altLang="en-US" dirty="0"/>
              <a:t>must be ready and committed to full participation with a </a:t>
            </a:r>
            <a:r>
              <a:rPr lang="en-US" altLang="en-US" dirty="0" smtClean="0"/>
              <a:t>mentor. </a:t>
            </a:r>
            <a:endParaRPr lang="en-US" altLang="en-US" dirty="0"/>
          </a:p>
          <a:p>
            <a:endParaRPr lang="en-US" dirty="0"/>
          </a:p>
          <a:p>
            <a:endParaRPr lang="en-US" dirty="0"/>
          </a:p>
        </p:txBody>
      </p:sp>
    </p:spTree>
    <p:extLst>
      <p:ext uri="{BB962C8B-B14F-4D97-AF65-F5344CB8AC3E}">
        <p14:creationId xmlns:p14="http://schemas.microsoft.com/office/powerpoint/2010/main" val="888844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do </a:t>
            </a:r>
            <a:r>
              <a:rPr lang="en-US" altLang="en-US" dirty="0" smtClean="0"/>
              <a:t>Ability360 </a:t>
            </a:r>
            <a:r>
              <a:rPr lang="en-US" altLang="en-US" dirty="0"/>
              <a:t>Mentors Do?</a:t>
            </a:r>
            <a:endParaRPr lang="en-US" dirty="0"/>
          </a:p>
        </p:txBody>
      </p:sp>
      <p:sp>
        <p:nvSpPr>
          <p:cNvPr id="10" name="Content Placeholder 9"/>
          <p:cNvSpPr>
            <a:spLocks noGrp="1"/>
          </p:cNvSpPr>
          <p:nvPr>
            <p:ph idx="1"/>
          </p:nvPr>
        </p:nvSpPr>
        <p:spPr>
          <a:xfrm>
            <a:off x="381000" y="1066800"/>
            <a:ext cx="8458200" cy="5029200"/>
          </a:xfrm>
        </p:spPr>
        <p:txBody>
          <a:bodyPr/>
          <a:lstStyle/>
          <a:p>
            <a:r>
              <a:rPr lang="en-US" altLang="en-US" sz="2800" dirty="0"/>
              <a:t>Work with </a:t>
            </a:r>
            <a:r>
              <a:rPr lang="en-US" altLang="en-US" sz="2800" dirty="0" smtClean="0"/>
              <a:t>Ability360 </a:t>
            </a:r>
            <a:r>
              <a:rPr lang="en-US" altLang="en-US" sz="2800" dirty="0"/>
              <a:t>consumers who are adapting to a </a:t>
            </a:r>
            <a:r>
              <a:rPr lang="en-US" altLang="en-US" sz="2800" dirty="0" smtClean="0"/>
              <a:t>disability, learning new skills that will </a:t>
            </a:r>
            <a:r>
              <a:rPr lang="en-US" altLang="en-US" sz="2800" dirty="0"/>
              <a:t>increase their </a:t>
            </a:r>
            <a:r>
              <a:rPr lang="en-US" altLang="en-US" sz="2800" dirty="0" smtClean="0"/>
              <a:t>independence and community involvement.</a:t>
            </a:r>
            <a:endParaRPr lang="en-US" altLang="en-US" sz="2800" dirty="0"/>
          </a:p>
          <a:p>
            <a:r>
              <a:rPr lang="en-US" altLang="en-US" sz="2800" dirty="0" smtClean="0"/>
              <a:t>Have </a:t>
            </a:r>
            <a:r>
              <a:rPr lang="en-US" altLang="en-US" sz="2800" dirty="0"/>
              <a:t>regular contact with a </a:t>
            </a:r>
            <a:r>
              <a:rPr lang="en-US" altLang="en-US" sz="2800" dirty="0" smtClean="0"/>
              <a:t>mentee.</a:t>
            </a:r>
            <a:endParaRPr lang="en-US" altLang="en-US" sz="2800" dirty="0"/>
          </a:p>
          <a:p>
            <a:pPr lvl="1"/>
            <a:r>
              <a:rPr lang="en-US" altLang="en-US" dirty="0"/>
              <a:t>Mentors must agree to be in touch with a mentee a minimum of two times a </a:t>
            </a:r>
            <a:r>
              <a:rPr lang="en-US" altLang="en-US" dirty="0" smtClean="0"/>
              <a:t>month.</a:t>
            </a:r>
            <a:endParaRPr lang="en-US" altLang="en-US" dirty="0"/>
          </a:p>
          <a:p>
            <a:endParaRPr lang="en-US" dirty="0"/>
          </a:p>
          <a:p>
            <a:endParaRPr lang="en-US" dirty="0"/>
          </a:p>
        </p:txBody>
      </p:sp>
    </p:spTree>
    <p:extLst>
      <p:ext uri="{BB962C8B-B14F-4D97-AF65-F5344CB8AC3E}">
        <p14:creationId xmlns:p14="http://schemas.microsoft.com/office/powerpoint/2010/main" val="2650008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792162"/>
          </a:xfrm>
        </p:spPr>
        <p:txBody>
          <a:bodyPr/>
          <a:lstStyle/>
          <a:p>
            <a:r>
              <a:rPr lang="en-US" altLang="en-US" dirty="0"/>
              <a:t>What do </a:t>
            </a:r>
            <a:r>
              <a:rPr lang="en-US" altLang="en-US" dirty="0" smtClean="0"/>
              <a:t>Ability360 </a:t>
            </a:r>
            <a:r>
              <a:rPr lang="en-US" altLang="en-US" dirty="0"/>
              <a:t>Mentors Do</a:t>
            </a:r>
            <a:r>
              <a:rPr lang="en-US" altLang="en-US" dirty="0" smtClean="0"/>
              <a:t>?, </a:t>
            </a:r>
            <a:r>
              <a:rPr lang="en-US" altLang="en-US" sz="2400" dirty="0" smtClean="0"/>
              <a:t>cont’d. </a:t>
            </a:r>
            <a:endParaRPr lang="en-US" sz="2400" dirty="0"/>
          </a:p>
        </p:txBody>
      </p:sp>
      <p:sp>
        <p:nvSpPr>
          <p:cNvPr id="10" name="Content Placeholder 9"/>
          <p:cNvSpPr>
            <a:spLocks noGrp="1"/>
          </p:cNvSpPr>
          <p:nvPr>
            <p:ph idx="1"/>
          </p:nvPr>
        </p:nvSpPr>
        <p:spPr>
          <a:xfrm>
            <a:off x="381000" y="1066800"/>
            <a:ext cx="8382000" cy="5029200"/>
          </a:xfrm>
        </p:spPr>
        <p:txBody>
          <a:bodyPr/>
          <a:lstStyle/>
          <a:p>
            <a:r>
              <a:rPr lang="en-US" altLang="en-US" dirty="0"/>
              <a:t>Teach specific Independent Living </a:t>
            </a:r>
            <a:r>
              <a:rPr lang="en-US" altLang="en-US" dirty="0" smtClean="0"/>
              <a:t>skills. </a:t>
            </a:r>
            <a:endParaRPr lang="en-US" altLang="en-US" dirty="0"/>
          </a:p>
          <a:p>
            <a:pPr marL="914400" lvl="1" indent="-457200"/>
            <a:r>
              <a:rPr lang="en-US" altLang="en-US" dirty="0" smtClean="0"/>
              <a:t>Budgeting</a:t>
            </a:r>
            <a:r>
              <a:rPr lang="en-US" altLang="en-US" dirty="0"/>
              <a:t>, using public transportation, increasing </a:t>
            </a:r>
            <a:r>
              <a:rPr lang="en-US" altLang="en-US" dirty="0" smtClean="0"/>
              <a:t>self-esteem. </a:t>
            </a:r>
            <a:endParaRPr lang="en-US" altLang="en-US" dirty="0"/>
          </a:p>
          <a:p>
            <a:pPr marL="914400" lvl="1" indent="-457200"/>
            <a:r>
              <a:rPr lang="en-US" altLang="en-US" dirty="0"/>
              <a:t>R</a:t>
            </a:r>
            <a:r>
              <a:rPr lang="en-US" altLang="en-US" dirty="0" smtClean="0"/>
              <a:t>ole </a:t>
            </a:r>
            <a:r>
              <a:rPr lang="en-US" altLang="en-US" dirty="0"/>
              <a:t>model and teach </a:t>
            </a:r>
            <a:r>
              <a:rPr lang="en-US" altLang="en-US" dirty="0" smtClean="0"/>
              <a:t>self-advocacy skills.</a:t>
            </a:r>
            <a:endParaRPr lang="en-US" altLang="en-US" dirty="0"/>
          </a:p>
          <a:p>
            <a:r>
              <a:rPr lang="en-US" altLang="en-US" dirty="0"/>
              <a:t>Assist in finding and connecting to community </a:t>
            </a:r>
            <a:r>
              <a:rPr lang="en-US" altLang="en-US" dirty="0" smtClean="0"/>
              <a:t>resources.</a:t>
            </a:r>
            <a:endParaRPr lang="en-US" altLang="en-US" dirty="0"/>
          </a:p>
          <a:p>
            <a:r>
              <a:rPr lang="en-US" altLang="en-US" dirty="0"/>
              <a:t>Provide support and </a:t>
            </a:r>
            <a:r>
              <a:rPr lang="en-US" altLang="en-US" dirty="0" smtClean="0"/>
              <a:t>encouragement.</a:t>
            </a:r>
            <a:endParaRPr lang="en-US" altLang="en-US" dirty="0"/>
          </a:p>
          <a:p>
            <a:r>
              <a:rPr lang="en-US" altLang="en-US" dirty="0"/>
              <a:t>Advocate with service </a:t>
            </a:r>
            <a:r>
              <a:rPr lang="en-US" altLang="en-US" dirty="0" smtClean="0"/>
              <a:t>providers.</a:t>
            </a:r>
            <a:endParaRPr lang="en-US" altLang="en-US" dirty="0"/>
          </a:p>
        </p:txBody>
      </p:sp>
    </p:spTree>
    <p:extLst>
      <p:ext uri="{BB962C8B-B14F-4D97-AF65-F5344CB8AC3E}">
        <p14:creationId xmlns:p14="http://schemas.microsoft.com/office/powerpoint/2010/main" val="2406200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01000" cy="868362"/>
          </a:xfrm>
        </p:spPr>
        <p:txBody>
          <a:bodyPr/>
          <a:lstStyle/>
          <a:p>
            <a:r>
              <a:rPr lang="en-US" altLang="en-US" dirty="0"/>
              <a:t>Additional </a:t>
            </a:r>
            <a:r>
              <a:rPr lang="en-US" altLang="en-US" dirty="0" smtClean="0"/>
              <a:t>Ability360 </a:t>
            </a:r>
            <a:r>
              <a:rPr lang="en-US" altLang="en-US" dirty="0"/>
              <a:t>Peer Mentor Volunteer Opportunities</a:t>
            </a:r>
            <a:endParaRPr lang="en-US" dirty="0"/>
          </a:p>
        </p:txBody>
      </p:sp>
      <p:sp>
        <p:nvSpPr>
          <p:cNvPr id="10" name="Content Placeholder 9"/>
          <p:cNvSpPr>
            <a:spLocks noGrp="1"/>
          </p:cNvSpPr>
          <p:nvPr>
            <p:ph idx="1"/>
          </p:nvPr>
        </p:nvSpPr>
        <p:spPr>
          <a:xfrm>
            <a:off x="381000" y="1295400"/>
            <a:ext cx="8305800" cy="5029200"/>
          </a:xfrm>
        </p:spPr>
        <p:txBody>
          <a:bodyPr/>
          <a:lstStyle/>
          <a:p>
            <a:r>
              <a:rPr lang="en-US" altLang="en-US" dirty="0"/>
              <a:t>Peer Mentor Volunteers participate in a variety of other </a:t>
            </a:r>
            <a:r>
              <a:rPr lang="en-US" altLang="en-US" dirty="0" smtClean="0"/>
              <a:t>capacities:</a:t>
            </a:r>
            <a:endParaRPr lang="en-US" altLang="en-US" dirty="0"/>
          </a:p>
          <a:p>
            <a:pPr lvl="1"/>
            <a:r>
              <a:rPr lang="en-US" altLang="en-US" dirty="0"/>
              <a:t>Disability Awareness Presentations</a:t>
            </a:r>
          </a:p>
          <a:p>
            <a:pPr lvl="1"/>
            <a:r>
              <a:rPr lang="en-US" altLang="en-US" dirty="0"/>
              <a:t>Group Mentoring Sessions</a:t>
            </a:r>
          </a:p>
          <a:p>
            <a:pPr lvl="1"/>
            <a:r>
              <a:rPr lang="en-US" altLang="en-US" dirty="0"/>
              <a:t>Group Volunteer Activities</a:t>
            </a:r>
          </a:p>
          <a:p>
            <a:pPr lvl="1"/>
            <a:r>
              <a:rPr lang="en-US" altLang="en-US" dirty="0"/>
              <a:t>Community Advocacy</a:t>
            </a:r>
          </a:p>
          <a:p>
            <a:pPr marL="0" indent="0">
              <a:buNone/>
            </a:pPr>
            <a:endParaRPr lang="en-US" dirty="0"/>
          </a:p>
          <a:p>
            <a:endParaRPr lang="en-US" dirty="0"/>
          </a:p>
        </p:txBody>
      </p:sp>
    </p:spTree>
    <p:extLst>
      <p:ext uri="{BB962C8B-B14F-4D97-AF65-F5344CB8AC3E}">
        <p14:creationId xmlns:p14="http://schemas.microsoft.com/office/powerpoint/2010/main" val="429136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Barriers to Mentor Program</a:t>
            </a:r>
            <a:endParaRPr lang="en-US" dirty="0"/>
          </a:p>
        </p:txBody>
      </p:sp>
      <p:sp>
        <p:nvSpPr>
          <p:cNvPr id="10" name="Content Placeholder 9"/>
          <p:cNvSpPr>
            <a:spLocks noGrp="1"/>
          </p:cNvSpPr>
          <p:nvPr>
            <p:ph idx="1"/>
          </p:nvPr>
        </p:nvSpPr>
        <p:spPr>
          <a:xfrm>
            <a:off x="381000" y="1066800"/>
            <a:ext cx="8305800" cy="5029200"/>
          </a:xfrm>
        </p:spPr>
        <p:txBody>
          <a:bodyPr/>
          <a:lstStyle/>
          <a:p>
            <a:r>
              <a:rPr lang="en-US" altLang="en-US" dirty="0"/>
              <a:t>Inappropriate referrals</a:t>
            </a:r>
          </a:p>
          <a:p>
            <a:r>
              <a:rPr lang="en-US" altLang="en-US" dirty="0"/>
              <a:t>Making effective matches</a:t>
            </a:r>
          </a:p>
          <a:p>
            <a:r>
              <a:rPr lang="en-US" altLang="en-US" dirty="0"/>
              <a:t>Role of the mentor</a:t>
            </a:r>
          </a:p>
          <a:p>
            <a:r>
              <a:rPr lang="en-US" altLang="en-US" dirty="0"/>
              <a:t>Inappropriate behavior of mentors or mentees</a:t>
            </a:r>
          </a:p>
          <a:p>
            <a:r>
              <a:rPr lang="en-US" altLang="en-US" dirty="0"/>
              <a:t>On-going need for new mentors</a:t>
            </a:r>
          </a:p>
          <a:p>
            <a:endParaRPr lang="en-US" dirty="0"/>
          </a:p>
          <a:p>
            <a:endParaRPr lang="en-US" dirty="0"/>
          </a:p>
        </p:txBody>
      </p:sp>
    </p:spTree>
    <p:extLst>
      <p:ext uri="{BB962C8B-B14F-4D97-AF65-F5344CB8AC3E}">
        <p14:creationId xmlns:p14="http://schemas.microsoft.com/office/powerpoint/2010/main" val="2741485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Additional Barriers to Program </a:t>
            </a:r>
            <a:endParaRPr lang="en-US" dirty="0"/>
          </a:p>
        </p:txBody>
      </p:sp>
      <p:sp>
        <p:nvSpPr>
          <p:cNvPr id="10" name="Content Placeholder 9"/>
          <p:cNvSpPr>
            <a:spLocks noGrp="1"/>
          </p:cNvSpPr>
          <p:nvPr>
            <p:ph idx="1"/>
          </p:nvPr>
        </p:nvSpPr>
        <p:spPr>
          <a:xfrm>
            <a:off x="381000" y="1066800"/>
            <a:ext cx="8534400" cy="5029200"/>
          </a:xfrm>
        </p:spPr>
        <p:txBody>
          <a:bodyPr/>
          <a:lstStyle/>
          <a:p>
            <a:r>
              <a:rPr lang="en-US" altLang="en-US" dirty="0" smtClean="0"/>
              <a:t>Many Centers find it difficult to secure funding </a:t>
            </a:r>
            <a:r>
              <a:rPr lang="en-US" altLang="en-US" dirty="0"/>
              <a:t>for </a:t>
            </a:r>
            <a:r>
              <a:rPr lang="en-US" altLang="en-US" dirty="0" smtClean="0"/>
              <a:t>needed dedicated staff </a:t>
            </a:r>
            <a:r>
              <a:rPr lang="en-US" altLang="en-US" dirty="0"/>
              <a:t>to coordinate </a:t>
            </a:r>
            <a:r>
              <a:rPr lang="en-US" altLang="en-US" dirty="0" smtClean="0"/>
              <a:t>program.</a:t>
            </a:r>
            <a:endParaRPr lang="en-US" altLang="en-US" dirty="0"/>
          </a:p>
          <a:p>
            <a:r>
              <a:rPr lang="en-US" altLang="en-US" dirty="0"/>
              <a:t>Service area</a:t>
            </a:r>
          </a:p>
          <a:p>
            <a:pPr lvl="1"/>
            <a:r>
              <a:rPr lang="en-US" altLang="en-US" dirty="0"/>
              <a:t>Rural area </a:t>
            </a:r>
          </a:p>
          <a:p>
            <a:pPr lvl="1"/>
            <a:r>
              <a:rPr lang="en-US" altLang="en-US" dirty="0"/>
              <a:t>Technology </a:t>
            </a:r>
          </a:p>
          <a:p>
            <a:pPr lvl="1"/>
            <a:r>
              <a:rPr lang="en-US" altLang="en-US" dirty="0"/>
              <a:t>Transportation</a:t>
            </a:r>
          </a:p>
          <a:p>
            <a:endParaRPr lang="en-US" dirty="0"/>
          </a:p>
          <a:p>
            <a:endParaRPr lang="en-US" dirty="0"/>
          </a:p>
        </p:txBody>
      </p:sp>
    </p:spTree>
    <p:extLst>
      <p:ext uri="{BB962C8B-B14F-4D97-AF65-F5344CB8AC3E}">
        <p14:creationId xmlns:p14="http://schemas.microsoft.com/office/powerpoint/2010/main" val="4280089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Taking on Barriers</a:t>
            </a:r>
            <a:endParaRPr lang="en-US" dirty="0"/>
          </a:p>
        </p:txBody>
      </p:sp>
      <p:sp>
        <p:nvSpPr>
          <p:cNvPr id="10" name="Content Placeholder 9"/>
          <p:cNvSpPr>
            <a:spLocks noGrp="1"/>
          </p:cNvSpPr>
          <p:nvPr>
            <p:ph idx="1"/>
          </p:nvPr>
        </p:nvSpPr>
        <p:spPr>
          <a:xfrm>
            <a:off x="381000" y="1066800"/>
            <a:ext cx="8382000" cy="5029200"/>
          </a:xfrm>
        </p:spPr>
        <p:txBody>
          <a:bodyPr/>
          <a:lstStyle/>
          <a:p>
            <a:r>
              <a:rPr lang="en-US" altLang="en-US" dirty="0" smtClean="0"/>
              <a:t>These </a:t>
            </a:r>
            <a:r>
              <a:rPr lang="en-US" altLang="en-US" dirty="0"/>
              <a:t>barriers seem to be common among Centers offering peer mentoring </a:t>
            </a:r>
            <a:r>
              <a:rPr lang="en-US" altLang="en-US" dirty="0" smtClean="0"/>
              <a:t>services.</a:t>
            </a:r>
            <a:endParaRPr lang="en-US" altLang="en-US" dirty="0"/>
          </a:p>
          <a:p>
            <a:r>
              <a:rPr lang="en-US" altLang="en-US" dirty="0"/>
              <a:t>Many of these barriers can be addressed by the core program components you </a:t>
            </a:r>
            <a:r>
              <a:rPr lang="en-US" altLang="en-US" dirty="0" smtClean="0"/>
              <a:t>develop.</a:t>
            </a:r>
            <a:endParaRPr lang="en-US" altLang="en-US" dirty="0"/>
          </a:p>
          <a:p>
            <a:endParaRPr lang="en-US" dirty="0"/>
          </a:p>
        </p:txBody>
      </p:sp>
    </p:spTree>
    <p:extLst>
      <p:ext uri="{BB962C8B-B14F-4D97-AF65-F5344CB8AC3E}">
        <p14:creationId xmlns:p14="http://schemas.microsoft.com/office/powerpoint/2010/main" val="1851429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001000" cy="792162"/>
          </a:xfrm>
        </p:spPr>
        <p:txBody>
          <a:bodyPr/>
          <a:lstStyle/>
          <a:p>
            <a:r>
              <a:rPr lang="en-US" altLang="en-US" dirty="0"/>
              <a:t>Effective Volunteer Peer Support Program Components</a:t>
            </a:r>
            <a:endParaRPr lang="en-US" dirty="0"/>
          </a:p>
        </p:txBody>
      </p:sp>
      <p:sp>
        <p:nvSpPr>
          <p:cNvPr id="10" name="Content Placeholder 9"/>
          <p:cNvSpPr>
            <a:spLocks noGrp="1"/>
          </p:cNvSpPr>
          <p:nvPr>
            <p:ph idx="1"/>
          </p:nvPr>
        </p:nvSpPr>
        <p:spPr>
          <a:xfrm>
            <a:off x="381000" y="1143000"/>
            <a:ext cx="8382000" cy="5029200"/>
          </a:xfrm>
        </p:spPr>
        <p:txBody>
          <a:bodyPr/>
          <a:lstStyle/>
          <a:p>
            <a:r>
              <a:rPr lang="en-US" altLang="en-US" dirty="0"/>
              <a:t>Recruitment</a:t>
            </a:r>
          </a:p>
          <a:p>
            <a:r>
              <a:rPr lang="en-US" altLang="en-US" dirty="0"/>
              <a:t>Mentor qualifications</a:t>
            </a:r>
          </a:p>
          <a:p>
            <a:r>
              <a:rPr lang="en-US" altLang="en-US" dirty="0"/>
              <a:t>Mentor training</a:t>
            </a:r>
          </a:p>
          <a:p>
            <a:r>
              <a:rPr lang="en-US" altLang="en-US" dirty="0"/>
              <a:t>Mentor supervision</a:t>
            </a:r>
          </a:p>
          <a:p>
            <a:r>
              <a:rPr lang="en-US" altLang="en-US" dirty="0"/>
              <a:t>Mentor recognition</a:t>
            </a:r>
          </a:p>
          <a:p>
            <a:r>
              <a:rPr lang="en-US" altLang="en-US" dirty="0"/>
              <a:t>Program evaluation</a:t>
            </a:r>
          </a:p>
          <a:p>
            <a:endParaRPr lang="en-US" dirty="0"/>
          </a:p>
          <a:p>
            <a:endParaRPr lang="en-US" dirty="0"/>
          </a:p>
        </p:txBody>
      </p:sp>
    </p:spTree>
    <p:extLst>
      <p:ext uri="{BB962C8B-B14F-4D97-AF65-F5344CB8AC3E}">
        <p14:creationId xmlns:p14="http://schemas.microsoft.com/office/powerpoint/2010/main" val="3994875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7601"/>
            <a:ext cx="9144000" cy="1295399"/>
          </a:xfrm>
        </p:spPr>
        <p:txBody>
          <a:bodyPr/>
          <a:lstStyle/>
          <a:p>
            <a:pPr algn="ctr"/>
            <a:r>
              <a:rPr lang="en-US" sz="2400" dirty="0" smtClean="0">
                <a:effectLst/>
              </a:rPr>
              <a:t>Get to the Core of It:</a:t>
            </a:r>
            <a:br>
              <a:rPr lang="en-US" sz="2400" dirty="0" smtClean="0">
                <a:effectLst/>
              </a:rPr>
            </a:br>
            <a:r>
              <a:rPr lang="en-US" sz="2400" dirty="0" smtClean="0">
                <a:effectLst/>
              </a:rPr>
              <a:t> Integrating CIL Core Services for a </a:t>
            </a:r>
            <a:br>
              <a:rPr lang="en-US" sz="2400" dirty="0" smtClean="0">
                <a:effectLst/>
              </a:rPr>
            </a:br>
            <a:r>
              <a:rPr lang="en-US" sz="2400" dirty="0" smtClean="0">
                <a:effectLst/>
              </a:rPr>
              <a:t>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Implementing or Strengthening Effective Core Services in </a:t>
            </a:r>
            <a:br>
              <a:rPr lang="en-US" sz="2400" i="1" dirty="0" smtClean="0">
                <a:effectLst/>
              </a:rPr>
            </a:br>
            <a:r>
              <a:rPr lang="en-US" sz="2400" i="1" dirty="0" smtClean="0">
                <a:effectLst/>
              </a:rPr>
              <a:t>Peer Support : Ability 360’s Example</a:t>
            </a:r>
            <a:br>
              <a:rPr lang="en-US" sz="2400" i="1" dirty="0" smtClean="0">
                <a:effectLst/>
              </a:rPr>
            </a:br>
            <a:r>
              <a:rPr lang="en-US" sz="2400" i="1" dirty="0" smtClean="0">
                <a:effectLst/>
              </a:rPr>
              <a:t/>
            </a:r>
            <a:br>
              <a:rPr lang="en-US" sz="2400" i="1" dirty="0" smtClean="0">
                <a:effectLst/>
              </a:rPr>
            </a:br>
            <a:r>
              <a:rPr lang="en-US" sz="2000" dirty="0" smtClean="0">
                <a:solidFill>
                  <a:srgbClr val="333399"/>
                </a:solidFill>
                <a:effectLst/>
                <a:latin typeface="Arial Rounded MT Bold" pitchFamily="34" charset="0"/>
              </a:rPr>
              <a:t>Presenters:</a:t>
            </a: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Amina Donna Kruck</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April Reed</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a:t>
            </a:r>
            <a:r>
              <a:rPr lang="en-US" sz="2000" dirty="0" smtClean="0">
                <a:solidFill>
                  <a:srgbClr val="333399"/>
                </a:solidFill>
                <a:effectLst/>
                <a:latin typeface="Arial Rounded MT Bold" pitchFamily="34" charset="0"/>
              </a:rPr>
              <a:t>3, </a:t>
            </a:r>
            <a:r>
              <a:rPr lang="en-US" sz="2000" dirty="0">
                <a:solidFill>
                  <a:srgbClr val="333399"/>
                </a:solidFill>
                <a:effectLst/>
                <a:latin typeface="Arial Rounded MT Bold" pitchFamily="34" charset="0"/>
              </a:rPr>
              <a:t>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8359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a:t>
            </a:r>
            <a:r>
              <a:rPr lang="en-US" altLang="en-US" dirty="0"/>
              <a:t>Mentor Recruitment </a:t>
            </a:r>
            <a:endParaRPr lang="en-US" dirty="0"/>
          </a:p>
        </p:txBody>
      </p:sp>
      <p:sp>
        <p:nvSpPr>
          <p:cNvPr id="10" name="Content Placeholder 9"/>
          <p:cNvSpPr>
            <a:spLocks noGrp="1"/>
          </p:cNvSpPr>
          <p:nvPr>
            <p:ph idx="1"/>
          </p:nvPr>
        </p:nvSpPr>
        <p:spPr>
          <a:xfrm>
            <a:off x="381000" y="990600"/>
            <a:ext cx="8534400" cy="5029200"/>
          </a:xfrm>
        </p:spPr>
        <p:txBody>
          <a:bodyPr/>
          <a:lstStyle/>
          <a:p>
            <a:r>
              <a:rPr lang="en-US" altLang="en-US" dirty="0" smtClean="0"/>
              <a:t>Ongoing </a:t>
            </a:r>
            <a:r>
              <a:rPr lang="en-US" altLang="en-US" dirty="0"/>
              <a:t>outreach for new mentors is important in maintaining a diverse and active mentor </a:t>
            </a:r>
            <a:r>
              <a:rPr lang="en-US" altLang="en-US" dirty="0" smtClean="0"/>
              <a:t>list.</a:t>
            </a:r>
            <a:endParaRPr lang="en-US" altLang="en-US" dirty="0"/>
          </a:p>
          <a:p>
            <a:pPr lvl="1"/>
            <a:r>
              <a:rPr lang="en-US" altLang="en-US" dirty="0"/>
              <a:t>Volunteers call </a:t>
            </a:r>
            <a:r>
              <a:rPr lang="en-US" altLang="en-US" dirty="0" smtClean="0"/>
              <a:t>us.</a:t>
            </a:r>
            <a:endParaRPr lang="en-US" altLang="en-US" dirty="0"/>
          </a:p>
          <a:p>
            <a:pPr lvl="1"/>
            <a:r>
              <a:rPr lang="en-US" altLang="en-US" dirty="0"/>
              <a:t>Agency newsletter articles, local publications, and community outreach presentations</a:t>
            </a:r>
          </a:p>
          <a:p>
            <a:pPr lvl="1"/>
            <a:r>
              <a:rPr lang="en-US" altLang="en-US" dirty="0"/>
              <a:t>Referrals from Center staff </a:t>
            </a:r>
          </a:p>
          <a:p>
            <a:pPr lvl="1"/>
            <a:r>
              <a:rPr lang="en-US" altLang="en-US" dirty="0"/>
              <a:t>Consumers who received mentoring volunteer to give back what they </a:t>
            </a:r>
            <a:r>
              <a:rPr lang="en-US" altLang="en-US" dirty="0" smtClean="0"/>
              <a:t>received.</a:t>
            </a:r>
          </a:p>
          <a:p>
            <a:pPr marL="457200" lvl="1" indent="0">
              <a:buNone/>
            </a:pPr>
            <a:r>
              <a:rPr lang="en-US" altLang="en-US" dirty="0" smtClean="0"/>
              <a:t> </a:t>
            </a:r>
          </a:p>
          <a:p>
            <a:pPr>
              <a:buFont typeface="Wingdings" panose="05000000000000000000" pitchFamily="2" charset="2"/>
              <a:buChar char="Ø"/>
            </a:pPr>
            <a:r>
              <a:rPr lang="en-US" altLang="en-US" sz="2500" b="1" dirty="0" smtClean="0"/>
              <a:t>Mentor </a:t>
            </a:r>
            <a:r>
              <a:rPr lang="en-US" altLang="en-US" sz="2500" b="1" dirty="0"/>
              <a:t>Recruitment </a:t>
            </a:r>
            <a:r>
              <a:rPr lang="en-US" altLang="en-US" sz="2500" b="1" dirty="0" smtClean="0"/>
              <a:t>Tip </a:t>
            </a:r>
            <a:r>
              <a:rPr lang="en-US" altLang="en-US" sz="2500" dirty="0"/>
              <a:t>– Tap into those advocacy and transportation leaders in your </a:t>
            </a:r>
            <a:r>
              <a:rPr lang="en-US" altLang="en-US" sz="2500" dirty="0" smtClean="0"/>
              <a:t>community.</a:t>
            </a:r>
            <a:endParaRPr lang="en-US" altLang="en-US" sz="2500" dirty="0"/>
          </a:p>
          <a:p>
            <a:endParaRPr lang="en-US" dirty="0"/>
          </a:p>
          <a:p>
            <a:endParaRPr lang="en-US" dirty="0"/>
          </a:p>
        </p:txBody>
      </p:sp>
    </p:spTree>
    <p:extLst>
      <p:ext uri="{BB962C8B-B14F-4D97-AF65-F5344CB8AC3E}">
        <p14:creationId xmlns:p14="http://schemas.microsoft.com/office/powerpoint/2010/main" val="1931803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a:t>
            </a:r>
            <a:r>
              <a:rPr lang="en-US" altLang="en-US" dirty="0"/>
              <a:t>Mentee Recruitment </a:t>
            </a:r>
            <a:endParaRPr lang="en-US" dirty="0"/>
          </a:p>
        </p:txBody>
      </p:sp>
      <p:sp>
        <p:nvSpPr>
          <p:cNvPr id="10" name="Content Placeholder 9"/>
          <p:cNvSpPr>
            <a:spLocks noGrp="1"/>
          </p:cNvSpPr>
          <p:nvPr>
            <p:ph idx="1"/>
          </p:nvPr>
        </p:nvSpPr>
        <p:spPr>
          <a:xfrm>
            <a:off x="381000" y="1066800"/>
            <a:ext cx="8458200" cy="5181600"/>
          </a:xfrm>
        </p:spPr>
        <p:txBody>
          <a:bodyPr/>
          <a:lstStyle/>
          <a:p>
            <a:r>
              <a:rPr lang="en-US" altLang="en-US" dirty="0" smtClean="0"/>
              <a:t>Mentees </a:t>
            </a:r>
            <a:r>
              <a:rPr lang="en-US" altLang="en-US" dirty="0"/>
              <a:t>are </a:t>
            </a:r>
            <a:r>
              <a:rPr lang="en-US" altLang="en-US" dirty="0" smtClean="0"/>
              <a:t>Ability360 </a:t>
            </a:r>
            <a:r>
              <a:rPr lang="en-US" altLang="en-US" dirty="0"/>
              <a:t>consumers, already working with an </a:t>
            </a:r>
            <a:r>
              <a:rPr lang="en-US" altLang="en-US" dirty="0" smtClean="0"/>
              <a:t>Ability360 </a:t>
            </a:r>
            <a:r>
              <a:rPr lang="en-US" altLang="en-US" dirty="0"/>
              <a:t>staff person, and they must:</a:t>
            </a:r>
          </a:p>
          <a:p>
            <a:pPr lvl="1"/>
            <a:r>
              <a:rPr lang="en-US" altLang="en-US" dirty="0"/>
              <a:t>C</a:t>
            </a:r>
            <a:r>
              <a:rPr lang="en-US" altLang="en-US" dirty="0" smtClean="0"/>
              <a:t>omplete </a:t>
            </a:r>
            <a:r>
              <a:rPr lang="en-US" altLang="en-US" dirty="0"/>
              <a:t>Consumer Request for a Peer Mentor </a:t>
            </a:r>
            <a:r>
              <a:rPr lang="en-US" altLang="en-US" dirty="0" smtClean="0"/>
              <a:t>form.</a:t>
            </a:r>
          </a:p>
          <a:p>
            <a:pPr lvl="1"/>
            <a:r>
              <a:rPr lang="en-US" altLang="en-US" dirty="0"/>
              <a:t>H</a:t>
            </a:r>
            <a:r>
              <a:rPr lang="en-US" altLang="en-US" dirty="0" smtClean="0"/>
              <a:t>ave an identified Independent Living goal to work on with their mentor.</a:t>
            </a:r>
            <a:endParaRPr lang="en-US" altLang="en-US" dirty="0"/>
          </a:p>
          <a:p>
            <a:pPr lvl="1"/>
            <a:r>
              <a:rPr lang="en-US" altLang="en-US" dirty="0"/>
              <a:t>S</a:t>
            </a:r>
            <a:r>
              <a:rPr lang="en-US" altLang="en-US" dirty="0" smtClean="0"/>
              <a:t>ign </a:t>
            </a:r>
            <a:r>
              <a:rPr lang="en-US" altLang="en-US" dirty="0"/>
              <a:t>a confidentiality release specific to the PM </a:t>
            </a:r>
            <a:r>
              <a:rPr lang="en-US" altLang="en-US" dirty="0" smtClean="0"/>
              <a:t>Program.</a:t>
            </a:r>
          </a:p>
          <a:p>
            <a:pPr marL="457200" lvl="1" indent="0">
              <a:buNone/>
            </a:pPr>
            <a:endParaRPr lang="en-US" altLang="en-US" sz="1100" dirty="0" smtClean="0"/>
          </a:p>
          <a:p>
            <a:pPr>
              <a:buFont typeface="Wingdings" panose="05000000000000000000" pitchFamily="2" charset="2"/>
              <a:buChar char="Ø"/>
            </a:pPr>
            <a:r>
              <a:rPr lang="en-US" altLang="en-US" sz="2400" b="1" dirty="0" smtClean="0"/>
              <a:t>Mentee </a:t>
            </a:r>
            <a:r>
              <a:rPr lang="en-US" altLang="en-US" sz="2400" b="1" dirty="0"/>
              <a:t>Recruitment </a:t>
            </a:r>
            <a:r>
              <a:rPr lang="en-US" altLang="en-US" sz="2400" b="1" dirty="0" smtClean="0"/>
              <a:t>Tip </a:t>
            </a:r>
            <a:r>
              <a:rPr lang="en-US" altLang="en-US" sz="2400" dirty="0" smtClean="0"/>
              <a:t>– an </a:t>
            </a:r>
            <a:r>
              <a:rPr lang="en-US" altLang="en-US" sz="2400" dirty="0"/>
              <a:t>application and screening tool helps ensure that the individual is appropriate for mentoring services and provides the mentor information on the mentee’s needs</a:t>
            </a:r>
          </a:p>
          <a:p>
            <a:endParaRPr lang="en-US" dirty="0"/>
          </a:p>
          <a:p>
            <a:endParaRPr lang="en-US" dirty="0"/>
          </a:p>
        </p:txBody>
      </p:sp>
    </p:spTree>
    <p:extLst>
      <p:ext uri="{BB962C8B-B14F-4D97-AF65-F5344CB8AC3E}">
        <p14:creationId xmlns:p14="http://schemas.microsoft.com/office/powerpoint/2010/main" val="1426198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Peer </a:t>
            </a:r>
            <a:r>
              <a:rPr lang="en-US" altLang="en-US" dirty="0"/>
              <a:t>Mentor Qualifications</a:t>
            </a:r>
            <a:endParaRPr lang="en-US" dirty="0"/>
          </a:p>
        </p:txBody>
      </p:sp>
      <p:sp>
        <p:nvSpPr>
          <p:cNvPr id="10" name="Content Placeholder 9"/>
          <p:cNvSpPr>
            <a:spLocks noGrp="1"/>
          </p:cNvSpPr>
          <p:nvPr>
            <p:ph idx="1"/>
          </p:nvPr>
        </p:nvSpPr>
        <p:spPr>
          <a:xfrm>
            <a:off x="381000" y="1066800"/>
            <a:ext cx="8382000" cy="5029200"/>
          </a:xfrm>
        </p:spPr>
        <p:txBody>
          <a:bodyPr/>
          <a:lstStyle/>
          <a:p>
            <a:r>
              <a:rPr lang="en-US" altLang="en-US" dirty="0"/>
              <a:t>Peer mentors must:</a:t>
            </a:r>
          </a:p>
          <a:p>
            <a:pPr lvl="1"/>
            <a:r>
              <a:rPr lang="en-US" altLang="en-US" dirty="0"/>
              <a:t>Be 18 years or </a:t>
            </a:r>
            <a:r>
              <a:rPr lang="en-US" altLang="en-US" dirty="0" smtClean="0"/>
              <a:t>older.</a:t>
            </a:r>
            <a:endParaRPr lang="en-US" altLang="en-US" dirty="0"/>
          </a:p>
          <a:p>
            <a:pPr lvl="1"/>
            <a:r>
              <a:rPr lang="en-US" altLang="en-US" dirty="0"/>
              <a:t>Complete an application and provide three character </a:t>
            </a:r>
            <a:r>
              <a:rPr lang="en-US" altLang="en-US" dirty="0" smtClean="0"/>
              <a:t>references.</a:t>
            </a:r>
            <a:endParaRPr lang="en-US" altLang="en-US" dirty="0"/>
          </a:p>
          <a:p>
            <a:pPr lvl="1"/>
            <a:r>
              <a:rPr lang="en-US" altLang="en-US" dirty="0"/>
              <a:t>Complete a phone or in-person interview with the Volunteer </a:t>
            </a:r>
            <a:r>
              <a:rPr lang="en-US" altLang="en-US" dirty="0" smtClean="0"/>
              <a:t>Coordinator.</a:t>
            </a:r>
            <a:endParaRPr lang="en-US" altLang="en-US" dirty="0"/>
          </a:p>
          <a:p>
            <a:endParaRPr lang="en-US" dirty="0"/>
          </a:p>
          <a:p>
            <a:endParaRPr lang="en-US" dirty="0"/>
          </a:p>
        </p:txBody>
      </p:sp>
    </p:spTree>
    <p:extLst>
      <p:ext uri="{BB962C8B-B14F-4D97-AF65-F5344CB8AC3E}">
        <p14:creationId xmlns:p14="http://schemas.microsoft.com/office/powerpoint/2010/main" val="2096904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Peer </a:t>
            </a:r>
            <a:r>
              <a:rPr lang="en-US" altLang="en-US" dirty="0"/>
              <a:t>Mentor </a:t>
            </a:r>
            <a:r>
              <a:rPr lang="en-US" altLang="en-US" dirty="0" smtClean="0"/>
              <a:t>Qualifications, </a:t>
            </a:r>
            <a:r>
              <a:rPr lang="en-US" altLang="en-US" sz="2400" dirty="0" smtClean="0"/>
              <a:t>cont’d. </a:t>
            </a:r>
            <a:endParaRPr lang="en-US" sz="2400" dirty="0"/>
          </a:p>
        </p:txBody>
      </p:sp>
      <p:sp>
        <p:nvSpPr>
          <p:cNvPr id="3" name="Content Placeholder 2"/>
          <p:cNvSpPr>
            <a:spLocks noGrp="1"/>
          </p:cNvSpPr>
          <p:nvPr>
            <p:ph idx="1"/>
          </p:nvPr>
        </p:nvSpPr>
        <p:spPr>
          <a:xfrm>
            <a:off x="457200" y="1066800"/>
            <a:ext cx="8305800" cy="5029200"/>
          </a:xfrm>
        </p:spPr>
        <p:txBody>
          <a:bodyPr/>
          <a:lstStyle/>
          <a:p>
            <a:pPr>
              <a:buFontTx/>
              <a:buNone/>
            </a:pPr>
            <a:r>
              <a:rPr lang="en-US" altLang="en-US" dirty="0"/>
              <a:t>Mentor Rules and Guidelines Form</a:t>
            </a:r>
          </a:p>
          <a:p>
            <a:pPr lvl="1"/>
            <a:r>
              <a:rPr lang="en-US" altLang="en-US" dirty="0"/>
              <a:t>Mentor must sign at Peer Mentor Training class agreeing </a:t>
            </a:r>
            <a:r>
              <a:rPr lang="en-US" altLang="en-US" dirty="0" smtClean="0"/>
              <a:t>to</a:t>
            </a:r>
            <a:r>
              <a:rPr lang="en-US" altLang="en-US" sz="2800" dirty="0" smtClean="0"/>
              <a:t>–</a:t>
            </a:r>
            <a:endParaRPr lang="en-US" altLang="en-US" dirty="0"/>
          </a:p>
          <a:p>
            <a:pPr lvl="2"/>
            <a:r>
              <a:rPr lang="en-US" altLang="en-US" dirty="0"/>
              <a:t>M</a:t>
            </a:r>
            <a:r>
              <a:rPr lang="en-US" altLang="en-US" dirty="0" smtClean="0"/>
              <a:t>aintain </a:t>
            </a:r>
            <a:r>
              <a:rPr lang="en-US" altLang="en-US" dirty="0"/>
              <a:t>consumer </a:t>
            </a:r>
            <a:r>
              <a:rPr lang="en-US" altLang="en-US" dirty="0" smtClean="0"/>
              <a:t>confidentiality. </a:t>
            </a:r>
            <a:endParaRPr lang="en-US" altLang="en-US" dirty="0"/>
          </a:p>
          <a:p>
            <a:pPr lvl="2"/>
            <a:r>
              <a:rPr lang="en-US" altLang="en-US" dirty="0"/>
              <a:t>R</a:t>
            </a:r>
            <a:r>
              <a:rPr lang="en-US" altLang="en-US" dirty="0" smtClean="0"/>
              <a:t>eport </a:t>
            </a:r>
            <a:r>
              <a:rPr lang="en-US" altLang="en-US" dirty="0"/>
              <a:t>any consumer suicidal or homicidal thoughts or suspicion of </a:t>
            </a:r>
            <a:r>
              <a:rPr lang="en-US" altLang="en-US" dirty="0" smtClean="0"/>
              <a:t>abuse.</a:t>
            </a:r>
            <a:endParaRPr lang="en-US" altLang="en-US" dirty="0"/>
          </a:p>
          <a:p>
            <a:pPr lvl="2"/>
            <a:r>
              <a:rPr lang="en-US" altLang="en-US" dirty="0"/>
              <a:t>M</a:t>
            </a:r>
            <a:r>
              <a:rPr lang="en-US" altLang="en-US" dirty="0" smtClean="0"/>
              <a:t>aintain </a:t>
            </a:r>
            <a:r>
              <a:rPr lang="en-US" altLang="en-US" dirty="0"/>
              <a:t>proper mentor/friendship relationship (do not date the mentee</a:t>
            </a:r>
            <a:r>
              <a:rPr lang="en-US" altLang="en-US" dirty="0" smtClean="0"/>
              <a:t>).</a:t>
            </a:r>
            <a:endParaRPr lang="en-US" altLang="en-US" dirty="0"/>
          </a:p>
          <a:p>
            <a:endParaRPr lang="en-US" dirty="0"/>
          </a:p>
        </p:txBody>
      </p:sp>
    </p:spTree>
    <p:extLst>
      <p:ext uri="{BB962C8B-B14F-4D97-AF65-F5344CB8AC3E}">
        <p14:creationId xmlns:p14="http://schemas.microsoft.com/office/powerpoint/2010/main" val="2087886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Peer </a:t>
            </a:r>
            <a:r>
              <a:rPr lang="en-US" altLang="en-US" dirty="0"/>
              <a:t>Mentor Qualifications </a:t>
            </a:r>
            <a:r>
              <a:rPr lang="en-US" altLang="en-US" sz="2400" dirty="0" smtClean="0"/>
              <a:t>cont’d.2</a:t>
            </a:r>
            <a:endParaRPr lang="en-US" sz="2400" dirty="0"/>
          </a:p>
        </p:txBody>
      </p:sp>
      <p:sp>
        <p:nvSpPr>
          <p:cNvPr id="3" name="Content Placeholder 2"/>
          <p:cNvSpPr>
            <a:spLocks noGrp="1"/>
          </p:cNvSpPr>
          <p:nvPr>
            <p:ph idx="1"/>
          </p:nvPr>
        </p:nvSpPr>
        <p:spPr>
          <a:xfrm>
            <a:off x="381000" y="1066800"/>
            <a:ext cx="8534400" cy="5029200"/>
          </a:xfrm>
        </p:spPr>
        <p:txBody>
          <a:bodyPr/>
          <a:lstStyle/>
          <a:p>
            <a:pPr>
              <a:lnSpc>
                <a:spcPct val="90000"/>
              </a:lnSpc>
            </a:pPr>
            <a:r>
              <a:rPr lang="en-US" altLang="en-US" dirty="0" smtClean="0"/>
              <a:t>Fingerprint Clearance</a:t>
            </a:r>
            <a:endParaRPr lang="en-US" altLang="en-US" dirty="0"/>
          </a:p>
          <a:p>
            <a:pPr lvl="1">
              <a:lnSpc>
                <a:spcPct val="90000"/>
              </a:lnSpc>
            </a:pPr>
            <a:r>
              <a:rPr lang="en-US" altLang="en-US" dirty="0"/>
              <a:t>Mentors must sign a Criminal Self-Disclosure form indicating he/she has no felony </a:t>
            </a:r>
            <a:r>
              <a:rPr lang="en-US" altLang="en-US" dirty="0" smtClean="0"/>
              <a:t>convictions.</a:t>
            </a:r>
            <a:endParaRPr lang="en-US" altLang="en-US" dirty="0"/>
          </a:p>
          <a:p>
            <a:pPr lvl="1">
              <a:lnSpc>
                <a:spcPct val="90000"/>
              </a:lnSpc>
            </a:pPr>
            <a:r>
              <a:rPr lang="en-US" altLang="en-US" dirty="0"/>
              <a:t>Mentors must successfully complete a finger print </a:t>
            </a:r>
            <a:r>
              <a:rPr lang="en-US" altLang="en-US" dirty="0" smtClean="0"/>
              <a:t>clearance.</a:t>
            </a:r>
            <a:endParaRPr lang="en-US" altLang="en-US" dirty="0"/>
          </a:p>
          <a:p>
            <a:endParaRPr lang="en-US" dirty="0"/>
          </a:p>
        </p:txBody>
      </p:sp>
    </p:spTree>
    <p:extLst>
      <p:ext uri="{BB962C8B-B14F-4D97-AF65-F5344CB8AC3E}">
        <p14:creationId xmlns:p14="http://schemas.microsoft.com/office/powerpoint/2010/main" val="390138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Peer Mentor Qualification Tip</a:t>
            </a:r>
            <a:endParaRPr lang="en-US" dirty="0"/>
          </a:p>
        </p:txBody>
      </p:sp>
      <p:sp>
        <p:nvSpPr>
          <p:cNvPr id="3" name="Content Placeholder 2"/>
          <p:cNvSpPr>
            <a:spLocks noGrp="1"/>
          </p:cNvSpPr>
          <p:nvPr>
            <p:ph idx="1"/>
          </p:nvPr>
        </p:nvSpPr>
        <p:spPr/>
        <p:txBody>
          <a:bodyPr/>
          <a:lstStyle/>
          <a:p>
            <a:pPr>
              <a:lnSpc>
                <a:spcPct val="90000"/>
              </a:lnSpc>
              <a:buFont typeface="Wingdings" panose="05000000000000000000" pitchFamily="2" charset="2"/>
              <a:buChar char="Ø"/>
            </a:pPr>
            <a:r>
              <a:rPr lang="en-US" altLang="en-US" dirty="0" smtClean="0"/>
              <a:t> Have </a:t>
            </a:r>
            <a:r>
              <a:rPr lang="en-US" altLang="en-US" dirty="0"/>
              <a:t>your application and other forms in place before you start recruiting.  </a:t>
            </a:r>
          </a:p>
          <a:p>
            <a:pPr lvl="3">
              <a:lnSpc>
                <a:spcPct val="90000"/>
              </a:lnSpc>
            </a:pPr>
            <a:r>
              <a:rPr lang="en-US" altLang="en-US" dirty="0"/>
              <a:t>What characteristics are important for a mentor to have? </a:t>
            </a:r>
          </a:p>
          <a:p>
            <a:pPr lvl="3">
              <a:lnSpc>
                <a:spcPct val="90000"/>
              </a:lnSpc>
            </a:pPr>
            <a:r>
              <a:rPr lang="en-US" altLang="en-US" dirty="0"/>
              <a:t>Writing your Rules and Guidelines policy first will help you focus on what skills and abilities your mentors should </a:t>
            </a:r>
            <a:r>
              <a:rPr lang="en-US" altLang="en-US" dirty="0" smtClean="0"/>
              <a:t>exhibit. </a:t>
            </a:r>
            <a:endParaRPr lang="en-US" altLang="en-US" dirty="0"/>
          </a:p>
          <a:p>
            <a:endParaRPr lang="en-US" dirty="0"/>
          </a:p>
        </p:txBody>
      </p:sp>
    </p:spTree>
    <p:extLst>
      <p:ext uri="{BB962C8B-B14F-4D97-AF65-F5344CB8AC3E}">
        <p14:creationId xmlns:p14="http://schemas.microsoft.com/office/powerpoint/2010/main" val="201275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01000" cy="792162"/>
          </a:xfrm>
        </p:spPr>
        <p:txBody>
          <a:bodyPr/>
          <a:lstStyle/>
          <a:p>
            <a:r>
              <a:rPr lang="en-US" altLang="en-US" dirty="0"/>
              <a:t>Ability360 Peer Mentor Orientation and Training</a:t>
            </a:r>
            <a:endParaRPr lang="en-US" dirty="0"/>
          </a:p>
        </p:txBody>
      </p:sp>
      <p:sp>
        <p:nvSpPr>
          <p:cNvPr id="3" name="Content Placeholder 2"/>
          <p:cNvSpPr>
            <a:spLocks noGrp="1"/>
          </p:cNvSpPr>
          <p:nvPr>
            <p:ph idx="1"/>
          </p:nvPr>
        </p:nvSpPr>
        <p:spPr>
          <a:xfrm>
            <a:off x="457200" y="1295400"/>
            <a:ext cx="8305800" cy="5029200"/>
          </a:xfrm>
        </p:spPr>
        <p:txBody>
          <a:bodyPr/>
          <a:lstStyle/>
          <a:p>
            <a:pPr>
              <a:lnSpc>
                <a:spcPct val="90000"/>
              </a:lnSpc>
            </a:pPr>
            <a:r>
              <a:rPr lang="en-US" altLang="en-US" dirty="0"/>
              <a:t>Two day Peer Mentor Training Class</a:t>
            </a:r>
          </a:p>
          <a:p>
            <a:pPr lvl="1">
              <a:lnSpc>
                <a:spcPct val="90000"/>
              </a:lnSpc>
            </a:pPr>
            <a:r>
              <a:rPr lang="en-US" altLang="en-US" dirty="0"/>
              <a:t>Held twice a </a:t>
            </a:r>
            <a:r>
              <a:rPr lang="en-US" altLang="en-US" dirty="0" smtClean="0"/>
              <a:t>year.</a:t>
            </a:r>
            <a:endParaRPr lang="en-US" altLang="en-US" dirty="0"/>
          </a:p>
          <a:p>
            <a:pPr lvl="1">
              <a:lnSpc>
                <a:spcPct val="90000"/>
              </a:lnSpc>
            </a:pPr>
            <a:r>
              <a:rPr lang="en-US" altLang="en-US" dirty="0"/>
              <a:t>Mandatory for all </a:t>
            </a:r>
            <a:r>
              <a:rPr lang="en-US" altLang="en-US" dirty="0" smtClean="0"/>
              <a:t>mentors.</a:t>
            </a:r>
            <a:endParaRPr lang="en-US" altLang="en-US" dirty="0"/>
          </a:p>
          <a:p>
            <a:pPr lvl="1">
              <a:lnSpc>
                <a:spcPct val="90000"/>
              </a:lnSpc>
            </a:pPr>
            <a:r>
              <a:rPr lang="en-US" altLang="en-US" dirty="0"/>
              <a:t>Staff assist the Volunteer Coordinator in presenting the </a:t>
            </a:r>
            <a:r>
              <a:rPr lang="en-US" altLang="en-US" dirty="0" smtClean="0"/>
              <a:t>curriculum.</a:t>
            </a:r>
            <a:endParaRPr lang="en-US" altLang="en-US" dirty="0"/>
          </a:p>
          <a:p>
            <a:pPr lvl="1">
              <a:lnSpc>
                <a:spcPct val="90000"/>
              </a:lnSpc>
            </a:pPr>
            <a:r>
              <a:rPr lang="en-US" altLang="en-US" dirty="0"/>
              <a:t>Individual orientation flexibility to meet </a:t>
            </a:r>
            <a:r>
              <a:rPr lang="en-US" altLang="en-US" dirty="0" smtClean="0"/>
              <a:t>need.</a:t>
            </a:r>
            <a:endParaRPr lang="en-US" altLang="en-US" dirty="0"/>
          </a:p>
          <a:p>
            <a:endParaRPr lang="en-US" dirty="0"/>
          </a:p>
        </p:txBody>
      </p:sp>
    </p:spTree>
    <p:extLst>
      <p:ext uri="{BB962C8B-B14F-4D97-AF65-F5344CB8AC3E}">
        <p14:creationId xmlns:p14="http://schemas.microsoft.com/office/powerpoint/2010/main" val="19606140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a:t>
            </a:r>
            <a:r>
              <a:rPr lang="en-US" altLang="en-US" dirty="0"/>
              <a:t>Peer Mentor Volunteer Orientation and Training Content</a:t>
            </a:r>
            <a:endParaRPr lang="en-US" dirty="0"/>
          </a:p>
        </p:txBody>
      </p:sp>
      <p:sp>
        <p:nvSpPr>
          <p:cNvPr id="3" name="Content Placeholder 2"/>
          <p:cNvSpPr>
            <a:spLocks noGrp="1"/>
          </p:cNvSpPr>
          <p:nvPr>
            <p:ph idx="1"/>
          </p:nvPr>
        </p:nvSpPr>
        <p:spPr>
          <a:xfrm>
            <a:off x="457200" y="1066800"/>
            <a:ext cx="8229600" cy="5029200"/>
          </a:xfrm>
        </p:spPr>
        <p:txBody>
          <a:bodyPr/>
          <a:lstStyle/>
          <a:p>
            <a:r>
              <a:rPr lang="en-US" altLang="en-US" dirty="0"/>
              <a:t>Participants get to meet each other and learn why others are interested in </a:t>
            </a:r>
            <a:r>
              <a:rPr lang="en-US" altLang="en-US" dirty="0" smtClean="0"/>
              <a:t>mentoring.</a:t>
            </a:r>
            <a:endParaRPr lang="en-US" altLang="en-US" dirty="0"/>
          </a:p>
          <a:p>
            <a:r>
              <a:rPr lang="en-US" altLang="en-US" dirty="0"/>
              <a:t>Peer mentor panel </a:t>
            </a:r>
            <a:r>
              <a:rPr lang="en-US" altLang="en-US" sz="2800" dirty="0"/>
              <a:t>–</a:t>
            </a:r>
            <a:r>
              <a:rPr lang="en-US" altLang="en-US" dirty="0" smtClean="0"/>
              <a:t> </a:t>
            </a:r>
            <a:r>
              <a:rPr lang="en-US" altLang="en-US" dirty="0"/>
              <a:t>current mentors share their mentoring experiences and answer </a:t>
            </a:r>
            <a:r>
              <a:rPr lang="en-US" altLang="en-US" dirty="0" smtClean="0"/>
              <a:t>questions.</a:t>
            </a:r>
            <a:endParaRPr lang="en-US" altLang="en-US" dirty="0"/>
          </a:p>
          <a:p>
            <a:r>
              <a:rPr lang="en-US" altLang="en-US" dirty="0"/>
              <a:t>Participants receive a training </a:t>
            </a:r>
            <a:r>
              <a:rPr lang="en-US" altLang="en-US" dirty="0" smtClean="0"/>
              <a:t>manual.  </a:t>
            </a:r>
            <a:endParaRPr lang="en-US" altLang="en-US" dirty="0"/>
          </a:p>
        </p:txBody>
      </p:sp>
    </p:spTree>
    <p:extLst>
      <p:ext uri="{BB962C8B-B14F-4D97-AF65-F5344CB8AC3E}">
        <p14:creationId xmlns:p14="http://schemas.microsoft.com/office/powerpoint/2010/main" val="13593758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a:t>
            </a:r>
            <a:r>
              <a:rPr lang="en-US" altLang="en-US" dirty="0"/>
              <a:t>Volunteer Orientation and Training – IL Philosophy</a:t>
            </a:r>
            <a:endParaRPr lang="en-US" dirty="0"/>
          </a:p>
        </p:txBody>
      </p:sp>
      <p:sp>
        <p:nvSpPr>
          <p:cNvPr id="3" name="Content Placeholder 2"/>
          <p:cNvSpPr>
            <a:spLocks noGrp="1"/>
          </p:cNvSpPr>
          <p:nvPr>
            <p:ph idx="1"/>
          </p:nvPr>
        </p:nvSpPr>
        <p:spPr>
          <a:xfrm>
            <a:off x="381000" y="1066800"/>
            <a:ext cx="8305800" cy="5029200"/>
          </a:xfrm>
        </p:spPr>
        <p:txBody>
          <a:bodyPr/>
          <a:lstStyle/>
          <a:p>
            <a:r>
              <a:rPr lang="en-US" altLang="en-US" dirty="0"/>
              <a:t>Though most participants have a disability, many are unfamiliar with disabilities other than their </a:t>
            </a:r>
            <a:r>
              <a:rPr lang="en-US" altLang="en-US" dirty="0" smtClean="0"/>
              <a:t>own, </a:t>
            </a:r>
            <a:r>
              <a:rPr lang="en-US" altLang="en-US" dirty="0"/>
              <a:t>Independent Living Philosophy, People First </a:t>
            </a:r>
            <a:r>
              <a:rPr lang="en-US" altLang="en-US" dirty="0" smtClean="0"/>
              <a:t>Language and etc</a:t>
            </a:r>
            <a:r>
              <a:rPr lang="en-US" altLang="en-US" dirty="0"/>
              <a:t>.</a:t>
            </a:r>
          </a:p>
          <a:p>
            <a:pPr lvl="1"/>
            <a:r>
              <a:rPr lang="en-US" altLang="en-US" dirty="0"/>
              <a:t>This must be provided in the training in addition to the information on </a:t>
            </a:r>
            <a:r>
              <a:rPr lang="en-US" altLang="en-US" dirty="0" smtClean="0"/>
              <a:t>mentoring.</a:t>
            </a:r>
            <a:endParaRPr lang="en-US" altLang="en-US" dirty="0"/>
          </a:p>
          <a:p>
            <a:endParaRPr lang="en-US" dirty="0"/>
          </a:p>
        </p:txBody>
      </p:sp>
    </p:spTree>
    <p:extLst>
      <p:ext uri="{BB962C8B-B14F-4D97-AF65-F5344CB8AC3E}">
        <p14:creationId xmlns:p14="http://schemas.microsoft.com/office/powerpoint/2010/main" val="454156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a:t>
            </a:r>
            <a:r>
              <a:rPr lang="en-US" altLang="en-US" dirty="0"/>
              <a:t>Orientation and Training – Crisis Intervention</a:t>
            </a:r>
            <a:endParaRPr lang="en-US" dirty="0"/>
          </a:p>
        </p:txBody>
      </p:sp>
      <p:sp>
        <p:nvSpPr>
          <p:cNvPr id="3" name="Content Placeholder 2"/>
          <p:cNvSpPr>
            <a:spLocks noGrp="1"/>
          </p:cNvSpPr>
          <p:nvPr>
            <p:ph idx="1"/>
          </p:nvPr>
        </p:nvSpPr>
        <p:spPr>
          <a:xfrm>
            <a:off x="381000" y="1066800"/>
            <a:ext cx="8458200" cy="5029200"/>
          </a:xfrm>
        </p:spPr>
        <p:txBody>
          <a:bodyPr/>
          <a:lstStyle/>
          <a:p>
            <a:pPr>
              <a:buFontTx/>
              <a:buNone/>
            </a:pPr>
            <a:r>
              <a:rPr lang="en-US" altLang="en-US" dirty="0"/>
              <a:t>Crisis Intervention or  “Pass the Buck” policy describes the </a:t>
            </a:r>
            <a:r>
              <a:rPr lang="en-US" altLang="en-US" dirty="0" smtClean="0"/>
              <a:t>Ability360 </a:t>
            </a:r>
            <a:r>
              <a:rPr lang="en-US" altLang="en-US" b="1" dirty="0"/>
              <a:t>Volunteer Duty to Report</a:t>
            </a:r>
            <a:r>
              <a:rPr lang="en-US" altLang="en-US" dirty="0"/>
              <a:t> Policy  </a:t>
            </a:r>
          </a:p>
          <a:p>
            <a:pPr lvl="2"/>
            <a:r>
              <a:rPr lang="en-US" altLang="en-US" dirty="0"/>
              <a:t>Peer Mentors are required to notify the Volunteer Coordinator immediately about any expressions of threat to self (suicidal) or threat to others (homicidal). </a:t>
            </a:r>
            <a:r>
              <a:rPr lang="en-US" altLang="en-US" dirty="0" smtClean="0"/>
              <a:t>If </a:t>
            </a:r>
            <a:r>
              <a:rPr lang="en-US" altLang="en-US" dirty="0"/>
              <a:t>supervisor cannot be reached immediately, volunteer will seek out another </a:t>
            </a:r>
            <a:r>
              <a:rPr lang="en-US" altLang="en-US" dirty="0" smtClean="0"/>
              <a:t>Ability360 </a:t>
            </a:r>
            <a:r>
              <a:rPr lang="en-US" altLang="en-US" dirty="0"/>
              <a:t>supervisor to report the </a:t>
            </a:r>
            <a:r>
              <a:rPr lang="en-US" altLang="en-US" dirty="0" smtClean="0"/>
              <a:t>incident.</a:t>
            </a:r>
            <a:endParaRPr lang="en-US" altLang="en-US" dirty="0"/>
          </a:p>
          <a:p>
            <a:endParaRPr lang="en-US" dirty="0"/>
          </a:p>
        </p:txBody>
      </p:sp>
    </p:spTree>
    <p:extLst>
      <p:ext uri="{BB962C8B-B14F-4D97-AF65-F5344CB8AC3E}">
        <p14:creationId xmlns:p14="http://schemas.microsoft.com/office/powerpoint/2010/main" val="2944193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924800" cy="792162"/>
          </a:xfrm>
        </p:spPr>
        <p:txBody>
          <a:bodyPr/>
          <a:lstStyle/>
          <a:p>
            <a:r>
              <a:rPr lang="en-US" altLang="en-US" dirty="0"/>
              <a:t>Definition of Volunteer Peer Mentor Program</a:t>
            </a:r>
            <a:endParaRPr lang="en-US" dirty="0"/>
          </a:p>
        </p:txBody>
      </p:sp>
      <p:sp>
        <p:nvSpPr>
          <p:cNvPr id="10" name="Content Placeholder 9"/>
          <p:cNvSpPr>
            <a:spLocks noGrp="1"/>
          </p:cNvSpPr>
          <p:nvPr>
            <p:ph idx="1"/>
          </p:nvPr>
        </p:nvSpPr>
        <p:spPr>
          <a:xfrm>
            <a:off x="381000" y="1219200"/>
            <a:ext cx="8305800" cy="4648200"/>
          </a:xfrm>
        </p:spPr>
        <p:txBody>
          <a:bodyPr/>
          <a:lstStyle/>
          <a:p>
            <a:r>
              <a:rPr lang="en-US" altLang="en-US" dirty="0"/>
              <a:t>An organized Volunteer Peer Mentor Program trains and supervises volunteers who act as role models and coaches for others with </a:t>
            </a:r>
            <a:r>
              <a:rPr lang="en-US" altLang="en-US" dirty="0" smtClean="0"/>
              <a:t>disabilities.</a:t>
            </a:r>
            <a:endParaRPr lang="en-US" altLang="en-US" dirty="0"/>
          </a:p>
          <a:p>
            <a:pPr lvl="1"/>
            <a:r>
              <a:rPr lang="en-US" altLang="en-US" dirty="0"/>
              <a:t>This does not include part-time staff, or paid Independent Living Specialists or </a:t>
            </a:r>
            <a:r>
              <a:rPr lang="en-US" altLang="en-US" dirty="0" smtClean="0"/>
              <a:t>Advocates.</a:t>
            </a:r>
            <a:endParaRPr lang="en-US" altLang="en-US" dirty="0"/>
          </a:p>
          <a:p>
            <a:pPr marL="0" indent="0">
              <a:buNone/>
            </a:pPr>
            <a:endParaRPr lang="en-US" dirty="0"/>
          </a:p>
          <a:p>
            <a:endParaRPr lang="en-US" dirty="0"/>
          </a:p>
        </p:txBody>
      </p:sp>
    </p:spTree>
    <p:extLst>
      <p:ext uri="{BB962C8B-B14F-4D97-AF65-F5344CB8AC3E}">
        <p14:creationId xmlns:p14="http://schemas.microsoft.com/office/powerpoint/2010/main" val="12023827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Ability360 </a:t>
            </a:r>
            <a:r>
              <a:rPr lang="en-US" altLang="en-US" dirty="0"/>
              <a:t>Volunteer Orientation and Training – Duty to Report</a:t>
            </a:r>
            <a:endParaRPr lang="en-US" dirty="0"/>
          </a:p>
        </p:txBody>
      </p:sp>
      <p:sp>
        <p:nvSpPr>
          <p:cNvPr id="3" name="Content Placeholder 2"/>
          <p:cNvSpPr>
            <a:spLocks noGrp="1"/>
          </p:cNvSpPr>
          <p:nvPr>
            <p:ph idx="1"/>
          </p:nvPr>
        </p:nvSpPr>
        <p:spPr/>
        <p:txBody>
          <a:bodyPr/>
          <a:lstStyle/>
          <a:p>
            <a:r>
              <a:rPr lang="en-US" altLang="en-US" dirty="0"/>
              <a:t>Volunteer Duty to Report Policy Form</a:t>
            </a:r>
          </a:p>
          <a:p>
            <a:pPr lvl="1"/>
            <a:r>
              <a:rPr lang="en-US" altLang="en-US" dirty="0"/>
              <a:t>Outlines requirements for the mentors if their mentee reports feeling suicidal, homicidal, or reports any incidents of </a:t>
            </a:r>
            <a:r>
              <a:rPr lang="en-US" altLang="en-US" dirty="0" smtClean="0"/>
              <a:t>abuse.</a:t>
            </a:r>
            <a:endParaRPr lang="en-US" altLang="en-US" dirty="0"/>
          </a:p>
          <a:p>
            <a:pPr lvl="1"/>
            <a:r>
              <a:rPr lang="en-US" altLang="en-US" dirty="0"/>
              <a:t>Volunteer must sign the Volunteer Duty to Report form at Peer Mentor </a:t>
            </a:r>
            <a:r>
              <a:rPr lang="en-US" altLang="en-US" dirty="0" smtClean="0"/>
              <a:t>Training.</a:t>
            </a:r>
            <a:endParaRPr lang="en-US" altLang="en-US" dirty="0"/>
          </a:p>
          <a:p>
            <a:endParaRPr lang="en-US" dirty="0"/>
          </a:p>
        </p:txBody>
      </p:sp>
    </p:spTree>
    <p:extLst>
      <p:ext uri="{BB962C8B-B14F-4D97-AF65-F5344CB8AC3E}">
        <p14:creationId xmlns:p14="http://schemas.microsoft.com/office/powerpoint/2010/main" val="11038303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Peer Mentor Training Manual </a:t>
            </a:r>
            <a:endParaRPr lang="en-US" dirty="0"/>
          </a:p>
        </p:txBody>
      </p:sp>
      <p:sp>
        <p:nvSpPr>
          <p:cNvPr id="3" name="Content Placeholder 2"/>
          <p:cNvSpPr>
            <a:spLocks noGrp="1"/>
          </p:cNvSpPr>
          <p:nvPr>
            <p:ph idx="1"/>
          </p:nvPr>
        </p:nvSpPr>
        <p:spPr/>
        <p:txBody>
          <a:bodyPr/>
          <a:lstStyle/>
          <a:p>
            <a:pPr lvl="1">
              <a:buFontTx/>
              <a:buChar char="•"/>
            </a:pPr>
            <a:r>
              <a:rPr lang="en-US" altLang="en-US" dirty="0" smtClean="0"/>
              <a:t>Ability360 </a:t>
            </a:r>
            <a:r>
              <a:rPr lang="en-US" altLang="en-US" dirty="0"/>
              <a:t>Programs</a:t>
            </a:r>
          </a:p>
          <a:p>
            <a:pPr lvl="1">
              <a:buFontTx/>
              <a:buChar char="•"/>
            </a:pPr>
            <a:r>
              <a:rPr lang="en-US" altLang="en-US" dirty="0"/>
              <a:t>Adaptation to Disability</a:t>
            </a:r>
          </a:p>
          <a:p>
            <a:pPr lvl="1">
              <a:buFontTx/>
              <a:buChar char="•"/>
            </a:pPr>
            <a:r>
              <a:rPr lang="en-US" altLang="en-US" dirty="0"/>
              <a:t>Disability Liberation and Awareness</a:t>
            </a:r>
          </a:p>
          <a:p>
            <a:pPr lvl="1">
              <a:buFontTx/>
              <a:buChar char="•"/>
            </a:pPr>
            <a:r>
              <a:rPr lang="en-US" altLang="en-US" dirty="0"/>
              <a:t>Self-Advocacy</a:t>
            </a:r>
          </a:p>
          <a:p>
            <a:pPr lvl="1">
              <a:buFontTx/>
              <a:buChar char="•"/>
            </a:pPr>
            <a:r>
              <a:rPr lang="en-US" altLang="en-US" dirty="0"/>
              <a:t>Language and Etiquette</a:t>
            </a:r>
          </a:p>
          <a:p>
            <a:pPr lvl="1">
              <a:buFontTx/>
              <a:buChar char="•"/>
            </a:pPr>
            <a:r>
              <a:rPr lang="en-US" altLang="en-US" dirty="0"/>
              <a:t>Goal Planning</a:t>
            </a:r>
          </a:p>
          <a:p>
            <a:pPr lvl="1">
              <a:buFontTx/>
              <a:buChar char="•"/>
            </a:pPr>
            <a:r>
              <a:rPr lang="en-US" altLang="en-US" dirty="0"/>
              <a:t>Helping vs. Dependency</a:t>
            </a:r>
          </a:p>
          <a:p>
            <a:endParaRPr lang="en-US" dirty="0"/>
          </a:p>
        </p:txBody>
      </p:sp>
    </p:spTree>
    <p:extLst>
      <p:ext uri="{BB962C8B-B14F-4D97-AF65-F5344CB8AC3E}">
        <p14:creationId xmlns:p14="http://schemas.microsoft.com/office/powerpoint/2010/main" val="3518877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Ongoing Training and Development</a:t>
            </a:r>
            <a:endParaRPr lang="en-US" dirty="0"/>
          </a:p>
        </p:txBody>
      </p:sp>
      <p:sp>
        <p:nvSpPr>
          <p:cNvPr id="3" name="Content Placeholder 2"/>
          <p:cNvSpPr>
            <a:spLocks noGrp="1"/>
          </p:cNvSpPr>
          <p:nvPr>
            <p:ph idx="1"/>
          </p:nvPr>
        </p:nvSpPr>
        <p:spPr>
          <a:xfrm>
            <a:off x="381000" y="1066800"/>
            <a:ext cx="8534400" cy="5029200"/>
          </a:xfrm>
        </p:spPr>
        <p:txBody>
          <a:bodyPr/>
          <a:lstStyle/>
          <a:p>
            <a:r>
              <a:rPr lang="en-US" altLang="en-US" dirty="0"/>
              <a:t>Follow-up training opportunities include: </a:t>
            </a:r>
          </a:p>
          <a:p>
            <a:pPr lvl="1"/>
            <a:r>
              <a:rPr lang="en-US" altLang="en-US" dirty="0"/>
              <a:t>Self-advocacy, legislative advocacy, and community resource workshops, or Disability Liberation/ Attitudinal Barriers </a:t>
            </a:r>
            <a:r>
              <a:rPr lang="en-US" altLang="en-US" dirty="0" smtClean="0"/>
              <a:t>workshop.</a:t>
            </a:r>
            <a:endParaRPr lang="en-US" altLang="en-US" dirty="0"/>
          </a:p>
          <a:p>
            <a:r>
              <a:rPr lang="en-US" altLang="en-US" dirty="0"/>
              <a:t>Volunteer Coordinator does one-on-one training with mentors as </a:t>
            </a:r>
            <a:r>
              <a:rPr lang="en-US" altLang="en-US" dirty="0" smtClean="0"/>
              <a:t>needed.</a:t>
            </a:r>
            <a:endParaRPr lang="en-US" altLang="en-US" dirty="0"/>
          </a:p>
          <a:p>
            <a:pPr lvl="1"/>
            <a:r>
              <a:rPr lang="en-US" altLang="en-US" dirty="0"/>
              <a:t>Mentor learning about a new disability, or community </a:t>
            </a:r>
            <a:r>
              <a:rPr lang="en-US" altLang="en-US" dirty="0" smtClean="0"/>
              <a:t>resource.</a:t>
            </a:r>
            <a:endParaRPr lang="en-US" altLang="en-US" dirty="0"/>
          </a:p>
          <a:p>
            <a:pPr lvl="1"/>
            <a:r>
              <a:rPr lang="en-US" altLang="en-US" dirty="0"/>
              <a:t>Coaching mentees through challenging </a:t>
            </a:r>
            <a:r>
              <a:rPr lang="en-US" altLang="en-US" dirty="0" smtClean="0"/>
              <a:t>situations.</a:t>
            </a:r>
            <a:endParaRPr lang="en-US" altLang="en-US" dirty="0"/>
          </a:p>
          <a:p>
            <a:endParaRPr lang="en-US" dirty="0"/>
          </a:p>
        </p:txBody>
      </p:sp>
    </p:spTree>
    <p:extLst>
      <p:ext uri="{BB962C8B-B14F-4D97-AF65-F5344CB8AC3E}">
        <p14:creationId xmlns:p14="http://schemas.microsoft.com/office/powerpoint/2010/main" val="5964537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Training &amp; Orientation Tips</a:t>
            </a:r>
            <a:endParaRPr lang="en-US" dirty="0"/>
          </a:p>
        </p:txBody>
      </p:sp>
      <p:sp>
        <p:nvSpPr>
          <p:cNvPr id="3" name="Content Placeholder 2"/>
          <p:cNvSpPr>
            <a:spLocks noGrp="1"/>
          </p:cNvSpPr>
          <p:nvPr>
            <p:ph idx="1"/>
          </p:nvPr>
        </p:nvSpPr>
        <p:spPr>
          <a:xfrm>
            <a:off x="304800" y="1066800"/>
            <a:ext cx="8534400" cy="5029200"/>
          </a:xfrm>
        </p:spPr>
        <p:txBody>
          <a:bodyPr/>
          <a:lstStyle/>
          <a:p>
            <a:pPr lvl="1">
              <a:buFont typeface="Wingdings" panose="05000000000000000000" pitchFamily="2" charset="2"/>
              <a:buChar char="Ø"/>
            </a:pPr>
            <a:r>
              <a:rPr lang="en-US" altLang="en-US" sz="2400" b="1" dirty="0"/>
              <a:t>Use the training as opportunity</a:t>
            </a:r>
            <a:r>
              <a:rPr lang="en-US" altLang="en-US" sz="2400" dirty="0"/>
              <a:t> to get to know the mentors better and make sure they are good fit for your </a:t>
            </a:r>
            <a:r>
              <a:rPr lang="en-US" altLang="en-US" sz="2400" dirty="0" smtClean="0"/>
              <a:t>program.</a:t>
            </a:r>
            <a:endParaRPr lang="en-US" altLang="en-US" sz="2400" dirty="0"/>
          </a:p>
          <a:p>
            <a:pPr lvl="1">
              <a:buFont typeface="Wingdings" panose="05000000000000000000" pitchFamily="2" charset="2"/>
              <a:buChar char="Ø"/>
            </a:pPr>
            <a:r>
              <a:rPr lang="en-US" altLang="en-US" sz="2400" b="1" dirty="0"/>
              <a:t>Provide a manual</a:t>
            </a:r>
            <a:r>
              <a:rPr lang="en-US" altLang="en-US" sz="2400" dirty="0"/>
              <a:t> that mentors can refer to at anytime after the training. </a:t>
            </a:r>
            <a:r>
              <a:rPr lang="en-US" altLang="en-US" sz="2400" dirty="0" smtClean="0"/>
              <a:t>The </a:t>
            </a:r>
            <a:r>
              <a:rPr lang="en-US" altLang="en-US" sz="2400" dirty="0"/>
              <a:t>manual helps set the expectations for the </a:t>
            </a:r>
            <a:r>
              <a:rPr lang="en-US" altLang="en-US" sz="2400" dirty="0" smtClean="0"/>
              <a:t>mentors.</a:t>
            </a:r>
            <a:endParaRPr lang="en-US" altLang="en-US" sz="2400" dirty="0"/>
          </a:p>
          <a:p>
            <a:pPr lvl="1">
              <a:buFont typeface="Wingdings" panose="05000000000000000000" pitchFamily="2" charset="2"/>
              <a:buChar char="Ø"/>
            </a:pPr>
            <a:r>
              <a:rPr lang="en-US" altLang="en-US" sz="2400" b="1" dirty="0"/>
              <a:t>Don’t be afraid</a:t>
            </a:r>
            <a:r>
              <a:rPr lang="en-US" altLang="en-US" sz="2400" dirty="0"/>
              <a:t> to train mentors on the hard topics (i.e., crisis intervention, liability</a:t>
            </a:r>
            <a:r>
              <a:rPr lang="en-US" altLang="en-US" sz="2400" dirty="0" smtClean="0"/>
              <a:t>).</a:t>
            </a:r>
            <a:endParaRPr lang="en-US" altLang="en-US" sz="2400" dirty="0"/>
          </a:p>
          <a:p>
            <a:pPr lvl="1">
              <a:buFont typeface="Wingdings" panose="05000000000000000000" pitchFamily="2" charset="2"/>
              <a:buChar char="Ø"/>
            </a:pPr>
            <a:r>
              <a:rPr lang="en-US" altLang="en-US" sz="2400" b="1" dirty="0"/>
              <a:t>Volunteers need to know who you are and what you believe.</a:t>
            </a:r>
            <a:r>
              <a:rPr lang="en-US" altLang="en-US" sz="2400" dirty="0"/>
              <a:t> Devote part of your training to teaching IL philosophy, disability history, and the core </a:t>
            </a:r>
            <a:r>
              <a:rPr lang="en-US" altLang="en-US" sz="2400" dirty="0" smtClean="0"/>
              <a:t>programs.</a:t>
            </a:r>
            <a:endParaRPr lang="en-US" altLang="en-US" sz="24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5375341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Peer </a:t>
            </a:r>
            <a:r>
              <a:rPr lang="en-US" altLang="en-US" dirty="0"/>
              <a:t>Mentor Supervision</a:t>
            </a:r>
            <a:endParaRPr lang="en-US" dirty="0"/>
          </a:p>
        </p:txBody>
      </p:sp>
      <p:sp>
        <p:nvSpPr>
          <p:cNvPr id="3" name="Content Placeholder 2"/>
          <p:cNvSpPr>
            <a:spLocks noGrp="1"/>
          </p:cNvSpPr>
          <p:nvPr>
            <p:ph idx="1"/>
          </p:nvPr>
        </p:nvSpPr>
        <p:spPr>
          <a:xfrm>
            <a:off x="381000" y="990600"/>
            <a:ext cx="8610600" cy="5181600"/>
          </a:xfrm>
        </p:spPr>
        <p:txBody>
          <a:bodyPr/>
          <a:lstStyle/>
          <a:p>
            <a:pPr>
              <a:buFontTx/>
              <a:buNone/>
            </a:pPr>
            <a:r>
              <a:rPr lang="en-US" altLang="en-US" sz="2800" b="1" dirty="0"/>
              <a:t>Mentors need to be treated </a:t>
            </a:r>
            <a:r>
              <a:rPr lang="en-US" altLang="en-US" sz="2800" b="1" dirty="0" smtClean="0"/>
              <a:t>individually.</a:t>
            </a:r>
            <a:r>
              <a:rPr lang="en-US" altLang="en-US" sz="2800" dirty="0"/>
              <a:t>	</a:t>
            </a:r>
          </a:p>
          <a:p>
            <a:pPr lvl="1"/>
            <a:r>
              <a:rPr lang="en-US" altLang="en-US" dirty="0"/>
              <a:t>Some need little </a:t>
            </a:r>
            <a:r>
              <a:rPr lang="en-US" altLang="en-US" dirty="0" smtClean="0"/>
              <a:t>supervision.</a:t>
            </a:r>
            <a:endParaRPr lang="en-US" altLang="en-US" dirty="0"/>
          </a:p>
          <a:p>
            <a:pPr lvl="1"/>
            <a:r>
              <a:rPr lang="en-US" altLang="en-US" dirty="0"/>
              <a:t>Others are just one step ahead of their </a:t>
            </a:r>
            <a:r>
              <a:rPr lang="en-US" altLang="en-US" dirty="0" smtClean="0"/>
              <a:t>mentee.</a:t>
            </a:r>
            <a:endParaRPr lang="en-US" altLang="en-US" dirty="0"/>
          </a:p>
          <a:p>
            <a:pPr lvl="1"/>
            <a:r>
              <a:rPr lang="en-US" altLang="en-US" dirty="0"/>
              <a:t>Some mentors do not like to </a:t>
            </a:r>
            <a:r>
              <a:rPr lang="en-US" altLang="en-US" dirty="0" smtClean="0"/>
              <a:t>work </a:t>
            </a:r>
            <a:r>
              <a:rPr lang="en-US" altLang="en-US" dirty="0"/>
              <a:t>one-on-one but really enjoy community </a:t>
            </a:r>
            <a:r>
              <a:rPr lang="en-US" altLang="en-US" dirty="0" smtClean="0"/>
              <a:t>advocacy. </a:t>
            </a:r>
          </a:p>
          <a:p>
            <a:pPr lvl="2"/>
            <a:r>
              <a:rPr lang="en-US" altLang="en-US" sz="2400" dirty="0" smtClean="0"/>
              <a:t>Many </a:t>
            </a:r>
            <a:r>
              <a:rPr lang="en-US" altLang="en-US" sz="2400" dirty="0"/>
              <a:t>enjoy participating in Disability Awareness Presentations or Group Mentoring </a:t>
            </a:r>
            <a:r>
              <a:rPr lang="en-US" altLang="en-US" sz="2400" dirty="0" smtClean="0"/>
              <a:t>Sessions.</a:t>
            </a:r>
          </a:p>
          <a:p>
            <a:pPr lvl="2"/>
            <a:r>
              <a:rPr lang="en-US" altLang="en-US" sz="2400" dirty="0" smtClean="0"/>
              <a:t>We have a monthly mentoring group that mentors help coordinate and pick topics.</a:t>
            </a:r>
          </a:p>
          <a:p>
            <a:pPr lvl="3"/>
            <a:r>
              <a:rPr lang="en-US" altLang="en-US" sz="2400" dirty="0" smtClean="0"/>
              <a:t>Helps provide </a:t>
            </a:r>
            <a:r>
              <a:rPr lang="en-US" altLang="en-US" dirty="0" smtClean="0"/>
              <a:t>support</a:t>
            </a:r>
            <a:r>
              <a:rPr lang="en-US" altLang="en-US" sz="2400" dirty="0" smtClean="0"/>
              <a:t> to mentors, ongoing education and sometimes a place for mentors and mentees to meet each other.</a:t>
            </a:r>
            <a:endParaRPr lang="en-US" altLang="en-US" sz="2400" dirty="0"/>
          </a:p>
          <a:p>
            <a:endParaRPr lang="en-US" sz="2400" dirty="0"/>
          </a:p>
        </p:txBody>
      </p:sp>
    </p:spTree>
    <p:extLst>
      <p:ext uri="{BB962C8B-B14F-4D97-AF65-F5344CB8AC3E}">
        <p14:creationId xmlns:p14="http://schemas.microsoft.com/office/powerpoint/2010/main" val="3502829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Peer </a:t>
            </a:r>
            <a:r>
              <a:rPr lang="en-US" altLang="en-US" dirty="0"/>
              <a:t>Mentor </a:t>
            </a:r>
            <a:r>
              <a:rPr lang="en-US" altLang="en-US" dirty="0" smtClean="0"/>
              <a:t>Supervision, </a:t>
            </a:r>
            <a:r>
              <a:rPr lang="en-US" altLang="en-US" sz="2400" dirty="0" smtClean="0"/>
              <a:t>cont’d.</a:t>
            </a:r>
            <a:endParaRPr lang="en-US" sz="2400" dirty="0"/>
          </a:p>
        </p:txBody>
      </p:sp>
      <p:sp>
        <p:nvSpPr>
          <p:cNvPr id="3" name="Content Placeholder 2"/>
          <p:cNvSpPr>
            <a:spLocks noGrp="1"/>
          </p:cNvSpPr>
          <p:nvPr>
            <p:ph idx="1"/>
          </p:nvPr>
        </p:nvSpPr>
        <p:spPr>
          <a:xfrm>
            <a:off x="381000" y="1066800"/>
            <a:ext cx="8534400" cy="5029200"/>
          </a:xfrm>
        </p:spPr>
        <p:txBody>
          <a:bodyPr/>
          <a:lstStyle/>
          <a:p>
            <a:pPr>
              <a:lnSpc>
                <a:spcPct val="90000"/>
              </a:lnSpc>
            </a:pPr>
            <a:r>
              <a:rPr lang="en-US" altLang="en-US" dirty="0"/>
              <a:t>The Volunteer Coordinator is the primary contact and support for all the </a:t>
            </a:r>
            <a:r>
              <a:rPr lang="en-US" altLang="en-US" dirty="0" smtClean="0"/>
              <a:t>mentors.</a:t>
            </a:r>
            <a:endParaRPr lang="en-US" altLang="en-US" dirty="0"/>
          </a:p>
          <a:p>
            <a:pPr lvl="1">
              <a:lnSpc>
                <a:spcPct val="90000"/>
              </a:lnSpc>
            </a:pPr>
            <a:r>
              <a:rPr lang="en-US" altLang="en-US" dirty="0"/>
              <a:t>It is critical that mentors feel comfortable contacting the coordinator with any questions or </a:t>
            </a:r>
            <a:r>
              <a:rPr lang="en-US" altLang="en-US" dirty="0" smtClean="0"/>
              <a:t>concerns.</a:t>
            </a:r>
            <a:endParaRPr lang="en-US" altLang="en-US" dirty="0"/>
          </a:p>
          <a:p>
            <a:pPr lvl="1">
              <a:lnSpc>
                <a:spcPct val="90000"/>
              </a:lnSpc>
            </a:pPr>
            <a:r>
              <a:rPr lang="en-US" altLang="en-US" dirty="0"/>
              <a:t>Mentors stay active longer if they have a trusting, interactive relationship with the </a:t>
            </a:r>
            <a:r>
              <a:rPr lang="en-US" altLang="en-US" dirty="0" smtClean="0"/>
              <a:t>coordinator.</a:t>
            </a:r>
            <a:endParaRPr lang="en-US" altLang="en-US" dirty="0"/>
          </a:p>
        </p:txBody>
      </p:sp>
    </p:spTree>
    <p:extLst>
      <p:ext uri="{BB962C8B-B14F-4D97-AF65-F5344CB8AC3E}">
        <p14:creationId xmlns:p14="http://schemas.microsoft.com/office/powerpoint/2010/main" val="19591687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Peer Mentor Program Supervision</a:t>
            </a:r>
            <a:endParaRPr lang="en-US" dirty="0"/>
          </a:p>
        </p:txBody>
      </p:sp>
      <p:sp>
        <p:nvSpPr>
          <p:cNvPr id="3" name="Content Placeholder 2"/>
          <p:cNvSpPr>
            <a:spLocks noGrp="1"/>
          </p:cNvSpPr>
          <p:nvPr>
            <p:ph idx="1"/>
          </p:nvPr>
        </p:nvSpPr>
        <p:spPr>
          <a:xfrm>
            <a:off x="381000" y="1066800"/>
            <a:ext cx="8458200" cy="5029200"/>
          </a:xfrm>
        </p:spPr>
        <p:txBody>
          <a:bodyPr/>
          <a:lstStyle/>
          <a:p>
            <a:r>
              <a:rPr lang="en-US" altLang="en-US" sz="2400" b="1" dirty="0"/>
              <a:t>Document</a:t>
            </a:r>
            <a:r>
              <a:rPr lang="en-US" altLang="en-US" sz="2400" dirty="0"/>
              <a:t> mentor/mentee contact and progress of match and work on mentee’s </a:t>
            </a:r>
            <a:r>
              <a:rPr lang="en-US" altLang="en-US" sz="2400" dirty="0" smtClean="0"/>
              <a:t>goals.</a:t>
            </a:r>
            <a:endParaRPr lang="en-US" altLang="en-US" sz="2400" dirty="0"/>
          </a:p>
          <a:p>
            <a:r>
              <a:rPr lang="en-US" altLang="en-US" sz="2400" b="1" dirty="0"/>
              <a:t>Track volunteer hours</a:t>
            </a:r>
            <a:r>
              <a:rPr lang="en-US" altLang="en-US" sz="2400" dirty="0"/>
              <a:t> which can be used as in-kind donations for purposes of program funding </a:t>
            </a:r>
            <a:r>
              <a:rPr lang="en-US" altLang="en-US" sz="2400" dirty="0" smtClean="0"/>
              <a:t>matches.</a:t>
            </a:r>
            <a:endParaRPr lang="en-US" altLang="en-US" sz="2400" dirty="0"/>
          </a:p>
          <a:p>
            <a:r>
              <a:rPr lang="en-US" altLang="en-US" sz="2400" b="1" dirty="0"/>
              <a:t>Meet regularly with referring staff</a:t>
            </a:r>
            <a:r>
              <a:rPr lang="en-US" altLang="en-US" sz="2400" dirty="0"/>
              <a:t> to maintain open communication and ensure that staff understand the role of the peer mentors, and that staff mentee referrals are </a:t>
            </a:r>
            <a:r>
              <a:rPr lang="en-US" altLang="en-US" sz="2400" dirty="0" smtClean="0"/>
              <a:t>appropriate.</a:t>
            </a:r>
            <a:endParaRPr lang="en-US" altLang="en-US" sz="2400" dirty="0"/>
          </a:p>
          <a:p>
            <a:endParaRPr lang="en-US" dirty="0"/>
          </a:p>
        </p:txBody>
      </p:sp>
    </p:spTree>
    <p:extLst>
      <p:ext uri="{BB962C8B-B14F-4D97-AF65-F5344CB8AC3E}">
        <p14:creationId xmlns:p14="http://schemas.microsoft.com/office/powerpoint/2010/main" val="31627372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Peer Mentor Program </a:t>
            </a:r>
            <a:r>
              <a:rPr lang="en-US" altLang="en-US" dirty="0" smtClean="0"/>
              <a:t>Evaluation</a:t>
            </a:r>
            <a:r>
              <a:rPr lang="en-US" altLang="en-US" sz="2400" dirty="0" smtClean="0"/>
              <a:t>, cont’d.</a:t>
            </a:r>
            <a:endParaRPr lang="en-US" dirty="0"/>
          </a:p>
        </p:txBody>
      </p:sp>
      <p:sp>
        <p:nvSpPr>
          <p:cNvPr id="10" name="Content Placeholder 9"/>
          <p:cNvSpPr>
            <a:spLocks noGrp="1"/>
          </p:cNvSpPr>
          <p:nvPr>
            <p:ph idx="1"/>
          </p:nvPr>
        </p:nvSpPr>
        <p:spPr>
          <a:xfrm>
            <a:off x="381000" y="838200"/>
            <a:ext cx="8534400" cy="5257800"/>
          </a:xfrm>
        </p:spPr>
        <p:txBody>
          <a:bodyPr/>
          <a:lstStyle/>
          <a:p>
            <a:r>
              <a:rPr lang="en-US" altLang="en-US" b="1" dirty="0"/>
              <a:t>Evaluation surveys</a:t>
            </a:r>
            <a:r>
              <a:rPr lang="en-US" altLang="en-US" dirty="0"/>
              <a:t> are typically conducted at one, three, </a:t>
            </a:r>
            <a:r>
              <a:rPr lang="en-US" altLang="en-US" dirty="0" smtClean="0"/>
              <a:t>and six months </a:t>
            </a:r>
            <a:r>
              <a:rPr lang="en-US" altLang="en-US" dirty="0"/>
              <a:t>from the date of the initial </a:t>
            </a:r>
            <a:r>
              <a:rPr lang="en-US" altLang="en-US" dirty="0" smtClean="0"/>
              <a:t>meeting.</a:t>
            </a:r>
            <a:endParaRPr lang="en-US" altLang="en-US" dirty="0"/>
          </a:p>
          <a:p>
            <a:r>
              <a:rPr lang="en-US" altLang="en-US" b="1" dirty="0"/>
              <a:t>Division of responsibility:</a:t>
            </a:r>
            <a:r>
              <a:rPr lang="en-US" altLang="en-US" dirty="0"/>
              <a:t> The Volunteer Coordinator manages mentor evaluations and referring staff manage mentee </a:t>
            </a:r>
            <a:r>
              <a:rPr lang="en-US" altLang="en-US" dirty="0" smtClean="0"/>
              <a:t>evaluations.</a:t>
            </a:r>
            <a:endParaRPr lang="en-US" altLang="en-US" dirty="0"/>
          </a:p>
          <a:p>
            <a:r>
              <a:rPr lang="en-US" altLang="en-US" b="1" dirty="0"/>
              <a:t>Consistency:</a:t>
            </a:r>
            <a:r>
              <a:rPr lang="en-US" altLang="en-US" dirty="0"/>
              <a:t> Effectiveness of program relies on consistent evaluation of both the mentor and </a:t>
            </a:r>
            <a:r>
              <a:rPr lang="en-US" altLang="en-US" dirty="0" smtClean="0"/>
              <a:t>mentees’ experiences.</a:t>
            </a:r>
          </a:p>
          <a:p>
            <a:pPr marL="0" indent="0">
              <a:buNone/>
            </a:pPr>
            <a:endParaRPr lang="en-US" altLang="en-US" sz="1200" dirty="0"/>
          </a:p>
          <a:p>
            <a:pPr>
              <a:buFont typeface="Symbol" pitchFamily="18" charset="2"/>
              <a:buChar char="Þ"/>
            </a:pPr>
            <a:r>
              <a:rPr lang="en-US" altLang="en-US" b="1" dirty="0"/>
              <a:t>Evaluation Tip</a:t>
            </a:r>
            <a:r>
              <a:rPr lang="en-US" altLang="en-US" dirty="0"/>
              <a:t> - In your evaluation forms include questions about the quality of the match and the overall effectiveness of the </a:t>
            </a:r>
            <a:r>
              <a:rPr lang="en-US" altLang="en-US" dirty="0" smtClean="0"/>
              <a:t>program.</a:t>
            </a:r>
            <a:endParaRPr lang="en-US" altLang="en-US" dirty="0"/>
          </a:p>
          <a:p>
            <a:endParaRPr lang="en-US" dirty="0"/>
          </a:p>
          <a:p>
            <a:endParaRPr lang="en-US" dirty="0"/>
          </a:p>
        </p:txBody>
      </p:sp>
    </p:spTree>
    <p:extLst>
      <p:ext uri="{BB962C8B-B14F-4D97-AF65-F5344CB8AC3E}">
        <p14:creationId xmlns:p14="http://schemas.microsoft.com/office/powerpoint/2010/main" val="14129585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Volunteer Peer Mentor Recognition</a:t>
            </a:r>
            <a:endParaRPr lang="en-US" dirty="0"/>
          </a:p>
        </p:txBody>
      </p:sp>
      <p:sp>
        <p:nvSpPr>
          <p:cNvPr id="3" name="Content Placeholder 2"/>
          <p:cNvSpPr>
            <a:spLocks noGrp="1"/>
          </p:cNvSpPr>
          <p:nvPr>
            <p:ph idx="1"/>
          </p:nvPr>
        </p:nvSpPr>
        <p:spPr>
          <a:xfrm>
            <a:off x="152400" y="1066800"/>
            <a:ext cx="8839200" cy="5029200"/>
          </a:xfrm>
        </p:spPr>
        <p:txBody>
          <a:bodyPr/>
          <a:lstStyle/>
          <a:p>
            <a:r>
              <a:rPr lang="en-US" altLang="en-US" b="1" dirty="0"/>
              <a:t>Value celebrating and recognizing accomplishments!</a:t>
            </a:r>
          </a:p>
          <a:p>
            <a:pPr lvl="1"/>
            <a:r>
              <a:rPr lang="en-US" altLang="en-US" dirty="0" smtClean="0"/>
              <a:t>Ability360 </a:t>
            </a:r>
            <a:r>
              <a:rPr lang="en-US" altLang="en-US" dirty="0"/>
              <a:t>holds an annual holiday event in December for mentors and </a:t>
            </a:r>
            <a:r>
              <a:rPr lang="en-US" altLang="en-US" dirty="0" smtClean="0"/>
              <a:t>mentees.</a:t>
            </a:r>
            <a:endParaRPr lang="en-US" altLang="en-US" dirty="0"/>
          </a:p>
          <a:p>
            <a:pPr lvl="1"/>
            <a:r>
              <a:rPr lang="en-US" altLang="en-US" dirty="0"/>
              <a:t>The “Spirit of </a:t>
            </a:r>
            <a:r>
              <a:rPr lang="en-US" altLang="en-US" dirty="0" smtClean="0"/>
              <a:t>Ability360” </a:t>
            </a:r>
            <a:r>
              <a:rPr lang="en-US" altLang="en-US" dirty="0"/>
              <a:t>Awards reception </a:t>
            </a:r>
            <a:r>
              <a:rPr lang="en-US" altLang="en-US" dirty="0" smtClean="0"/>
              <a:t>honors </a:t>
            </a:r>
            <a:r>
              <a:rPr lang="en-US" altLang="en-US" dirty="0"/>
              <a:t>peer mentor </a:t>
            </a:r>
            <a:r>
              <a:rPr lang="en-US" altLang="en-US" dirty="0" smtClean="0"/>
              <a:t>volunteers.</a:t>
            </a:r>
            <a:endParaRPr lang="en-US" altLang="en-US" dirty="0"/>
          </a:p>
          <a:p>
            <a:pPr lvl="1"/>
            <a:r>
              <a:rPr lang="en-US" altLang="en-US" dirty="0"/>
              <a:t>Feature mentor/mentee stories in </a:t>
            </a:r>
            <a:r>
              <a:rPr lang="en-US" altLang="en-US" dirty="0" smtClean="0"/>
              <a:t>agency publications.</a:t>
            </a:r>
          </a:p>
          <a:p>
            <a:pPr marL="457200" lvl="1" indent="0">
              <a:buNone/>
            </a:pPr>
            <a:endParaRPr lang="en-US" altLang="en-US" sz="1400" dirty="0"/>
          </a:p>
          <a:p>
            <a:pPr>
              <a:buFont typeface="Symbol" pitchFamily="18" charset="2"/>
              <a:buChar char="Þ"/>
            </a:pPr>
            <a:r>
              <a:rPr lang="en-US" altLang="en-US" b="1" dirty="0"/>
              <a:t>Recognition Tips</a:t>
            </a:r>
            <a:r>
              <a:rPr lang="en-US" altLang="en-US" dirty="0"/>
              <a:t> - Doesn’t need to be expensive or a significant amount of staff time to plan. </a:t>
            </a:r>
            <a:r>
              <a:rPr lang="en-US" altLang="en-US" dirty="0" smtClean="0"/>
              <a:t>Mentors </a:t>
            </a:r>
            <a:r>
              <a:rPr lang="en-US" altLang="en-US" dirty="0"/>
              <a:t>really appreciate the thought.</a:t>
            </a:r>
          </a:p>
          <a:p>
            <a:endParaRPr lang="en-US" dirty="0"/>
          </a:p>
        </p:txBody>
      </p:sp>
    </p:spTree>
    <p:extLst>
      <p:ext uri="{BB962C8B-B14F-4D97-AF65-F5344CB8AC3E}">
        <p14:creationId xmlns:p14="http://schemas.microsoft.com/office/powerpoint/2010/main" val="14341484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Benefits of Mentoring to Mentors</a:t>
            </a:r>
            <a:endParaRPr lang="en-US" dirty="0"/>
          </a:p>
        </p:txBody>
      </p:sp>
      <p:sp>
        <p:nvSpPr>
          <p:cNvPr id="3" name="Content Placeholder 2"/>
          <p:cNvSpPr>
            <a:spLocks noGrp="1"/>
          </p:cNvSpPr>
          <p:nvPr>
            <p:ph idx="1"/>
          </p:nvPr>
        </p:nvSpPr>
        <p:spPr>
          <a:xfrm>
            <a:off x="381000" y="1066800"/>
            <a:ext cx="8534400" cy="5029200"/>
          </a:xfrm>
        </p:spPr>
        <p:txBody>
          <a:bodyPr/>
          <a:lstStyle/>
          <a:p>
            <a:r>
              <a:rPr lang="en-US" altLang="en-US" dirty="0"/>
              <a:t>Mentors report satisfaction:</a:t>
            </a:r>
          </a:p>
          <a:p>
            <a:pPr lvl="1"/>
            <a:r>
              <a:rPr lang="en-US" altLang="en-US" dirty="0"/>
              <a:t>From being able to “give </a:t>
            </a:r>
            <a:r>
              <a:rPr lang="en-US" altLang="en-US" dirty="0" smtClean="0"/>
              <a:t>back.”</a:t>
            </a:r>
            <a:endParaRPr lang="en-US" altLang="en-US" dirty="0"/>
          </a:p>
          <a:p>
            <a:pPr lvl="1"/>
            <a:r>
              <a:rPr lang="en-US" altLang="en-US" dirty="0"/>
              <a:t>Benefiting by increasing their own advocacy skills, awareness of community resources, leadership skills, sense of community, knowledge of civil rights and </a:t>
            </a:r>
            <a:r>
              <a:rPr lang="en-US" altLang="en-US" dirty="0" smtClean="0"/>
              <a:t>self-esteem.</a:t>
            </a:r>
            <a:endParaRPr lang="en-US" altLang="en-US" dirty="0"/>
          </a:p>
          <a:p>
            <a:pPr lvl="1"/>
            <a:r>
              <a:rPr lang="en-US" altLang="en-US" dirty="0"/>
              <a:t>Often set new personal </a:t>
            </a:r>
            <a:r>
              <a:rPr lang="en-US" altLang="en-US" dirty="0" smtClean="0"/>
              <a:t>goals like community volunteerism, employment, education, etc..</a:t>
            </a:r>
            <a:endParaRPr lang="en-US" altLang="en-US" dirty="0"/>
          </a:p>
          <a:p>
            <a:endParaRPr lang="en-US" dirty="0"/>
          </a:p>
        </p:txBody>
      </p:sp>
    </p:spTree>
    <p:extLst>
      <p:ext uri="{BB962C8B-B14F-4D97-AF65-F5344CB8AC3E}">
        <p14:creationId xmlns:p14="http://schemas.microsoft.com/office/powerpoint/2010/main" val="20622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7696200" cy="792162"/>
          </a:xfrm>
        </p:spPr>
        <p:txBody>
          <a:bodyPr/>
          <a:lstStyle/>
          <a:p>
            <a:r>
              <a:rPr lang="en-US" altLang="en-US" dirty="0"/>
              <a:t>National </a:t>
            </a:r>
            <a:r>
              <a:rPr lang="en-US" altLang="en-US" dirty="0" smtClean="0"/>
              <a:t>Glimpse 2008</a:t>
            </a:r>
            <a:r>
              <a:rPr lang="en-US" altLang="en-US" dirty="0"/>
              <a:t>* – </a:t>
            </a:r>
            <a:r>
              <a:rPr lang="en-US" altLang="en-US" dirty="0" smtClean="0"/>
              <a:t/>
            </a:r>
            <a:br>
              <a:rPr lang="en-US" altLang="en-US" dirty="0" smtClean="0"/>
            </a:br>
            <a:r>
              <a:rPr lang="en-US" altLang="en-US" dirty="0" smtClean="0"/>
              <a:t>Programs </a:t>
            </a:r>
            <a:r>
              <a:rPr lang="en-US" altLang="en-US" dirty="0"/>
              <a:t>vary from Center to Center</a:t>
            </a:r>
            <a:br>
              <a:rPr lang="en-US" altLang="en-US" dirty="0"/>
            </a:br>
            <a:endParaRPr lang="en-US" dirty="0"/>
          </a:p>
        </p:txBody>
      </p:sp>
      <p:sp>
        <p:nvSpPr>
          <p:cNvPr id="10" name="Content Placeholder 9"/>
          <p:cNvSpPr>
            <a:spLocks noGrp="1"/>
          </p:cNvSpPr>
          <p:nvPr>
            <p:ph idx="1"/>
          </p:nvPr>
        </p:nvSpPr>
        <p:spPr>
          <a:xfrm>
            <a:off x="76200" y="1219200"/>
            <a:ext cx="8915400" cy="5029200"/>
          </a:xfrm>
        </p:spPr>
        <p:txBody>
          <a:bodyPr/>
          <a:lstStyle/>
          <a:p>
            <a:r>
              <a:rPr lang="en-US" altLang="en-US" sz="2400" dirty="0" smtClean="0"/>
              <a:t>In </a:t>
            </a:r>
            <a:r>
              <a:rPr lang="en-US" altLang="en-US" sz="2400" dirty="0"/>
              <a:t>a 2008 C</a:t>
            </a:r>
            <a:r>
              <a:rPr lang="en-US" altLang="en-US" sz="2400" dirty="0" smtClean="0"/>
              <a:t>IL-NET </a:t>
            </a:r>
            <a:r>
              <a:rPr lang="en-US" altLang="en-US" sz="2400" dirty="0"/>
              <a:t>survey, 61.3% of the respondents stated that they offered </a:t>
            </a:r>
            <a:r>
              <a:rPr lang="en-US" altLang="en-US" sz="2400" dirty="0" smtClean="0"/>
              <a:t>an </a:t>
            </a:r>
            <a:r>
              <a:rPr lang="en-US" altLang="en-US" sz="2400" dirty="0"/>
              <a:t>organized peer mentor </a:t>
            </a:r>
            <a:r>
              <a:rPr lang="en-US" altLang="en-US" sz="2400" dirty="0" smtClean="0"/>
              <a:t>program.</a:t>
            </a:r>
            <a:endParaRPr lang="en-US" altLang="en-US" sz="2400" dirty="0"/>
          </a:p>
          <a:p>
            <a:r>
              <a:rPr lang="en-US" altLang="en-US" sz="2400" dirty="0"/>
              <a:t>53.7 % stated they had a formal training program/curriculum for their p</a:t>
            </a:r>
            <a:r>
              <a:rPr lang="en-US" altLang="en-US" sz="2400" dirty="0" smtClean="0"/>
              <a:t>eer mentors. </a:t>
            </a:r>
          </a:p>
          <a:p>
            <a:r>
              <a:rPr lang="en-US" altLang="en-US" sz="2400" dirty="0"/>
              <a:t>38.7% </a:t>
            </a:r>
            <a:r>
              <a:rPr lang="en-US" altLang="en-US" sz="2400" dirty="0" smtClean="0"/>
              <a:t>respondents </a:t>
            </a:r>
            <a:r>
              <a:rPr lang="en-US" altLang="en-US" sz="2400" dirty="0"/>
              <a:t>indicated they do NOT have </a:t>
            </a:r>
            <a:r>
              <a:rPr lang="en-US" altLang="en-US" sz="2400" dirty="0" smtClean="0"/>
              <a:t>an organized peer </a:t>
            </a:r>
            <a:r>
              <a:rPr lang="en-US" altLang="en-US" sz="2400" dirty="0"/>
              <a:t>support program, and of that group, 53.2% said they once DID have </a:t>
            </a:r>
            <a:r>
              <a:rPr lang="en-US" altLang="en-US" sz="2400" dirty="0" smtClean="0"/>
              <a:t>organized </a:t>
            </a:r>
            <a:r>
              <a:rPr lang="en-US" altLang="en-US" sz="2400" dirty="0"/>
              <a:t>program but found it difficult to </a:t>
            </a:r>
            <a:r>
              <a:rPr lang="en-US" altLang="en-US" sz="2400" dirty="0" smtClean="0"/>
              <a:t>maintain.</a:t>
            </a:r>
          </a:p>
          <a:p>
            <a:pPr marL="0" indent="0">
              <a:buNone/>
            </a:pPr>
            <a:endParaRPr lang="en-US" altLang="en-US" sz="1200" dirty="0" smtClean="0"/>
          </a:p>
          <a:p>
            <a:pPr marL="0" indent="0">
              <a:buNone/>
            </a:pPr>
            <a:r>
              <a:rPr lang="en-US" altLang="en-US" sz="2200" dirty="0" smtClean="0"/>
              <a:t>Hopefully this has improved over the last 10 years and several IL-NET Volunteer Peer Mentoring Program trainings! Ability360 has mentored and provided technical assistance to many CILs over the last 10 years.</a:t>
            </a:r>
          </a:p>
          <a:p>
            <a:pPr algn="ctr">
              <a:buFontTx/>
              <a:buNone/>
            </a:pPr>
            <a:endParaRPr lang="en-US" altLang="en-US" sz="1400" dirty="0" smtClean="0"/>
          </a:p>
          <a:p>
            <a:pPr algn="ctr">
              <a:buFontTx/>
              <a:buNone/>
            </a:pPr>
            <a:r>
              <a:rPr lang="en-US" altLang="en-US" sz="1400" dirty="0" smtClean="0"/>
              <a:t>*Stats from CIL-NET</a:t>
            </a:r>
            <a:r>
              <a:rPr lang="en-US" altLang="en-US" sz="1400" dirty="0"/>
              <a:t>, December 2008, </a:t>
            </a:r>
            <a:r>
              <a:rPr lang="en-US" altLang="en-US" sz="1400" i="1" dirty="0"/>
              <a:t>Peer Support Services in Centers for Independent Living</a:t>
            </a:r>
            <a:r>
              <a:rPr lang="en-US" altLang="en-US" sz="1400" dirty="0"/>
              <a:t> </a:t>
            </a:r>
          </a:p>
          <a:p>
            <a:pPr marL="0" indent="0">
              <a:buNone/>
            </a:pPr>
            <a:endParaRPr lang="en-US" dirty="0"/>
          </a:p>
          <a:p>
            <a:endParaRPr lang="en-US" dirty="0"/>
          </a:p>
        </p:txBody>
      </p:sp>
    </p:spTree>
    <p:extLst>
      <p:ext uri="{BB962C8B-B14F-4D97-AF65-F5344CB8AC3E}">
        <p14:creationId xmlns:p14="http://schemas.microsoft.com/office/powerpoint/2010/main" val="30554425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Benefits of Mentoring to </a:t>
            </a:r>
            <a:r>
              <a:rPr lang="en-US" altLang="en-US" dirty="0" smtClean="0"/>
              <a:t>Mentees</a:t>
            </a:r>
            <a:endParaRPr lang="en-US" dirty="0"/>
          </a:p>
        </p:txBody>
      </p:sp>
      <p:sp>
        <p:nvSpPr>
          <p:cNvPr id="3" name="Content Placeholder 2"/>
          <p:cNvSpPr>
            <a:spLocks noGrp="1"/>
          </p:cNvSpPr>
          <p:nvPr>
            <p:ph idx="1"/>
          </p:nvPr>
        </p:nvSpPr>
        <p:spPr>
          <a:xfrm>
            <a:off x="381000" y="1066800"/>
            <a:ext cx="8458200" cy="5029200"/>
          </a:xfrm>
        </p:spPr>
        <p:txBody>
          <a:bodyPr/>
          <a:lstStyle/>
          <a:p>
            <a:r>
              <a:rPr lang="en-US" altLang="en-US" dirty="0"/>
              <a:t>Don’t have to start from scratch or re-invent the </a:t>
            </a:r>
            <a:r>
              <a:rPr lang="en-US" altLang="en-US" dirty="0" smtClean="0"/>
              <a:t>wheel.</a:t>
            </a:r>
            <a:endParaRPr lang="en-US" altLang="en-US" dirty="0"/>
          </a:p>
          <a:p>
            <a:r>
              <a:rPr lang="en-US" altLang="en-US" dirty="0"/>
              <a:t>Offers of hope, support, </a:t>
            </a:r>
            <a:r>
              <a:rPr lang="en-US" altLang="en-US" dirty="0" smtClean="0"/>
              <a:t>knowledge, </a:t>
            </a:r>
            <a:r>
              <a:rPr lang="en-US" altLang="en-US" dirty="0"/>
              <a:t>and </a:t>
            </a:r>
            <a:r>
              <a:rPr lang="en-US" altLang="en-US" dirty="0" smtClean="0"/>
              <a:t>resources.</a:t>
            </a:r>
            <a:endParaRPr lang="en-US" altLang="en-US" dirty="0"/>
          </a:p>
          <a:p>
            <a:r>
              <a:rPr lang="en-US" altLang="en-US" dirty="0"/>
              <a:t>Achievement of Independent Living </a:t>
            </a:r>
            <a:r>
              <a:rPr lang="en-US" altLang="en-US" dirty="0" smtClean="0"/>
              <a:t>Goals.</a:t>
            </a:r>
            <a:endParaRPr lang="en-US" altLang="en-US" dirty="0"/>
          </a:p>
          <a:p>
            <a:r>
              <a:rPr lang="en-US" altLang="en-US" dirty="0"/>
              <a:t>Increases self-confidence and </a:t>
            </a:r>
            <a:r>
              <a:rPr lang="en-US" altLang="en-US" dirty="0" smtClean="0"/>
              <a:t>self-esteem.</a:t>
            </a:r>
            <a:endParaRPr lang="en-US" altLang="en-US" dirty="0"/>
          </a:p>
          <a:p>
            <a:r>
              <a:rPr lang="en-US" altLang="en-US" dirty="0"/>
              <a:t>Mentees often become </a:t>
            </a:r>
            <a:r>
              <a:rPr lang="en-US" altLang="en-US" dirty="0" smtClean="0"/>
              <a:t>Mentors.</a:t>
            </a:r>
            <a:endParaRPr lang="en-US" altLang="en-US" dirty="0"/>
          </a:p>
          <a:p>
            <a:endParaRPr lang="en-US" dirty="0"/>
          </a:p>
        </p:txBody>
      </p:sp>
    </p:spTree>
    <p:extLst>
      <p:ext uri="{BB962C8B-B14F-4D97-AF65-F5344CB8AC3E}">
        <p14:creationId xmlns:p14="http://schemas.microsoft.com/office/powerpoint/2010/main" val="4530510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Benefits of Mentoring to Community</a:t>
            </a:r>
            <a:endParaRPr lang="en-US" dirty="0"/>
          </a:p>
        </p:txBody>
      </p:sp>
      <p:sp>
        <p:nvSpPr>
          <p:cNvPr id="10" name="Content Placeholder 9"/>
          <p:cNvSpPr>
            <a:spLocks noGrp="1"/>
          </p:cNvSpPr>
          <p:nvPr>
            <p:ph idx="1"/>
          </p:nvPr>
        </p:nvSpPr>
        <p:spPr>
          <a:xfrm>
            <a:off x="381000" y="1066800"/>
            <a:ext cx="8534400" cy="5029200"/>
          </a:xfrm>
        </p:spPr>
        <p:txBody>
          <a:bodyPr/>
          <a:lstStyle/>
          <a:p>
            <a:r>
              <a:rPr lang="en-US" altLang="en-US" dirty="0"/>
              <a:t>Mentors and mentees often go on to contribute to the community at large by:</a:t>
            </a:r>
          </a:p>
          <a:p>
            <a:pPr lvl="1"/>
            <a:r>
              <a:rPr lang="en-US" altLang="en-US" dirty="0" smtClean="0"/>
              <a:t>Volunteering</a:t>
            </a:r>
            <a:endParaRPr lang="en-US" altLang="en-US" dirty="0"/>
          </a:p>
          <a:p>
            <a:pPr lvl="1"/>
            <a:r>
              <a:rPr lang="en-US" altLang="en-US" dirty="0" smtClean="0"/>
              <a:t>Continuing </a:t>
            </a:r>
            <a:r>
              <a:rPr lang="en-US" altLang="en-US" dirty="0"/>
              <a:t>education</a:t>
            </a:r>
          </a:p>
          <a:p>
            <a:pPr lvl="1"/>
            <a:r>
              <a:rPr lang="en-US" altLang="en-US" dirty="0"/>
              <a:t>F</a:t>
            </a:r>
            <a:r>
              <a:rPr lang="en-US" altLang="en-US" dirty="0" smtClean="0"/>
              <a:t>inding </a:t>
            </a:r>
            <a:r>
              <a:rPr lang="en-US" altLang="en-US" dirty="0"/>
              <a:t>employment</a:t>
            </a:r>
          </a:p>
          <a:p>
            <a:pPr lvl="1"/>
            <a:r>
              <a:rPr lang="en-US" altLang="en-US" dirty="0" smtClean="0"/>
              <a:t>Increasing </a:t>
            </a:r>
            <a:r>
              <a:rPr lang="en-US" altLang="en-US" dirty="0"/>
              <a:t>their disability advocacy</a:t>
            </a:r>
          </a:p>
          <a:p>
            <a:endParaRPr lang="en-US" dirty="0"/>
          </a:p>
          <a:p>
            <a:endParaRPr lang="en-US" dirty="0"/>
          </a:p>
        </p:txBody>
      </p:sp>
    </p:spTree>
    <p:extLst>
      <p:ext uri="{BB962C8B-B14F-4D97-AF65-F5344CB8AC3E}">
        <p14:creationId xmlns:p14="http://schemas.microsoft.com/office/powerpoint/2010/main" val="37185318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Support Resources</a:t>
            </a:r>
            <a:endParaRPr lang="en-US" dirty="0"/>
          </a:p>
        </p:txBody>
      </p:sp>
      <p:sp>
        <p:nvSpPr>
          <p:cNvPr id="3" name="Content Placeholder 2"/>
          <p:cNvSpPr>
            <a:spLocks noGrp="1"/>
          </p:cNvSpPr>
          <p:nvPr>
            <p:ph idx="1"/>
          </p:nvPr>
        </p:nvSpPr>
        <p:spPr/>
        <p:txBody>
          <a:bodyPr/>
          <a:lstStyle/>
          <a:p>
            <a:r>
              <a:rPr lang="en-US" sz="2500" dirty="0" smtClean="0"/>
              <a:t>Building an Effective Peer Support Program: A Proven Volunteer Model (recorded </a:t>
            </a:r>
            <a:r>
              <a:rPr lang="en-US" sz="2500" dirty="0"/>
              <a:t>video modules) - </a:t>
            </a:r>
            <a:r>
              <a:rPr lang="en-US" sz="2500" dirty="0">
                <a:hlinkClick r:id="rId2"/>
              </a:rPr>
              <a:t>http://</a:t>
            </a:r>
            <a:r>
              <a:rPr lang="en-US" sz="2500" dirty="0" smtClean="0">
                <a:hlinkClick r:id="rId2"/>
              </a:rPr>
              <a:t>www.ilru.org/training/building-effective-peer-support-program-proven-volunteer-model</a:t>
            </a:r>
            <a:r>
              <a:rPr lang="en-US" sz="2500" dirty="0" smtClean="0"/>
              <a:t> </a:t>
            </a:r>
          </a:p>
          <a:p>
            <a:r>
              <a:rPr lang="en-US" sz="2500" dirty="0" smtClean="0"/>
              <a:t>Developing an Effective Peer Support Program in CILs (</a:t>
            </a:r>
            <a:r>
              <a:rPr lang="en-US" sz="2500" dirty="0" err="1" smtClean="0"/>
              <a:t>RapidCourse</a:t>
            </a:r>
            <a:r>
              <a:rPr lang="en-US" sz="2500" dirty="0"/>
              <a:t> tutorial) - </a:t>
            </a:r>
            <a:r>
              <a:rPr lang="en-US" sz="2500" dirty="0" smtClean="0">
                <a:hlinkClick r:id="rId3"/>
              </a:rPr>
              <a:t>www.ilru.org/training/core-services-for-centers-for-independent-living-series</a:t>
            </a:r>
            <a:r>
              <a:rPr lang="en-US" sz="2500" dirty="0" smtClean="0"/>
              <a:t> </a:t>
            </a:r>
          </a:p>
          <a:p>
            <a:r>
              <a:rPr lang="en-US" sz="2500" dirty="0" smtClean="0"/>
              <a:t>Get to the Core of It: Peer Support – A Proven Volunteer Model (</a:t>
            </a:r>
            <a:r>
              <a:rPr lang="en-US" sz="2500" dirty="0"/>
              <a:t>recorded webinar) - </a:t>
            </a:r>
            <a:r>
              <a:rPr lang="en-US" sz="2500" dirty="0">
                <a:hlinkClick r:id="rId4"/>
              </a:rPr>
              <a:t>http://</a:t>
            </a:r>
            <a:r>
              <a:rPr lang="en-US" sz="2500" dirty="0" smtClean="0">
                <a:hlinkClick r:id="rId4"/>
              </a:rPr>
              <a:t>www.ilru.org/topics/peer-counseling-peer-support</a:t>
            </a:r>
            <a:r>
              <a:rPr lang="en-US" sz="2500" dirty="0" smtClean="0"/>
              <a:t> </a:t>
            </a:r>
          </a:p>
          <a:p>
            <a:r>
              <a:rPr lang="en-US" sz="2500" dirty="0" smtClean="0"/>
              <a:t>ABIL (Ability360) Peer Mentor </a:t>
            </a:r>
            <a:r>
              <a:rPr lang="en-US" sz="2500" dirty="0"/>
              <a:t>Training Manual - </a:t>
            </a:r>
            <a:r>
              <a:rPr lang="en-US" sz="2500" dirty="0">
                <a:hlinkClick r:id="rId5"/>
              </a:rPr>
              <a:t>http://</a:t>
            </a:r>
            <a:r>
              <a:rPr lang="en-US" sz="2500" dirty="0" smtClean="0">
                <a:hlinkClick r:id="rId5"/>
              </a:rPr>
              <a:t>www.ilru.org/resources-cil-core-services</a:t>
            </a:r>
            <a:r>
              <a:rPr lang="en-US" sz="2500" dirty="0" smtClean="0"/>
              <a:t> </a:t>
            </a:r>
            <a:endParaRPr lang="en-US" sz="2500" dirty="0"/>
          </a:p>
        </p:txBody>
      </p:sp>
    </p:spTree>
    <p:extLst>
      <p:ext uri="{BB962C8B-B14F-4D97-AF65-F5344CB8AC3E}">
        <p14:creationId xmlns:p14="http://schemas.microsoft.com/office/powerpoint/2010/main" val="10049296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number </a:t>
            </a:r>
            <a:r>
              <a:rPr lang="en-US" dirty="0" smtClean="0"/>
              <a:t>90ILTA001. </a:t>
            </a:r>
            <a:r>
              <a:rPr lang="en-US" dirty="0"/>
              <a:t>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extLst>
      <p:ext uri="{BB962C8B-B14F-4D97-AF65-F5344CB8AC3E}">
        <p14:creationId xmlns:p14="http://schemas.microsoft.com/office/powerpoint/2010/main" val="3118085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a:t>
            </a:r>
            <a:r>
              <a:rPr lang="en-US"/>
              <a:t>number </a:t>
            </a:r>
            <a:r>
              <a:rPr lang="en-US" smtClean="0"/>
              <a:t>90ILTA0001</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Overview of Peer </a:t>
            </a:r>
            <a:r>
              <a:rPr lang="en-US" altLang="en-US" dirty="0" smtClean="0"/>
              <a:t>Mentoring</a:t>
            </a:r>
            <a:endParaRPr lang="en-US" dirty="0"/>
          </a:p>
        </p:txBody>
      </p:sp>
      <p:sp>
        <p:nvSpPr>
          <p:cNvPr id="10" name="Content Placeholder 9"/>
          <p:cNvSpPr>
            <a:spLocks noGrp="1"/>
          </p:cNvSpPr>
          <p:nvPr>
            <p:ph idx="1"/>
          </p:nvPr>
        </p:nvSpPr>
        <p:spPr>
          <a:xfrm>
            <a:off x="228600" y="1066800"/>
            <a:ext cx="8686800" cy="5029200"/>
          </a:xfrm>
        </p:spPr>
        <p:txBody>
          <a:bodyPr/>
          <a:lstStyle/>
          <a:p>
            <a:pPr>
              <a:lnSpc>
                <a:spcPct val="90000"/>
              </a:lnSpc>
            </a:pPr>
            <a:r>
              <a:rPr lang="en-US" altLang="en-US" dirty="0" smtClean="0"/>
              <a:t>Peer Support </a:t>
            </a:r>
            <a:r>
              <a:rPr lang="en-US" altLang="en-US" dirty="0"/>
              <a:t>is at the heart of the Independent Living </a:t>
            </a:r>
            <a:r>
              <a:rPr lang="en-US" altLang="en-US" dirty="0" smtClean="0"/>
              <a:t>movement.  </a:t>
            </a:r>
          </a:p>
          <a:p>
            <a:pPr>
              <a:lnSpc>
                <a:spcPct val="90000"/>
              </a:lnSpc>
            </a:pPr>
            <a:r>
              <a:rPr lang="en-US" altLang="en-US" dirty="0" smtClean="0"/>
              <a:t>It is core to IL philosophy, values, and service model.</a:t>
            </a:r>
            <a:endParaRPr lang="en-US" altLang="en-US" dirty="0"/>
          </a:p>
          <a:p>
            <a:pPr>
              <a:lnSpc>
                <a:spcPct val="90000"/>
              </a:lnSpc>
            </a:pPr>
            <a:r>
              <a:rPr lang="en-US" altLang="en-US" dirty="0"/>
              <a:t>Mentors work with anyone who is adapting to living with a disability or seeking to increase their </a:t>
            </a:r>
            <a:r>
              <a:rPr lang="en-US" altLang="en-US" dirty="0" smtClean="0"/>
              <a:t>independence.</a:t>
            </a:r>
            <a:endParaRPr lang="en-US" altLang="en-US" dirty="0"/>
          </a:p>
          <a:p>
            <a:pPr>
              <a:lnSpc>
                <a:spcPct val="90000"/>
              </a:lnSpc>
            </a:pPr>
            <a:r>
              <a:rPr lang="en-US" altLang="en-US" dirty="0"/>
              <a:t>Peer </a:t>
            </a:r>
            <a:r>
              <a:rPr lang="en-US" altLang="en-US" dirty="0" smtClean="0"/>
              <a:t>mentors </a:t>
            </a:r>
            <a:r>
              <a:rPr lang="en-US" altLang="en-US" dirty="0"/>
              <a:t>can utilize their own personal experience living with a disability to empower others in reaching their independent living </a:t>
            </a:r>
            <a:r>
              <a:rPr lang="en-US" altLang="en-US" dirty="0" smtClean="0"/>
              <a:t>goals.</a:t>
            </a:r>
            <a:endParaRPr lang="en-US" altLang="en-US" dirty="0"/>
          </a:p>
          <a:p>
            <a:pPr>
              <a:lnSpc>
                <a:spcPct val="90000"/>
              </a:lnSpc>
            </a:pPr>
            <a:r>
              <a:rPr lang="en-US" altLang="en-US" dirty="0"/>
              <a:t>We know it </a:t>
            </a:r>
            <a:r>
              <a:rPr lang="en-US" altLang="en-US" dirty="0" smtClean="0"/>
              <a:t>works.</a:t>
            </a:r>
            <a:endParaRPr lang="en-US" altLang="en-US" dirty="0"/>
          </a:p>
          <a:p>
            <a:endParaRPr lang="en-US" dirty="0"/>
          </a:p>
          <a:p>
            <a:endParaRPr lang="en-US" dirty="0"/>
          </a:p>
        </p:txBody>
      </p:sp>
    </p:spTree>
    <p:extLst>
      <p:ext uri="{BB962C8B-B14F-4D97-AF65-F5344CB8AC3E}">
        <p14:creationId xmlns:p14="http://schemas.microsoft.com/office/powerpoint/2010/main" val="2628869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73" y="350838"/>
            <a:ext cx="8686800" cy="792162"/>
          </a:xfrm>
        </p:spPr>
        <p:txBody>
          <a:bodyPr/>
          <a:lstStyle/>
          <a:p>
            <a:r>
              <a:rPr lang="en-US" altLang="en-US" dirty="0"/>
              <a:t>Why a </a:t>
            </a:r>
            <a:r>
              <a:rPr lang="en-US" altLang="en-US" dirty="0" smtClean="0"/>
              <a:t>Peer </a:t>
            </a:r>
            <a:r>
              <a:rPr lang="en-US" altLang="en-US" dirty="0"/>
              <a:t>Mentor Program at </a:t>
            </a:r>
            <a:r>
              <a:rPr lang="en-US" altLang="en-US" dirty="0" smtClean="0"/>
              <a:t>Ability360?</a:t>
            </a:r>
            <a:endParaRPr lang="en-US" dirty="0"/>
          </a:p>
        </p:txBody>
      </p:sp>
      <p:sp>
        <p:nvSpPr>
          <p:cNvPr id="10" name="Content Placeholder 9"/>
          <p:cNvSpPr>
            <a:spLocks noGrp="1"/>
          </p:cNvSpPr>
          <p:nvPr>
            <p:ph idx="1"/>
          </p:nvPr>
        </p:nvSpPr>
        <p:spPr>
          <a:xfrm>
            <a:off x="228600" y="1219200"/>
            <a:ext cx="8686800" cy="5029200"/>
          </a:xfrm>
        </p:spPr>
        <p:txBody>
          <a:bodyPr/>
          <a:lstStyle/>
          <a:p>
            <a:r>
              <a:rPr lang="en-US" altLang="en-US" sz="2800" dirty="0"/>
              <a:t>Began in </a:t>
            </a:r>
            <a:r>
              <a:rPr lang="en-US" altLang="en-US" sz="2800" dirty="0" smtClean="0"/>
              <a:t>1990.</a:t>
            </a:r>
            <a:endParaRPr lang="en-US" altLang="en-US" sz="2800" dirty="0"/>
          </a:p>
          <a:p>
            <a:r>
              <a:rPr lang="en-US" altLang="en-US" sz="2800" dirty="0"/>
              <a:t>Justification for the program</a:t>
            </a:r>
          </a:p>
          <a:p>
            <a:pPr lvl="1"/>
            <a:r>
              <a:rPr lang="en-US" altLang="en-US" dirty="0" smtClean="0"/>
              <a:t>Ability360 </a:t>
            </a:r>
            <a:r>
              <a:rPr lang="en-US" altLang="en-US" dirty="0"/>
              <a:t>had a large service area </a:t>
            </a:r>
            <a:r>
              <a:rPr lang="en-US" altLang="en-US" dirty="0" smtClean="0"/>
              <a:t>with few staff – don’t we all?</a:t>
            </a:r>
            <a:endParaRPr lang="en-US" altLang="en-US" dirty="0"/>
          </a:p>
          <a:p>
            <a:pPr lvl="1"/>
            <a:r>
              <a:rPr lang="en-US" altLang="en-US" dirty="0"/>
              <a:t>We knew consumers and community members who had untapped knowledge and resources that they could share with </a:t>
            </a:r>
            <a:r>
              <a:rPr lang="en-US" altLang="en-US" dirty="0" smtClean="0"/>
              <a:t>others.</a:t>
            </a:r>
            <a:endParaRPr lang="en-US" altLang="en-US" dirty="0"/>
          </a:p>
          <a:p>
            <a:pPr lvl="1"/>
            <a:r>
              <a:rPr lang="en-US" altLang="en-US" dirty="0"/>
              <a:t>CIL leadership had utilized a peer mentor and found it a beneficial </a:t>
            </a:r>
            <a:r>
              <a:rPr lang="en-US" altLang="en-US" dirty="0" smtClean="0"/>
              <a:t>experience.</a:t>
            </a:r>
            <a:endParaRPr lang="en-US" altLang="en-US" dirty="0"/>
          </a:p>
          <a:p>
            <a:endParaRPr lang="en-US" dirty="0"/>
          </a:p>
          <a:p>
            <a:endParaRPr lang="en-US" dirty="0"/>
          </a:p>
        </p:txBody>
      </p:sp>
    </p:spTree>
    <p:extLst>
      <p:ext uri="{BB962C8B-B14F-4D97-AF65-F5344CB8AC3E}">
        <p14:creationId xmlns:p14="http://schemas.microsoft.com/office/powerpoint/2010/main" val="349211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Peer Mentor Program Today</a:t>
            </a:r>
            <a:endParaRPr lang="en-US" dirty="0"/>
          </a:p>
        </p:txBody>
      </p:sp>
      <p:sp>
        <p:nvSpPr>
          <p:cNvPr id="10" name="Content Placeholder 9"/>
          <p:cNvSpPr>
            <a:spLocks noGrp="1"/>
          </p:cNvSpPr>
          <p:nvPr>
            <p:ph idx="1"/>
          </p:nvPr>
        </p:nvSpPr>
        <p:spPr/>
        <p:txBody>
          <a:bodyPr/>
          <a:lstStyle/>
          <a:p>
            <a:r>
              <a:rPr lang="en-US" altLang="en-US" dirty="0" smtClean="0"/>
              <a:t>Ability360 Peer </a:t>
            </a:r>
            <a:r>
              <a:rPr lang="en-US" altLang="en-US" dirty="0"/>
              <a:t>Mentor Program </a:t>
            </a:r>
            <a:r>
              <a:rPr lang="en-US" altLang="en-US" dirty="0" smtClean="0"/>
              <a:t>today:</a:t>
            </a:r>
            <a:endParaRPr lang="en-US" altLang="en-US" dirty="0"/>
          </a:p>
          <a:p>
            <a:pPr lvl="1"/>
            <a:r>
              <a:rPr lang="en-US" altLang="en-US" dirty="0" smtClean="0"/>
              <a:t>50 active </a:t>
            </a:r>
            <a:r>
              <a:rPr lang="en-US" altLang="en-US" dirty="0"/>
              <a:t>mentors who volunteered </a:t>
            </a:r>
            <a:r>
              <a:rPr lang="en-US" altLang="en-US" dirty="0" smtClean="0"/>
              <a:t>over </a:t>
            </a:r>
            <a:r>
              <a:rPr lang="en-US" altLang="en-US" dirty="0"/>
              <a:t>1500 hours during FY </a:t>
            </a:r>
            <a:r>
              <a:rPr lang="en-US" altLang="en-US" dirty="0" smtClean="0"/>
              <a:t>16-17.</a:t>
            </a:r>
            <a:endParaRPr lang="en-US" altLang="en-US" dirty="0"/>
          </a:p>
          <a:p>
            <a:pPr lvl="1"/>
            <a:r>
              <a:rPr lang="en-US" altLang="en-US" dirty="0"/>
              <a:t>Some of the mentors, along with other volunteers, provided an additional </a:t>
            </a:r>
            <a:r>
              <a:rPr lang="en-US" altLang="en-US" dirty="0" smtClean="0"/>
              <a:t>8500 </a:t>
            </a:r>
            <a:r>
              <a:rPr lang="en-US" altLang="en-US" dirty="0"/>
              <a:t>hours of technical and clerical support to </a:t>
            </a:r>
            <a:r>
              <a:rPr lang="en-US" altLang="en-US" dirty="0" smtClean="0"/>
              <a:t>Ability360 programs.</a:t>
            </a:r>
            <a:endParaRPr lang="en-US" altLang="en-US" dirty="0"/>
          </a:p>
          <a:p>
            <a:endParaRPr lang="en-US" dirty="0"/>
          </a:p>
          <a:p>
            <a:endParaRPr lang="en-US" dirty="0"/>
          </a:p>
        </p:txBody>
      </p:sp>
    </p:spTree>
    <p:extLst>
      <p:ext uri="{BB962C8B-B14F-4D97-AF65-F5344CB8AC3E}">
        <p14:creationId xmlns:p14="http://schemas.microsoft.com/office/powerpoint/2010/main" val="1154022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792162"/>
          </a:xfrm>
        </p:spPr>
        <p:txBody>
          <a:bodyPr/>
          <a:lstStyle/>
          <a:p>
            <a:r>
              <a:rPr lang="en-US" altLang="en-US" dirty="0"/>
              <a:t>Volunteer Peer Mentor Program </a:t>
            </a:r>
            <a:r>
              <a:rPr lang="en-US" altLang="en-US" dirty="0" smtClean="0"/>
              <a:t>Goals</a:t>
            </a:r>
            <a:endParaRPr lang="en-US" dirty="0"/>
          </a:p>
        </p:txBody>
      </p:sp>
      <p:sp>
        <p:nvSpPr>
          <p:cNvPr id="10" name="Content Placeholder 9"/>
          <p:cNvSpPr>
            <a:spLocks noGrp="1"/>
          </p:cNvSpPr>
          <p:nvPr>
            <p:ph idx="1"/>
          </p:nvPr>
        </p:nvSpPr>
        <p:spPr>
          <a:xfrm>
            <a:off x="381000" y="1066800"/>
            <a:ext cx="8382000" cy="5029200"/>
          </a:xfrm>
        </p:spPr>
        <p:txBody>
          <a:bodyPr/>
          <a:lstStyle/>
          <a:p>
            <a:r>
              <a:rPr lang="en-US" altLang="en-US" dirty="0"/>
              <a:t>Provide qualified peer mentors to teach independent living </a:t>
            </a:r>
            <a:r>
              <a:rPr lang="en-US" altLang="en-US" dirty="0" smtClean="0"/>
              <a:t>skills and offer peer support.</a:t>
            </a:r>
            <a:endParaRPr lang="en-US" altLang="en-US" dirty="0"/>
          </a:p>
          <a:p>
            <a:r>
              <a:rPr lang="en-US" altLang="en-US" dirty="0"/>
              <a:t>Support </a:t>
            </a:r>
            <a:r>
              <a:rPr lang="en-US" altLang="en-US" dirty="0" smtClean="0"/>
              <a:t>Ability360 </a:t>
            </a:r>
            <a:r>
              <a:rPr lang="en-US" altLang="en-US" dirty="0"/>
              <a:t>consumers in reaching their independent living </a:t>
            </a:r>
            <a:r>
              <a:rPr lang="en-US" altLang="en-US" dirty="0" smtClean="0"/>
              <a:t>goals.</a:t>
            </a:r>
            <a:endParaRPr lang="en-US" altLang="en-US" dirty="0"/>
          </a:p>
          <a:p>
            <a:r>
              <a:rPr lang="en-US" altLang="en-US" dirty="0"/>
              <a:t>Support </a:t>
            </a:r>
            <a:r>
              <a:rPr lang="en-US" altLang="en-US" dirty="0" smtClean="0"/>
              <a:t>Ability360 </a:t>
            </a:r>
            <a:r>
              <a:rPr lang="en-US" altLang="en-US" dirty="0"/>
              <a:t>staff and </a:t>
            </a:r>
            <a:r>
              <a:rPr lang="en-US" altLang="en-US" dirty="0" smtClean="0"/>
              <a:t>programs.</a:t>
            </a:r>
          </a:p>
          <a:p>
            <a:r>
              <a:rPr lang="en-US" altLang="en-US" dirty="0" smtClean="0"/>
              <a:t>Increase leadership within the disability community.</a:t>
            </a:r>
            <a:endParaRPr lang="en-US" altLang="en-US" dirty="0"/>
          </a:p>
          <a:p>
            <a:endParaRPr lang="en-US" dirty="0"/>
          </a:p>
          <a:p>
            <a:endParaRPr lang="en-US" dirty="0"/>
          </a:p>
        </p:txBody>
      </p:sp>
    </p:spTree>
    <p:extLst>
      <p:ext uri="{BB962C8B-B14F-4D97-AF65-F5344CB8AC3E}">
        <p14:creationId xmlns:p14="http://schemas.microsoft.com/office/powerpoint/2010/main" val="3031140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2000" cy="792162"/>
          </a:xfrm>
        </p:spPr>
        <p:txBody>
          <a:bodyPr/>
          <a:lstStyle/>
          <a:p>
            <a:r>
              <a:rPr lang="en-US" altLang="en-US" dirty="0"/>
              <a:t>Who Coordinates </a:t>
            </a:r>
            <a:r>
              <a:rPr lang="en-US" altLang="en-US" dirty="0" smtClean="0"/>
              <a:t>Ability360’s </a:t>
            </a:r>
            <a:r>
              <a:rPr lang="en-US" altLang="en-US" dirty="0"/>
              <a:t>Service?</a:t>
            </a:r>
            <a:endParaRPr lang="en-US" dirty="0"/>
          </a:p>
        </p:txBody>
      </p:sp>
      <p:sp>
        <p:nvSpPr>
          <p:cNvPr id="10" name="Content Placeholder 9"/>
          <p:cNvSpPr>
            <a:spLocks noGrp="1"/>
          </p:cNvSpPr>
          <p:nvPr>
            <p:ph idx="1"/>
          </p:nvPr>
        </p:nvSpPr>
        <p:spPr>
          <a:xfrm>
            <a:off x="381000" y="1066800"/>
            <a:ext cx="8534400" cy="5029200"/>
          </a:xfrm>
        </p:spPr>
        <p:txBody>
          <a:bodyPr/>
          <a:lstStyle/>
          <a:p>
            <a:r>
              <a:rPr lang="en-US" altLang="en-US" sz="2800" b="1" dirty="0" smtClean="0"/>
              <a:t>Ability360 </a:t>
            </a:r>
            <a:r>
              <a:rPr lang="en-US" altLang="en-US" sz="2800" b="1" dirty="0"/>
              <a:t>designated a full time staff </a:t>
            </a:r>
            <a:r>
              <a:rPr lang="en-US" altLang="en-US" sz="2800" b="1" dirty="0" smtClean="0"/>
              <a:t>person.</a:t>
            </a:r>
            <a:endParaRPr lang="en-US" altLang="en-US" sz="2800" b="1" dirty="0"/>
          </a:p>
          <a:p>
            <a:pPr lvl="1"/>
            <a:r>
              <a:rPr lang="en-US" altLang="en-US" dirty="0"/>
              <a:t>Effective Volunteer Coordinator </a:t>
            </a:r>
            <a:r>
              <a:rPr lang="en-US" altLang="en-US" dirty="0" smtClean="0"/>
              <a:t>qualities.</a:t>
            </a:r>
            <a:endParaRPr lang="en-US" altLang="en-US" dirty="0"/>
          </a:p>
          <a:p>
            <a:pPr lvl="1"/>
            <a:r>
              <a:rPr lang="en-US" altLang="en-US" dirty="0"/>
              <a:t>Funded by Rehab Act DOA Part C </a:t>
            </a:r>
            <a:r>
              <a:rPr lang="en-US" altLang="en-US" dirty="0" smtClean="0"/>
              <a:t>funds.</a:t>
            </a:r>
            <a:endParaRPr lang="en-US" altLang="en-US" dirty="0"/>
          </a:p>
          <a:p>
            <a:r>
              <a:rPr lang="en-US" altLang="en-US" sz="2800" b="1" dirty="0"/>
              <a:t>The Volunteer Coordinator coordinates the Peer Mentor </a:t>
            </a:r>
            <a:r>
              <a:rPr lang="en-US" altLang="en-US" sz="2800" b="1" dirty="0" smtClean="0"/>
              <a:t>Program.</a:t>
            </a:r>
            <a:endParaRPr lang="en-US" altLang="en-US" sz="2800" b="1" dirty="0"/>
          </a:p>
          <a:p>
            <a:pPr lvl="1"/>
            <a:r>
              <a:rPr lang="en-US" altLang="en-US" dirty="0"/>
              <a:t>Responsible for the recruitment, orientation, and training of </a:t>
            </a:r>
            <a:r>
              <a:rPr lang="en-US" altLang="en-US" dirty="0" smtClean="0"/>
              <a:t>mentors.</a:t>
            </a:r>
            <a:endParaRPr lang="en-US" altLang="en-US" dirty="0"/>
          </a:p>
          <a:p>
            <a:pPr lvl="1"/>
            <a:r>
              <a:rPr lang="en-US" altLang="en-US" dirty="0"/>
              <a:t>Makes </a:t>
            </a:r>
            <a:r>
              <a:rPr lang="en-US" altLang="en-US" dirty="0" smtClean="0"/>
              <a:t>matches.</a:t>
            </a:r>
            <a:endParaRPr lang="en-US" altLang="en-US" dirty="0"/>
          </a:p>
          <a:p>
            <a:pPr lvl="1"/>
            <a:r>
              <a:rPr lang="en-US" altLang="en-US" dirty="0"/>
              <a:t>Conducts program </a:t>
            </a:r>
            <a:r>
              <a:rPr lang="en-US" altLang="en-US" dirty="0" smtClean="0"/>
              <a:t>evaluations.</a:t>
            </a:r>
            <a:endParaRPr lang="en-US" altLang="en-US" dirty="0"/>
          </a:p>
          <a:p>
            <a:pPr lvl="1"/>
            <a:r>
              <a:rPr lang="en-US" altLang="en-US" dirty="0"/>
              <a:t>Volunteer support and </a:t>
            </a:r>
            <a:r>
              <a:rPr lang="en-US" altLang="en-US" dirty="0" smtClean="0"/>
              <a:t>recognition.</a:t>
            </a:r>
            <a:endParaRPr lang="en-US" altLang="en-US" dirty="0"/>
          </a:p>
          <a:p>
            <a:endParaRPr lang="en-US" dirty="0"/>
          </a:p>
          <a:p>
            <a:endParaRPr lang="en-US" dirty="0"/>
          </a:p>
        </p:txBody>
      </p:sp>
    </p:spTree>
    <p:extLst>
      <p:ext uri="{BB962C8B-B14F-4D97-AF65-F5344CB8AC3E}">
        <p14:creationId xmlns:p14="http://schemas.microsoft.com/office/powerpoint/2010/main" val="277734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19065</TotalTime>
  <Words>12887</Words>
  <Application>Microsoft Office PowerPoint</Application>
  <PresentationFormat>On-screen Show (4:3)</PresentationFormat>
  <Paragraphs>427</Paragraphs>
  <Slides>44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Arial Rounded MT Bold</vt:lpstr>
      <vt:lpstr>Symbol</vt:lpstr>
      <vt:lpstr>Tahoma</vt:lpstr>
      <vt:lpstr>Wingdings</vt:lpstr>
      <vt:lpstr>Default Design</vt:lpstr>
      <vt:lpstr>Independent Living Research Utilization</vt:lpstr>
      <vt:lpstr>Get to the Core of It:  Integrating CIL Core Services for a  Holistic Consumer Experience  Implementing or Strengthening Effective Core Services in  Peer Support : Ability 360’s Example  Presenters: Amina Donna Kruck April Reed  May 3, 2018 Tempe, AZ      </vt:lpstr>
      <vt:lpstr>Definition of Volunteer Peer Mentor Program</vt:lpstr>
      <vt:lpstr>National Glimpse 2008* –  Programs vary from Center to Center </vt:lpstr>
      <vt:lpstr>Overview of Peer Mentoring</vt:lpstr>
      <vt:lpstr>Why a Peer Mentor Program at Ability360?</vt:lpstr>
      <vt:lpstr>Peer Mentor Program Today</vt:lpstr>
      <vt:lpstr>Volunteer Peer Mentor Program Goals</vt:lpstr>
      <vt:lpstr>Who Coordinates Ability360’s Service?</vt:lpstr>
      <vt:lpstr>Who are Ability360 Mentors?</vt:lpstr>
      <vt:lpstr>Ability360 – Paid or Volunteer?</vt:lpstr>
      <vt:lpstr>Who are Ability360 mentees?</vt:lpstr>
      <vt:lpstr>What do Ability360 Mentors Do?</vt:lpstr>
      <vt:lpstr>What do Ability360 Mentors Do?, cont’d. </vt:lpstr>
      <vt:lpstr>Additional Ability360 Peer Mentor Volunteer Opportunities</vt:lpstr>
      <vt:lpstr>Barriers to Mentor Program</vt:lpstr>
      <vt:lpstr>Additional Barriers to Program </vt:lpstr>
      <vt:lpstr>Taking on Barriers</vt:lpstr>
      <vt:lpstr>Effective Volunteer Peer Support Program Components</vt:lpstr>
      <vt:lpstr>Ability360 Mentor Recruitment </vt:lpstr>
      <vt:lpstr>Ability360 Mentee Recruitment </vt:lpstr>
      <vt:lpstr>Ability360 Peer Mentor Qualifications</vt:lpstr>
      <vt:lpstr>Ability360 Peer Mentor Qualifications, cont’d. </vt:lpstr>
      <vt:lpstr>Ability360 Peer Mentor Qualifications cont’d.2</vt:lpstr>
      <vt:lpstr>Peer Mentor Qualification Tip</vt:lpstr>
      <vt:lpstr>Ability360 Peer Mentor Orientation and Training</vt:lpstr>
      <vt:lpstr>Ability360 Peer Mentor Volunteer Orientation and Training Content</vt:lpstr>
      <vt:lpstr>Ability360 Volunteer Orientation and Training – IL Philosophy</vt:lpstr>
      <vt:lpstr>Ability360 Orientation and Training – Crisis Intervention</vt:lpstr>
      <vt:lpstr>Ability360 Volunteer Orientation and Training – Duty to Report</vt:lpstr>
      <vt:lpstr>Peer Mentor Training Manual </vt:lpstr>
      <vt:lpstr>Ongoing Training and Development</vt:lpstr>
      <vt:lpstr>Training &amp; Orientation Tips</vt:lpstr>
      <vt:lpstr>Peer Mentor Supervision</vt:lpstr>
      <vt:lpstr>Peer Mentor Supervision, cont’d.</vt:lpstr>
      <vt:lpstr>Peer Mentor Program Supervision</vt:lpstr>
      <vt:lpstr>Peer Mentor Program Evaluation, cont’d.</vt:lpstr>
      <vt:lpstr>Volunteer Peer Mentor Recognition</vt:lpstr>
      <vt:lpstr>Benefits of Mentoring to Mentors</vt:lpstr>
      <vt:lpstr>Benefits of Mentoring to Mentees</vt:lpstr>
      <vt:lpstr>Benefits of Mentoring to Community</vt:lpstr>
      <vt:lpstr>Peer Support Resources</vt:lpstr>
      <vt:lpstr>CIL-NET Attribution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655</cp:revision>
  <cp:lastPrinted>2016-03-25T15:15:04Z</cp:lastPrinted>
  <dcterms:created xsi:type="dcterms:W3CDTF">2011-01-05T14:17:40Z</dcterms:created>
  <dcterms:modified xsi:type="dcterms:W3CDTF">2019-08-09T17:46:23Z</dcterms:modified>
</cp:coreProperties>
</file>