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789" r:id="rId2"/>
    <p:sldId id="863" r:id="rId3"/>
    <p:sldId id="864" r:id="rId4"/>
    <p:sldId id="897" r:id="rId5"/>
    <p:sldId id="865" r:id="rId6"/>
    <p:sldId id="866" r:id="rId7"/>
    <p:sldId id="867" r:id="rId8"/>
    <p:sldId id="868" r:id="rId9"/>
    <p:sldId id="869" r:id="rId10"/>
    <p:sldId id="870" r:id="rId11"/>
    <p:sldId id="871" r:id="rId12"/>
    <p:sldId id="872" r:id="rId13"/>
    <p:sldId id="873" r:id="rId14"/>
    <p:sldId id="874" r:id="rId15"/>
    <p:sldId id="875" r:id="rId16"/>
    <p:sldId id="876" r:id="rId17"/>
    <p:sldId id="877" r:id="rId18"/>
    <p:sldId id="878" r:id="rId19"/>
    <p:sldId id="879" r:id="rId20"/>
    <p:sldId id="880" r:id="rId21"/>
    <p:sldId id="881" r:id="rId22"/>
    <p:sldId id="882" r:id="rId23"/>
    <p:sldId id="883" r:id="rId24"/>
    <p:sldId id="884" r:id="rId25"/>
    <p:sldId id="885" r:id="rId26"/>
    <p:sldId id="886" r:id="rId27"/>
    <p:sldId id="887" r:id="rId28"/>
    <p:sldId id="888" r:id="rId29"/>
    <p:sldId id="889" r:id="rId30"/>
    <p:sldId id="890" r:id="rId31"/>
    <p:sldId id="891" r:id="rId32"/>
    <p:sldId id="892" r:id="rId33"/>
    <p:sldId id="893" r:id="rId34"/>
    <p:sldId id="894" r:id="rId35"/>
    <p:sldId id="895" r:id="rId36"/>
    <p:sldId id="318"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a McElwee" initials="plm" lastIdx="5" clrIdx="0"/>
  <p:cmAuthor id="1" name="Carol Eubanks" initials="CE" lastIdx="5" clrIdx="1">
    <p:extLst/>
  </p:cmAuthor>
  <p:cmAuthor id="2" name="Darrell Lynn Jones" initials="DLJ" lastIdx="2" clrIdx="2"/>
  <p:cmAuthor id="3" name="Eubanks, Carol" initials="EC"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0000"/>
    <a:srgbClr val="CC33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795" autoAdjust="0"/>
    <p:restoredTop sz="95232" autoAdjust="0"/>
  </p:normalViewPr>
  <p:slideViewPr>
    <p:cSldViewPr>
      <p:cViewPr varScale="1">
        <p:scale>
          <a:sx n="86" d="100"/>
          <a:sy n="86" d="100"/>
        </p:scale>
        <p:origin x="1382" y="58"/>
      </p:cViewPr>
      <p:guideLst>
        <p:guide orient="horz" pos="2160"/>
        <p:guide pos="2880"/>
      </p:guideLst>
    </p:cSldViewPr>
  </p:slideViewPr>
  <p:outlineViewPr>
    <p:cViewPr>
      <p:scale>
        <a:sx n="33" d="100"/>
        <a:sy n="33" d="100"/>
      </p:scale>
      <p:origin x="0" y="15156"/>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310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E93E6568-D653-4B50-A7DE-42B198757D95}" type="datetimeFigureOut">
              <a:rPr lang="en-US" smtClean="0"/>
              <a:pPr/>
              <a:t>8/9/2019</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19889795-308A-4145-A447-E1ADDDED3CD0}" type="slidenum">
              <a:rPr lang="en-US" smtClean="0"/>
              <a:pPr/>
              <a:t>‹#›</a:t>
            </a:fld>
            <a:endParaRPr lang="en-US" dirty="0"/>
          </a:p>
        </p:txBody>
      </p:sp>
    </p:spTree>
    <p:extLst>
      <p:ext uri="{BB962C8B-B14F-4D97-AF65-F5344CB8AC3E}">
        <p14:creationId xmlns:p14="http://schemas.microsoft.com/office/powerpoint/2010/main" val="3378003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1"/>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26627" name="Rectangle 3"/>
          <p:cNvSpPr>
            <a:spLocks noGrp="1" noChangeArrowheads="1"/>
          </p:cNvSpPr>
          <p:nvPr>
            <p:ph type="dt" idx="1"/>
          </p:nvPr>
        </p:nvSpPr>
        <p:spPr bwMode="auto">
          <a:xfrm>
            <a:off x="3970938" y="1"/>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1040" y="4415791"/>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0" y="8829968"/>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26631" name="Rectangle 7"/>
          <p:cNvSpPr>
            <a:spLocks noGrp="1" noChangeArrowheads="1"/>
          </p:cNvSpPr>
          <p:nvPr>
            <p:ph type="sldNum" sz="quarter" idx="5"/>
          </p:nvPr>
        </p:nvSpPr>
        <p:spPr bwMode="auto">
          <a:xfrm>
            <a:off x="3970938" y="8829968"/>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D3E77D9F-7F95-4728-B6EF-22AC0E70A73D}" type="slidenum">
              <a:rPr lang="en-US"/>
              <a:pPr/>
              <a:t>‹#›</a:t>
            </a:fld>
            <a:endParaRPr lang="en-US" dirty="0"/>
          </a:p>
        </p:txBody>
      </p:sp>
    </p:spTree>
    <p:extLst>
      <p:ext uri="{BB962C8B-B14F-4D97-AF65-F5344CB8AC3E}">
        <p14:creationId xmlns:p14="http://schemas.microsoft.com/office/powerpoint/2010/main" val="23847269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573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Shape 226"/>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27" name="Shape 227"/>
          <p:cNvSpPr txBox="1">
            <a:spLocks noGrp="1"/>
          </p:cNvSpPr>
          <p:nvPr>
            <p:ph type="sldNum" idx="12"/>
          </p:nvPr>
        </p:nvSpPr>
        <p:spPr>
          <a:xfrm>
            <a:off x="3970938" y="8829968"/>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0946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5" name="Shape 235"/>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36" name="Shape 236"/>
          <p:cNvSpPr txBox="1">
            <a:spLocks noGrp="1"/>
          </p:cNvSpPr>
          <p:nvPr>
            <p:ph type="sldNum" idx="12"/>
          </p:nvPr>
        </p:nvSpPr>
        <p:spPr>
          <a:xfrm>
            <a:off x="3970938" y="8829968"/>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71138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4" name="Shape 244"/>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45" name="Shape 245"/>
          <p:cNvSpPr txBox="1">
            <a:spLocks noGrp="1"/>
          </p:cNvSpPr>
          <p:nvPr>
            <p:ph type="sldNum" idx="12"/>
          </p:nvPr>
        </p:nvSpPr>
        <p:spPr>
          <a:xfrm>
            <a:off x="3970938" y="8829968"/>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91760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Shape 253"/>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54" name="Shape 254"/>
          <p:cNvSpPr txBox="1">
            <a:spLocks noGrp="1"/>
          </p:cNvSpPr>
          <p:nvPr>
            <p:ph type="sldNum" idx="12"/>
          </p:nvPr>
        </p:nvSpPr>
        <p:spPr>
          <a:xfrm>
            <a:off x="3970938" y="8829968"/>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99836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3" name="Shape 263"/>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264" name="Shape 264"/>
          <p:cNvSpPr txBox="1">
            <a:spLocks noGrp="1"/>
          </p:cNvSpPr>
          <p:nvPr>
            <p:ph type="sldNum" idx="12"/>
          </p:nvPr>
        </p:nvSpPr>
        <p:spPr>
          <a:xfrm>
            <a:off x="3970938" y="8829968"/>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76880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3" name="Shape 2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02228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0" name="Shape 2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13976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7" name="Shape 2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Able SC is one of six states in September 2016 to be selected by the Administration on Community Living to receive funding in order to increase employment outcomes for youth with intellectual and developmental disabilities statewide.  Employment First emphasizes competitive, integrated employment as the preferred option for individuals with disabilities. </a:t>
            </a:r>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Discuss the MOU process, contract, goals, history, collaboration efforts, term, our plan to sustain</a:t>
            </a: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82291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4" name="Shape 2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Able SC is one of six states in September 2016 to be selected by the Administration on Community Living to receive funding in order to increase employment outcomes for youth with intellectual and developmental disabilities statewide.  Employment First emphasizes competitive, integrated employment as the preferred option for individuals with disabilities. </a:t>
            </a:r>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Discuss the MOU process, contract, goals, history, collaboration efforts, term, our plan to sustain</a:t>
            </a: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20796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1" name="Shape 3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Discuss the MOU process, contract, goals, history, collaboration efforts, term, our plan to sustain</a:t>
            </a: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6529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E77D9F-7F95-4728-B6EF-22AC0E70A73D}" type="slidenum">
              <a:rPr lang="en-US" smtClean="0"/>
              <a:pPr/>
              <a:t>2</a:t>
            </a:fld>
            <a:endParaRPr lang="en-US" dirty="0"/>
          </a:p>
        </p:txBody>
      </p:sp>
    </p:spTree>
    <p:extLst>
      <p:ext uri="{BB962C8B-B14F-4D97-AF65-F5344CB8AC3E}">
        <p14:creationId xmlns:p14="http://schemas.microsoft.com/office/powerpoint/2010/main" val="2968483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7" name="Shape 30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Give background about this grant</a:t>
            </a: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88366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3" name="Shape 3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Give background about this grant</a:t>
            </a: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68932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9" name="Shape 319"/>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20" name="Shape 320"/>
          <p:cNvSpPr txBox="1">
            <a:spLocks noGrp="1"/>
          </p:cNvSpPr>
          <p:nvPr>
            <p:ph type="sldNum" idx="12"/>
          </p:nvPr>
        </p:nvSpPr>
        <p:spPr>
          <a:xfrm>
            <a:off x="3970938" y="8829968"/>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93574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7" name="Shape 327"/>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28" name="Shape 328"/>
          <p:cNvSpPr txBox="1">
            <a:spLocks noGrp="1"/>
          </p:cNvSpPr>
          <p:nvPr>
            <p:ph type="sldNum" idx="12"/>
          </p:nvPr>
        </p:nvSpPr>
        <p:spPr>
          <a:xfrm>
            <a:off x="3970938" y="8829968"/>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24</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54978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5" name="Shape 3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76920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1" name="Shape 341"/>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42" name="Shape 342"/>
          <p:cNvSpPr txBox="1">
            <a:spLocks noGrp="1"/>
          </p:cNvSpPr>
          <p:nvPr>
            <p:ph type="sldNum" idx="12"/>
          </p:nvPr>
        </p:nvSpPr>
        <p:spPr>
          <a:xfrm>
            <a:off x="3970938" y="8829968"/>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26</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34358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0" name="Shape 350"/>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TA via Jonathan Martinez </a:t>
            </a:r>
            <a:endParaRPr sz="1200" b="0" i="0" u="none" strike="noStrike" cap="none">
              <a:solidFill>
                <a:schemeClr val="dk1"/>
              </a:solidFill>
              <a:latin typeface="Arial"/>
              <a:ea typeface="Arial"/>
              <a:cs typeface="Arial"/>
              <a:sym typeface="Arial"/>
            </a:endParaRPr>
          </a:p>
        </p:txBody>
      </p:sp>
      <p:sp>
        <p:nvSpPr>
          <p:cNvPr id="351" name="Shape 351"/>
          <p:cNvSpPr txBox="1">
            <a:spLocks noGrp="1"/>
          </p:cNvSpPr>
          <p:nvPr>
            <p:ph type="sldNum" idx="12"/>
          </p:nvPr>
        </p:nvSpPr>
        <p:spPr>
          <a:xfrm>
            <a:off x="3970938" y="8829968"/>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27</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5380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9" name="Shape 359"/>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60" name="Shape 360"/>
          <p:cNvSpPr txBox="1">
            <a:spLocks noGrp="1"/>
          </p:cNvSpPr>
          <p:nvPr>
            <p:ph type="sldNum" idx="12"/>
          </p:nvPr>
        </p:nvSpPr>
        <p:spPr>
          <a:xfrm>
            <a:off x="3970938" y="8829968"/>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61589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7" name="Shape 3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96104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3" name="Shape 373"/>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74" name="Shape 374"/>
          <p:cNvSpPr txBox="1">
            <a:spLocks noGrp="1"/>
          </p:cNvSpPr>
          <p:nvPr>
            <p:ph type="sldNum" idx="12"/>
          </p:nvPr>
        </p:nvSpPr>
        <p:spPr>
          <a:xfrm>
            <a:off x="3970938" y="8829968"/>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30</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48768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0" y="4415791"/>
            <a:ext cx="5608200" cy="41835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75" name="Shape 175"/>
          <p:cNvSpPr txBox="1">
            <a:spLocks noGrp="1"/>
          </p:cNvSpPr>
          <p:nvPr>
            <p:ph type="sldNum" idx="12"/>
          </p:nvPr>
        </p:nvSpPr>
        <p:spPr>
          <a:xfrm>
            <a:off x="3970938" y="8829968"/>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199841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1" name="Shape 381"/>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82" name="Shape 382"/>
          <p:cNvSpPr txBox="1">
            <a:spLocks noGrp="1"/>
          </p:cNvSpPr>
          <p:nvPr>
            <p:ph type="sldNum" idx="12"/>
          </p:nvPr>
        </p:nvSpPr>
        <p:spPr>
          <a:xfrm>
            <a:off x="3970938" y="8829968"/>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31</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153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9" name="Shape 389"/>
          <p:cNvSpPr txBox="1">
            <a:spLocks noGrp="1"/>
          </p:cNvSpPr>
          <p:nvPr>
            <p:ph type="body" idx="1"/>
          </p:nvPr>
        </p:nvSpPr>
        <p:spPr>
          <a:xfrm>
            <a:off x="701040" y="4415791"/>
            <a:ext cx="5608320" cy="418338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390" name="Shape 390"/>
          <p:cNvSpPr txBox="1">
            <a:spLocks noGrp="1"/>
          </p:cNvSpPr>
          <p:nvPr>
            <p:ph type="sldNum" idx="12"/>
          </p:nvPr>
        </p:nvSpPr>
        <p:spPr>
          <a:xfrm>
            <a:off x="3970938" y="8829968"/>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32</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1376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701040" y="4415791"/>
            <a:ext cx="5608200" cy="41835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97" name="Shape 397"/>
          <p:cNvSpPr txBox="1">
            <a:spLocks noGrp="1"/>
          </p:cNvSpPr>
          <p:nvPr>
            <p:ph type="sldNum" idx="12"/>
          </p:nvPr>
        </p:nvSpPr>
        <p:spPr>
          <a:xfrm>
            <a:off x="3970938" y="8829968"/>
            <a:ext cx="3037800" cy="464700"/>
          </a:xfrm>
          <a:prstGeom prst="rect">
            <a:avLst/>
          </a:prstGeom>
        </p:spPr>
        <p:txBody>
          <a:bodyPr spcFirstLastPara="1" wrap="square" lIns="93175" tIns="46575" rIns="93175" bIns="46575" anchor="b" anchorCtr="0">
            <a:noAutofit/>
          </a:bodyPr>
          <a:lstStyle/>
          <a:p>
            <a:pPr marL="0" lvl="0" indent="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3947998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2497138" y="696913"/>
            <a:ext cx="2016125" cy="15128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3" name="Shape 403"/>
          <p:cNvSpPr txBox="1">
            <a:spLocks noGrp="1"/>
          </p:cNvSpPr>
          <p:nvPr>
            <p:ph type="body" idx="1"/>
          </p:nvPr>
        </p:nvSpPr>
        <p:spPr>
          <a:xfrm>
            <a:off x="76200" y="2362200"/>
            <a:ext cx="6858000" cy="6164264"/>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What is a Core Service?</a:t>
            </a:r>
            <a:endParaRPr/>
          </a:p>
          <a:p>
            <a:pPr marL="0" marR="0" lvl="0" indent="0" algn="l" rtl="0">
              <a:spcBef>
                <a:spcPts val="315"/>
              </a:spcBef>
              <a:spcAft>
                <a:spcPts val="0"/>
              </a:spcAft>
              <a:buNone/>
            </a:pPr>
            <a:r>
              <a:rPr lang="en-US" sz="1050" b="0" i="0" u="none" strike="noStrike" cap="none">
                <a:solidFill>
                  <a:schemeClr val="dk1"/>
                </a:solidFill>
                <a:latin typeface="Arial"/>
                <a:ea typeface="Arial"/>
                <a:cs typeface="Arial"/>
                <a:sym typeface="Arial"/>
              </a:rPr>
              <a:t>Centers for independent living provide services to individuals with a range of severe disabilities from cross-disability multicultural populations. The core services that centers for independent living provide are individual and systems advocacy, peer counseling, information and referral, and independent living skills training.</a:t>
            </a:r>
            <a:endParaRPr/>
          </a:p>
          <a:p>
            <a:pPr marL="0" marR="0" lvl="0" indent="0" algn="l" rtl="0">
              <a:spcBef>
                <a:spcPts val="315"/>
              </a:spcBef>
              <a:spcAft>
                <a:spcPts val="0"/>
              </a:spcAft>
              <a:buNone/>
            </a:pPr>
            <a:endParaRPr sz="1050" b="0" i="0" u="none" strike="noStrike" cap="none">
              <a:solidFill>
                <a:schemeClr val="dk1"/>
              </a:solidFill>
              <a:latin typeface="Arial"/>
              <a:ea typeface="Arial"/>
              <a:cs typeface="Arial"/>
              <a:sym typeface="Arial"/>
            </a:endParaRPr>
          </a:p>
          <a:p>
            <a:pPr marL="0" marR="0" lvl="0" indent="0" algn="l" rtl="0">
              <a:spcBef>
                <a:spcPts val="315"/>
              </a:spcBef>
              <a:spcAft>
                <a:spcPts val="0"/>
              </a:spcAft>
              <a:buNone/>
            </a:pPr>
            <a:r>
              <a:rPr lang="en-US" sz="1050" b="0" i="0" u="none" strike="noStrike" cap="none">
                <a:solidFill>
                  <a:schemeClr val="dk1"/>
                </a:solidFill>
                <a:latin typeface="Arial"/>
                <a:ea typeface="Arial"/>
                <a:cs typeface="Arial"/>
                <a:sym typeface="Arial"/>
              </a:rPr>
              <a:t>In addition to promoting and practicing the independent living philosophy, CILs are required to provide the following four core services:  (1) Independent Living Skills Training teaches people with disabilities basic life skills toward becoming independent, or maintaining and enhancing independence. Examples include budgeting, self-advocacy, using public transportation, cooking, and stress management; (2) Advocacy Programs offer assistance in navigating through administrative networks to obtain services such as housing and health care. Advocacy programs also operate at the systems level to initiate, promote and protect public policy for the benefit of people with disabilities; (3) Peer Support Programs match people with disabilities who have similar circumstances and goals. A person who is adapting to life with a disability, transitioning to adulthood or to living more independently, may benefit from working with a peer who has experience and knowledge to share; and, </a:t>
            </a:r>
            <a:endParaRPr/>
          </a:p>
          <a:p>
            <a:pPr marL="0" marR="0" lvl="0" indent="0" algn="l" rtl="0">
              <a:spcBef>
                <a:spcPts val="315"/>
              </a:spcBef>
              <a:spcAft>
                <a:spcPts val="0"/>
              </a:spcAft>
              <a:buNone/>
            </a:pPr>
            <a:r>
              <a:rPr lang="en-US" sz="1050" b="0" i="0" u="none" strike="noStrike" cap="none">
                <a:solidFill>
                  <a:schemeClr val="dk1"/>
                </a:solidFill>
                <a:latin typeface="Arial"/>
                <a:ea typeface="Arial"/>
                <a:cs typeface="Arial"/>
                <a:sym typeface="Arial"/>
              </a:rPr>
              <a:t>(4) Information &amp; Referral Services are important because knowledge is power. Individuals may call when needing information on disability-related issues such as housing, employment, assistive technology, and legal issues.  CILs maintain information on disability and community resources and refer callers appropriately.</a:t>
            </a:r>
            <a:endParaRPr/>
          </a:p>
          <a:p>
            <a:pPr marL="0" marR="0" lvl="0" indent="0" algn="l" rtl="0">
              <a:spcBef>
                <a:spcPts val="315"/>
              </a:spcBef>
              <a:spcAft>
                <a:spcPts val="0"/>
              </a:spcAft>
              <a:buNone/>
            </a:pPr>
            <a:r>
              <a:rPr lang="en-US" sz="1050" b="1" i="0" u="none" strike="noStrike" cap="none">
                <a:solidFill>
                  <a:schemeClr val="dk1"/>
                </a:solidFill>
                <a:latin typeface="Arial"/>
                <a:ea typeface="Arial"/>
                <a:cs typeface="Arial"/>
                <a:sym typeface="Arial"/>
              </a:rPr>
              <a:t>Page 16</a:t>
            </a:r>
            <a:endParaRPr/>
          </a:p>
          <a:p>
            <a:pPr marL="0" marR="0" lvl="0" indent="0" algn="l" rtl="0">
              <a:spcBef>
                <a:spcPts val="315"/>
              </a:spcBef>
              <a:spcAft>
                <a:spcPts val="0"/>
              </a:spcAft>
              <a:buNone/>
            </a:pPr>
            <a:r>
              <a:rPr lang="en-US" sz="1050" b="0" i="0" u="none" strike="noStrike" cap="none">
                <a:solidFill>
                  <a:schemeClr val="dk1"/>
                </a:solidFill>
                <a:latin typeface="Arial"/>
                <a:ea typeface="Arial"/>
                <a:cs typeface="Arial"/>
                <a:sym typeface="Arial"/>
              </a:rPr>
              <a:t>Roles and Responsibilities of CILs</a:t>
            </a:r>
            <a:endParaRPr/>
          </a:p>
          <a:p>
            <a:pPr marL="0" marR="0" lvl="0" indent="0" algn="l" rtl="0">
              <a:spcBef>
                <a:spcPts val="315"/>
              </a:spcBef>
              <a:spcAft>
                <a:spcPts val="0"/>
              </a:spcAft>
              <a:buNone/>
            </a:pPr>
            <a:r>
              <a:rPr lang="en-US" sz="1050" b="0" i="0" u="none" strike="noStrike" cap="none">
                <a:solidFill>
                  <a:schemeClr val="dk1"/>
                </a:solidFill>
                <a:latin typeface="Arial"/>
                <a:ea typeface="Arial"/>
                <a:cs typeface="Arial"/>
                <a:sym typeface="Arial"/>
              </a:rPr>
              <a:t>In addition to promoting and practicing the independent living philosophy, CILs are required to provide the following four core services:  (1) Independent Living Skills Training teaches people with disabilities basic life skills toward becoming independent, or maintaining and enhancing independence. Examples include budgeting, self-advocacy, using public transportation, cooking, and stress management; (2) Advocacy Programs offer assistance in navigating through administrative networks to obtain services such as housing and health care. Advocacy programs also operate at the systems level to initiate, promote and protect public policy for the benefit of people with disabilities; (3) Peer Support Programs match people with disabilities who have similar circumstances and goals. A person who is adapting to life with a disability, transitioning to adulthood or to living more independently, may benefit from working with a peer who has experience and knowledge to share; and, </a:t>
            </a:r>
            <a:endParaRPr/>
          </a:p>
          <a:p>
            <a:pPr marL="0" marR="0" lvl="0" indent="0" algn="l" rtl="0">
              <a:spcBef>
                <a:spcPts val="315"/>
              </a:spcBef>
              <a:spcAft>
                <a:spcPts val="0"/>
              </a:spcAft>
              <a:buNone/>
            </a:pPr>
            <a:r>
              <a:rPr lang="en-US" sz="1050" b="0" i="0" u="none" strike="noStrike" cap="none">
                <a:solidFill>
                  <a:schemeClr val="dk1"/>
                </a:solidFill>
                <a:latin typeface="Arial"/>
                <a:ea typeface="Arial"/>
                <a:cs typeface="Arial"/>
                <a:sym typeface="Arial"/>
              </a:rPr>
              <a:t>(4) Information &amp; Referral Services are important because knowledge is power. Individuals may call when needing information on disability-related issues such as housing, employment, assistive technology, and legal issues.  CILs maintain information on disability and community resources and refer callers appropriately.</a:t>
            </a:r>
            <a:endParaRPr/>
          </a:p>
          <a:p>
            <a:pPr marL="0" marR="0" lvl="0" indent="0" algn="l" rtl="0">
              <a:spcBef>
                <a:spcPts val="315"/>
              </a:spcBef>
              <a:spcAft>
                <a:spcPts val="0"/>
              </a:spcAft>
              <a:buNone/>
            </a:pPr>
            <a:endParaRPr sz="105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7060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799" y="4400548"/>
            <a:ext cx="5486399" cy="3600450"/>
          </a:xfrm>
          <a:prstGeom prst="rect">
            <a:avLst/>
          </a:prstGeom>
          <a:noFill/>
          <a:ln>
            <a:noFill/>
          </a:ln>
        </p:spPr>
        <p:txBody>
          <a:bodyPr spcFirstLastPara="1" wrap="square" lIns="89600" tIns="89600" rIns="89600" bIns="89600" anchor="ctr" anchorCtr="0">
            <a:noAutofit/>
          </a:bodyPr>
          <a:lstStyle/>
          <a:p>
            <a:pPr marL="0" marR="0" lvl="0" indent="0" algn="l" rtl="0">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182" name="Shape 1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26974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89" name="Shape 18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These numbers are only services that are provided one-on-one, does not include youth who participate in group trainings. </a:t>
            </a: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88422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2497138" y="696913"/>
            <a:ext cx="2016125" cy="15128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5" name="Shape 195"/>
          <p:cNvSpPr txBox="1">
            <a:spLocks noGrp="1"/>
          </p:cNvSpPr>
          <p:nvPr>
            <p:ph type="body" idx="1"/>
          </p:nvPr>
        </p:nvSpPr>
        <p:spPr>
          <a:xfrm>
            <a:off x="76200" y="2362200"/>
            <a:ext cx="6858000" cy="6164400"/>
          </a:xfrm>
          <a:prstGeom prst="rect">
            <a:avLst/>
          </a:prstGeom>
          <a:noFill/>
          <a:ln>
            <a:noFill/>
          </a:ln>
        </p:spPr>
        <p:txBody>
          <a:bodyPr spcFirstLastPara="1" wrap="square" lIns="93175" tIns="46575" rIns="93175" bIns="46575" anchor="t" anchorCtr="0">
            <a:noAutofit/>
          </a:bodyPr>
          <a:lstStyle/>
          <a:p>
            <a:pPr marL="0" marR="0" lvl="0" indent="0" algn="l" rtl="0">
              <a:spcBef>
                <a:spcPts val="315"/>
              </a:spcBef>
              <a:spcAft>
                <a:spcPts val="0"/>
              </a:spcAft>
              <a:buNone/>
            </a:pPr>
            <a:endParaRPr/>
          </a:p>
          <a:p>
            <a:pPr marL="0" marR="0" lvl="0" indent="0" algn="l" rtl="0">
              <a:spcBef>
                <a:spcPts val="315"/>
              </a:spcBef>
              <a:spcAft>
                <a:spcPts val="0"/>
              </a:spcAft>
              <a:buNone/>
            </a:pPr>
            <a:endParaRPr sz="105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17998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1" name="Shape 201"/>
          <p:cNvSpPr txBox="1">
            <a:spLocks noGrp="1"/>
          </p:cNvSpPr>
          <p:nvPr>
            <p:ph type="body" idx="1"/>
          </p:nvPr>
        </p:nvSpPr>
        <p:spPr>
          <a:xfrm>
            <a:off x="701039" y="4415791"/>
            <a:ext cx="5608200" cy="4183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202" name="Shape 202"/>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1229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0" name="Shape 210"/>
          <p:cNvSpPr txBox="1">
            <a:spLocks noGrp="1"/>
          </p:cNvSpPr>
          <p:nvPr>
            <p:ph type="body" idx="1"/>
          </p:nvPr>
        </p:nvSpPr>
        <p:spPr>
          <a:xfrm>
            <a:off x="701039" y="4415791"/>
            <a:ext cx="5608200" cy="4183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211" name="Shape 211"/>
          <p:cNvSpPr txBox="1">
            <a:spLocks noGrp="1"/>
          </p:cNvSpPr>
          <p:nvPr>
            <p:ph type="sldNum" idx="12"/>
          </p:nvPr>
        </p:nvSpPr>
        <p:spPr>
          <a:xfrm>
            <a:off x="3970937" y="8829967"/>
            <a:ext cx="3037800" cy="46470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Clr>
                <a:srgbClr val="000000"/>
              </a:buClr>
              <a:buSzPts val="3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18022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Shape 2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Talk about terms, started with SPIL funding, then subcontracted with National Youth Leadership Network, then the program was picked up by DDC</a:t>
            </a: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898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18534E98-DBDD-49E9-9606-19EC03587E98}" type="slidenum">
              <a:rPr lang="en-US"/>
              <a:pPr/>
              <a:t>‹#›</a:t>
            </a:fld>
            <a:endParaRPr lang="en-US" dirty="0"/>
          </a:p>
        </p:txBody>
      </p:sp>
    </p:spTree>
    <p:extLst>
      <p:ext uri="{BB962C8B-B14F-4D97-AF65-F5344CB8AC3E}">
        <p14:creationId xmlns:p14="http://schemas.microsoft.com/office/powerpoint/2010/main" val="83372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C5E5FC9-DD81-4945-895C-78759FA08448}" type="slidenum">
              <a:rPr lang="en-US"/>
              <a:pPr/>
              <a:t>‹#›</a:t>
            </a:fld>
            <a:endParaRPr lang="en-US" dirty="0"/>
          </a:p>
        </p:txBody>
      </p:sp>
    </p:spTree>
    <p:extLst>
      <p:ext uri="{BB962C8B-B14F-4D97-AF65-F5344CB8AC3E}">
        <p14:creationId xmlns:p14="http://schemas.microsoft.com/office/powerpoint/2010/main" val="142580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74638"/>
            <a:ext cx="2095500" cy="5592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134100" cy="5592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1200"/>
            </a:lvl1pPr>
          </a:lstStyle>
          <a:p>
            <a:fld id="{F674C90E-BE93-4DBF-8C7A-6D1EF0C7A194}" type="slidenum">
              <a:rPr lang="en-US" smtClean="0"/>
              <a:pPr/>
              <a:t>‹#›</a:t>
            </a:fld>
            <a:endParaRPr lang="en-US" dirty="0"/>
          </a:p>
        </p:txBody>
      </p:sp>
    </p:spTree>
    <p:extLst>
      <p:ext uri="{BB962C8B-B14F-4D97-AF65-F5344CB8AC3E}">
        <p14:creationId xmlns:p14="http://schemas.microsoft.com/office/powerpoint/2010/main" val="114403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792162"/>
          </a:xfrm>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a:xfrm>
            <a:off x="228600" y="1066800"/>
            <a:ext cx="8686800" cy="5029200"/>
          </a:xfrm>
        </p:spPr>
        <p:txBody>
          <a:bodyPr/>
          <a:lstStyle>
            <a:lvl1pPr>
              <a:buClrTx/>
              <a:defRPr sz="2600"/>
            </a:lvl1pPr>
            <a:lvl2pPr>
              <a:buClr>
                <a:schemeClr val="tx1"/>
              </a:buClr>
              <a:defRPr sz="2600">
                <a:solidFill>
                  <a:schemeClr val="tx1"/>
                </a:solidFill>
              </a:defRPr>
            </a:lvl2pPr>
            <a:lvl3pPr>
              <a:buClr>
                <a:schemeClr val="tx1"/>
              </a:buClr>
              <a:defRPr sz="2600">
                <a:solidFill>
                  <a:schemeClr val="tx1"/>
                </a:solidFill>
              </a:defRPr>
            </a:lvl3pPr>
            <a:lvl4pPr>
              <a:buClr>
                <a:schemeClr val="tx1"/>
              </a:buClr>
              <a:defRPr sz="2600">
                <a:solidFill>
                  <a:schemeClr val="tx1"/>
                </a:solidFill>
              </a:defRPr>
            </a:lvl4pPr>
            <a:lvl5pPr>
              <a:buClr>
                <a:schemeClr val="tx1"/>
              </a:buClr>
              <a:defRPr sz="2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ilru_new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76200"/>
            <a:ext cx="9906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62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721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08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040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027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7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259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z="1200"/>
            </a:lvl1pPr>
          </a:lstStyle>
          <a:p>
            <a:fld id="{21F466F9-1577-498D-9712-8A6605EE41BF}" type="slidenum">
              <a:rPr lang="en-US" smtClean="0"/>
              <a:pPr/>
              <a:t>‹#›</a:t>
            </a:fld>
            <a:endParaRPr lang="en-US" dirty="0"/>
          </a:p>
        </p:txBody>
      </p:sp>
    </p:spTree>
    <p:extLst>
      <p:ext uri="{BB962C8B-B14F-4D97-AF65-F5344CB8AC3E}">
        <p14:creationId xmlns:p14="http://schemas.microsoft.com/office/powerpoint/2010/main" val="272402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74638"/>
            <a:ext cx="7696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153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477000"/>
            <a:ext cx="2362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fld id="{946C5288-9E79-4436-A925-C1D56EBA5A02}" type="slidenum">
              <a:rPr lang="en-US"/>
              <a:pPr/>
              <a:t>‹#›</a:t>
            </a:fld>
            <a:endParaRPr lang="en-US" dirty="0"/>
          </a:p>
        </p:txBody>
      </p:sp>
      <p:sp>
        <p:nvSpPr>
          <p:cNvPr id="2" name="Rectangle 6"/>
          <p:cNvSpPr>
            <a:spLocks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0D777517-D118-49AF-82B7-874C6E4E8FD1}" type="slidenum">
              <a:rPr lang="en-US" sz="800" b="1"/>
              <a:pPr algn="r"/>
              <a:t>‹#›</a:t>
            </a:fld>
            <a:endParaRPr lang="en-US" sz="800" b="1"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200" y="6132576"/>
            <a:ext cx="2833816" cy="5242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200" b="1">
          <a:solidFill>
            <a:schemeClr val="accent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2pPr>
      <a:lvl3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3pPr>
      <a:lvl4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4pPr>
      <a:lvl5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fontAlgn="base">
        <a:spcBef>
          <a:spcPct val="20000"/>
        </a:spcBef>
        <a:spcAft>
          <a:spcPct val="0"/>
        </a:spcAft>
        <a:buClr>
          <a:schemeClr val="accent2"/>
        </a:buClr>
        <a:buFont typeface="Tahoma" pitchFamily="34" charset="0"/>
        <a:buChar char="•"/>
        <a:defRPr sz="2800">
          <a:solidFill>
            <a:schemeClr val="tx1"/>
          </a:solidFill>
          <a:latin typeface="+mn-lt"/>
          <a:ea typeface="+mn-ea"/>
          <a:cs typeface="+mn-cs"/>
        </a:defRPr>
      </a:lvl1pPr>
      <a:lvl2pPr marL="742950" indent="-285750" algn="l" rtl="0" fontAlgn="base">
        <a:spcBef>
          <a:spcPct val="20000"/>
        </a:spcBef>
        <a:spcAft>
          <a:spcPct val="0"/>
        </a:spcAft>
        <a:buFont typeface="Tahoma" pitchFamily="34" charset="0"/>
        <a:buChar char="•"/>
        <a:defRPr sz="2400">
          <a:solidFill>
            <a:schemeClr val="accent2"/>
          </a:solidFill>
          <a:latin typeface="+mn-lt"/>
        </a:defRPr>
      </a:lvl2pPr>
      <a:lvl3pPr marL="1143000" indent="-228600" algn="l" rtl="0" fontAlgn="base">
        <a:spcBef>
          <a:spcPct val="20000"/>
        </a:spcBef>
        <a:spcAft>
          <a:spcPct val="0"/>
        </a:spcAft>
        <a:buFont typeface="Tahoma" pitchFamily="34" charset="0"/>
        <a:buChar char="•"/>
        <a:defRPr sz="2400">
          <a:solidFill>
            <a:schemeClr val="accent2"/>
          </a:solidFill>
          <a:latin typeface="+mn-lt"/>
        </a:defRPr>
      </a:lvl3pPr>
      <a:lvl4pPr marL="1600200" indent="-228600" algn="l" rtl="0" fontAlgn="base">
        <a:spcBef>
          <a:spcPct val="20000"/>
        </a:spcBef>
        <a:spcAft>
          <a:spcPct val="0"/>
        </a:spcAft>
        <a:buFont typeface="Tahoma" pitchFamily="34" charset="0"/>
        <a:buChar char="•"/>
        <a:defRPr sz="2000">
          <a:solidFill>
            <a:schemeClr val="accent2"/>
          </a:solidFill>
          <a:latin typeface="+mn-lt"/>
        </a:defRPr>
      </a:lvl4pPr>
      <a:lvl5pPr marL="2057400" indent="-228600" algn="l" rtl="0" fontAlgn="base">
        <a:spcBef>
          <a:spcPct val="20000"/>
        </a:spcBef>
        <a:spcAft>
          <a:spcPct val="0"/>
        </a:spcAft>
        <a:buFont typeface="Tahoma" pitchFamily="34" charset="0"/>
        <a:buChar char="•"/>
        <a:defRPr sz="2000">
          <a:solidFill>
            <a:schemeClr val="accent2"/>
          </a:solidFill>
          <a:latin typeface="+mn-lt"/>
        </a:defRPr>
      </a:lvl5pPr>
      <a:lvl6pPr marL="2514600" indent="-228600" algn="l" rtl="0" fontAlgn="base">
        <a:spcBef>
          <a:spcPct val="20000"/>
        </a:spcBef>
        <a:spcAft>
          <a:spcPct val="0"/>
        </a:spcAft>
        <a:buFont typeface="Tahoma" pitchFamily="34" charset="0"/>
        <a:buChar char="•"/>
        <a:defRPr sz="2000">
          <a:solidFill>
            <a:schemeClr val="accent2"/>
          </a:solidFill>
          <a:latin typeface="+mn-lt"/>
        </a:defRPr>
      </a:lvl6pPr>
      <a:lvl7pPr marL="2971800" indent="-228600" algn="l" rtl="0" fontAlgn="base">
        <a:spcBef>
          <a:spcPct val="20000"/>
        </a:spcBef>
        <a:spcAft>
          <a:spcPct val="0"/>
        </a:spcAft>
        <a:buFont typeface="Tahoma" pitchFamily="34" charset="0"/>
        <a:buChar char="•"/>
        <a:defRPr sz="2000">
          <a:solidFill>
            <a:schemeClr val="accent2"/>
          </a:solidFill>
          <a:latin typeface="+mn-lt"/>
        </a:defRPr>
      </a:lvl7pPr>
      <a:lvl8pPr marL="3429000" indent="-228600" algn="l" rtl="0" fontAlgn="base">
        <a:spcBef>
          <a:spcPct val="20000"/>
        </a:spcBef>
        <a:spcAft>
          <a:spcPct val="0"/>
        </a:spcAft>
        <a:buFont typeface="Tahoma" pitchFamily="34" charset="0"/>
        <a:buChar char="•"/>
        <a:defRPr sz="2000">
          <a:solidFill>
            <a:schemeClr val="accent2"/>
          </a:solidFill>
          <a:latin typeface="+mn-lt"/>
        </a:defRPr>
      </a:lvl8pPr>
      <a:lvl9pPr marL="3886200" indent="-228600" algn="l" rtl="0" fontAlgn="base">
        <a:spcBef>
          <a:spcPct val="20000"/>
        </a:spcBef>
        <a:spcAft>
          <a:spcPct val="0"/>
        </a:spcAft>
        <a:buFont typeface="Tahoma" pitchFamily="34" charset="0"/>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ilru.org/training/youth-transition-growing-role-centers-for-independent-living" TargetMode="External"/><Relationship Id="rId2" Type="http://schemas.openxmlformats.org/officeDocument/2006/relationships/hyperlink" Target="http://www.ilru.org/topics/youth-transition" TargetMode="External"/><Relationship Id="rId1" Type="http://schemas.openxmlformats.org/officeDocument/2006/relationships/slideLayout" Target="../slideLayouts/slideLayout2.xml"/><Relationship Id="rId5" Type="http://schemas.openxmlformats.org/officeDocument/2006/relationships/hyperlink" Target="http://www.ilru.org/federal-guidance-il-program" TargetMode="External"/><Relationship Id="rId4" Type="http://schemas.openxmlformats.org/officeDocument/2006/relationships/hyperlink" Target="http://www.ilru.org/expanding-cil-capacity-through-youth-driven-transition-service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e create opportunities for independence for people with disabilities through research, education, and consultation.  ilru logo in block red letters with blue eyebrow swoosh above and below Independent Living Research utilization. www.ilru.or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93" y="859730"/>
            <a:ext cx="7352413" cy="5388670"/>
          </a:xfrm>
          <a:prstGeom prst="rect">
            <a:avLst/>
          </a:prstGeom>
        </p:spPr>
      </p:pic>
      <p:sp>
        <p:nvSpPr>
          <p:cNvPr id="7" name="Title 6"/>
          <p:cNvSpPr>
            <a:spLocks noGrp="1"/>
          </p:cNvSpPr>
          <p:nvPr>
            <p:ph type="title"/>
          </p:nvPr>
        </p:nvSpPr>
        <p:spPr>
          <a:xfrm>
            <a:off x="143793" y="85942"/>
            <a:ext cx="8855064" cy="367396"/>
          </a:xfrm>
        </p:spPr>
        <p:txBody>
          <a:bodyPr>
            <a:noAutofit/>
          </a:bodyPr>
          <a:lstStyle/>
          <a:p>
            <a:pPr algn="ctr"/>
            <a:r>
              <a:rPr lang="en-US" sz="1600" dirty="0" smtClean="0"/>
              <a:t>Independent Living Research Utilization</a:t>
            </a:r>
            <a:endParaRPr lang="en-US" sz="1600" dirty="0"/>
          </a:p>
        </p:txBody>
      </p:sp>
      <p:sp>
        <p:nvSpPr>
          <p:cNvPr id="2" name="Slide Number Placeholder 1"/>
          <p:cNvSpPr>
            <a:spLocks noGrp="1"/>
          </p:cNvSpPr>
          <p:nvPr>
            <p:ph type="sldNum" sz="quarter" idx="4294967295"/>
          </p:nvPr>
        </p:nvSpPr>
        <p:spPr>
          <a:xfrm>
            <a:off x="6553200" y="6384925"/>
            <a:ext cx="2362200" cy="244475"/>
          </a:xfrm>
          <a:prstGeom prst="rect">
            <a:avLst/>
          </a:prstGeom>
        </p:spPr>
        <p:txBody>
          <a:bodyPr/>
          <a:lstStyle/>
          <a:p>
            <a:pPr>
              <a:defRPr/>
            </a:pPr>
            <a:fld id="{675CA6A9-017F-426E-8871-B2385D38B30A}" type="slidenum">
              <a:rPr lang="en-US" smtClean="0">
                <a:solidFill>
                  <a:schemeClr val="tx1"/>
                </a:solidFill>
              </a:rPr>
              <a:pPr>
                <a:defRPr/>
              </a:pPr>
              <a:t>1</a:t>
            </a:fld>
            <a:endParaRPr lang="en-US">
              <a:solidFill>
                <a:schemeClr val="tx1"/>
              </a:solidFill>
            </a:endParaRPr>
          </a:p>
        </p:txBody>
      </p:sp>
    </p:spTree>
    <p:extLst>
      <p:ext uri="{BB962C8B-B14F-4D97-AF65-F5344CB8AC3E}">
        <p14:creationId xmlns:p14="http://schemas.microsoft.com/office/powerpoint/2010/main" val="271714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dirty="0" smtClean="0"/>
              <a:t>EQUIP, </a:t>
            </a:r>
            <a:r>
              <a:rPr lang="en-US" sz="2400" dirty="0" smtClean="0"/>
              <a:t>cont’d. 2</a:t>
            </a:r>
            <a:endParaRPr sz="2400" dirty="0"/>
          </a:p>
        </p:txBody>
      </p:sp>
      <p:sp>
        <p:nvSpPr>
          <p:cNvPr id="222" name="Shape 222"/>
          <p:cNvSpPr txBox="1">
            <a:spLocks noGrp="1"/>
          </p:cNvSpPr>
          <p:nvPr>
            <p:ph idx="1"/>
          </p:nvPr>
        </p:nvSpPr>
        <p:spPr>
          <a:xfrm>
            <a:off x="381000" y="1066800"/>
            <a:ext cx="8610600" cy="3200400"/>
          </a:xfrm>
          <a:prstGeom prst="rect">
            <a:avLst/>
          </a:prstGeom>
          <a:noFill/>
          <a:ln>
            <a:noFill/>
          </a:ln>
        </p:spPr>
        <p:txBody>
          <a:bodyPr spcFirstLastPara="1" wrap="square" lIns="68550" tIns="68550" rIns="68550" bIns="68550" anchor="t" anchorCtr="0">
            <a:noAutofit/>
          </a:bodyPr>
          <a:lstStyle/>
          <a:p>
            <a:pPr marL="157162" indent="-214312">
              <a:spcBef>
                <a:spcPts val="0"/>
              </a:spcBef>
              <a:spcAft>
                <a:spcPts val="0"/>
              </a:spcAft>
              <a:buClr>
                <a:schemeClr val="accent2"/>
              </a:buClr>
              <a:buSzPts val="1800"/>
              <a:buFont typeface="Tahoma"/>
              <a:buNone/>
            </a:pPr>
            <a:r>
              <a:rPr lang="en-US" b="0" i="0" u="none" strike="noStrike" cap="none" dirty="0" smtClean="0">
                <a:solidFill>
                  <a:schemeClr val="dk1"/>
                </a:solidFill>
                <a:latin typeface="Tahoma"/>
                <a:ea typeface="Tahoma"/>
                <a:cs typeface="Tahoma"/>
                <a:sym typeface="Tahoma"/>
              </a:rPr>
              <a:t>$</a:t>
            </a:r>
            <a:r>
              <a:rPr lang="en-US" b="0" i="0" u="none" strike="noStrike" cap="none" dirty="0">
                <a:solidFill>
                  <a:schemeClr val="dk1"/>
                </a:solidFill>
                <a:latin typeface="Tahoma"/>
                <a:ea typeface="Tahoma"/>
                <a:cs typeface="Tahoma"/>
                <a:sym typeface="Tahoma"/>
              </a:rPr>
              <a:t>113,500/Annually - SC DD Council, PTI, and SPIL</a:t>
            </a:r>
            <a:endParaRPr b="0" i="0" u="none" strike="noStrike" cap="none" dirty="0">
              <a:solidFill>
                <a:schemeClr val="dk1"/>
              </a:solidFill>
              <a:latin typeface="Tahoma"/>
              <a:ea typeface="Tahoma"/>
              <a:cs typeface="Tahoma"/>
              <a:sym typeface="Tahoma"/>
            </a:endParaRPr>
          </a:p>
          <a:p>
            <a:pPr marL="557213" marR="0" lvl="1" indent="-220662" algn="l" rtl="0">
              <a:spcBef>
                <a:spcPts val="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Run by young adults for young adults </a:t>
            </a:r>
            <a:endParaRPr dirty="0"/>
          </a:p>
          <a:p>
            <a:pPr marL="557213" marR="0" lvl="1" indent="-220662" algn="l" rtl="0">
              <a:spcBef>
                <a:spcPts val="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EQUIP Stakeholders Group with 15 partners</a:t>
            </a:r>
            <a:endParaRPr dirty="0"/>
          </a:p>
          <a:p>
            <a:pPr marL="557213" marR="0" lvl="1" indent="-220662" algn="l" rtl="0">
              <a:spcBef>
                <a:spcPts val="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1 Full-Time Coordinator, 6 part-time staff, 1</a:t>
            </a:r>
            <a:r>
              <a:rPr lang="en-US" dirty="0">
                <a:solidFill>
                  <a:schemeClr val="dk1"/>
                </a:solidFill>
              </a:rPr>
              <a:t>5</a:t>
            </a:r>
            <a:r>
              <a:rPr lang="en-US" b="0" i="0" u="none" strike="noStrike" cap="none" dirty="0">
                <a:solidFill>
                  <a:schemeClr val="dk1"/>
                </a:solidFill>
                <a:latin typeface="Tahoma"/>
                <a:ea typeface="Tahoma"/>
                <a:cs typeface="Tahoma"/>
                <a:sym typeface="Tahoma"/>
              </a:rPr>
              <a:t> paid youth leaders </a:t>
            </a:r>
            <a:endParaRPr dirty="0"/>
          </a:p>
          <a:p>
            <a:pPr marL="557213" marR="0" lvl="1" indent="-220662" algn="l" rtl="0">
              <a:spcBef>
                <a:spcPts val="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FCSC pays $26,000; SPIL provides $14,500</a:t>
            </a:r>
            <a:endParaRPr dirty="0"/>
          </a:p>
          <a:p>
            <a:pPr marL="342900" marR="0" lvl="1" indent="0" algn="l" rtl="0">
              <a:spcBef>
                <a:spcPts val="0"/>
              </a:spcBef>
              <a:spcAft>
                <a:spcPts val="0"/>
              </a:spcAft>
              <a:buClr>
                <a:schemeClr val="accent2"/>
              </a:buClr>
              <a:buSzPts val="1500"/>
              <a:buFont typeface="Tahoma"/>
              <a:buNone/>
            </a:pPr>
            <a:endParaRPr b="0" i="0" u="none" strike="noStrike" cap="none" dirty="0">
              <a:solidFill>
                <a:schemeClr val="accent2"/>
              </a:solidFill>
              <a:latin typeface="Tahoma"/>
              <a:ea typeface="Tahoma"/>
              <a:cs typeface="Tahoma"/>
              <a:sym typeface="Tahoma"/>
            </a:endParaRPr>
          </a:p>
          <a:p>
            <a:pPr marL="557213" marR="0" lvl="1" indent="-214312" algn="l" rtl="0">
              <a:spcBef>
                <a:spcPts val="0"/>
              </a:spcBef>
              <a:spcAft>
                <a:spcPts val="0"/>
              </a:spcAft>
              <a:buClr>
                <a:schemeClr val="accent2"/>
              </a:buClr>
              <a:buSzPts val="1800"/>
              <a:buFont typeface="Tahoma"/>
              <a:buNone/>
            </a:pPr>
            <a:endParaRPr b="0" i="0" u="none" strike="noStrike" cap="none" dirty="0">
              <a:solidFill>
                <a:schemeClr val="accent2"/>
              </a:solidFill>
              <a:latin typeface="Tahoma"/>
              <a:ea typeface="Tahoma"/>
              <a:cs typeface="Tahoma"/>
              <a:sym typeface="Tahoma"/>
            </a:endParaRPr>
          </a:p>
          <a:p>
            <a:pPr marL="557213" marR="0" lvl="1" indent="-214312" algn="l" rtl="0">
              <a:spcBef>
                <a:spcPts val="0"/>
              </a:spcBef>
              <a:spcAft>
                <a:spcPts val="0"/>
              </a:spcAft>
              <a:buClr>
                <a:schemeClr val="accent2"/>
              </a:buClr>
              <a:buSzPts val="1800"/>
              <a:buFont typeface="Tahoma"/>
              <a:buNone/>
            </a:pPr>
            <a:endParaRPr b="0" i="0" u="none" strike="noStrike" cap="none" dirty="0">
              <a:solidFill>
                <a:schemeClr val="accent2"/>
              </a:solidFill>
              <a:latin typeface="Tahoma"/>
              <a:ea typeface="Tahoma"/>
              <a:cs typeface="Tahoma"/>
              <a:sym typeface="Tahoma"/>
            </a:endParaRPr>
          </a:p>
        </p:txBody>
      </p:sp>
      <p:pic>
        <p:nvPicPr>
          <p:cNvPr id="223" name="Shape 223" descr="Orange Text that reads EQUIP with a conversation box in the Q" title="EQUIP Logo"/>
          <p:cNvPicPr preferRelativeResize="0"/>
          <p:nvPr/>
        </p:nvPicPr>
        <p:blipFill rotWithShape="1">
          <a:blip r:embed="rId3">
            <a:alphaModFix/>
          </a:blip>
          <a:srcRect/>
          <a:stretch/>
        </p:blipFill>
        <p:spPr>
          <a:xfrm>
            <a:off x="3509400" y="4495800"/>
            <a:ext cx="2228849" cy="796018"/>
          </a:xfrm>
          <a:prstGeom prst="rect">
            <a:avLst/>
          </a:prstGeom>
          <a:noFill/>
          <a:ln>
            <a:noFill/>
          </a:ln>
        </p:spPr>
      </p:pic>
    </p:spTree>
    <p:extLst>
      <p:ext uri="{BB962C8B-B14F-4D97-AF65-F5344CB8AC3E}">
        <p14:creationId xmlns:p14="http://schemas.microsoft.com/office/powerpoint/2010/main" val="571740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i="0" u="none" strike="noStrike" cap="none" dirty="0">
                <a:solidFill>
                  <a:schemeClr val="accent6"/>
                </a:solidFill>
                <a:ea typeface="Nunito"/>
                <a:cs typeface="Nunito"/>
                <a:sym typeface="Nunito"/>
              </a:rPr>
              <a:t>Youth Leadership Forum</a:t>
            </a:r>
            <a:endParaRPr b="1" i="0" u="none" strike="noStrike" cap="none" dirty="0">
              <a:solidFill>
                <a:schemeClr val="accent2"/>
              </a:solidFill>
              <a:ea typeface="Nunito"/>
              <a:cs typeface="Nunito"/>
              <a:sym typeface="Nunito"/>
            </a:endParaRPr>
          </a:p>
        </p:txBody>
      </p:sp>
      <p:sp>
        <p:nvSpPr>
          <p:cNvPr id="230" name="Shape 230"/>
          <p:cNvSpPr txBox="1">
            <a:spLocks noGrp="1"/>
          </p:cNvSpPr>
          <p:nvPr>
            <p:ph idx="1"/>
          </p:nvPr>
        </p:nvSpPr>
        <p:spPr>
          <a:xfrm>
            <a:off x="381000" y="1066800"/>
            <a:ext cx="8534400" cy="5029200"/>
          </a:xfrm>
          <a:prstGeom prst="rect">
            <a:avLst/>
          </a:prstGeom>
          <a:noFill/>
          <a:ln>
            <a:noFill/>
          </a:ln>
        </p:spPr>
        <p:txBody>
          <a:bodyPr spcFirstLastPara="1" wrap="square" lIns="91425" tIns="45700" rIns="91425" bIns="45700" anchor="t" anchorCtr="0">
            <a:noAutofit/>
          </a:bodyPr>
          <a:lstStyle/>
          <a:p>
            <a:pPr marL="257175" marR="0" lvl="0" indent="-273050" algn="l" rtl="0">
              <a:spcBef>
                <a:spcPts val="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The SC YLF is open to young adults with any type of disability who are juniors, seniors, or recent high school graduates. </a:t>
            </a:r>
            <a:endParaRPr dirty="0"/>
          </a:p>
          <a:p>
            <a:pPr marL="557213" marR="0" lvl="1" indent="-230187" algn="l" rtl="0">
              <a:spcBef>
                <a:spcPts val="39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4 day, 3 night leadership </a:t>
            </a:r>
            <a:r>
              <a:rPr lang="en-US" b="0" i="0" u="none" strike="noStrike" cap="none" dirty="0" smtClean="0">
                <a:solidFill>
                  <a:schemeClr val="dk1"/>
                </a:solidFill>
                <a:latin typeface="Tahoma"/>
                <a:ea typeface="Tahoma"/>
                <a:cs typeface="Tahoma"/>
                <a:sym typeface="Tahoma"/>
              </a:rPr>
              <a:t>experience. </a:t>
            </a:r>
            <a:endParaRPr b="0" i="0" u="none" strike="noStrike" cap="none" dirty="0">
              <a:solidFill>
                <a:schemeClr val="dk1"/>
              </a:solidFill>
              <a:latin typeface="Tahoma"/>
              <a:ea typeface="Tahoma"/>
              <a:cs typeface="Tahoma"/>
              <a:sym typeface="Tahoma"/>
            </a:endParaRPr>
          </a:p>
          <a:p>
            <a:pPr marL="557213" marR="0" lvl="1" indent="-230187" algn="l" rtl="0">
              <a:spcBef>
                <a:spcPts val="39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Collaborates with multiple agencies to assist with recruitment, staffing, etc. </a:t>
            </a:r>
            <a:endParaRPr b="0" i="0" u="none" strike="noStrike" cap="none" dirty="0">
              <a:solidFill>
                <a:schemeClr val="dk1"/>
              </a:solidFill>
              <a:latin typeface="Tahoma"/>
              <a:ea typeface="Tahoma"/>
              <a:cs typeface="Tahoma"/>
              <a:sym typeface="Tahoma"/>
            </a:endParaRPr>
          </a:p>
          <a:p>
            <a:pPr marL="557213" marR="0" lvl="1" indent="-230187" algn="l" rtl="0">
              <a:spcBef>
                <a:spcPts val="39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25 youth with disabilities attend the </a:t>
            </a:r>
            <a:r>
              <a:rPr lang="en-US" b="0" i="0" u="none" strike="noStrike" cap="none" dirty="0" smtClean="0">
                <a:solidFill>
                  <a:schemeClr val="dk1"/>
                </a:solidFill>
                <a:latin typeface="Tahoma"/>
                <a:ea typeface="Tahoma"/>
                <a:cs typeface="Tahoma"/>
                <a:sym typeface="Tahoma"/>
              </a:rPr>
              <a:t>Forum. </a:t>
            </a:r>
            <a:endParaRPr b="0" i="0" u="none" strike="noStrike" cap="none" dirty="0">
              <a:solidFill>
                <a:schemeClr val="dk1"/>
              </a:solidFill>
              <a:latin typeface="Tahoma"/>
              <a:ea typeface="Tahoma"/>
              <a:cs typeface="Tahoma"/>
              <a:sym typeface="Tahoma"/>
            </a:endParaRPr>
          </a:p>
          <a:p>
            <a:pPr marL="557213" marR="0" lvl="1" indent="-230187" algn="l" rtl="0">
              <a:spcBef>
                <a:spcPts val="39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SC YLF Alumni Association </a:t>
            </a:r>
            <a:endParaRPr b="0" i="0" u="none" strike="noStrike" cap="none" dirty="0">
              <a:solidFill>
                <a:schemeClr val="dk1"/>
              </a:solidFill>
              <a:latin typeface="Tahoma"/>
              <a:ea typeface="Tahoma"/>
              <a:cs typeface="Tahoma"/>
              <a:sym typeface="Tahoma"/>
            </a:endParaRPr>
          </a:p>
          <a:p>
            <a:pPr marL="557213" marR="0" lvl="1" indent="-230187" algn="l" rtl="0">
              <a:spcBef>
                <a:spcPts val="39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Forum run and led by a majority of youth with </a:t>
            </a:r>
            <a:r>
              <a:rPr lang="en-US" b="0" i="0" u="none" strike="noStrike" cap="none" dirty="0" smtClean="0">
                <a:solidFill>
                  <a:schemeClr val="dk1"/>
                </a:solidFill>
                <a:latin typeface="Tahoma"/>
                <a:ea typeface="Tahoma"/>
                <a:cs typeface="Tahoma"/>
                <a:sym typeface="Tahoma"/>
              </a:rPr>
              <a:t>disabilities.</a:t>
            </a:r>
            <a:endParaRPr dirty="0"/>
          </a:p>
          <a:p>
            <a:pPr marL="557213" marR="0" lvl="1" indent="-90487" algn="l" rtl="0">
              <a:spcBef>
                <a:spcPts val="390"/>
              </a:spcBef>
              <a:spcAft>
                <a:spcPts val="0"/>
              </a:spcAft>
              <a:buClr>
                <a:schemeClr val="dk1"/>
              </a:buClr>
              <a:buSzPts val="1950"/>
              <a:buFont typeface="Tahoma"/>
              <a:buNone/>
            </a:pPr>
            <a:endParaRPr b="0" i="0" u="none" strike="noStrike" cap="none" dirty="0">
              <a:solidFill>
                <a:schemeClr val="dk1"/>
              </a:solidFill>
              <a:latin typeface="Tahoma"/>
              <a:ea typeface="Tahoma"/>
              <a:cs typeface="Tahoma"/>
              <a:sym typeface="Tahoma"/>
            </a:endParaRPr>
          </a:p>
          <a:p>
            <a:pPr marL="257175" marR="0" lvl="0" indent="-133350" algn="l" rtl="0">
              <a:spcBef>
                <a:spcPts val="390"/>
              </a:spcBef>
              <a:spcAft>
                <a:spcPts val="0"/>
              </a:spcAft>
              <a:buClr>
                <a:schemeClr val="dk1"/>
              </a:buClr>
              <a:buSzPts val="1950"/>
              <a:buFont typeface="Tahoma"/>
              <a:buNone/>
            </a:pPr>
            <a:endParaRPr b="0" i="0" u="none" strike="noStrike" cap="none" dirty="0">
              <a:solidFill>
                <a:schemeClr val="dk1"/>
              </a:solidFill>
              <a:latin typeface="Tahoma"/>
              <a:ea typeface="Tahoma"/>
              <a:cs typeface="Tahoma"/>
              <a:sym typeface="Tahoma"/>
            </a:endParaRPr>
          </a:p>
          <a:p>
            <a:pPr marL="257175" marR="0" lvl="0" indent="-133350" algn="l" rtl="0">
              <a:spcBef>
                <a:spcPts val="390"/>
              </a:spcBef>
              <a:spcAft>
                <a:spcPts val="0"/>
              </a:spcAft>
              <a:buClr>
                <a:schemeClr val="dk1"/>
              </a:buClr>
              <a:buSzPts val="1950"/>
              <a:buFont typeface="Tahoma"/>
              <a:buNone/>
            </a:pPr>
            <a:endParaRPr b="0" i="0" u="none" strike="noStrike" cap="none" dirty="0">
              <a:solidFill>
                <a:schemeClr val="dk1"/>
              </a:solidFill>
              <a:latin typeface="Tahoma"/>
              <a:ea typeface="Tahoma"/>
              <a:cs typeface="Tahoma"/>
              <a:sym typeface="Tahoma"/>
            </a:endParaRPr>
          </a:p>
        </p:txBody>
      </p:sp>
      <p:sp>
        <p:nvSpPr>
          <p:cNvPr id="231" name="Shape 231"/>
          <p:cNvSpPr txBox="1">
            <a:spLocks noGrp="1"/>
          </p:cNvSpPr>
          <p:nvPr>
            <p:ph type="sldNum" idx="4294967295"/>
          </p:nvPr>
        </p:nvSpPr>
        <p:spPr>
          <a:xfrm>
            <a:off x="8732838" y="5521325"/>
            <a:ext cx="411162" cy="3921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750" b="1" i="0" u="none" strike="noStrike" cap="none">
                <a:solidFill>
                  <a:srgbClr val="FFFFFF"/>
                </a:solidFill>
                <a:latin typeface="Arial"/>
                <a:ea typeface="Arial"/>
                <a:cs typeface="Arial"/>
                <a:sym typeface="Arial"/>
              </a:rPr>
              <a:t>11</a:t>
            </a:fld>
            <a:endParaRPr sz="750" b="1" i="0" u="none" strike="noStrike" cap="none">
              <a:solidFill>
                <a:srgbClr val="FFFFFF"/>
              </a:solidFill>
              <a:latin typeface="Arial"/>
              <a:ea typeface="Arial"/>
              <a:cs typeface="Arial"/>
              <a:sym typeface="Arial"/>
            </a:endParaRPr>
          </a:p>
        </p:txBody>
      </p:sp>
      <p:pic>
        <p:nvPicPr>
          <p:cNvPr id="232" name="Shape 232" descr="8 Navy and green circles in a square shape, with three green circles diagnonal with text that reads &quot;South Carolina Youth Leadership Forum&quot;" title="YLF Logo "/>
          <p:cNvPicPr preferRelativeResize="0"/>
          <p:nvPr/>
        </p:nvPicPr>
        <p:blipFill rotWithShape="1">
          <a:blip r:embed="rId3">
            <a:alphaModFix/>
          </a:blip>
          <a:srcRect r="-4416"/>
          <a:stretch/>
        </p:blipFill>
        <p:spPr>
          <a:xfrm>
            <a:off x="3565549" y="5281450"/>
            <a:ext cx="2012925" cy="1347650"/>
          </a:xfrm>
          <a:prstGeom prst="rect">
            <a:avLst/>
          </a:prstGeom>
          <a:noFill/>
          <a:ln>
            <a:noFill/>
          </a:ln>
        </p:spPr>
      </p:pic>
    </p:spTree>
    <p:extLst>
      <p:ext uri="{BB962C8B-B14F-4D97-AF65-F5344CB8AC3E}">
        <p14:creationId xmlns:p14="http://schemas.microsoft.com/office/powerpoint/2010/main" val="185437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spcBef>
                <a:spcPts val="0"/>
              </a:spcBef>
              <a:spcAft>
                <a:spcPts val="0"/>
              </a:spcAft>
            </a:pPr>
            <a:r>
              <a:rPr lang="en-US" dirty="0">
                <a:solidFill>
                  <a:schemeClr val="accent6"/>
                </a:solidFill>
                <a:ea typeface="Nunito"/>
                <a:cs typeface="Nunito"/>
                <a:sym typeface="Nunito"/>
              </a:rPr>
              <a:t>Youth Leadership Forum</a:t>
            </a:r>
            <a:r>
              <a:rPr lang="en-US" b="1" i="0" u="none" strike="noStrike" cap="none" dirty="0" smtClean="0">
                <a:solidFill>
                  <a:schemeClr val="accent6"/>
                </a:solidFill>
                <a:latin typeface="Nunito"/>
                <a:ea typeface="Nunito"/>
                <a:cs typeface="Nunito"/>
                <a:sym typeface="Nunito"/>
              </a:rPr>
              <a:t>, </a:t>
            </a:r>
            <a:r>
              <a:rPr lang="en-US" sz="2400" b="1" i="0" u="none" strike="noStrike" cap="none" dirty="0">
                <a:solidFill>
                  <a:schemeClr val="accent6"/>
                </a:solidFill>
                <a:latin typeface="Nunito"/>
                <a:ea typeface="Nunito"/>
                <a:cs typeface="Nunito"/>
                <a:sym typeface="Nunito"/>
              </a:rPr>
              <a:t>cont’d.</a:t>
            </a:r>
            <a:endParaRPr sz="2400" b="1" i="0" u="none" strike="noStrike" cap="none" dirty="0">
              <a:solidFill>
                <a:schemeClr val="accent2"/>
              </a:solidFill>
              <a:latin typeface="Nunito"/>
              <a:ea typeface="Nunito"/>
              <a:cs typeface="Nunito"/>
              <a:sym typeface="Nunito"/>
            </a:endParaRPr>
          </a:p>
        </p:txBody>
      </p:sp>
      <p:sp>
        <p:nvSpPr>
          <p:cNvPr id="239" name="Shape 239"/>
          <p:cNvSpPr txBox="1">
            <a:spLocks noGrp="1"/>
          </p:cNvSpPr>
          <p:nvPr>
            <p:ph idx="1"/>
          </p:nvPr>
        </p:nvSpPr>
        <p:spPr>
          <a:xfrm>
            <a:off x="228600" y="1066800"/>
            <a:ext cx="8763000" cy="5029200"/>
          </a:xfrm>
          <a:prstGeom prst="rect">
            <a:avLst/>
          </a:prstGeom>
          <a:noFill/>
          <a:ln>
            <a:noFill/>
          </a:ln>
        </p:spPr>
        <p:txBody>
          <a:bodyPr spcFirstLastPara="1" wrap="square" lIns="91425" tIns="45700" rIns="91425" bIns="45700" anchor="t" anchorCtr="0">
            <a:noAutofit/>
          </a:bodyPr>
          <a:lstStyle/>
          <a:p>
            <a:pPr>
              <a:spcBef>
                <a:spcPts val="0"/>
              </a:spcBef>
              <a:spcAft>
                <a:spcPts val="0"/>
              </a:spcAft>
              <a:buClr>
                <a:schemeClr val="dk1"/>
              </a:buClr>
              <a:buSzPts val="2400"/>
            </a:pPr>
            <a:r>
              <a:rPr lang="en-US" b="0" i="0" u="none" strike="noStrike" cap="none" dirty="0">
                <a:solidFill>
                  <a:schemeClr val="dk1"/>
                </a:solidFill>
                <a:latin typeface="Tahoma"/>
                <a:ea typeface="Tahoma"/>
                <a:cs typeface="Tahoma"/>
                <a:sym typeface="Tahoma"/>
              </a:rPr>
              <a:t>Connects with legislators and experiences public </a:t>
            </a:r>
            <a:r>
              <a:rPr lang="en-US" b="0" i="0" u="none" strike="noStrike" cap="none" dirty="0" smtClean="0">
                <a:solidFill>
                  <a:schemeClr val="dk1"/>
                </a:solidFill>
                <a:latin typeface="Tahoma"/>
                <a:ea typeface="Tahoma"/>
                <a:cs typeface="Tahoma"/>
                <a:sym typeface="Tahoma"/>
              </a:rPr>
              <a:t>transportation. </a:t>
            </a:r>
            <a:endParaRPr b="0" i="0" u="none" strike="noStrike" cap="none" dirty="0">
              <a:solidFill>
                <a:schemeClr val="dk1"/>
              </a:solidFill>
              <a:latin typeface="Tahoma"/>
              <a:ea typeface="Tahoma"/>
              <a:cs typeface="Tahoma"/>
              <a:sym typeface="Tahoma"/>
            </a:endParaRPr>
          </a:p>
          <a:p>
            <a:pPr>
              <a:spcBef>
                <a:spcPts val="390"/>
              </a:spcBef>
              <a:spcAft>
                <a:spcPts val="0"/>
              </a:spcAft>
              <a:buClr>
                <a:schemeClr val="dk1"/>
              </a:buClr>
              <a:buSzPts val="2400"/>
            </a:pPr>
            <a:r>
              <a:rPr lang="en-US" b="0" i="0" u="none" strike="noStrike" cap="none" dirty="0">
                <a:solidFill>
                  <a:schemeClr val="dk1"/>
                </a:solidFill>
                <a:latin typeface="Tahoma"/>
                <a:ea typeface="Tahoma"/>
                <a:cs typeface="Tahoma"/>
                <a:sym typeface="Tahoma"/>
              </a:rPr>
              <a:t>Speakers within the disability </a:t>
            </a:r>
            <a:r>
              <a:rPr lang="en-US" b="0" i="0" u="none" strike="noStrike" cap="none" dirty="0" smtClean="0">
                <a:solidFill>
                  <a:schemeClr val="dk1"/>
                </a:solidFill>
                <a:latin typeface="Tahoma"/>
                <a:ea typeface="Tahoma"/>
                <a:cs typeface="Tahoma"/>
                <a:sym typeface="Tahoma"/>
              </a:rPr>
              <a:t>community. </a:t>
            </a:r>
            <a:endParaRPr b="0" i="0" u="none" strike="noStrike" cap="none" dirty="0">
              <a:solidFill>
                <a:schemeClr val="dk1"/>
              </a:solidFill>
              <a:latin typeface="Tahoma"/>
              <a:ea typeface="Tahoma"/>
              <a:cs typeface="Tahoma"/>
              <a:sym typeface="Tahoma"/>
            </a:endParaRPr>
          </a:p>
          <a:p>
            <a:pPr>
              <a:spcBef>
                <a:spcPts val="390"/>
              </a:spcBef>
              <a:spcAft>
                <a:spcPts val="0"/>
              </a:spcAft>
              <a:buClr>
                <a:schemeClr val="dk1"/>
              </a:buClr>
              <a:buSzPts val="2400"/>
            </a:pPr>
            <a:r>
              <a:rPr lang="en-US" b="0" i="0" u="none" strike="noStrike" cap="none" dirty="0">
                <a:solidFill>
                  <a:schemeClr val="dk1"/>
                </a:solidFill>
                <a:latin typeface="Tahoma"/>
                <a:ea typeface="Tahoma"/>
                <a:cs typeface="Tahoma"/>
                <a:sym typeface="Tahoma"/>
              </a:rPr>
              <a:t>Self-Advocacy, leadership, employment, mentoring, confidence </a:t>
            </a:r>
            <a:r>
              <a:rPr lang="en-US" b="0" i="0" u="none" strike="noStrike" cap="none" dirty="0" smtClean="0">
                <a:solidFill>
                  <a:schemeClr val="dk1"/>
                </a:solidFill>
                <a:latin typeface="Tahoma"/>
                <a:ea typeface="Tahoma"/>
                <a:cs typeface="Tahoma"/>
                <a:sym typeface="Tahoma"/>
              </a:rPr>
              <a:t>building.</a:t>
            </a:r>
            <a:endParaRPr dirty="0"/>
          </a:p>
          <a:p>
            <a:pPr>
              <a:spcBef>
                <a:spcPts val="390"/>
              </a:spcBef>
              <a:spcAft>
                <a:spcPts val="0"/>
              </a:spcAft>
              <a:buClr>
                <a:schemeClr val="dk1"/>
              </a:buClr>
              <a:buSzPts val="2400"/>
            </a:pPr>
            <a:r>
              <a:rPr lang="en-US" b="0" i="0" u="none" strike="noStrike" cap="none" dirty="0">
                <a:solidFill>
                  <a:schemeClr val="dk1"/>
                </a:solidFill>
                <a:latin typeface="Tahoma"/>
                <a:ea typeface="Tahoma"/>
                <a:cs typeface="Tahoma"/>
                <a:sym typeface="Tahoma"/>
              </a:rPr>
              <a:t>History of SC YLF with parent organization; transitioned to Able SC </a:t>
            </a:r>
            <a:r>
              <a:rPr lang="en-US" dirty="0"/>
              <a:t>3</a:t>
            </a:r>
            <a:r>
              <a:rPr lang="en-US" b="0" i="0" u="none" strike="noStrike" cap="none" dirty="0">
                <a:solidFill>
                  <a:schemeClr val="dk1"/>
                </a:solidFill>
                <a:latin typeface="Tahoma"/>
                <a:ea typeface="Tahoma"/>
                <a:cs typeface="Tahoma"/>
                <a:sym typeface="Tahoma"/>
              </a:rPr>
              <a:t> years </a:t>
            </a:r>
            <a:r>
              <a:rPr lang="en-US" b="0" i="0" u="none" strike="noStrike" cap="none" dirty="0" smtClean="0">
                <a:solidFill>
                  <a:schemeClr val="dk1"/>
                </a:solidFill>
                <a:latin typeface="Tahoma"/>
                <a:ea typeface="Tahoma"/>
                <a:cs typeface="Tahoma"/>
                <a:sym typeface="Tahoma"/>
              </a:rPr>
              <a:t>ago.</a:t>
            </a:r>
            <a:endParaRPr b="0" i="0" u="none" strike="noStrike" cap="none" dirty="0">
              <a:solidFill>
                <a:schemeClr val="dk1"/>
              </a:solidFill>
              <a:latin typeface="Tahoma"/>
              <a:ea typeface="Tahoma"/>
              <a:cs typeface="Tahoma"/>
              <a:sym typeface="Tahoma"/>
            </a:endParaRPr>
          </a:p>
          <a:p>
            <a:pPr marL="523876" indent="-457200">
              <a:spcBef>
                <a:spcPts val="390"/>
              </a:spcBef>
              <a:spcAft>
                <a:spcPts val="0"/>
              </a:spcAft>
              <a:buClr>
                <a:schemeClr val="dk1"/>
              </a:buClr>
              <a:buSzPts val="1950"/>
            </a:pPr>
            <a:endParaRPr b="0" i="0" u="none" strike="noStrike" cap="none" dirty="0">
              <a:solidFill>
                <a:schemeClr val="dk1"/>
              </a:solidFill>
              <a:latin typeface="Tahoma"/>
              <a:ea typeface="Tahoma"/>
              <a:cs typeface="Tahoma"/>
              <a:sym typeface="Tahoma"/>
            </a:endParaRPr>
          </a:p>
          <a:p>
            <a:pPr marL="581025" indent="-457200">
              <a:spcBef>
                <a:spcPts val="390"/>
              </a:spcBef>
              <a:spcAft>
                <a:spcPts val="0"/>
              </a:spcAft>
              <a:buClr>
                <a:schemeClr val="dk1"/>
              </a:buClr>
              <a:buSzPts val="1950"/>
            </a:pPr>
            <a:endParaRPr b="0" i="0" u="none" strike="noStrike" cap="none" dirty="0">
              <a:solidFill>
                <a:schemeClr val="dk1"/>
              </a:solidFill>
              <a:latin typeface="Tahoma"/>
              <a:ea typeface="Tahoma"/>
              <a:cs typeface="Tahoma"/>
              <a:sym typeface="Tahoma"/>
            </a:endParaRPr>
          </a:p>
          <a:p>
            <a:pPr marL="581025" indent="-457200">
              <a:spcBef>
                <a:spcPts val="390"/>
              </a:spcBef>
              <a:spcAft>
                <a:spcPts val="0"/>
              </a:spcAft>
              <a:buClr>
                <a:schemeClr val="dk1"/>
              </a:buClr>
              <a:buSzPts val="1950"/>
            </a:pPr>
            <a:endParaRPr b="0" i="0" u="none" strike="noStrike" cap="none" dirty="0">
              <a:solidFill>
                <a:schemeClr val="dk1"/>
              </a:solidFill>
              <a:latin typeface="Tahoma"/>
              <a:ea typeface="Tahoma"/>
              <a:cs typeface="Tahoma"/>
              <a:sym typeface="Tahoma"/>
            </a:endParaRPr>
          </a:p>
        </p:txBody>
      </p:sp>
      <p:sp>
        <p:nvSpPr>
          <p:cNvPr id="240" name="Shape 240"/>
          <p:cNvSpPr txBox="1">
            <a:spLocks noGrp="1"/>
          </p:cNvSpPr>
          <p:nvPr>
            <p:ph type="sldNum" idx="4294967295"/>
          </p:nvPr>
        </p:nvSpPr>
        <p:spPr>
          <a:xfrm>
            <a:off x="8732838" y="5521325"/>
            <a:ext cx="411162" cy="3921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750" b="1" i="0" u="none" strike="noStrike" cap="none">
                <a:solidFill>
                  <a:srgbClr val="FFFFFF"/>
                </a:solidFill>
                <a:latin typeface="Arial"/>
                <a:ea typeface="Arial"/>
                <a:cs typeface="Arial"/>
                <a:sym typeface="Arial"/>
              </a:rPr>
              <a:t>12</a:t>
            </a:fld>
            <a:endParaRPr sz="750" b="1" i="0" u="none" strike="noStrike" cap="none">
              <a:solidFill>
                <a:srgbClr val="FFFFFF"/>
              </a:solidFill>
              <a:latin typeface="Arial"/>
              <a:ea typeface="Arial"/>
              <a:cs typeface="Arial"/>
              <a:sym typeface="Arial"/>
            </a:endParaRPr>
          </a:p>
        </p:txBody>
      </p:sp>
      <p:pic>
        <p:nvPicPr>
          <p:cNvPr id="241" name="Shape 241" descr="8 Navy and green circles in a square shape, with three green circles diagnonal with text that reads &quot;South Carolina Youth Leadership Forum&quot;" title="YLF Logo "/>
          <p:cNvPicPr preferRelativeResize="0"/>
          <p:nvPr/>
        </p:nvPicPr>
        <p:blipFill rotWithShape="1">
          <a:blip r:embed="rId3">
            <a:alphaModFix/>
          </a:blip>
          <a:srcRect r="-4416"/>
          <a:stretch/>
        </p:blipFill>
        <p:spPr>
          <a:xfrm>
            <a:off x="3481662" y="4519750"/>
            <a:ext cx="2012925" cy="1347650"/>
          </a:xfrm>
          <a:prstGeom prst="rect">
            <a:avLst/>
          </a:prstGeom>
          <a:noFill/>
          <a:ln>
            <a:noFill/>
          </a:ln>
        </p:spPr>
      </p:pic>
    </p:spTree>
    <p:extLst>
      <p:ext uri="{BB962C8B-B14F-4D97-AF65-F5344CB8AC3E}">
        <p14:creationId xmlns:p14="http://schemas.microsoft.com/office/powerpoint/2010/main" val="1465319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228600" y="274638"/>
            <a:ext cx="7696200" cy="792162"/>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r>
              <a:rPr lang="en-US" dirty="0">
                <a:solidFill>
                  <a:schemeClr val="accent6"/>
                </a:solidFill>
              </a:rPr>
              <a:t>Youth Leadership Forum, </a:t>
            </a:r>
            <a:r>
              <a:rPr lang="en-US" sz="2100" dirty="0">
                <a:solidFill>
                  <a:schemeClr val="accent6"/>
                </a:solidFill>
              </a:rPr>
              <a:t>cont’d</a:t>
            </a:r>
            <a:r>
              <a:rPr lang="en-US" sz="2100" dirty="0" smtClean="0">
                <a:solidFill>
                  <a:schemeClr val="accent6"/>
                </a:solidFill>
              </a:rPr>
              <a:t>. 2</a:t>
            </a:r>
            <a:endParaRPr dirty="0"/>
          </a:p>
        </p:txBody>
      </p:sp>
      <p:sp>
        <p:nvSpPr>
          <p:cNvPr id="248" name="Shape 248"/>
          <p:cNvSpPr txBox="1">
            <a:spLocks noGrp="1"/>
          </p:cNvSpPr>
          <p:nvPr>
            <p:ph type="body" idx="1"/>
          </p:nvPr>
        </p:nvSpPr>
        <p:spPr>
          <a:xfrm>
            <a:off x="457200" y="1219200"/>
            <a:ext cx="8153400" cy="3200400"/>
          </a:xfrm>
          <a:prstGeom prst="rect">
            <a:avLst/>
          </a:prstGeom>
          <a:noFill/>
          <a:ln>
            <a:noFill/>
          </a:ln>
        </p:spPr>
        <p:txBody>
          <a:bodyPr spcFirstLastPara="1" wrap="square" lIns="91425" tIns="45700" rIns="91425" bIns="45700" anchor="t" anchorCtr="0">
            <a:noAutofit/>
          </a:bodyPr>
          <a:lstStyle/>
          <a:p>
            <a:pPr marL="157162" indent="-214312">
              <a:spcBef>
                <a:spcPts val="0"/>
              </a:spcBef>
              <a:spcAft>
                <a:spcPts val="0"/>
              </a:spcAft>
              <a:buClr>
                <a:schemeClr val="dk1"/>
              </a:buClr>
              <a:buSzPts val="1950"/>
              <a:buFont typeface="Tahoma"/>
              <a:buNone/>
            </a:pPr>
            <a:r>
              <a:rPr lang="en-US" b="0" i="0" u="none" strike="noStrike" cap="none" dirty="0">
                <a:solidFill>
                  <a:schemeClr val="dk1"/>
                </a:solidFill>
                <a:latin typeface="Tahoma"/>
                <a:ea typeface="Tahoma"/>
                <a:cs typeface="Tahoma"/>
                <a:sym typeface="Tahoma"/>
              </a:rPr>
              <a:t>$50,000/Annually</a:t>
            </a:r>
            <a:r>
              <a:rPr lang="en-US" dirty="0"/>
              <a:t> </a:t>
            </a:r>
            <a:r>
              <a:rPr lang="en-US" dirty="0" smtClean="0">
                <a:latin typeface="Calibri Light" panose="020F0302020204030204" pitchFamily="34" charset="0"/>
                <a:cs typeface="Calibri Light" panose="020F0302020204030204" pitchFamily="34" charset="0"/>
              </a:rPr>
              <a:t>—</a:t>
            </a:r>
            <a:r>
              <a:rPr lang="en-US" dirty="0" smtClean="0"/>
              <a:t> </a:t>
            </a:r>
            <a:r>
              <a:rPr lang="en-US" dirty="0"/>
              <a:t>SC DD Council</a:t>
            </a:r>
            <a:endParaRPr b="0" i="0" u="none" strike="noStrike" cap="none" dirty="0">
              <a:solidFill>
                <a:schemeClr val="dk1"/>
              </a:solidFill>
              <a:latin typeface="Tahoma"/>
              <a:ea typeface="Tahoma"/>
              <a:cs typeface="Tahoma"/>
              <a:sym typeface="Tahoma"/>
            </a:endParaRPr>
          </a:p>
          <a:p>
            <a:pPr marL="557213" marR="0" lvl="1" indent="-230187" algn="l" rtl="0">
              <a:spcBef>
                <a:spcPts val="39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Planning committee made up of professionals &amp; </a:t>
            </a:r>
            <a:r>
              <a:rPr lang="en-US" b="0" i="0" u="none" strike="noStrike" cap="none" dirty="0" smtClean="0">
                <a:solidFill>
                  <a:schemeClr val="dk1"/>
                </a:solidFill>
                <a:latin typeface="Tahoma"/>
                <a:ea typeface="Tahoma"/>
                <a:cs typeface="Tahoma"/>
                <a:sym typeface="Tahoma"/>
              </a:rPr>
              <a:t>peers.</a:t>
            </a:r>
            <a:endParaRPr dirty="0"/>
          </a:p>
          <a:p>
            <a:pPr marL="557213" marR="0" lvl="1" indent="-230187" algn="l" rtl="0">
              <a:spcBef>
                <a:spcPts val="39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1 part-time Coordinator, 11 part-time staff, EQUIP </a:t>
            </a:r>
            <a:r>
              <a:rPr lang="en-US" b="0" i="0" u="none" strike="noStrike" cap="none" dirty="0" smtClean="0">
                <a:solidFill>
                  <a:schemeClr val="dk1"/>
                </a:solidFill>
                <a:latin typeface="Tahoma"/>
                <a:ea typeface="Tahoma"/>
                <a:cs typeface="Tahoma"/>
                <a:sym typeface="Tahoma"/>
              </a:rPr>
              <a:t>Leaders.</a:t>
            </a:r>
            <a:endParaRPr dirty="0"/>
          </a:p>
          <a:p>
            <a:pPr marL="557213" marR="0" lvl="1" indent="-230187" algn="l" rtl="0">
              <a:spcBef>
                <a:spcPts val="39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Partners with the SC CIL Network for YLF event </a:t>
            </a:r>
            <a:r>
              <a:rPr lang="en-US" b="0" i="0" u="none" strike="noStrike" cap="none" dirty="0" smtClean="0">
                <a:solidFill>
                  <a:schemeClr val="dk1"/>
                </a:solidFill>
                <a:latin typeface="Tahoma"/>
                <a:ea typeface="Tahoma"/>
                <a:cs typeface="Tahoma"/>
                <a:sym typeface="Tahoma"/>
              </a:rPr>
              <a:t>staffing.</a:t>
            </a:r>
            <a:endParaRPr b="0" i="0" u="none" strike="noStrike" cap="none" dirty="0">
              <a:solidFill>
                <a:schemeClr val="dk1"/>
              </a:solidFill>
              <a:latin typeface="Tahoma"/>
              <a:ea typeface="Tahoma"/>
              <a:cs typeface="Tahoma"/>
              <a:sym typeface="Tahoma"/>
            </a:endParaRPr>
          </a:p>
        </p:txBody>
      </p:sp>
      <p:sp>
        <p:nvSpPr>
          <p:cNvPr id="249" name="Shape 249"/>
          <p:cNvSpPr txBox="1">
            <a:spLocks noGrp="1"/>
          </p:cNvSpPr>
          <p:nvPr>
            <p:ph type="sldNum" idx="4294967295"/>
          </p:nvPr>
        </p:nvSpPr>
        <p:spPr>
          <a:xfrm>
            <a:off x="7589045" y="5520930"/>
            <a:ext cx="411956" cy="39290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750" b="1" i="0" u="none" strike="noStrike" cap="none">
                <a:solidFill>
                  <a:srgbClr val="FFFFFF"/>
                </a:solidFill>
                <a:latin typeface="Arial"/>
                <a:ea typeface="Arial"/>
                <a:cs typeface="Arial"/>
                <a:sym typeface="Arial"/>
              </a:rPr>
              <a:t>13</a:t>
            </a:fld>
            <a:endParaRPr sz="750" b="1" i="0" u="none" strike="noStrike" cap="none">
              <a:solidFill>
                <a:srgbClr val="FFFFFF"/>
              </a:solidFill>
              <a:latin typeface="Arial"/>
              <a:ea typeface="Arial"/>
              <a:cs typeface="Arial"/>
              <a:sym typeface="Arial"/>
            </a:endParaRPr>
          </a:p>
        </p:txBody>
      </p:sp>
      <p:pic>
        <p:nvPicPr>
          <p:cNvPr id="250" name="Shape 250" descr="8 Navy and green circles in a square shape, with three green circles diagnonal with text that reads &quot;South Carolina Youth Leadership Forum&quot;" title="YLF Logo "/>
          <p:cNvPicPr preferRelativeResize="0"/>
          <p:nvPr/>
        </p:nvPicPr>
        <p:blipFill rotWithShape="1">
          <a:blip r:embed="rId3">
            <a:alphaModFix/>
          </a:blip>
          <a:srcRect r="-4416"/>
          <a:stretch/>
        </p:blipFill>
        <p:spPr>
          <a:xfrm>
            <a:off x="3657600" y="4660648"/>
            <a:ext cx="2012925" cy="1347650"/>
          </a:xfrm>
          <a:prstGeom prst="rect">
            <a:avLst/>
          </a:prstGeom>
          <a:noFill/>
          <a:ln>
            <a:noFill/>
          </a:ln>
        </p:spPr>
      </p:pic>
    </p:spTree>
    <p:extLst>
      <p:ext uri="{BB962C8B-B14F-4D97-AF65-F5344CB8AC3E}">
        <p14:creationId xmlns:p14="http://schemas.microsoft.com/office/powerpoint/2010/main" val="455089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i="0" u="none" strike="noStrike" cap="none" dirty="0">
                <a:solidFill>
                  <a:schemeClr val="accent2"/>
                </a:solidFill>
                <a:ea typeface="Nunito"/>
                <a:cs typeface="Nunito"/>
                <a:sym typeface="Nunito"/>
              </a:rPr>
              <a:t>Mapping Your Future and Empowering a Future</a:t>
            </a:r>
            <a:endParaRPr b="1" i="0" u="none" strike="noStrike" cap="none" dirty="0">
              <a:solidFill>
                <a:schemeClr val="accent2"/>
              </a:solidFill>
              <a:ea typeface="Nunito"/>
              <a:cs typeface="Nunito"/>
              <a:sym typeface="Nunito"/>
            </a:endParaRPr>
          </a:p>
        </p:txBody>
      </p:sp>
      <p:sp>
        <p:nvSpPr>
          <p:cNvPr id="257" name="Shape 257"/>
          <p:cNvSpPr txBox="1">
            <a:spLocks noGrp="1"/>
          </p:cNvSpPr>
          <p:nvPr>
            <p:ph idx="1"/>
          </p:nvPr>
        </p:nvSpPr>
        <p:spPr>
          <a:xfrm>
            <a:off x="228600" y="1035139"/>
            <a:ext cx="8686800" cy="4298861"/>
          </a:xfrm>
          <a:prstGeom prst="rect">
            <a:avLst/>
          </a:prstGeom>
          <a:noFill/>
          <a:ln>
            <a:noFill/>
          </a:ln>
        </p:spPr>
        <p:txBody>
          <a:bodyPr spcFirstLastPara="1" wrap="square" lIns="91425" tIns="45700" rIns="91425" bIns="45700" anchor="t" anchorCtr="0">
            <a:noAutofit/>
          </a:bodyPr>
          <a:lstStyle/>
          <a:p>
            <a:pPr marL="257175" marR="0" lvl="0" indent="-273050" algn="l" rtl="0">
              <a:spcBef>
                <a:spcPts val="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Statewide transition conferences</a:t>
            </a:r>
            <a:endParaRPr dirty="0"/>
          </a:p>
          <a:p>
            <a:pPr marL="557213" marR="0" lvl="1" indent="-239712" algn="l" rtl="0">
              <a:spcBef>
                <a:spcPts val="36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One day for educators, VR staff and transition professionals; the second day for family and </a:t>
            </a:r>
            <a:r>
              <a:rPr lang="en-US" b="0" i="0" u="none" strike="noStrike" cap="none" dirty="0" smtClean="0">
                <a:solidFill>
                  <a:schemeClr val="dk1"/>
                </a:solidFill>
                <a:latin typeface="Tahoma"/>
                <a:ea typeface="Tahoma"/>
                <a:cs typeface="Tahoma"/>
                <a:sym typeface="Tahoma"/>
              </a:rPr>
              <a:t>youth.</a:t>
            </a:r>
            <a:endParaRPr dirty="0"/>
          </a:p>
          <a:p>
            <a:pPr marL="557213" marR="0" lvl="1" indent="-239712" algn="l" rtl="0">
              <a:spcBef>
                <a:spcPts val="36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Focuses on empowerment, disability rights, community resources that promote independence, successful transition stories, and raising </a:t>
            </a:r>
            <a:r>
              <a:rPr lang="en-US" b="0" i="0" u="none" strike="noStrike" cap="none" dirty="0" smtClean="0">
                <a:solidFill>
                  <a:schemeClr val="dk1"/>
                </a:solidFill>
                <a:latin typeface="Tahoma"/>
                <a:ea typeface="Tahoma"/>
                <a:cs typeface="Tahoma"/>
                <a:sym typeface="Tahoma"/>
              </a:rPr>
              <a:t>expectations.</a:t>
            </a:r>
            <a:endParaRPr b="0" i="0" u="none" strike="noStrike" cap="none" dirty="0">
              <a:solidFill>
                <a:schemeClr val="dk1"/>
              </a:solidFill>
              <a:latin typeface="Tahoma"/>
              <a:ea typeface="Tahoma"/>
              <a:cs typeface="Tahoma"/>
              <a:sym typeface="Tahoma"/>
            </a:endParaRPr>
          </a:p>
          <a:p>
            <a:pPr marL="557213" marR="0" lvl="1" indent="-239712" algn="l" rtl="0">
              <a:spcBef>
                <a:spcPts val="36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Collaborate with P&amp;A, FCSC, DOE, TASC, I’m </a:t>
            </a:r>
            <a:r>
              <a:rPr lang="en-US" b="0" i="0" u="none" strike="noStrike" cap="none" dirty="0" smtClean="0">
                <a:solidFill>
                  <a:schemeClr val="dk1"/>
                </a:solidFill>
                <a:latin typeface="Tahoma"/>
                <a:ea typeface="Tahoma"/>
                <a:cs typeface="Tahoma"/>
                <a:sym typeface="Tahoma"/>
              </a:rPr>
              <a:t>Determined.</a:t>
            </a:r>
            <a:endParaRPr dirty="0"/>
          </a:p>
          <a:p>
            <a:pPr marL="557213" marR="0" lvl="1" indent="-239712" algn="l" rtl="0">
              <a:spcBef>
                <a:spcPts val="36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Mapping Your Future was SC’s first transition conference in </a:t>
            </a:r>
            <a:r>
              <a:rPr lang="en-US" b="0" i="0" u="none" strike="noStrike" cap="none" dirty="0" smtClean="0">
                <a:solidFill>
                  <a:schemeClr val="dk1"/>
                </a:solidFill>
                <a:latin typeface="Tahoma"/>
                <a:ea typeface="Tahoma"/>
                <a:cs typeface="Tahoma"/>
                <a:sym typeface="Tahoma"/>
              </a:rPr>
              <a:t>2013.</a:t>
            </a:r>
            <a:endParaRPr b="0" i="0" u="none" strike="noStrike" cap="none" dirty="0">
              <a:solidFill>
                <a:schemeClr val="dk1"/>
              </a:solidFill>
              <a:latin typeface="Tahoma"/>
              <a:ea typeface="Tahoma"/>
              <a:cs typeface="Tahoma"/>
              <a:sym typeface="Tahoma"/>
            </a:endParaRPr>
          </a:p>
        </p:txBody>
      </p:sp>
      <p:sp>
        <p:nvSpPr>
          <p:cNvPr id="258" name="Shape 258"/>
          <p:cNvSpPr txBox="1">
            <a:spLocks noGrp="1"/>
          </p:cNvSpPr>
          <p:nvPr>
            <p:ph type="sldNum" idx="4294967295"/>
          </p:nvPr>
        </p:nvSpPr>
        <p:spPr>
          <a:xfrm>
            <a:off x="8732838" y="5521325"/>
            <a:ext cx="411162" cy="3921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750" b="1" i="0" u="none" strike="noStrike" cap="none">
                <a:solidFill>
                  <a:srgbClr val="FFFFFF"/>
                </a:solidFill>
                <a:latin typeface="Arial"/>
                <a:ea typeface="Arial"/>
                <a:cs typeface="Arial"/>
                <a:sym typeface="Arial"/>
              </a:rPr>
              <a:t>14</a:t>
            </a:fld>
            <a:endParaRPr sz="750" b="1" i="0" u="none" strike="noStrike" cap="none">
              <a:solidFill>
                <a:srgbClr val="FFFFFF"/>
              </a:solidFill>
              <a:latin typeface="Arial"/>
              <a:ea typeface="Arial"/>
              <a:cs typeface="Arial"/>
              <a:sym typeface="Arial"/>
            </a:endParaRPr>
          </a:p>
        </p:txBody>
      </p:sp>
      <p:pic>
        <p:nvPicPr>
          <p:cNvPr id="259" name="Shape 259" descr="Mapping Your Future is spelled out in orange, block letters with &quot;transition conference&quot; written below in small print. An orange directional arrow and blue lines spread out from the right side of the logo." title="Logo for Mapping Your Future"/>
          <p:cNvPicPr preferRelativeResize="0"/>
          <p:nvPr/>
        </p:nvPicPr>
        <p:blipFill rotWithShape="1">
          <a:blip r:embed="rId3">
            <a:alphaModFix/>
          </a:blip>
          <a:srcRect b="-3337"/>
          <a:stretch/>
        </p:blipFill>
        <p:spPr>
          <a:xfrm>
            <a:off x="3947775" y="5015875"/>
            <a:ext cx="1831225" cy="1461125"/>
          </a:xfrm>
          <a:prstGeom prst="rect">
            <a:avLst/>
          </a:prstGeom>
          <a:noFill/>
          <a:ln>
            <a:noFill/>
          </a:ln>
        </p:spPr>
      </p:pic>
      <p:pic>
        <p:nvPicPr>
          <p:cNvPr id="260" name="Shape 260" descr="Empowering a Future is spelled out in orange, block letters with &quot;transition conference for professionals&quot; written below in small print. An orange directional arrow and blue lines spread out from the right side of the logo." title="Empowering a Future Logo"/>
          <p:cNvPicPr preferRelativeResize="0"/>
          <p:nvPr/>
        </p:nvPicPr>
        <p:blipFill rotWithShape="1">
          <a:blip r:embed="rId4">
            <a:alphaModFix/>
          </a:blip>
          <a:srcRect/>
          <a:stretch/>
        </p:blipFill>
        <p:spPr>
          <a:xfrm>
            <a:off x="6291750" y="5110088"/>
            <a:ext cx="1785450" cy="1272700"/>
          </a:xfrm>
          <a:prstGeom prst="rect">
            <a:avLst/>
          </a:prstGeom>
          <a:noFill/>
          <a:ln>
            <a:noFill/>
          </a:ln>
        </p:spPr>
      </p:pic>
    </p:spTree>
    <p:extLst>
      <p:ext uri="{BB962C8B-B14F-4D97-AF65-F5344CB8AC3E}">
        <p14:creationId xmlns:p14="http://schemas.microsoft.com/office/powerpoint/2010/main" val="4273713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70" name="Shape 27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i="0" u="none" strike="noStrike" cap="none" dirty="0">
                <a:solidFill>
                  <a:schemeClr val="accent2"/>
                </a:solidFill>
                <a:ea typeface="Nunito"/>
                <a:cs typeface="Nunito"/>
                <a:sym typeface="Nunito"/>
              </a:rPr>
              <a:t>Mapping Your Future and Empowering a </a:t>
            </a:r>
            <a:r>
              <a:rPr lang="en-US" b="1" i="0" u="none" strike="noStrike" cap="none" dirty="0" smtClean="0">
                <a:solidFill>
                  <a:schemeClr val="accent2"/>
                </a:solidFill>
                <a:ea typeface="Nunito"/>
                <a:cs typeface="Nunito"/>
                <a:sym typeface="Nunito"/>
              </a:rPr>
              <a:t>Future, </a:t>
            </a:r>
            <a:r>
              <a:rPr lang="en-US" sz="2400" b="1" i="0" u="none" strike="noStrike" cap="none" dirty="0" smtClean="0">
                <a:solidFill>
                  <a:schemeClr val="accent2"/>
                </a:solidFill>
                <a:ea typeface="Nunito"/>
                <a:cs typeface="Nunito"/>
                <a:sym typeface="Nunito"/>
              </a:rPr>
              <a:t>cont</a:t>
            </a:r>
            <a:r>
              <a:rPr lang="en-US" sz="2400" dirty="0" smtClean="0"/>
              <a:t>’d.</a:t>
            </a:r>
            <a:endParaRPr sz="2400" b="1" i="0" u="none" strike="noStrike" cap="none" dirty="0">
              <a:solidFill>
                <a:schemeClr val="accent2"/>
              </a:solidFill>
              <a:ea typeface="Nunito"/>
              <a:cs typeface="Nunito"/>
              <a:sym typeface="Nunito"/>
            </a:endParaRPr>
          </a:p>
        </p:txBody>
      </p:sp>
      <p:sp>
        <p:nvSpPr>
          <p:cNvPr id="266" name="Shape 266"/>
          <p:cNvSpPr txBox="1">
            <a:spLocks noGrp="1"/>
          </p:cNvSpPr>
          <p:nvPr>
            <p:ph idx="1"/>
          </p:nvPr>
        </p:nvSpPr>
        <p:spPr>
          <a:xfrm>
            <a:off x="228600" y="1371600"/>
            <a:ext cx="8686800" cy="190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950"/>
              <a:buFont typeface="Tahoma"/>
              <a:buNone/>
            </a:pPr>
            <a:r>
              <a:rPr lang="en-US" b="0" i="0" u="none" strike="noStrike" cap="none" dirty="0" smtClean="0">
                <a:solidFill>
                  <a:schemeClr val="dk1"/>
                </a:solidFill>
                <a:latin typeface="Tahoma"/>
                <a:ea typeface="Tahoma"/>
                <a:cs typeface="Tahoma"/>
                <a:sym typeface="Tahoma"/>
              </a:rPr>
              <a:t>$</a:t>
            </a:r>
            <a:r>
              <a:rPr lang="en-US" b="0" i="0" u="none" strike="noStrike" cap="none" dirty="0">
                <a:solidFill>
                  <a:schemeClr val="dk1"/>
                </a:solidFill>
                <a:latin typeface="Tahoma"/>
                <a:ea typeface="Tahoma"/>
                <a:cs typeface="Tahoma"/>
                <a:sym typeface="Tahoma"/>
              </a:rPr>
              <a:t>30,000/Annually - SC DOE + Sponsor </a:t>
            </a:r>
            <a:r>
              <a:rPr lang="en-US" dirty="0"/>
              <a:t>Support</a:t>
            </a:r>
            <a:r>
              <a:rPr lang="en-US" b="0" i="0" u="none" strike="noStrike" cap="none" dirty="0">
                <a:solidFill>
                  <a:schemeClr val="dk1"/>
                </a:solidFill>
                <a:latin typeface="Tahoma"/>
                <a:ea typeface="Tahoma"/>
                <a:cs typeface="Tahoma"/>
                <a:sym typeface="Tahoma"/>
              </a:rPr>
              <a:t> </a:t>
            </a:r>
            <a:endParaRPr b="0" i="0" u="none" strike="noStrike" cap="none" dirty="0">
              <a:solidFill>
                <a:schemeClr val="dk1"/>
              </a:solidFill>
              <a:latin typeface="Tahoma"/>
              <a:ea typeface="Tahoma"/>
              <a:cs typeface="Tahoma"/>
              <a:sym typeface="Tahoma"/>
            </a:endParaRPr>
          </a:p>
          <a:p>
            <a:pPr marL="657225" lvl="1" indent="-273050">
              <a:spcBef>
                <a:spcPts val="39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5 part-time staff </a:t>
            </a:r>
            <a:endParaRPr dirty="0"/>
          </a:p>
          <a:p>
            <a:pPr marL="657225" lvl="1" indent="-273050">
              <a:spcBef>
                <a:spcPts val="39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Statewide</a:t>
            </a:r>
            <a:endParaRPr dirty="0"/>
          </a:p>
          <a:p>
            <a:pPr marL="0" marR="0" lvl="0" indent="0" algn="l" rtl="0">
              <a:spcBef>
                <a:spcPts val="300"/>
              </a:spcBef>
              <a:spcAft>
                <a:spcPts val="0"/>
              </a:spcAft>
              <a:buClr>
                <a:schemeClr val="dk1"/>
              </a:buClr>
              <a:buSzPts val="1500"/>
              <a:buFont typeface="Tahoma"/>
              <a:buNone/>
            </a:pPr>
            <a:endParaRPr b="0" i="0" u="none" strike="noStrike" cap="none" dirty="0">
              <a:solidFill>
                <a:schemeClr val="dk1"/>
              </a:solidFill>
              <a:latin typeface="Arial"/>
              <a:ea typeface="Arial"/>
              <a:cs typeface="Arial"/>
              <a:sym typeface="Arial"/>
            </a:endParaRPr>
          </a:p>
          <a:p>
            <a:pPr marL="0" marR="0" lvl="0" indent="0" algn="l" rtl="0">
              <a:spcBef>
                <a:spcPts val="390"/>
              </a:spcBef>
              <a:spcAft>
                <a:spcPts val="0"/>
              </a:spcAft>
              <a:buClr>
                <a:schemeClr val="dk1"/>
              </a:buClr>
              <a:buSzPts val="1950"/>
              <a:buFont typeface="Tahoma"/>
              <a:buNone/>
            </a:pPr>
            <a:endParaRPr b="0" i="0" u="none" strike="noStrike" cap="none" dirty="0">
              <a:solidFill>
                <a:schemeClr val="dk1"/>
              </a:solidFill>
              <a:latin typeface="Tahoma"/>
              <a:ea typeface="Tahoma"/>
              <a:cs typeface="Tahoma"/>
              <a:sym typeface="Tahoma"/>
            </a:endParaRPr>
          </a:p>
          <a:p>
            <a:pPr marL="0" marR="0" lvl="0" indent="0" algn="l" rtl="0">
              <a:spcBef>
                <a:spcPts val="390"/>
              </a:spcBef>
              <a:spcAft>
                <a:spcPts val="0"/>
              </a:spcAft>
              <a:buClr>
                <a:schemeClr val="dk1"/>
              </a:buClr>
              <a:buSzPts val="1950"/>
              <a:buFont typeface="Tahoma"/>
              <a:buNone/>
            </a:pPr>
            <a:endParaRPr b="0" i="0" u="none" strike="noStrike" cap="none" dirty="0">
              <a:solidFill>
                <a:schemeClr val="dk1"/>
              </a:solidFill>
              <a:latin typeface="Tahoma"/>
              <a:ea typeface="Tahoma"/>
              <a:cs typeface="Tahoma"/>
              <a:sym typeface="Tahoma"/>
            </a:endParaRPr>
          </a:p>
          <a:p>
            <a:pPr marL="0" marR="0" lvl="0" indent="0" algn="l" rtl="0">
              <a:spcBef>
                <a:spcPts val="390"/>
              </a:spcBef>
              <a:spcAft>
                <a:spcPts val="0"/>
              </a:spcAft>
              <a:buClr>
                <a:schemeClr val="dk1"/>
              </a:buClr>
              <a:buSzPts val="1950"/>
              <a:buFont typeface="Tahoma"/>
              <a:buNone/>
            </a:pPr>
            <a:endParaRPr b="0" i="0" u="none" strike="noStrike" cap="none" dirty="0">
              <a:solidFill>
                <a:schemeClr val="dk1"/>
              </a:solidFill>
              <a:latin typeface="Tahoma"/>
              <a:ea typeface="Tahoma"/>
              <a:cs typeface="Tahoma"/>
              <a:sym typeface="Tahoma"/>
            </a:endParaRPr>
          </a:p>
          <a:p>
            <a:pPr marL="0" marR="0" lvl="0" indent="0" algn="l" rtl="0">
              <a:spcBef>
                <a:spcPts val="390"/>
              </a:spcBef>
              <a:spcAft>
                <a:spcPts val="0"/>
              </a:spcAft>
              <a:buClr>
                <a:schemeClr val="dk1"/>
              </a:buClr>
              <a:buSzPts val="1950"/>
              <a:buFont typeface="Tahoma"/>
              <a:buNone/>
            </a:pPr>
            <a:endParaRPr b="0" i="0" u="none" strike="noStrike" cap="none" dirty="0">
              <a:solidFill>
                <a:schemeClr val="dk1"/>
              </a:solidFill>
              <a:latin typeface="Tahoma"/>
              <a:ea typeface="Tahoma"/>
              <a:cs typeface="Tahoma"/>
              <a:sym typeface="Tahoma"/>
            </a:endParaRPr>
          </a:p>
          <a:p>
            <a:pPr marL="0" marR="0" lvl="0" indent="0" algn="l" rtl="0">
              <a:spcBef>
                <a:spcPts val="390"/>
              </a:spcBef>
              <a:spcAft>
                <a:spcPts val="0"/>
              </a:spcAft>
              <a:buClr>
                <a:schemeClr val="dk1"/>
              </a:buClr>
              <a:buSzPts val="1950"/>
              <a:buFont typeface="Tahoma"/>
              <a:buNone/>
            </a:pPr>
            <a:endParaRPr b="0" i="0" u="none" strike="noStrike" cap="none" dirty="0">
              <a:solidFill>
                <a:schemeClr val="dk1"/>
              </a:solidFill>
              <a:latin typeface="Tahoma"/>
              <a:ea typeface="Tahoma"/>
              <a:cs typeface="Tahoma"/>
              <a:sym typeface="Tahoma"/>
            </a:endParaRPr>
          </a:p>
          <a:p>
            <a:pPr marL="0" marR="0" lvl="0" indent="0" algn="l" rtl="0">
              <a:spcBef>
                <a:spcPts val="390"/>
              </a:spcBef>
              <a:spcAft>
                <a:spcPts val="0"/>
              </a:spcAft>
              <a:buClr>
                <a:schemeClr val="dk1"/>
              </a:buClr>
              <a:buSzPts val="1950"/>
              <a:buFont typeface="Tahoma"/>
              <a:buNone/>
            </a:pPr>
            <a:endParaRPr b="0" i="0" u="none" strike="noStrike" cap="none" dirty="0">
              <a:solidFill>
                <a:schemeClr val="dk1"/>
              </a:solidFill>
              <a:latin typeface="Tahoma"/>
              <a:ea typeface="Tahoma"/>
              <a:cs typeface="Tahoma"/>
              <a:sym typeface="Tahoma"/>
            </a:endParaRPr>
          </a:p>
          <a:p>
            <a:pPr marL="0" marR="0" lvl="0" indent="0" algn="l" rtl="0">
              <a:spcBef>
                <a:spcPts val="300"/>
              </a:spcBef>
              <a:spcAft>
                <a:spcPts val="0"/>
              </a:spcAft>
              <a:buClr>
                <a:schemeClr val="dk1"/>
              </a:buClr>
              <a:buSzPts val="1500"/>
              <a:buFont typeface="Tahoma"/>
              <a:buNone/>
            </a:pPr>
            <a:r>
              <a:rPr lang="en-US" b="0" i="0" u="none" strike="noStrike" cap="none" dirty="0">
                <a:solidFill>
                  <a:schemeClr val="dk1"/>
                </a:solidFill>
                <a:latin typeface="Arial"/>
                <a:ea typeface="Arial"/>
                <a:cs typeface="Arial"/>
                <a:sym typeface="Arial"/>
              </a:rPr>
              <a:t> </a:t>
            </a:r>
            <a:endParaRPr dirty="0"/>
          </a:p>
          <a:p>
            <a:pPr marL="0" marR="0" lvl="0" indent="0" algn="l" rtl="0">
              <a:spcBef>
                <a:spcPts val="390"/>
              </a:spcBef>
              <a:spcAft>
                <a:spcPts val="0"/>
              </a:spcAft>
              <a:buClr>
                <a:schemeClr val="dk1"/>
              </a:buClr>
              <a:buSzPts val="1950"/>
              <a:buFont typeface="Tahoma"/>
              <a:buNone/>
            </a:pPr>
            <a:endParaRPr b="0" i="0" u="none" strike="noStrike" cap="none" dirty="0">
              <a:solidFill>
                <a:schemeClr val="dk1"/>
              </a:solidFill>
              <a:latin typeface="Tahoma"/>
              <a:ea typeface="Tahoma"/>
              <a:cs typeface="Tahoma"/>
              <a:sym typeface="Tahoma"/>
            </a:endParaRPr>
          </a:p>
          <a:p>
            <a:pPr marL="0" marR="0" lvl="0" indent="0" algn="l" rtl="0">
              <a:spcBef>
                <a:spcPts val="390"/>
              </a:spcBef>
              <a:spcAft>
                <a:spcPts val="0"/>
              </a:spcAft>
              <a:buClr>
                <a:schemeClr val="dk1"/>
              </a:buClr>
              <a:buSzPts val="1950"/>
              <a:buFont typeface="Tahoma"/>
              <a:buNone/>
            </a:pPr>
            <a:endParaRPr b="0" i="0" u="none" strike="noStrike" cap="none" dirty="0">
              <a:solidFill>
                <a:schemeClr val="dk1"/>
              </a:solidFill>
              <a:latin typeface="Tahoma"/>
              <a:ea typeface="Tahoma"/>
              <a:cs typeface="Tahoma"/>
              <a:sym typeface="Tahoma"/>
            </a:endParaRPr>
          </a:p>
        </p:txBody>
      </p:sp>
      <p:sp>
        <p:nvSpPr>
          <p:cNvPr id="267" name="Shape 267"/>
          <p:cNvSpPr txBox="1">
            <a:spLocks noGrp="1"/>
          </p:cNvSpPr>
          <p:nvPr>
            <p:ph type="sldNum" idx="4294967295"/>
          </p:nvPr>
        </p:nvSpPr>
        <p:spPr>
          <a:xfrm>
            <a:off x="8732838" y="5521325"/>
            <a:ext cx="411162" cy="3921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750" b="1" i="0" u="none" strike="noStrike" cap="none">
                <a:solidFill>
                  <a:srgbClr val="FFFFFF"/>
                </a:solidFill>
                <a:latin typeface="Arial"/>
                <a:ea typeface="Arial"/>
                <a:cs typeface="Arial"/>
                <a:sym typeface="Arial"/>
              </a:rPr>
              <a:t>15</a:t>
            </a:fld>
            <a:endParaRPr sz="750" b="1" i="0" u="none" strike="noStrike" cap="none">
              <a:solidFill>
                <a:srgbClr val="FFFFFF"/>
              </a:solidFill>
              <a:latin typeface="Arial"/>
              <a:ea typeface="Arial"/>
              <a:cs typeface="Arial"/>
              <a:sym typeface="Arial"/>
            </a:endParaRPr>
          </a:p>
        </p:txBody>
      </p:sp>
      <p:pic>
        <p:nvPicPr>
          <p:cNvPr id="268" name="Shape 268" descr="Mapping Your Future is spelled out in orange, block letters with &quot;transition conference&quot; written below in small print. An orange directional arrow and blue lines spread out from the right side of the logo." title="Logo for Mapping Your Future"/>
          <p:cNvPicPr preferRelativeResize="0"/>
          <p:nvPr/>
        </p:nvPicPr>
        <p:blipFill rotWithShape="1">
          <a:blip r:embed="rId3">
            <a:alphaModFix/>
          </a:blip>
          <a:srcRect/>
          <a:stretch/>
        </p:blipFill>
        <p:spPr>
          <a:xfrm>
            <a:off x="1485900" y="3371850"/>
            <a:ext cx="2434491" cy="1885950"/>
          </a:xfrm>
          <a:prstGeom prst="rect">
            <a:avLst/>
          </a:prstGeom>
          <a:noFill/>
          <a:ln>
            <a:noFill/>
          </a:ln>
        </p:spPr>
      </p:pic>
      <p:pic>
        <p:nvPicPr>
          <p:cNvPr id="269" name="Shape 269" descr="Empowering a Future is spelled out in orange, block letters with &quot;transition conference for professionals&quot; written below in small print. An orange directional arrow and blue lines spread out from the right side of the logo." title="Empowering a Future Logo"/>
          <p:cNvPicPr preferRelativeResize="0"/>
          <p:nvPr/>
        </p:nvPicPr>
        <p:blipFill rotWithShape="1">
          <a:blip r:embed="rId4">
            <a:alphaModFix/>
          </a:blip>
          <a:srcRect/>
          <a:stretch/>
        </p:blipFill>
        <p:spPr>
          <a:xfrm>
            <a:off x="4557712" y="3269297"/>
            <a:ext cx="2769578" cy="1920240"/>
          </a:xfrm>
          <a:prstGeom prst="rect">
            <a:avLst/>
          </a:prstGeom>
          <a:noFill/>
          <a:ln>
            <a:noFill/>
          </a:ln>
        </p:spPr>
      </p:pic>
    </p:spTree>
    <p:extLst>
      <p:ext uri="{BB962C8B-B14F-4D97-AF65-F5344CB8AC3E}">
        <p14:creationId xmlns:p14="http://schemas.microsoft.com/office/powerpoint/2010/main" val="2495202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b="1" i="0" u="none" strike="noStrike" cap="none">
                <a:solidFill>
                  <a:schemeClr val="accent2"/>
                </a:solidFill>
                <a:ea typeface="Nunito"/>
                <a:cs typeface="Nunito"/>
                <a:sym typeface="Nunito"/>
              </a:rPr>
              <a:t>Pre-Employment Transition Services</a:t>
            </a:r>
            <a:endParaRPr b="1" i="0" u="none" strike="noStrike" cap="none">
              <a:solidFill>
                <a:schemeClr val="accent2"/>
              </a:solidFill>
              <a:ea typeface="Nunito"/>
              <a:cs typeface="Nunito"/>
              <a:sym typeface="Nunito"/>
            </a:endParaRPr>
          </a:p>
        </p:txBody>
      </p:sp>
      <p:sp>
        <p:nvSpPr>
          <p:cNvPr id="276" name="Shape 276"/>
          <p:cNvSpPr txBox="1">
            <a:spLocks noGrp="1"/>
          </p:cNvSpPr>
          <p:nvPr>
            <p:ph idx="1"/>
          </p:nvPr>
        </p:nvSpPr>
        <p:spPr>
          <a:xfrm>
            <a:off x="228600" y="1066800"/>
            <a:ext cx="8686800" cy="3688850"/>
          </a:xfrm>
          <a:prstGeom prst="rect">
            <a:avLst/>
          </a:prstGeom>
          <a:solidFill>
            <a:srgbClr val="FFFFFF"/>
          </a:solidFill>
          <a:ln>
            <a:noFill/>
          </a:ln>
        </p:spPr>
        <p:txBody>
          <a:bodyPr spcFirstLastPara="1" wrap="square" lIns="68550" tIns="68550" rIns="68550" bIns="68550" anchor="t" anchorCtr="0">
            <a:noAutofit/>
          </a:bodyPr>
          <a:lstStyle/>
          <a:p>
            <a:pPr marL="257175" marR="0" lvl="0" indent="-273050" algn="l" rtl="0">
              <a:spcBef>
                <a:spcPts val="0"/>
              </a:spcBef>
              <a:spcAft>
                <a:spcPts val="0"/>
              </a:spcAft>
              <a:buClr>
                <a:schemeClr val="dk1"/>
              </a:buClr>
              <a:buSzPts val="2200"/>
              <a:buFont typeface="Tahoma"/>
              <a:buChar char="•"/>
            </a:pPr>
            <a:r>
              <a:rPr lang="en-US" b="0" i="0" u="none" strike="noStrike" cap="none" dirty="0">
                <a:solidFill>
                  <a:schemeClr val="dk1"/>
                </a:solidFill>
                <a:latin typeface="Arial"/>
                <a:ea typeface="Arial"/>
                <a:cs typeface="Arial"/>
                <a:sym typeface="Arial"/>
              </a:rPr>
              <a:t>Equips students with the tools and confidence to be successful as they get ready for life after high school</a:t>
            </a:r>
            <a:endParaRPr dirty="0"/>
          </a:p>
          <a:p>
            <a:pPr marL="257175" marR="0" lvl="0" indent="-273050" algn="l" rtl="0">
              <a:spcBef>
                <a:spcPts val="390"/>
              </a:spcBef>
              <a:spcAft>
                <a:spcPts val="0"/>
              </a:spcAft>
              <a:buClr>
                <a:schemeClr val="dk1"/>
              </a:buClr>
              <a:buSzPts val="2200"/>
              <a:buFont typeface="Tahoma"/>
              <a:buChar char="•"/>
            </a:pPr>
            <a:r>
              <a:rPr lang="en-US" b="0" i="0" u="none" strike="noStrike" cap="none" dirty="0">
                <a:solidFill>
                  <a:schemeClr val="dk1"/>
                </a:solidFill>
                <a:latin typeface="Arial"/>
                <a:ea typeface="Arial"/>
                <a:cs typeface="Arial"/>
                <a:sym typeface="Arial"/>
              </a:rPr>
              <a:t>Work-Readiness Training</a:t>
            </a:r>
            <a:endParaRPr dirty="0"/>
          </a:p>
          <a:p>
            <a:pPr marL="257175" marR="0" lvl="0" indent="-273050" algn="l" rtl="0">
              <a:spcBef>
                <a:spcPts val="390"/>
              </a:spcBef>
              <a:spcAft>
                <a:spcPts val="0"/>
              </a:spcAft>
              <a:buClr>
                <a:schemeClr val="dk1"/>
              </a:buClr>
              <a:buSzPts val="2200"/>
              <a:buFont typeface="Tahoma"/>
              <a:buChar char="•"/>
            </a:pPr>
            <a:r>
              <a:rPr lang="en-US" b="0" i="0" u="none" strike="noStrike" cap="none" dirty="0">
                <a:solidFill>
                  <a:schemeClr val="dk1"/>
                </a:solidFill>
                <a:latin typeface="Arial"/>
                <a:ea typeface="Arial"/>
                <a:cs typeface="Arial"/>
                <a:sym typeface="Arial"/>
              </a:rPr>
              <a:t>Self Advocacy</a:t>
            </a:r>
            <a:endParaRPr dirty="0"/>
          </a:p>
          <a:p>
            <a:pPr marL="257175" marR="0" lvl="0" indent="-273050" algn="l" rtl="0">
              <a:spcBef>
                <a:spcPts val="390"/>
              </a:spcBef>
              <a:spcAft>
                <a:spcPts val="0"/>
              </a:spcAft>
              <a:buClr>
                <a:schemeClr val="dk1"/>
              </a:buClr>
              <a:buSzPts val="2200"/>
              <a:buFont typeface="Tahoma"/>
              <a:buChar char="•"/>
            </a:pPr>
            <a:r>
              <a:rPr lang="en-US" b="0" i="0" u="none" strike="noStrike" cap="none" dirty="0">
                <a:solidFill>
                  <a:schemeClr val="dk1"/>
                </a:solidFill>
                <a:latin typeface="Arial"/>
                <a:ea typeface="Arial"/>
                <a:cs typeface="Arial"/>
                <a:sym typeface="Arial"/>
              </a:rPr>
              <a:t>Career Exploration</a:t>
            </a:r>
            <a:endParaRPr dirty="0"/>
          </a:p>
          <a:p>
            <a:pPr marL="257175" marR="0" lvl="0" indent="-273050" algn="l" rtl="0">
              <a:spcBef>
                <a:spcPts val="390"/>
              </a:spcBef>
              <a:spcAft>
                <a:spcPts val="0"/>
              </a:spcAft>
              <a:buClr>
                <a:schemeClr val="dk1"/>
              </a:buClr>
              <a:buSzPts val="2200"/>
              <a:buFont typeface="Tahoma"/>
              <a:buChar char="•"/>
            </a:pPr>
            <a:r>
              <a:rPr lang="en-US" b="0" i="0" u="none" strike="noStrike" cap="none" dirty="0">
                <a:solidFill>
                  <a:schemeClr val="dk1"/>
                </a:solidFill>
                <a:latin typeface="Arial"/>
                <a:ea typeface="Arial"/>
                <a:cs typeface="Arial"/>
                <a:sym typeface="Arial"/>
              </a:rPr>
              <a:t>Post-Secondary/High Education Exploration</a:t>
            </a:r>
            <a:endParaRPr dirty="0"/>
          </a:p>
          <a:p>
            <a:pPr marL="257175" marR="0" lvl="0" indent="-273050" algn="l" rtl="0">
              <a:spcBef>
                <a:spcPts val="390"/>
              </a:spcBef>
              <a:spcAft>
                <a:spcPts val="0"/>
              </a:spcAft>
              <a:buClr>
                <a:schemeClr val="dk1"/>
              </a:buClr>
              <a:buSzPts val="2200"/>
              <a:buFont typeface="Tahoma"/>
              <a:buChar char="•"/>
            </a:pPr>
            <a:r>
              <a:rPr lang="en-US" b="0" i="0" u="none" strike="noStrike" cap="none" dirty="0">
                <a:solidFill>
                  <a:schemeClr val="dk1"/>
                </a:solidFill>
                <a:latin typeface="Arial"/>
                <a:ea typeface="Arial"/>
                <a:cs typeface="Arial"/>
                <a:sym typeface="Arial"/>
              </a:rPr>
              <a:t>Funding by SC Commission for the Blind, not our state’s VR</a:t>
            </a:r>
            <a:endParaRPr b="0" i="0" u="none" strike="noStrike" cap="none" dirty="0">
              <a:solidFill>
                <a:schemeClr val="dk1"/>
              </a:solidFill>
              <a:latin typeface="Arial"/>
              <a:ea typeface="Arial"/>
              <a:cs typeface="Arial"/>
              <a:sym typeface="Arial"/>
            </a:endParaRPr>
          </a:p>
        </p:txBody>
      </p:sp>
      <p:pic>
        <p:nvPicPr>
          <p:cNvPr id="277" name="Shape 277" descr="Capable + Ready is written in block, black letters. Off to the right of this print is an image of a striped, blue necktie in the shape of an exclamation point with the tagline &quot;Tying career skills to future success&quot; printed below." title="Capable and Ready Logo"/>
          <p:cNvPicPr preferRelativeResize="0"/>
          <p:nvPr/>
        </p:nvPicPr>
        <p:blipFill rotWithShape="1">
          <a:blip r:embed="rId3">
            <a:alphaModFix/>
          </a:blip>
          <a:srcRect r="-2030" b="-2880"/>
          <a:stretch/>
        </p:blipFill>
        <p:spPr>
          <a:xfrm>
            <a:off x="3423775" y="4755650"/>
            <a:ext cx="2296450" cy="1305750"/>
          </a:xfrm>
          <a:prstGeom prst="rect">
            <a:avLst/>
          </a:prstGeom>
          <a:noFill/>
          <a:ln>
            <a:noFill/>
          </a:ln>
        </p:spPr>
      </p:pic>
    </p:spTree>
    <p:extLst>
      <p:ext uri="{BB962C8B-B14F-4D97-AF65-F5344CB8AC3E}">
        <p14:creationId xmlns:p14="http://schemas.microsoft.com/office/powerpoint/2010/main" val="2647775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b="1" i="0" u="none" strike="noStrike" cap="none" dirty="0">
                <a:solidFill>
                  <a:schemeClr val="accent2"/>
                </a:solidFill>
                <a:ea typeface="Nunito"/>
                <a:cs typeface="Nunito"/>
                <a:sym typeface="Nunito"/>
              </a:rPr>
              <a:t>Pre-Employment Transition </a:t>
            </a:r>
            <a:r>
              <a:rPr lang="en-US" b="1" i="0" u="none" strike="noStrike" cap="none" dirty="0" smtClean="0">
                <a:solidFill>
                  <a:schemeClr val="accent2"/>
                </a:solidFill>
                <a:ea typeface="Nunito"/>
                <a:cs typeface="Nunito"/>
                <a:sym typeface="Nunito"/>
              </a:rPr>
              <a:t>Services, </a:t>
            </a:r>
            <a:r>
              <a:rPr lang="en-US" sz="2400" b="1" i="0" u="none" strike="noStrike" cap="none" dirty="0" smtClean="0">
                <a:solidFill>
                  <a:schemeClr val="accent2"/>
                </a:solidFill>
                <a:ea typeface="Nunito"/>
                <a:cs typeface="Nunito"/>
                <a:sym typeface="Nunito"/>
              </a:rPr>
              <a:t>cont</a:t>
            </a:r>
            <a:r>
              <a:rPr lang="en-US" sz="2400" dirty="0" smtClean="0"/>
              <a:t>’d.</a:t>
            </a:r>
            <a:r>
              <a:rPr lang="en-US" sz="2400" b="1" i="0" u="none" strike="noStrike" cap="none" dirty="0" smtClean="0">
                <a:solidFill>
                  <a:schemeClr val="accent2"/>
                </a:solidFill>
                <a:ea typeface="Nunito"/>
                <a:cs typeface="Nunito"/>
                <a:sym typeface="Nunito"/>
              </a:rPr>
              <a:t> </a:t>
            </a:r>
            <a:endParaRPr sz="2400" b="1" i="0" u="none" strike="noStrike" cap="none" dirty="0">
              <a:solidFill>
                <a:schemeClr val="accent2"/>
              </a:solidFill>
              <a:ea typeface="Nunito"/>
              <a:cs typeface="Nunito"/>
              <a:sym typeface="Nunito"/>
            </a:endParaRPr>
          </a:p>
        </p:txBody>
      </p:sp>
      <p:sp>
        <p:nvSpPr>
          <p:cNvPr id="283" name="Shape 283"/>
          <p:cNvSpPr txBox="1">
            <a:spLocks noGrp="1"/>
          </p:cNvSpPr>
          <p:nvPr>
            <p:ph idx="1"/>
          </p:nvPr>
        </p:nvSpPr>
        <p:spPr>
          <a:xfrm>
            <a:off x="228600" y="1295400"/>
            <a:ext cx="8686800" cy="1981200"/>
          </a:xfrm>
          <a:prstGeom prst="rect">
            <a:avLst/>
          </a:prstGeom>
          <a:solidFill>
            <a:srgbClr val="FFFFFF"/>
          </a:solidFill>
          <a:ln>
            <a:noFill/>
          </a:ln>
        </p:spPr>
        <p:txBody>
          <a:bodyPr spcFirstLastPara="1" wrap="square" lIns="68550" tIns="68550" rIns="68550" bIns="68550" anchor="t" anchorCtr="0">
            <a:noAutofit/>
          </a:bodyPr>
          <a:lstStyle/>
          <a:p>
            <a:pPr marL="257175" marR="0" lvl="0" indent="-257175" algn="l" rtl="0">
              <a:spcBef>
                <a:spcPts val="0"/>
              </a:spcBef>
              <a:spcAft>
                <a:spcPts val="0"/>
              </a:spcAft>
              <a:buClr>
                <a:schemeClr val="accent2"/>
              </a:buClr>
              <a:buSzPts val="2100"/>
              <a:buFont typeface="Tahoma"/>
              <a:buNone/>
            </a:pPr>
            <a:r>
              <a:rPr lang="en-US" b="0" i="0" u="none" strike="noStrike" cap="none" dirty="0" smtClean="0">
                <a:solidFill>
                  <a:schemeClr val="dk1"/>
                </a:solidFill>
                <a:latin typeface="Tahoma"/>
                <a:ea typeface="Tahoma"/>
                <a:cs typeface="Tahoma"/>
                <a:sym typeface="Tahoma"/>
              </a:rPr>
              <a:t>$</a:t>
            </a:r>
            <a:r>
              <a:rPr lang="en-US" dirty="0"/>
              <a:t>325</a:t>
            </a:r>
            <a:r>
              <a:rPr lang="en-US" b="0" i="0" u="none" strike="noStrike" cap="none" dirty="0">
                <a:solidFill>
                  <a:schemeClr val="dk1"/>
                </a:solidFill>
                <a:latin typeface="Tahoma"/>
                <a:ea typeface="Tahoma"/>
                <a:cs typeface="Tahoma"/>
                <a:sym typeface="Tahoma"/>
              </a:rPr>
              <a:t>,000/Annually - </a:t>
            </a:r>
            <a:r>
              <a:rPr lang="en-US" dirty="0"/>
              <a:t>SC Commission for the Blind</a:t>
            </a:r>
            <a:endParaRPr b="0" i="0" u="none" strike="noStrike" cap="none" dirty="0">
              <a:solidFill>
                <a:schemeClr val="dk1"/>
              </a:solidFill>
              <a:latin typeface="Tahoma"/>
              <a:ea typeface="Tahoma"/>
              <a:cs typeface="Tahoma"/>
              <a:sym typeface="Tahoma"/>
            </a:endParaRPr>
          </a:p>
          <a:p>
            <a:pPr marL="657225" lvl="1" indent="-273050">
              <a:spcBef>
                <a:spcPts val="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2 part-time Coordinators (midlands/upstate), 10 PT Program Staff</a:t>
            </a:r>
            <a:endParaRPr dirty="0"/>
          </a:p>
          <a:p>
            <a:pPr marL="657225" lvl="1" indent="-273050">
              <a:spcBef>
                <a:spcPts val="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Funding by SC Commission for the Blind (not our state’s VR)</a:t>
            </a:r>
            <a:endParaRPr dirty="0"/>
          </a:p>
          <a:p>
            <a:pPr marL="657225" lvl="1" indent="-273050">
              <a:spcBef>
                <a:spcPts val="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Other CILs participate </a:t>
            </a:r>
            <a:endParaRPr b="0" i="0" u="none" strike="noStrike" cap="none" dirty="0">
              <a:solidFill>
                <a:schemeClr val="dk1"/>
              </a:solidFill>
              <a:latin typeface="Tahoma"/>
              <a:ea typeface="Tahoma"/>
              <a:cs typeface="Tahoma"/>
              <a:sym typeface="Tahoma"/>
            </a:endParaRPr>
          </a:p>
        </p:txBody>
      </p:sp>
      <p:pic>
        <p:nvPicPr>
          <p:cNvPr id="284" name="Shape 284" descr="Capable + Ready is written in block, black letters. Off to the right of this print is an image of a striped, blue necktie in the shape of an exclamation point with the tagline &quot;Tying career skills to future success&quot; printed below." title="Capable and Ready Logo"/>
          <p:cNvPicPr preferRelativeResize="0"/>
          <p:nvPr/>
        </p:nvPicPr>
        <p:blipFill rotWithShape="1">
          <a:blip r:embed="rId3">
            <a:alphaModFix/>
          </a:blip>
          <a:srcRect/>
          <a:stretch/>
        </p:blipFill>
        <p:spPr>
          <a:xfrm>
            <a:off x="3260138" y="4392550"/>
            <a:ext cx="2623725" cy="1451567"/>
          </a:xfrm>
          <a:prstGeom prst="rect">
            <a:avLst/>
          </a:prstGeom>
          <a:noFill/>
          <a:ln>
            <a:noFill/>
          </a:ln>
        </p:spPr>
      </p:pic>
    </p:spTree>
    <p:extLst>
      <p:ext uri="{BB962C8B-B14F-4D97-AF65-F5344CB8AC3E}">
        <p14:creationId xmlns:p14="http://schemas.microsoft.com/office/powerpoint/2010/main" val="3508344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Clr>
                <a:schemeClr val="accent2"/>
              </a:buClr>
              <a:buSzPts val="2400"/>
              <a:buFont typeface="Nunito"/>
              <a:buNone/>
            </a:pPr>
            <a:r>
              <a:rPr lang="en-US">
                <a:latin typeface="Nunito"/>
                <a:ea typeface="Nunito"/>
                <a:cs typeface="Nunito"/>
                <a:sym typeface="Nunito"/>
              </a:rPr>
              <a:t>SC Employment First Initiative</a:t>
            </a:r>
            <a:endParaRPr sz="2400" b="1" i="0" u="none" strike="noStrike" cap="none">
              <a:solidFill>
                <a:schemeClr val="accent2"/>
              </a:solidFill>
              <a:latin typeface="Nunito"/>
              <a:ea typeface="Nunito"/>
              <a:cs typeface="Nunito"/>
              <a:sym typeface="Nunito"/>
            </a:endParaRPr>
          </a:p>
          <a:p>
            <a:pPr marL="0" marR="0" lvl="0" indent="0" algn="l" rtl="0">
              <a:spcBef>
                <a:spcPts val="0"/>
              </a:spcBef>
              <a:spcAft>
                <a:spcPts val="0"/>
              </a:spcAft>
              <a:buClr>
                <a:schemeClr val="accent2"/>
              </a:buClr>
              <a:buSzPts val="2400"/>
              <a:buFont typeface="Nunito"/>
              <a:buNone/>
            </a:pPr>
            <a:endParaRPr sz="2400" b="1" i="0" u="none" strike="noStrike" cap="none">
              <a:solidFill>
                <a:schemeClr val="accent2"/>
              </a:solidFill>
              <a:latin typeface="Nunito"/>
              <a:ea typeface="Nunito"/>
              <a:cs typeface="Nunito"/>
              <a:sym typeface="Nunito"/>
            </a:endParaRPr>
          </a:p>
        </p:txBody>
      </p:sp>
      <p:sp>
        <p:nvSpPr>
          <p:cNvPr id="290" name="Shape 290"/>
          <p:cNvSpPr txBox="1">
            <a:spLocks noGrp="1"/>
          </p:cNvSpPr>
          <p:nvPr>
            <p:ph idx="1"/>
          </p:nvPr>
        </p:nvSpPr>
        <p:spPr>
          <a:xfrm>
            <a:off x="219974" y="838200"/>
            <a:ext cx="8924026" cy="5029200"/>
          </a:xfrm>
          <a:prstGeom prst="rect">
            <a:avLst/>
          </a:prstGeom>
          <a:noFill/>
          <a:ln>
            <a:noFill/>
          </a:ln>
        </p:spPr>
        <p:txBody>
          <a:bodyPr spcFirstLastPara="1" wrap="square" lIns="68550" tIns="68550" rIns="68550" bIns="68550" anchor="t" anchorCtr="0">
            <a:noAutofit/>
          </a:bodyPr>
          <a:lstStyle/>
          <a:p>
            <a:pPr marL="476250" marR="0" lvl="0" indent="-342900" algn="l" rtl="0">
              <a:spcBef>
                <a:spcPts val="0"/>
              </a:spcBef>
              <a:spcAft>
                <a:spcPts val="0"/>
              </a:spcAft>
              <a:buClr>
                <a:schemeClr val="dk1"/>
              </a:buClr>
              <a:buSzPts val="1800"/>
              <a:buFont typeface="Nunito"/>
              <a:buAutoNum type="arabicPeriod"/>
            </a:pPr>
            <a:r>
              <a:rPr lang="en-US" sz="2400" b="1" i="0" u="none" strike="noStrike" cap="none" dirty="0">
                <a:solidFill>
                  <a:schemeClr val="dk1"/>
                </a:solidFill>
                <a:latin typeface="Tahoma"/>
                <a:ea typeface="Tahoma"/>
                <a:cs typeface="Tahoma"/>
                <a:sym typeface="Tahoma"/>
              </a:rPr>
              <a:t>Equip high school students, and those who recently exited, to enter competitive employment</a:t>
            </a:r>
            <a:endParaRPr sz="2400" b="1" i="0" u="none" strike="noStrike" cap="none" dirty="0">
              <a:solidFill>
                <a:schemeClr val="dk1"/>
              </a:solidFill>
              <a:latin typeface="Tahoma"/>
              <a:ea typeface="Tahoma"/>
              <a:cs typeface="Tahoma"/>
              <a:sym typeface="Tahoma"/>
            </a:endParaRPr>
          </a:p>
          <a:p>
            <a:pPr marL="900113" lvl="1" indent="-342900">
              <a:spcBef>
                <a:spcPts val="0"/>
              </a:spcBef>
              <a:spcAft>
                <a:spcPts val="0"/>
              </a:spcAft>
              <a:buClr>
                <a:schemeClr val="dk1"/>
              </a:buClr>
              <a:buSzPts val="1725"/>
              <a:buFont typeface="Tahoma"/>
              <a:buChar char="•"/>
            </a:pPr>
            <a:r>
              <a:rPr lang="en-US" sz="2200" b="0" i="0" u="none" strike="noStrike" cap="none" dirty="0">
                <a:solidFill>
                  <a:schemeClr val="dk1"/>
                </a:solidFill>
                <a:latin typeface="Tahoma"/>
                <a:ea typeface="Tahoma"/>
                <a:cs typeface="Tahoma"/>
                <a:sym typeface="Tahoma"/>
              </a:rPr>
              <a:t>Establish procedures for collecting student employment data.</a:t>
            </a:r>
            <a:endParaRPr sz="2200" dirty="0"/>
          </a:p>
          <a:p>
            <a:pPr marL="900113" lvl="1" indent="-342900">
              <a:spcBef>
                <a:spcPts val="0"/>
              </a:spcBef>
              <a:spcAft>
                <a:spcPts val="0"/>
              </a:spcAft>
              <a:buClr>
                <a:schemeClr val="dk1"/>
              </a:buClr>
              <a:buSzPts val="1725"/>
              <a:buFont typeface="Tahoma"/>
              <a:buChar char="•"/>
            </a:pPr>
            <a:r>
              <a:rPr lang="en-US" sz="2200" b="0" i="0" u="none" strike="noStrike" cap="none" dirty="0">
                <a:solidFill>
                  <a:schemeClr val="dk1"/>
                </a:solidFill>
                <a:latin typeface="Tahoma"/>
                <a:ea typeface="Tahoma"/>
                <a:cs typeface="Tahoma"/>
                <a:sym typeface="Tahoma"/>
              </a:rPr>
              <a:t>Implement an employment model and peer mentoring program based on current successful practices.</a:t>
            </a:r>
            <a:endParaRPr sz="2200" b="0" i="0" u="none" strike="noStrike" cap="none" dirty="0">
              <a:solidFill>
                <a:schemeClr val="dk1"/>
              </a:solidFill>
              <a:latin typeface="Tahoma"/>
              <a:ea typeface="Tahoma"/>
              <a:cs typeface="Tahoma"/>
              <a:sym typeface="Tahoma"/>
            </a:endParaRPr>
          </a:p>
          <a:p>
            <a:pPr marL="900113" lvl="1" indent="-342900">
              <a:spcBef>
                <a:spcPts val="0"/>
              </a:spcBef>
              <a:spcAft>
                <a:spcPts val="0"/>
              </a:spcAft>
              <a:buClr>
                <a:schemeClr val="dk1"/>
              </a:buClr>
              <a:buSzPts val="1725"/>
              <a:buFont typeface="Tahoma"/>
              <a:buChar char="•"/>
            </a:pPr>
            <a:r>
              <a:rPr lang="en-US" sz="2200" b="0" i="0" u="none" strike="noStrike" cap="none" dirty="0">
                <a:solidFill>
                  <a:schemeClr val="dk1"/>
                </a:solidFill>
                <a:latin typeface="Tahoma"/>
                <a:ea typeface="Tahoma"/>
                <a:cs typeface="Tahoma"/>
                <a:sym typeface="Tahoma"/>
              </a:rPr>
              <a:t>Initiate a social media campaign to engage youth discussion regarding disability in employment.</a:t>
            </a:r>
            <a:endParaRPr sz="2200" dirty="0"/>
          </a:p>
          <a:p>
            <a:pPr marL="476250" marR="0" lvl="0" indent="-342900" algn="l" rtl="0">
              <a:spcBef>
                <a:spcPts val="0"/>
              </a:spcBef>
              <a:spcAft>
                <a:spcPts val="0"/>
              </a:spcAft>
              <a:buClr>
                <a:schemeClr val="dk1"/>
              </a:buClr>
              <a:buSzPts val="1800"/>
              <a:buFont typeface="Nunito"/>
              <a:buAutoNum type="arabicPeriod" startAt="2"/>
            </a:pPr>
            <a:r>
              <a:rPr lang="en-US" sz="2400" b="1" i="0" u="none" strike="noStrike" cap="none" dirty="0">
                <a:solidFill>
                  <a:schemeClr val="dk1"/>
                </a:solidFill>
                <a:latin typeface="Tahoma"/>
                <a:ea typeface="Tahoma"/>
                <a:cs typeface="Tahoma"/>
                <a:sym typeface="Tahoma"/>
              </a:rPr>
              <a:t>Accomplish cross-system implementation of Employment First principles</a:t>
            </a:r>
            <a:endParaRPr sz="2400" dirty="0"/>
          </a:p>
          <a:p>
            <a:pPr marL="900113" lvl="1" indent="-342900">
              <a:spcBef>
                <a:spcPts val="0"/>
              </a:spcBef>
              <a:spcAft>
                <a:spcPts val="0"/>
              </a:spcAft>
              <a:buClr>
                <a:schemeClr val="dk1"/>
              </a:buClr>
              <a:buSzPts val="1725"/>
              <a:buFont typeface="Tahoma"/>
              <a:buChar char="•"/>
            </a:pPr>
            <a:r>
              <a:rPr lang="en-US" sz="2200" b="0" i="0" u="none" strike="noStrike" cap="none" dirty="0">
                <a:solidFill>
                  <a:schemeClr val="dk1"/>
                </a:solidFill>
                <a:latin typeface="Tahoma"/>
                <a:ea typeface="Tahoma"/>
                <a:cs typeface="Tahoma"/>
                <a:sym typeface="Tahoma"/>
              </a:rPr>
              <a:t>Instill Employment First training across service systems.</a:t>
            </a:r>
            <a:endParaRPr sz="2200" dirty="0"/>
          </a:p>
          <a:p>
            <a:pPr marL="900113" lvl="1" indent="-342900">
              <a:spcBef>
                <a:spcPts val="0"/>
              </a:spcBef>
              <a:spcAft>
                <a:spcPts val="0"/>
              </a:spcAft>
              <a:buClr>
                <a:schemeClr val="dk1"/>
              </a:buClr>
              <a:buSzPts val="1725"/>
              <a:buFont typeface="Tahoma"/>
              <a:buChar char="•"/>
            </a:pPr>
            <a:r>
              <a:rPr lang="en-US" sz="2200" b="0" i="0" u="none" strike="noStrike" cap="none" dirty="0">
                <a:solidFill>
                  <a:schemeClr val="dk1"/>
                </a:solidFill>
                <a:latin typeface="Tahoma"/>
                <a:ea typeface="Tahoma"/>
                <a:cs typeface="Tahoma"/>
                <a:sym typeface="Tahoma"/>
              </a:rPr>
              <a:t>Launch a statewide campaign to improve community perception of disability in employment</a:t>
            </a:r>
            <a:r>
              <a:rPr lang="en-US" sz="2400" b="0" i="0" u="none" strike="noStrike" cap="none" dirty="0">
                <a:solidFill>
                  <a:schemeClr val="dk1"/>
                </a:solidFill>
                <a:latin typeface="Tahoma"/>
                <a:ea typeface="Tahoma"/>
                <a:cs typeface="Tahoma"/>
                <a:sym typeface="Tahoma"/>
              </a:rPr>
              <a:t>.</a:t>
            </a:r>
            <a:endParaRPr sz="2400" dirty="0"/>
          </a:p>
          <a:p>
            <a:pPr marL="500063" marR="0" lvl="0" indent="-238125" algn="l" rtl="0">
              <a:spcBef>
                <a:spcPts val="0"/>
              </a:spcBef>
              <a:spcAft>
                <a:spcPts val="0"/>
              </a:spcAft>
              <a:buClr>
                <a:schemeClr val="dk1"/>
              </a:buClr>
              <a:buSzPts val="1650"/>
              <a:buFont typeface="Tahoma"/>
              <a:buNone/>
            </a:pPr>
            <a:endParaRPr sz="2400" b="0" i="0" u="none" strike="noStrike" cap="none" dirty="0">
              <a:solidFill>
                <a:schemeClr val="dk1"/>
              </a:solidFill>
              <a:latin typeface="Tahoma"/>
              <a:ea typeface="Tahoma"/>
              <a:cs typeface="Tahoma"/>
              <a:sym typeface="Tahoma"/>
            </a:endParaRPr>
          </a:p>
        </p:txBody>
      </p:sp>
      <p:pic>
        <p:nvPicPr>
          <p:cNvPr id="291" name="Shape 291" descr="Blue graphic of a suitcase with text that reads &quot;South Carolina Employment First Initiative with the SC state graphic and logo for the SC Disability Employment Coalition inside of the state graphic" title="SC Employment First Initiative Logo"/>
          <p:cNvPicPr preferRelativeResize="0"/>
          <p:nvPr/>
        </p:nvPicPr>
        <p:blipFill rotWithShape="1">
          <a:blip r:embed="rId3">
            <a:alphaModFix/>
          </a:blip>
          <a:srcRect l="-9630" t="11859" r="9630" b="-17467"/>
          <a:stretch/>
        </p:blipFill>
        <p:spPr>
          <a:xfrm>
            <a:off x="5791200" y="4800600"/>
            <a:ext cx="2377175" cy="2057400"/>
          </a:xfrm>
          <a:prstGeom prst="rect">
            <a:avLst/>
          </a:prstGeom>
          <a:noFill/>
          <a:ln>
            <a:noFill/>
          </a:ln>
        </p:spPr>
      </p:pic>
    </p:spTree>
    <p:extLst>
      <p:ext uri="{BB962C8B-B14F-4D97-AF65-F5344CB8AC3E}">
        <p14:creationId xmlns:p14="http://schemas.microsoft.com/office/powerpoint/2010/main" val="3912290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prstGeom prst="rect">
            <a:avLst/>
          </a:prstGeom>
          <a:noFill/>
          <a:ln>
            <a:noFill/>
          </a:ln>
        </p:spPr>
        <p:txBody>
          <a:bodyPr spcFirstLastPara="1" wrap="square" lIns="68550" tIns="68550" rIns="68550" bIns="68550" anchor="t" anchorCtr="0">
            <a:noAutofit/>
          </a:bodyPr>
          <a:lstStyle/>
          <a:p>
            <a:pPr marL="0" lvl="0" indent="0" rtl="0">
              <a:spcBef>
                <a:spcPts val="0"/>
              </a:spcBef>
              <a:spcAft>
                <a:spcPts val="0"/>
              </a:spcAft>
              <a:buClr>
                <a:schemeClr val="accent2"/>
              </a:buClr>
              <a:buSzPts val="2400"/>
              <a:buFont typeface="Nunito"/>
              <a:buNone/>
            </a:pPr>
            <a:r>
              <a:rPr lang="en-US" dirty="0">
                <a:latin typeface="Nunito"/>
                <a:ea typeface="Nunito"/>
                <a:cs typeface="Nunito"/>
                <a:sym typeface="Nunito"/>
              </a:rPr>
              <a:t>SC Employment First </a:t>
            </a:r>
            <a:r>
              <a:rPr lang="en-US" dirty="0" smtClean="0">
                <a:latin typeface="Nunito"/>
                <a:ea typeface="Nunito"/>
                <a:cs typeface="Nunito"/>
                <a:sym typeface="Nunito"/>
              </a:rPr>
              <a:t>Initiative, </a:t>
            </a:r>
            <a:r>
              <a:rPr lang="en-US" sz="2400" dirty="0" smtClean="0">
                <a:latin typeface="Nunito"/>
                <a:ea typeface="Nunito"/>
                <a:cs typeface="Nunito"/>
                <a:sym typeface="Nunito"/>
              </a:rPr>
              <a:t>cont’d.</a:t>
            </a:r>
            <a:endParaRPr sz="2400" dirty="0">
              <a:latin typeface="Nunito"/>
              <a:ea typeface="Nunito"/>
              <a:cs typeface="Nunito"/>
              <a:sym typeface="Nunito"/>
            </a:endParaRPr>
          </a:p>
          <a:p>
            <a:pPr marL="0" marR="0" lvl="0" indent="0" algn="l" rtl="0">
              <a:spcBef>
                <a:spcPts val="0"/>
              </a:spcBef>
              <a:spcAft>
                <a:spcPts val="0"/>
              </a:spcAft>
              <a:buClr>
                <a:schemeClr val="accent2"/>
              </a:buClr>
              <a:buSzPts val="2400"/>
              <a:buFont typeface="Nunito"/>
              <a:buNone/>
            </a:pPr>
            <a:endParaRPr dirty="0">
              <a:latin typeface="Nunito"/>
              <a:ea typeface="Nunito"/>
              <a:cs typeface="Nunito"/>
              <a:sym typeface="Nunito"/>
            </a:endParaRPr>
          </a:p>
          <a:p>
            <a:pPr marL="0" marR="0" lvl="0" indent="0" algn="l" rtl="0">
              <a:spcBef>
                <a:spcPts val="0"/>
              </a:spcBef>
              <a:spcAft>
                <a:spcPts val="0"/>
              </a:spcAft>
              <a:buClr>
                <a:schemeClr val="accent2"/>
              </a:buClr>
              <a:buSzPts val="2400"/>
              <a:buFont typeface="Nunito"/>
              <a:buNone/>
            </a:pPr>
            <a:endParaRPr sz="2400" b="1" i="0" u="none" strike="noStrike" cap="none" dirty="0">
              <a:solidFill>
                <a:schemeClr val="accent2"/>
              </a:solidFill>
              <a:latin typeface="Nunito"/>
              <a:ea typeface="Nunito"/>
              <a:cs typeface="Nunito"/>
              <a:sym typeface="Nunito"/>
            </a:endParaRPr>
          </a:p>
        </p:txBody>
      </p:sp>
      <p:sp>
        <p:nvSpPr>
          <p:cNvPr id="297" name="Shape 297"/>
          <p:cNvSpPr txBox="1">
            <a:spLocks noGrp="1"/>
          </p:cNvSpPr>
          <p:nvPr>
            <p:ph idx="1"/>
          </p:nvPr>
        </p:nvSpPr>
        <p:spPr>
          <a:xfrm>
            <a:off x="152400" y="914400"/>
            <a:ext cx="8915400" cy="5029200"/>
          </a:xfrm>
          <a:prstGeom prst="rect">
            <a:avLst/>
          </a:prstGeom>
          <a:noFill/>
          <a:ln>
            <a:noFill/>
          </a:ln>
        </p:spPr>
        <p:txBody>
          <a:bodyPr spcFirstLastPara="1" wrap="square" lIns="68550" tIns="68550" rIns="68550" bIns="68550" anchor="t" anchorCtr="0">
            <a:noAutofit/>
          </a:bodyPr>
          <a:lstStyle/>
          <a:p>
            <a:pPr marL="476250" marR="0" lvl="0" indent="-342900" algn="l" rtl="0">
              <a:spcBef>
                <a:spcPts val="0"/>
              </a:spcBef>
              <a:spcAft>
                <a:spcPts val="0"/>
              </a:spcAft>
              <a:buClr>
                <a:schemeClr val="dk1"/>
              </a:buClr>
              <a:buSzPts val="1800"/>
              <a:buFont typeface="Nunito"/>
              <a:buAutoNum type="arabicPeriod" startAt="3"/>
            </a:pPr>
            <a:r>
              <a:rPr lang="en-US" sz="2400" b="1" i="0" u="none" strike="noStrike" cap="none" dirty="0">
                <a:solidFill>
                  <a:schemeClr val="dk1"/>
                </a:solidFill>
                <a:latin typeface="Tahoma"/>
                <a:ea typeface="Tahoma"/>
                <a:cs typeface="Tahoma"/>
                <a:sym typeface="Tahoma"/>
              </a:rPr>
              <a:t>Conduct benefits trainings to dispel myths regarding working and benefits</a:t>
            </a:r>
            <a:endParaRPr sz="2400" b="1" i="0" u="none" strike="noStrike" cap="none" dirty="0">
              <a:solidFill>
                <a:schemeClr val="dk1"/>
              </a:solidFill>
              <a:latin typeface="Tahoma"/>
              <a:ea typeface="Tahoma"/>
              <a:cs typeface="Tahoma"/>
              <a:sym typeface="Tahoma"/>
            </a:endParaRPr>
          </a:p>
          <a:p>
            <a:pPr marL="900113" lvl="1" indent="-342900">
              <a:spcBef>
                <a:spcPts val="0"/>
              </a:spcBef>
              <a:spcAft>
                <a:spcPts val="0"/>
              </a:spcAft>
              <a:buClr>
                <a:schemeClr val="dk1"/>
              </a:buClr>
              <a:buSzPts val="1800"/>
              <a:buFont typeface="Tahoma"/>
              <a:buChar char="•"/>
            </a:pPr>
            <a:r>
              <a:rPr lang="en-US" sz="2200" b="0" i="0" u="none" strike="noStrike" cap="none" dirty="0">
                <a:solidFill>
                  <a:schemeClr val="dk1"/>
                </a:solidFill>
                <a:latin typeface="Tahoma"/>
                <a:ea typeface="Tahoma"/>
                <a:cs typeface="Tahoma"/>
                <a:sym typeface="Tahoma"/>
              </a:rPr>
              <a:t>Provide supports for employers to promote hiring and retention of persons with disabilities.</a:t>
            </a:r>
            <a:endParaRPr sz="2200" b="0" i="0" u="none" strike="noStrike" cap="none" dirty="0">
              <a:solidFill>
                <a:schemeClr val="dk1"/>
              </a:solidFill>
              <a:latin typeface="Tahoma"/>
              <a:ea typeface="Tahoma"/>
              <a:cs typeface="Tahoma"/>
              <a:sym typeface="Tahoma"/>
            </a:endParaRPr>
          </a:p>
          <a:p>
            <a:pPr marL="900113" lvl="1" indent="-342900">
              <a:spcBef>
                <a:spcPts val="0"/>
              </a:spcBef>
              <a:spcAft>
                <a:spcPts val="0"/>
              </a:spcAft>
              <a:buClr>
                <a:schemeClr val="dk1"/>
              </a:buClr>
              <a:buSzPts val="1800"/>
              <a:buFont typeface="Tahoma"/>
              <a:buChar char="•"/>
            </a:pPr>
            <a:r>
              <a:rPr lang="en-US" sz="2200" b="0" i="0" u="none" strike="noStrike" cap="none" dirty="0">
                <a:solidFill>
                  <a:schemeClr val="dk1"/>
                </a:solidFill>
                <a:latin typeface="Tahoma"/>
                <a:ea typeface="Tahoma"/>
                <a:cs typeface="Tahoma"/>
                <a:sym typeface="Tahoma"/>
              </a:rPr>
              <a:t>Offer employer trainings about best practices in inclusive employment.</a:t>
            </a:r>
            <a:endParaRPr sz="2200" b="0" i="0" u="none" strike="noStrike" cap="none" dirty="0">
              <a:solidFill>
                <a:schemeClr val="dk1"/>
              </a:solidFill>
              <a:latin typeface="Tahoma"/>
              <a:ea typeface="Tahoma"/>
              <a:cs typeface="Tahoma"/>
              <a:sym typeface="Tahoma"/>
            </a:endParaRPr>
          </a:p>
          <a:p>
            <a:pPr marL="900113" lvl="1" indent="-342900">
              <a:spcBef>
                <a:spcPts val="0"/>
              </a:spcBef>
              <a:spcAft>
                <a:spcPts val="0"/>
              </a:spcAft>
              <a:buClr>
                <a:schemeClr val="dk1"/>
              </a:buClr>
              <a:buSzPts val="1800"/>
              <a:buFont typeface="Tahoma"/>
              <a:buChar char="•"/>
            </a:pPr>
            <a:r>
              <a:rPr lang="en-US" sz="2200" b="0" i="0" u="none" strike="noStrike" cap="none" dirty="0">
                <a:solidFill>
                  <a:schemeClr val="dk1"/>
                </a:solidFill>
                <a:latin typeface="Tahoma"/>
                <a:ea typeface="Tahoma"/>
                <a:cs typeface="Tahoma"/>
                <a:sym typeface="Tahoma"/>
              </a:rPr>
              <a:t>Implement a targeted campaign to improve employer perceptions of disability.</a:t>
            </a:r>
            <a:endParaRPr sz="2200" b="0" i="0" u="none" strike="noStrike" cap="none" dirty="0">
              <a:solidFill>
                <a:schemeClr val="dk1"/>
              </a:solidFill>
              <a:latin typeface="Tahoma"/>
              <a:ea typeface="Tahoma"/>
              <a:cs typeface="Tahoma"/>
              <a:sym typeface="Tahoma"/>
            </a:endParaRPr>
          </a:p>
          <a:p>
            <a:pPr marL="900113" lvl="1" indent="-342900">
              <a:spcBef>
                <a:spcPts val="0"/>
              </a:spcBef>
              <a:spcAft>
                <a:spcPts val="0"/>
              </a:spcAft>
              <a:buClr>
                <a:schemeClr val="dk1"/>
              </a:buClr>
              <a:buSzPts val="1800"/>
              <a:buFont typeface="Tahoma"/>
              <a:buChar char="•"/>
            </a:pPr>
            <a:r>
              <a:rPr lang="en-US" sz="2200" b="0" i="0" u="none" strike="noStrike" cap="none" dirty="0">
                <a:solidFill>
                  <a:schemeClr val="dk1"/>
                </a:solidFill>
                <a:latin typeface="Tahoma"/>
                <a:ea typeface="Tahoma"/>
                <a:cs typeface="Tahoma"/>
                <a:sym typeface="Tahoma"/>
              </a:rPr>
              <a:t>Publish a listing of supports for employers.</a:t>
            </a:r>
            <a:endParaRPr sz="2200" b="0" i="0" u="none" strike="noStrike" cap="none" dirty="0">
              <a:solidFill>
                <a:schemeClr val="dk1"/>
              </a:solidFill>
              <a:latin typeface="Tahoma"/>
              <a:ea typeface="Tahoma"/>
              <a:cs typeface="Tahoma"/>
              <a:sym typeface="Tahoma"/>
            </a:endParaRPr>
          </a:p>
          <a:p>
            <a:pPr marL="900113" lvl="1" indent="-342900">
              <a:spcBef>
                <a:spcPts val="0"/>
              </a:spcBef>
              <a:spcAft>
                <a:spcPts val="0"/>
              </a:spcAft>
              <a:buClr>
                <a:schemeClr val="dk1"/>
              </a:buClr>
              <a:buSzPts val="1800"/>
              <a:buFont typeface="Tahoma"/>
              <a:buChar char="•"/>
            </a:pPr>
            <a:r>
              <a:rPr lang="en-US" sz="2200" b="0" i="0" u="none" strike="noStrike" cap="none" dirty="0">
                <a:solidFill>
                  <a:schemeClr val="dk1"/>
                </a:solidFill>
                <a:latin typeface="Tahoma"/>
                <a:ea typeface="Tahoma"/>
                <a:cs typeface="Tahoma"/>
                <a:sym typeface="Tahoma"/>
              </a:rPr>
              <a:t>Host an employer summit to promote inclusive workforce development.</a:t>
            </a:r>
            <a:endParaRPr sz="2200" b="0" i="0" u="none" strike="noStrike" cap="none" dirty="0">
              <a:solidFill>
                <a:schemeClr val="dk1"/>
              </a:solidFill>
              <a:latin typeface="Tahoma"/>
              <a:ea typeface="Tahoma"/>
              <a:cs typeface="Tahoma"/>
              <a:sym typeface="Tahoma"/>
            </a:endParaRPr>
          </a:p>
          <a:p>
            <a:pPr marL="257175" marR="0" lvl="0" indent="-123825" algn="l" rtl="0">
              <a:spcBef>
                <a:spcPts val="0"/>
              </a:spcBef>
              <a:spcAft>
                <a:spcPts val="0"/>
              </a:spcAft>
              <a:buClr>
                <a:schemeClr val="accent2"/>
              </a:buClr>
              <a:buSzPts val="1650"/>
              <a:buFont typeface="Tahoma"/>
              <a:buNone/>
            </a:pPr>
            <a:endParaRPr sz="1650" b="0" i="0" u="none" strike="noStrike" cap="none" dirty="0">
              <a:solidFill>
                <a:srgbClr val="000000"/>
              </a:solidFill>
              <a:latin typeface="Arial"/>
              <a:ea typeface="Arial"/>
              <a:cs typeface="Arial"/>
              <a:sym typeface="Arial"/>
            </a:endParaRPr>
          </a:p>
        </p:txBody>
      </p:sp>
      <p:pic>
        <p:nvPicPr>
          <p:cNvPr id="298" name="Shape 298" descr="Blue graphic of a suitcase with text that reads &quot;South Carolina Employment First Initiative with the SC state graphic and logo for the SC Disability Employment Coalition inside of the state graphic" title="SC Employment First Initiative Logo"/>
          <p:cNvPicPr preferRelativeResize="0"/>
          <p:nvPr/>
        </p:nvPicPr>
        <p:blipFill rotWithShape="1">
          <a:blip r:embed="rId3">
            <a:alphaModFix/>
          </a:blip>
          <a:srcRect l="-9630" t="11859" r="9630" b="-17467"/>
          <a:stretch/>
        </p:blipFill>
        <p:spPr>
          <a:xfrm>
            <a:off x="5515499" y="4770999"/>
            <a:ext cx="2377175" cy="1794000"/>
          </a:xfrm>
          <a:prstGeom prst="rect">
            <a:avLst/>
          </a:prstGeom>
          <a:noFill/>
          <a:ln>
            <a:noFill/>
          </a:ln>
        </p:spPr>
      </p:pic>
    </p:spTree>
    <p:extLst>
      <p:ext uri="{BB962C8B-B14F-4D97-AF65-F5344CB8AC3E}">
        <p14:creationId xmlns:p14="http://schemas.microsoft.com/office/powerpoint/2010/main" val="3493539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57601"/>
            <a:ext cx="9144000" cy="1295399"/>
          </a:xfrm>
        </p:spPr>
        <p:txBody>
          <a:bodyPr/>
          <a:lstStyle/>
          <a:p>
            <a:pPr algn="ctr"/>
            <a:r>
              <a:rPr lang="en-US" sz="2400" dirty="0" smtClean="0">
                <a:effectLst/>
              </a:rPr>
              <a:t>Get to the Core of It:</a:t>
            </a:r>
            <a:br>
              <a:rPr lang="en-US" sz="2400" dirty="0" smtClean="0">
                <a:effectLst/>
              </a:rPr>
            </a:br>
            <a:r>
              <a:rPr lang="en-US" sz="2400" dirty="0" smtClean="0">
                <a:effectLst/>
              </a:rPr>
              <a:t> Integrating CIL Core Services for a </a:t>
            </a:r>
            <a:br>
              <a:rPr lang="en-US" sz="2400" dirty="0" smtClean="0">
                <a:effectLst/>
              </a:rPr>
            </a:br>
            <a:r>
              <a:rPr lang="en-US" sz="2400" dirty="0" smtClean="0">
                <a:effectLst/>
              </a:rPr>
              <a:t>Holistic Consumer Experience</a:t>
            </a:r>
            <a:r>
              <a:rPr lang="en-US" sz="2400" dirty="0">
                <a:effectLst/>
              </a:rPr>
              <a:t/>
            </a:r>
            <a:br>
              <a:rPr lang="en-US" sz="2400" dirty="0">
                <a:effectLst/>
              </a:rPr>
            </a:br>
            <a:r>
              <a:rPr lang="en-US" sz="2400" i="1" dirty="0" smtClean="0">
                <a:effectLst/>
              </a:rPr>
              <a:t/>
            </a:r>
            <a:br>
              <a:rPr lang="en-US" sz="2400" i="1" dirty="0" smtClean="0">
                <a:effectLst/>
              </a:rPr>
            </a:br>
            <a:r>
              <a:rPr lang="en-US" sz="2400" i="1" dirty="0" smtClean="0">
                <a:effectLst/>
              </a:rPr>
              <a:t>Seamlessly Integrating Serving Youth in </a:t>
            </a:r>
            <a:r>
              <a:rPr lang="en-US" sz="2400" i="1" smtClean="0">
                <a:effectLst/>
              </a:rPr>
              <a:t>Transition </a:t>
            </a:r>
            <a:br>
              <a:rPr lang="en-US" sz="2400" i="1" smtClean="0">
                <a:effectLst/>
              </a:rPr>
            </a:br>
            <a:r>
              <a:rPr lang="en-US" sz="2400" i="1" smtClean="0">
                <a:effectLst/>
              </a:rPr>
              <a:t>into Core Services</a:t>
            </a:r>
            <a:r>
              <a:rPr lang="en-US" sz="2400" i="1" dirty="0" smtClean="0">
                <a:effectLst/>
              </a:rPr>
              <a:t/>
            </a:r>
            <a:br>
              <a:rPr lang="en-US" sz="2400" i="1" dirty="0" smtClean="0">
                <a:effectLst/>
              </a:rPr>
            </a:br>
            <a:r>
              <a:rPr lang="en-US" sz="2400" i="1" dirty="0" smtClean="0">
                <a:effectLst/>
              </a:rPr>
              <a:t/>
            </a:r>
            <a:br>
              <a:rPr lang="en-US" sz="2400" i="1" dirty="0" smtClean="0">
                <a:effectLst/>
              </a:rPr>
            </a:br>
            <a:r>
              <a:rPr lang="en-US" sz="2000" dirty="0" smtClean="0">
                <a:solidFill>
                  <a:srgbClr val="333399"/>
                </a:solidFill>
                <a:effectLst/>
                <a:latin typeface="Arial Rounded MT Bold" pitchFamily="34" charset="0"/>
              </a:rPr>
              <a:t>Presenters:</a:t>
            </a: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Kimberly Tissot</a:t>
            </a:r>
            <a:br>
              <a:rPr lang="en-US" sz="2000" dirty="0" smtClean="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Charlie Walters</a:t>
            </a:r>
            <a:br>
              <a:rPr lang="en-US" sz="2000" dirty="0" smtClean="0">
                <a:solidFill>
                  <a:srgbClr val="333399"/>
                </a:solidFill>
                <a:effectLst/>
                <a:latin typeface="Arial Rounded MT Bold" pitchFamily="34" charset="0"/>
              </a:rPr>
            </a:b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2000" dirty="0">
                <a:solidFill>
                  <a:srgbClr val="333399"/>
                </a:solidFill>
                <a:effectLst/>
                <a:latin typeface="Arial Rounded MT Bold" pitchFamily="34" charset="0"/>
              </a:rPr>
              <a:t>May </a:t>
            </a:r>
            <a:r>
              <a:rPr lang="en-US" sz="2000" dirty="0" smtClean="0">
                <a:solidFill>
                  <a:srgbClr val="333399"/>
                </a:solidFill>
                <a:effectLst/>
                <a:latin typeface="Arial Rounded MT Bold" pitchFamily="34" charset="0"/>
              </a:rPr>
              <a:t>3, </a:t>
            </a:r>
            <a:r>
              <a:rPr lang="en-US" sz="2000" dirty="0">
                <a:solidFill>
                  <a:srgbClr val="333399"/>
                </a:solidFill>
                <a:effectLst/>
                <a:latin typeface="Arial Rounded MT Bold" pitchFamily="34" charset="0"/>
              </a:rPr>
              <a:t>2018</a:t>
            </a:r>
            <a:br>
              <a:rPr lang="en-US" sz="2000" dirty="0">
                <a:solidFill>
                  <a:srgbClr val="333399"/>
                </a:solidFill>
                <a:effectLst/>
                <a:latin typeface="Arial Rounded MT Bold" pitchFamily="34" charset="0"/>
              </a:rPr>
            </a:br>
            <a:r>
              <a:rPr lang="en-US" sz="2000" dirty="0">
                <a:solidFill>
                  <a:srgbClr val="333399"/>
                </a:solidFill>
                <a:effectLst/>
                <a:latin typeface="Arial Rounded MT Bold" pitchFamily="34" charset="0"/>
              </a:rPr>
              <a:t>Tempe, AZ</a:t>
            </a:r>
            <a:br>
              <a:rPr lang="en-US" sz="2000" dirty="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
            </a:r>
            <a:br>
              <a:rPr lang="en-US" sz="2000" dirty="0" smtClean="0">
                <a:solidFill>
                  <a:srgbClr val="333399"/>
                </a:solidFill>
                <a:effectLst/>
                <a:latin typeface="Arial Rounded MT Bold" pitchFamily="34" charset="0"/>
              </a:rPr>
            </a:b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1800" dirty="0">
                <a:solidFill>
                  <a:srgbClr val="333399"/>
                </a:solidFill>
                <a:effectLst/>
                <a:latin typeface="Arial Rounded MT Bold" pitchFamily="34" charset="0"/>
              </a:rPr>
              <a:t/>
            </a:r>
            <a:br>
              <a:rPr lang="en-US" sz="1800" dirty="0">
                <a:solidFill>
                  <a:srgbClr val="333399"/>
                </a:solidFill>
                <a:effectLst/>
                <a:latin typeface="Arial Rounded MT Bold" pitchFamily="34" charset="0"/>
              </a:rPr>
            </a:br>
            <a:r>
              <a:rPr lang="en-US" sz="1800" i="1" dirty="0">
                <a:solidFill>
                  <a:srgbClr val="333399"/>
                </a:solidFill>
                <a:effectLst/>
                <a:latin typeface="Arial Rounded MT Bold" pitchFamily="34" charset="0"/>
              </a:rPr>
              <a:t/>
            </a:r>
            <a:br>
              <a:rPr lang="en-US" sz="1800" i="1" dirty="0">
                <a:solidFill>
                  <a:srgbClr val="333399"/>
                </a:solidFill>
                <a:effectLst/>
                <a:latin typeface="Arial Rounded MT Bold" pitchFamily="34" charset="0"/>
              </a:rPr>
            </a:br>
            <a:endParaRPr lang="en-US" sz="2000" dirty="0">
              <a:effectLst/>
            </a:endParaRPr>
          </a:p>
        </p:txBody>
      </p:sp>
      <p:pic>
        <p:nvPicPr>
          <p:cNvPr id="1026" name="Picture 2" descr="IL-NET Logo in blue block letters, with CIL-NET SILC-NET underneath in smaller red let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2246" y="392024"/>
            <a:ext cx="1581754" cy="86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997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228600" y="152400"/>
            <a:ext cx="8305800" cy="792162"/>
          </a:xfrm>
          <a:prstGeom prst="rect">
            <a:avLst/>
          </a:prstGeom>
          <a:noFill/>
          <a:ln>
            <a:noFill/>
          </a:ln>
        </p:spPr>
        <p:txBody>
          <a:bodyPr spcFirstLastPara="1" wrap="square" lIns="68550" tIns="68550" rIns="68550" bIns="68550" anchor="t" anchorCtr="0">
            <a:noAutofit/>
          </a:bodyPr>
          <a:lstStyle/>
          <a:p>
            <a:pPr marL="0" lvl="0" indent="0" rtl="0">
              <a:spcBef>
                <a:spcPts val="0"/>
              </a:spcBef>
              <a:spcAft>
                <a:spcPts val="0"/>
              </a:spcAft>
              <a:buClr>
                <a:schemeClr val="accent2"/>
              </a:buClr>
              <a:buSzPts val="2400"/>
              <a:buFont typeface="Nunito"/>
              <a:buNone/>
            </a:pPr>
            <a:r>
              <a:rPr lang="en-US" dirty="0"/>
              <a:t>SC Employment First </a:t>
            </a:r>
            <a:r>
              <a:rPr lang="en-US" dirty="0" smtClean="0"/>
              <a:t>Initiative, </a:t>
            </a:r>
            <a:r>
              <a:rPr lang="en-US" sz="2400" dirty="0" smtClean="0"/>
              <a:t>cont’d. 2</a:t>
            </a:r>
            <a:endParaRPr sz="2400" dirty="0"/>
          </a:p>
          <a:p>
            <a:pPr marL="0" marR="0" lvl="0" indent="0" algn="l" rtl="0">
              <a:spcBef>
                <a:spcPts val="0"/>
              </a:spcBef>
              <a:spcAft>
                <a:spcPts val="0"/>
              </a:spcAft>
              <a:buNone/>
            </a:pPr>
            <a:endParaRPr dirty="0"/>
          </a:p>
          <a:p>
            <a:pPr marL="0" marR="0" lvl="0" indent="0" algn="l" rtl="0">
              <a:spcBef>
                <a:spcPts val="0"/>
              </a:spcBef>
              <a:spcAft>
                <a:spcPts val="0"/>
              </a:spcAft>
              <a:buNone/>
            </a:pPr>
            <a:endParaRPr sz="2400" b="1" i="0" u="none" strike="noStrike" cap="none" dirty="0">
              <a:solidFill>
                <a:schemeClr val="accent2"/>
              </a:solidFill>
              <a:latin typeface="Nunito"/>
              <a:ea typeface="Nunito"/>
              <a:cs typeface="Nunito"/>
              <a:sym typeface="Nunito"/>
            </a:endParaRPr>
          </a:p>
        </p:txBody>
      </p:sp>
      <p:sp>
        <p:nvSpPr>
          <p:cNvPr id="304" name="Shape 304"/>
          <p:cNvSpPr txBox="1">
            <a:spLocks noGrp="1"/>
          </p:cNvSpPr>
          <p:nvPr>
            <p:ph idx="1"/>
          </p:nvPr>
        </p:nvSpPr>
        <p:spPr>
          <a:prstGeom prst="rect">
            <a:avLst/>
          </a:prstGeom>
          <a:noFill/>
          <a:ln>
            <a:noFill/>
          </a:ln>
        </p:spPr>
        <p:txBody>
          <a:bodyPr spcFirstLastPara="1" wrap="square" lIns="68550" tIns="68550" rIns="68550" bIns="68550" anchor="t" anchorCtr="0">
            <a:noAutofit/>
          </a:bodyPr>
          <a:lstStyle/>
          <a:p>
            <a:pPr marL="257175" marR="0" lvl="0" indent="-257175" algn="l" rtl="0">
              <a:spcBef>
                <a:spcPts val="0"/>
              </a:spcBef>
              <a:spcAft>
                <a:spcPts val="0"/>
              </a:spcAft>
              <a:buClr>
                <a:schemeClr val="accent2"/>
              </a:buClr>
              <a:buSzPts val="2100"/>
              <a:buFont typeface="Tahoma"/>
              <a:buNone/>
            </a:pPr>
            <a:r>
              <a:rPr lang="en-US" b="0" i="0" u="none" strike="noStrike" cap="none" dirty="0">
                <a:solidFill>
                  <a:srgbClr val="000000"/>
                </a:solidFill>
                <a:latin typeface="Tahoma"/>
                <a:ea typeface="Tahoma"/>
                <a:cs typeface="Tahoma"/>
                <a:sym typeface="Tahoma"/>
              </a:rPr>
              <a:t>$250,000/annually - Administration on Communi</a:t>
            </a:r>
            <a:r>
              <a:rPr lang="en-US" dirty="0">
                <a:solidFill>
                  <a:srgbClr val="000000"/>
                </a:solidFill>
              </a:rPr>
              <a:t>ty Living</a:t>
            </a:r>
            <a:endParaRPr dirty="0"/>
          </a:p>
          <a:p>
            <a:pPr marL="657225" lvl="1" indent="-257175">
              <a:spcBef>
                <a:spcPts val="0"/>
              </a:spcBef>
              <a:spcAft>
                <a:spcPts val="0"/>
              </a:spcAft>
              <a:buClr>
                <a:srgbClr val="000000"/>
              </a:buClr>
              <a:buSzPts val="2400"/>
              <a:buFont typeface="Tahoma"/>
              <a:buChar char="•"/>
            </a:pPr>
            <a:r>
              <a:rPr lang="en-US" b="0" i="0" u="none" strike="noStrike" cap="none" dirty="0">
                <a:solidFill>
                  <a:srgbClr val="000000"/>
                </a:solidFill>
                <a:latin typeface="Tahoma"/>
                <a:ea typeface="Tahoma"/>
                <a:cs typeface="Tahoma"/>
                <a:sym typeface="Tahoma"/>
              </a:rPr>
              <a:t>1 full-time Director of Employment, 10 part-time staff </a:t>
            </a:r>
            <a:endParaRPr dirty="0"/>
          </a:p>
          <a:p>
            <a:pPr marL="657225" lvl="1" indent="-257175">
              <a:spcBef>
                <a:spcPts val="0"/>
              </a:spcBef>
              <a:spcAft>
                <a:spcPts val="0"/>
              </a:spcAft>
              <a:buClr>
                <a:srgbClr val="000000"/>
              </a:buClr>
              <a:buSzPts val="2400"/>
              <a:buFont typeface="Tahoma"/>
              <a:buChar char="•"/>
            </a:pPr>
            <a:r>
              <a:rPr lang="en-US" b="0" i="0" u="none" strike="noStrike" cap="none" dirty="0">
                <a:solidFill>
                  <a:srgbClr val="000000"/>
                </a:solidFill>
                <a:latin typeface="Tahoma"/>
                <a:ea typeface="Tahoma"/>
                <a:cs typeface="Tahoma"/>
                <a:sym typeface="Tahoma"/>
              </a:rPr>
              <a:t>Subcontracts with SC CILs </a:t>
            </a:r>
            <a:endParaRPr dirty="0"/>
          </a:p>
          <a:p>
            <a:pPr marL="657225" lvl="1" indent="-257175">
              <a:spcBef>
                <a:spcPts val="0"/>
              </a:spcBef>
              <a:spcAft>
                <a:spcPts val="0"/>
              </a:spcAft>
              <a:buClr>
                <a:srgbClr val="000000"/>
              </a:buClr>
              <a:buSzPts val="2400"/>
              <a:buFont typeface="Tahoma"/>
              <a:buChar char="•"/>
            </a:pPr>
            <a:r>
              <a:rPr lang="en-US" b="0" i="0" u="none" strike="noStrike" cap="none" dirty="0">
                <a:solidFill>
                  <a:srgbClr val="000000"/>
                </a:solidFill>
                <a:latin typeface="Tahoma"/>
                <a:ea typeface="Tahoma"/>
                <a:cs typeface="Tahoma"/>
                <a:sym typeface="Tahoma"/>
              </a:rPr>
              <a:t>Partners with SCVRD, DOE, USC UCEDD, P&amp;A, DDC, SCCB, DEW, FCSC, WOIL, AA, &amp; DDSN</a:t>
            </a:r>
            <a:endParaRPr b="0" i="0" u="none" strike="noStrike" cap="none" dirty="0">
              <a:solidFill>
                <a:srgbClr val="000000"/>
              </a:solidFill>
              <a:latin typeface="Tahoma"/>
              <a:ea typeface="Tahoma"/>
              <a:cs typeface="Tahoma"/>
              <a:sym typeface="Tahoma"/>
            </a:endParaRPr>
          </a:p>
        </p:txBody>
      </p:sp>
    </p:spTree>
    <p:extLst>
      <p:ext uri="{BB962C8B-B14F-4D97-AF65-F5344CB8AC3E}">
        <p14:creationId xmlns:p14="http://schemas.microsoft.com/office/powerpoint/2010/main" val="3969100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228600" y="152400"/>
            <a:ext cx="7696200" cy="1447800"/>
          </a:xfrm>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b="1" i="0" u="none" strike="noStrike" cap="none" dirty="0">
                <a:solidFill>
                  <a:schemeClr val="accent2"/>
                </a:solidFill>
                <a:ea typeface="Nunito"/>
                <a:cs typeface="Nunito"/>
                <a:sym typeface="Nunito"/>
              </a:rPr>
              <a:t>SC Parent Training and Information (PTI) Center—Family Connection of SC</a:t>
            </a:r>
            <a:endParaRPr b="1" i="0" u="none" strike="noStrike" cap="none" dirty="0">
              <a:solidFill>
                <a:schemeClr val="accent2"/>
              </a:solidFill>
              <a:ea typeface="Nunito"/>
              <a:cs typeface="Nunito"/>
              <a:sym typeface="Nunito"/>
            </a:endParaRPr>
          </a:p>
        </p:txBody>
      </p:sp>
      <p:sp>
        <p:nvSpPr>
          <p:cNvPr id="310" name="Shape 310"/>
          <p:cNvSpPr txBox="1">
            <a:spLocks noGrp="1"/>
          </p:cNvSpPr>
          <p:nvPr>
            <p:ph idx="1"/>
          </p:nvPr>
        </p:nvSpPr>
        <p:spPr>
          <a:xfrm>
            <a:off x="258792" y="1371600"/>
            <a:ext cx="8686800" cy="4724400"/>
          </a:xfrm>
          <a:prstGeom prst="rect">
            <a:avLst/>
          </a:prstGeom>
          <a:noFill/>
          <a:ln>
            <a:noFill/>
          </a:ln>
        </p:spPr>
        <p:txBody>
          <a:bodyPr spcFirstLastPara="1" wrap="square" lIns="68550" tIns="68550" rIns="68550" bIns="68550" anchor="t" anchorCtr="0">
            <a:noAutofit/>
          </a:bodyPr>
          <a:lstStyle/>
          <a:p>
            <a:pPr marL="133350" marR="0" lvl="0" indent="0" algn="l" rtl="0">
              <a:spcBef>
                <a:spcPts val="0"/>
              </a:spcBef>
              <a:spcAft>
                <a:spcPts val="0"/>
              </a:spcAft>
              <a:buClr>
                <a:srgbClr val="000000"/>
              </a:buClr>
              <a:buSzPts val="1800"/>
              <a:buFont typeface="Tahoma"/>
              <a:buNone/>
            </a:pPr>
            <a:endParaRPr lang="en-US" b="0" i="0" u="none" strike="noStrike" cap="none" dirty="0" smtClean="0">
              <a:solidFill>
                <a:srgbClr val="000000"/>
              </a:solidFill>
              <a:latin typeface="Tahoma"/>
              <a:ea typeface="Tahoma"/>
              <a:cs typeface="Tahoma"/>
              <a:sym typeface="Tahoma"/>
            </a:endParaRPr>
          </a:p>
          <a:p>
            <a:pPr marL="133350" marR="0" lvl="0" indent="0" algn="l" rtl="0">
              <a:spcBef>
                <a:spcPts val="0"/>
              </a:spcBef>
              <a:spcAft>
                <a:spcPts val="0"/>
              </a:spcAft>
              <a:buClr>
                <a:srgbClr val="000000"/>
              </a:buClr>
              <a:buSzPts val="1800"/>
              <a:buFont typeface="Tahoma"/>
              <a:buNone/>
            </a:pPr>
            <a:r>
              <a:rPr lang="en-US" b="0" i="0" u="none" strike="noStrike" cap="none" dirty="0" smtClean="0">
                <a:solidFill>
                  <a:srgbClr val="000000"/>
                </a:solidFill>
                <a:latin typeface="Tahoma"/>
                <a:ea typeface="Tahoma"/>
                <a:cs typeface="Tahoma"/>
                <a:sym typeface="Tahoma"/>
              </a:rPr>
              <a:t>PTIs </a:t>
            </a:r>
            <a:r>
              <a:rPr lang="en-US" b="0" i="0" u="none" strike="noStrike" cap="none" dirty="0">
                <a:solidFill>
                  <a:srgbClr val="000000"/>
                </a:solidFill>
                <a:latin typeface="Tahoma"/>
                <a:ea typeface="Tahoma"/>
                <a:cs typeface="Tahoma"/>
                <a:sym typeface="Tahoma"/>
              </a:rPr>
              <a:t>are parent-led organizations </a:t>
            </a:r>
            <a:endParaRPr dirty="0"/>
          </a:p>
          <a:p>
            <a:pPr marL="657225" lvl="1" indent="-295275">
              <a:spcBef>
                <a:spcPts val="360"/>
              </a:spcBef>
              <a:spcAft>
                <a:spcPts val="0"/>
              </a:spcAft>
              <a:buClr>
                <a:srgbClr val="000000"/>
              </a:buClr>
              <a:buSzPts val="2400"/>
              <a:buFont typeface="Tahoma"/>
              <a:buChar char="•"/>
            </a:pPr>
            <a:r>
              <a:rPr lang="en-US" b="0" i="0" u="none" strike="noStrike" cap="none" dirty="0">
                <a:solidFill>
                  <a:srgbClr val="000000"/>
                </a:solidFill>
                <a:latin typeface="Tahoma"/>
                <a:ea typeface="Tahoma"/>
                <a:cs typeface="Tahoma"/>
                <a:sym typeface="Tahoma"/>
              </a:rPr>
              <a:t>Able SC implements the youth component of the PTI </a:t>
            </a:r>
            <a:r>
              <a:rPr lang="en-US" b="0" i="0" u="none" strike="noStrike" cap="none" dirty="0" smtClean="0">
                <a:solidFill>
                  <a:srgbClr val="000000"/>
                </a:solidFill>
                <a:latin typeface="Tahoma"/>
                <a:ea typeface="Tahoma"/>
                <a:cs typeface="Tahoma"/>
                <a:sym typeface="Tahoma"/>
              </a:rPr>
              <a:t>grant.</a:t>
            </a:r>
            <a:endParaRPr dirty="0"/>
          </a:p>
          <a:p>
            <a:pPr marL="957263" lvl="2" indent="-252412">
              <a:spcBef>
                <a:spcPts val="360"/>
              </a:spcBef>
              <a:spcAft>
                <a:spcPts val="0"/>
              </a:spcAft>
              <a:buClr>
                <a:srgbClr val="000000"/>
              </a:buClr>
              <a:buSzPts val="2400"/>
              <a:buFont typeface="Tahoma"/>
              <a:buChar char="•"/>
            </a:pPr>
            <a:r>
              <a:rPr lang="en-US" b="0" i="0" u="none" strike="noStrike" cap="none" dirty="0">
                <a:solidFill>
                  <a:srgbClr val="000000"/>
                </a:solidFill>
                <a:latin typeface="Tahoma"/>
                <a:ea typeface="Tahoma"/>
                <a:cs typeface="Tahoma"/>
                <a:sym typeface="Tahoma"/>
              </a:rPr>
              <a:t>Provide self-advocacy </a:t>
            </a:r>
            <a:r>
              <a:rPr lang="en-US" b="0" i="0" u="none" strike="noStrike" cap="none" dirty="0" smtClean="0">
                <a:solidFill>
                  <a:srgbClr val="000000"/>
                </a:solidFill>
                <a:latin typeface="Tahoma"/>
                <a:ea typeface="Tahoma"/>
                <a:cs typeface="Tahoma"/>
                <a:sym typeface="Tahoma"/>
              </a:rPr>
              <a:t>training.</a:t>
            </a:r>
            <a:endParaRPr dirty="0"/>
          </a:p>
          <a:p>
            <a:pPr marL="957263" lvl="2" indent="-252412">
              <a:spcBef>
                <a:spcPts val="360"/>
              </a:spcBef>
              <a:spcAft>
                <a:spcPts val="0"/>
              </a:spcAft>
              <a:buClr>
                <a:srgbClr val="000000"/>
              </a:buClr>
              <a:buSzPts val="2400"/>
              <a:buFont typeface="Tahoma"/>
              <a:buChar char="•"/>
            </a:pPr>
            <a:r>
              <a:rPr lang="en-US" b="0" i="0" u="none" strike="noStrike" cap="none" dirty="0">
                <a:solidFill>
                  <a:srgbClr val="000000"/>
                </a:solidFill>
                <a:latin typeface="Tahoma"/>
                <a:ea typeface="Tahoma"/>
                <a:cs typeface="Tahoma"/>
                <a:sym typeface="Tahoma"/>
              </a:rPr>
              <a:t>Provide IL skills to </a:t>
            </a:r>
            <a:r>
              <a:rPr lang="en-US" b="0" i="0" u="none" strike="noStrike" cap="none" dirty="0" smtClean="0">
                <a:solidFill>
                  <a:srgbClr val="000000"/>
                </a:solidFill>
                <a:latin typeface="Tahoma"/>
                <a:ea typeface="Tahoma"/>
                <a:cs typeface="Tahoma"/>
                <a:sym typeface="Tahoma"/>
              </a:rPr>
              <a:t>youth.</a:t>
            </a:r>
            <a:endParaRPr dirty="0"/>
          </a:p>
          <a:p>
            <a:pPr marL="957263" lvl="2" indent="-252412">
              <a:spcBef>
                <a:spcPts val="360"/>
              </a:spcBef>
              <a:spcAft>
                <a:spcPts val="0"/>
              </a:spcAft>
              <a:buClr>
                <a:srgbClr val="000000"/>
              </a:buClr>
              <a:buSzPts val="2400"/>
              <a:buFont typeface="Tahoma"/>
              <a:buChar char="•"/>
            </a:pPr>
            <a:r>
              <a:rPr lang="en-US" b="0" i="0" u="none" strike="noStrike" cap="none" dirty="0">
                <a:solidFill>
                  <a:srgbClr val="000000"/>
                </a:solidFill>
                <a:latin typeface="Tahoma"/>
                <a:ea typeface="Tahoma"/>
                <a:cs typeface="Tahoma"/>
                <a:sym typeface="Tahoma"/>
              </a:rPr>
              <a:t>Provide training to parents re: disability rights/self </a:t>
            </a:r>
            <a:r>
              <a:rPr lang="en-US" b="0" i="0" u="none" strike="noStrike" cap="none" dirty="0" smtClean="0">
                <a:solidFill>
                  <a:srgbClr val="000000"/>
                </a:solidFill>
                <a:latin typeface="Tahoma"/>
                <a:ea typeface="Tahoma"/>
                <a:cs typeface="Tahoma"/>
                <a:sym typeface="Tahoma"/>
              </a:rPr>
              <a:t>advocacy.</a:t>
            </a:r>
            <a:endParaRPr dirty="0"/>
          </a:p>
          <a:p>
            <a:pPr marL="957263" lvl="2" indent="-252412">
              <a:spcBef>
                <a:spcPts val="360"/>
              </a:spcBef>
              <a:spcAft>
                <a:spcPts val="0"/>
              </a:spcAft>
              <a:buClr>
                <a:srgbClr val="000000"/>
              </a:buClr>
              <a:buSzPts val="2400"/>
              <a:buFont typeface="Tahoma"/>
              <a:buChar char="•"/>
            </a:pPr>
            <a:r>
              <a:rPr lang="en-US" b="0" i="0" u="none" strike="noStrike" cap="none" dirty="0">
                <a:solidFill>
                  <a:srgbClr val="000000"/>
                </a:solidFill>
                <a:latin typeface="Tahoma"/>
                <a:ea typeface="Tahoma"/>
                <a:cs typeface="Tahoma"/>
                <a:sym typeface="Tahoma"/>
              </a:rPr>
              <a:t>Co-facilitate parent/youth advisory </a:t>
            </a:r>
            <a:r>
              <a:rPr lang="en-US" b="0" i="0" u="none" strike="noStrike" cap="none" dirty="0" smtClean="0">
                <a:solidFill>
                  <a:srgbClr val="000000"/>
                </a:solidFill>
                <a:latin typeface="Tahoma"/>
                <a:ea typeface="Tahoma"/>
                <a:cs typeface="Tahoma"/>
                <a:sym typeface="Tahoma"/>
              </a:rPr>
              <a:t>council.</a:t>
            </a:r>
            <a:endParaRPr dirty="0"/>
          </a:p>
          <a:p>
            <a:pPr marL="957263" lvl="2" indent="-252412">
              <a:spcBef>
                <a:spcPts val="360"/>
              </a:spcBef>
              <a:spcAft>
                <a:spcPts val="0"/>
              </a:spcAft>
              <a:buClr>
                <a:srgbClr val="000000"/>
              </a:buClr>
              <a:buSzPts val="2400"/>
              <a:buFont typeface="Tahoma"/>
              <a:buChar char="•"/>
            </a:pPr>
            <a:r>
              <a:rPr lang="en-US" b="0" i="0" u="none" strike="noStrike" cap="none" dirty="0">
                <a:solidFill>
                  <a:srgbClr val="000000"/>
                </a:solidFill>
                <a:latin typeface="Tahoma"/>
                <a:ea typeface="Tahoma"/>
                <a:cs typeface="Tahoma"/>
                <a:sym typeface="Tahoma"/>
              </a:rPr>
              <a:t>Free to Be </a:t>
            </a:r>
            <a:r>
              <a:rPr lang="en-US" b="0" i="0" u="none" strike="noStrike" cap="none" dirty="0" smtClean="0">
                <a:solidFill>
                  <a:srgbClr val="000000"/>
                </a:solidFill>
                <a:latin typeface="Tahoma"/>
                <a:ea typeface="Tahoma"/>
                <a:cs typeface="Tahoma"/>
                <a:sym typeface="Tahoma"/>
              </a:rPr>
              <a:t>Me.</a:t>
            </a:r>
            <a:endParaRPr dirty="0"/>
          </a:p>
          <a:p>
            <a:pPr marL="657225" lvl="1" indent="-295275">
              <a:spcBef>
                <a:spcPts val="360"/>
              </a:spcBef>
              <a:spcAft>
                <a:spcPts val="0"/>
              </a:spcAft>
              <a:buClr>
                <a:srgbClr val="000000"/>
              </a:buClr>
              <a:buSzPts val="2400"/>
              <a:buFont typeface="Tahoma"/>
              <a:buChar char="•"/>
            </a:pPr>
            <a:r>
              <a:rPr lang="en-US" b="0" i="0" u="none" strike="noStrike" cap="none" dirty="0">
                <a:solidFill>
                  <a:srgbClr val="000000"/>
                </a:solidFill>
                <a:latin typeface="Tahoma"/>
                <a:ea typeface="Tahoma"/>
                <a:cs typeface="Tahoma"/>
                <a:sym typeface="Tahoma"/>
              </a:rPr>
              <a:t>Provide TA for parents WITH </a:t>
            </a:r>
            <a:r>
              <a:rPr lang="en-US" b="0" i="0" u="none" strike="noStrike" cap="none" dirty="0" smtClean="0">
                <a:solidFill>
                  <a:srgbClr val="000000"/>
                </a:solidFill>
                <a:latin typeface="Tahoma"/>
                <a:ea typeface="Tahoma"/>
                <a:cs typeface="Tahoma"/>
                <a:sym typeface="Tahoma"/>
              </a:rPr>
              <a:t>disabilities. </a:t>
            </a:r>
            <a:endParaRPr dirty="0"/>
          </a:p>
          <a:p>
            <a:pPr marL="0" marR="0" lvl="0" indent="0" algn="l" rtl="0">
              <a:spcBef>
                <a:spcPts val="360"/>
              </a:spcBef>
              <a:spcAft>
                <a:spcPts val="0"/>
              </a:spcAft>
              <a:buClr>
                <a:schemeClr val="dk1"/>
              </a:buClr>
              <a:buSzPts val="1800"/>
              <a:buFont typeface="Tahoma"/>
              <a:buNone/>
            </a:pPr>
            <a:endParaRPr b="0" i="0" u="none" strike="noStrike" cap="none" dirty="0">
              <a:solidFill>
                <a:srgbClr val="000000"/>
              </a:solidFill>
              <a:latin typeface="Tahoma"/>
              <a:ea typeface="Tahoma"/>
              <a:cs typeface="Tahoma"/>
              <a:sym typeface="Tahoma"/>
            </a:endParaRPr>
          </a:p>
        </p:txBody>
      </p:sp>
    </p:spTree>
    <p:extLst>
      <p:ext uri="{BB962C8B-B14F-4D97-AF65-F5344CB8AC3E}">
        <p14:creationId xmlns:p14="http://schemas.microsoft.com/office/powerpoint/2010/main" val="3109101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b="1" i="0" u="none" strike="noStrike" cap="none" dirty="0">
                <a:solidFill>
                  <a:schemeClr val="accent2"/>
                </a:solidFill>
                <a:ea typeface="Nunito"/>
                <a:cs typeface="Nunito"/>
                <a:sym typeface="Nunito"/>
              </a:rPr>
              <a:t>SC Parent Training and Information Center (PTI)</a:t>
            </a:r>
            <a:endParaRPr b="1" i="0" u="none" strike="noStrike" cap="none" dirty="0">
              <a:solidFill>
                <a:schemeClr val="accent2"/>
              </a:solidFill>
              <a:ea typeface="Nunito"/>
              <a:cs typeface="Nunito"/>
              <a:sym typeface="Nunito"/>
            </a:endParaRPr>
          </a:p>
        </p:txBody>
      </p:sp>
      <p:sp>
        <p:nvSpPr>
          <p:cNvPr id="316" name="Shape 316"/>
          <p:cNvSpPr txBox="1">
            <a:spLocks noGrp="1"/>
          </p:cNvSpPr>
          <p:nvPr>
            <p:ph idx="1"/>
          </p:nvPr>
        </p:nvSpPr>
        <p:spPr>
          <a:xfrm>
            <a:off x="244415" y="1295400"/>
            <a:ext cx="8686800" cy="5029200"/>
          </a:xfrm>
          <a:prstGeom prst="rect">
            <a:avLst/>
          </a:prstGeom>
          <a:noFill/>
          <a:ln>
            <a:noFill/>
          </a:ln>
        </p:spPr>
        <p:txBody>
          <a:bodyPr spcFirstLastPara="1" wrap="square" lIns="68550" tIns="68550" rIns="68550" bIns="68550" anchor="t" anchorCtr="0">
            <a:noAutofit/>
          </a:bodyPr>
          <a:lstStyle/>
          <a:p>
            <a:pPr marL="257175" marR="0" lvl="0" indent="-257175" algn="l" rtl="0">
              <a:spcBef>
                <a:spcPts val="0"/>
              </a:spcBef>
              <a:spcAft>
                <a:spcPts val="0"/>
              </a:spcAft>
              <a:buClr>
                <a:schemeClr val="accent2"/>
              </a:buClr>
              <a:buSzPts val="2100"/>
              <a:buFont typeface="Tahoma"/>
              <a:buNone/>
            </a:pPr>
            <a:r>
              <a:rPr lang="en-US" b="0" i="0" u="none" strike="noStrike" cap="none" dirty="0">
                <a:solidFill>
                  <a:srgbClr val="000000"/>
                </a:solidFill>
                <a:latin typeface="Tahoma"/>
                <a:ea typeface="Tahoma"/>
                <a:cs typeface="Tahoma"/>
                <a:sym typeface="Tahoma"/>
              </a:rPr>
              <a:t>$26,000/Annually - Family Connecti</a:t>
            </a:r>
            <a:r>
              <a:rPr lang="en-US" dirty="0">
                <a:solidFill>
                  <a:srgbClr val="000000"/>
                </a:solidFill>
              </a:rPr>
              <a:t>on of SC (SC’s PTI)</a:t>
            </a:r>
            <a:endParaRPr b="0" i="0" u="none" strike="noStrike" cap="none" dirty="0">
              <a:solidFill>
                <a:srgbClr val="000000"/>
              </a:solidFill>
              <a:latin typeface="Tahoma"/>
              <a:ea typeface="Tahoma"/>
              <a:cs typeface="Tahoma"/>
              <a:sym typeface="Tahoma"/>
            </a:endParaRPr>
          </a:p>
          <a:p>
            <a:pPr marL="657225" lvl="1" indent="-276225">
              <a:spcBef>
                <a:spcPts val="0"/>
              </a:spcBef>
              <a:spcAft>
                <a:spcPts val="0"/>
              </a:spcAft>
              <a:buClr>
                <a:srgbClr val="000000"/>
              </a:buClr>
              <a:buSzPts val="2400"/>
              <a:buFont typeface="Tahoma"/>
              <a:buChar char="•"/>
            </a:pPr>
            <a:r>
              <a:rPr lang="en-US" b="0" i="0" u="none" strike="noStrike" cap="none" dirty="0">
                <a:solidFill>
                  <a:srgbClr val="000000"/>
                </a:solidFill>
                <a:latin typeface="Tahoma"/>
                <a:ea typeface="Tahoma"/>
                <a:cs typeface="Tahoma"/>
                <a:sym typeface="Tahoma"/>
              </a:rPr>
              <a:t>Assists with funding EQUIP</a:t>
            </a:r>
            <a:endParaRPr dirty="0"/>
          </a:p>
          <a:p>
            <a:pPr marL="657225" lvl="1" indent="-276225">
              <a:spcBef>
                <a:spcPts val="0"/>
              </a:spcBef>
              <a:spcAft>
                <a:spcPts val="0"/>
              </a:spcAft>
              <a:buClr>
                <a:srgbClr val="000000"/>
              </a:buClr>
              <a:buSzPts val="2400"/>
              <a:buFont typeface="Tahoma"/>
              <a:buChar char="•"/>
            </a:pPr>
            <a:r>
              <a:rPr lang="en-US" b="0" i="0" u="none" strike="noStrike" cap="none" dirty="0">
                <a:solidFill>
                  <a:srgbClr val="000000"/>
                </a:solidFill>
                <a:latin typeface="Tahoma"/>
                <a:ea typeface="Tahoma"/>
                <a:cs typeface="Tahoma"/>
                <a:sym typeface="Tahoma"/>
              </a:rPr>
              <a:t>7 part-time program staff </a:t>
            </a:r>
            <a:endParaRPr dirty="0"/>
          </a:p>
          <a:p>
            <a:pPr marL="657225" lvl="1" indent="-276225">
              <a:spcBef>
                <a:spcPts val="0"/>
              </a:spcBef>
              <a:spcAft>
                <a:spcPts val="0"/>
              </a:spcAft>
              <a:buClr>
                <a:srgbClr val="000000"/>
              </a:buClr>
              <a:buSzPts val="2400"/>
              <a:buFont typeface="Tahoma"/>
              <a:buChar char="•"/>
            </a:pPr>
            <a:r>
              <a:rPr lang="en-US" b="0" i="0" u="none" strike="noStrike" cap="none" dirty="0">
                <a:solidFill>
                  <a:srgbClr val="000000"/>
                </a:solidFill>
                <a:latin typeface="Tahoma"/>
                <a:ea typeface="Tahoma"/>
                <a:cs typeface="Tahoma"/>
                <a:sym typeface="Tahoma"/>
              </a:rPr>
              <a:t>Assisted in the process of writing this grant </a:t>
            </a:r>
            <a:endParaRPr dirty="0"/>
          </a:p>
          <a:p>
            <a:pPr marL="657225" lvl="1" indent="-276225">
              <a:spcBef>
                <a:spcPts val="0"/>
              </a:spcBef>
              <a:spcAft>
                <a:spcPts val="0"/>
              </a:spcAft>
              <a:buClr>
                <a:srgbClr val="000000"/>
              </a:buClr>
              <a:buSzPts val="2400"/>
              <a:buFont typeface="Tahoma"/>
              <a:buChar char="•"/>
            </a:pPr>
            <a:r>
              <a:rPr lang="en-US" b="0" i="0" u="none" strike="noStrike" cap="none" dirty="0">
                <a:solidFill>
                  <a:srgbClr val="000000"/>
                </a:solidFill>
                <a:latin typeface="Tahoma"/>
                <a:ea typeface="Tahoma"/>
                <a:cs typeface="Tahoma"/>
                <a:sym typeface="Tahoma"/>
              </a:rPr>
              <a:t>New PTI </a:t>
            </a:r>
            <a:endParaRPr b="0" i="0" u="none" strike="noStrike" cap="none" dirty="0">
              <a:solidFill>
                <a:srgbClr val="000000"/>
              </a:solidFill>
              <a:latin typeface="Tahoma"/>
              <a:ea typeface="Tahoma"/>
              <a:cs typeface="Tahoma"/>
              <a:sym typeface="Tahoma"/>
            </a:endParaRPr>
          </a:p>
          <a:p>
            <a:pPr marL="400050" lvl="1" indent="0">
              <a:spcBef>
                <a:spcPts val="0"/>
              </a:spcBef>
              <a:spcAft>
                <a:spcPts val="0"/>
              </a:spcAft>
              <a:buClr>
                <a:schemeClr val="accent2"/>
              </a:buClr>
              <a:buSzPts val="2100"/>
              <a:buFont typeface="Tahoma"/>
              <a:buNone/>
            </a:pPr>
            <a:endParaRPr b="0" i="0" u="none" strike="noStrike" cap="none" dirty="0">
              <a:solidFill>
                <a:srgbClr val="000000"/>
              </a:solidFill>
              <a:latin typeface="Tahoma"/>
              <a:ea typeface="Tahoma"/>
              <a:cs typeface="Tahoma"/>
              <a:sym typeface="Tahoma"/>
            </a:endParaRPr>
          </a:p>
        </p:txBody>
      </p:sp>
    </p:spTree>
    <p:extLst>
      <p:ext uri="{BB962C8B-B14F-4D97-AF65-F5344CB8AC3E}">
        <p14:creationId xmlns:p14="http://schemas.microsoft.com/office/powerpoint/2010/main" val="1188639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219974" y="34506"/>
            <a:ext cx="7696200" cy="7921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i="0" u="none" strike="noStrike" cap="none" dirty="0">
                <a:solidFill>
                  <a:schemeClr val="accent2"/>
                </a:solidFill>
                <a:ea typeface="Nunito"/>
                <a:cs typeface="Nunito"/>
                <a:sym typeface="Nunito"/>
              </a:rPr>
              <a:t>School Visits</a:t>
            </a:r>
            <a:endParaRPr b="1" i="0" u="none" strike="noStrike" cap="none" dirty="0">
              <a:solidFill>
                <a:schemeClr val="accent2"/>
              </a:solidFill>
              <a:ea typeface="Nunito"/>
              <a:cs typeface="Nunito"/>
              <a:sym typeface="Nunito"/>
            </a:endParaRPr>
          </a:p>
        </p:txBody>
      </p:sp>
      <p:sp>
        <p:nvSpPr>
          <p:cNvPr id="323" name="Shape 323"/>
          <p:cNvSpPr txBox="1">
            <a:spLocks noGrp="1"/>
          </p:cNvSpPr>
          <p:nvPr>
            <p:ph idx="1"/>
          </p:nvPr>
        </p:nvSpPr>
        <p:spPr>
          <a:xfrm>
            <a:off x="219974" y="762000"/>
            <a:ext cx="8695426" cy="5334000"/>
          </a:xfrm>
          <a:prstGeom prst="rect">
            <a:avLst/>
          </a:prstGeom>
          <a:noFill/>
          <a:ln>
            <a:noFill/>
          </a:ln>
        </p:spPr>
        <p:txBody>
          <a:bodyPr spcFirstLastPara="1" wrap="square" lIns="91425" tIns="45700" rIns="91425" bIns="45700" anchor="t" anchorCtr="0">
            <a:noAutofit/>
          </a:bodyPr>
          <a:lstStyle/>
          <a:p>
            <a:pPr marL="133350" marR="0" lvl="0" indent="0" algn="l" rtl="0">
              <a:spcBef>
                <a:spcPts val="0"/>
              </a:spcBef>
              <a:spcAft>
                <a:spcPts val="0"/>
              </a:spcAft>
              <a:buClr>
                <a:schemeClr val="dk1"/>
              </a:buClr>
              <a:buSzPts val="1800"/>
              <a:buFont typeface="Tahoma"/>
              <a:buNone/>
            </a:pPr>
            <a:r>
              <a:rPr lang="en-US" sz="2550" b="1" i="0" u="none" strike="noStrike" cap="none" dirty="0">
                <a:solidFill>
                  <a:schemeClr val="dk1"/>
                </a:solidFill>
                <a:latin typeface="Tahoma"/>
                <a:ea typeface="Tahoma"/>
                <a:cs typeface="Tahoma"/>
                <a:sym typeface="Tahoma"/>
              </a:rPr>
              <a:t>Able SC is actively involved with several school districts in South Carolina.  </a:t>
            </a:r>
            <a:endParaRPr sz="2550" b="1" i="0" u="none" strike="noStrike" cap="none" dirty="0">
              <a:solidFill>
                <a:schemeClr val="dk1"/>
              </a:solidFill>
              <a:latin typeface="Tahoma"/>
              <a:ea typeface="Tahoma"/>
              <a:cs typeface="Tahoma"/>
              <a:sym typeface="Tahoma"/>
            </a:endParaRPr>
          </a:p>
          <a:p>
            <a:pPr marL="557213" marR="0" lvl="1" indent="-239712" algn="l" rtl="0">
              <a:spcBef>
                <a:spcPts val="360"/>
              </a:spcBef>
              <a:spcAft>
                <a:spcPts val="0"/>
              </a:spcAft>
              <a:buClr>
                <a:schemeClr val="dk1"/>
              </a:buClr>
              <a:buSzPts val="2200"/>
              <a:buFont typeface="Tahoma"/>
              <a:buChar char="•"/>
            </a:pPr>
            <a:r>
              <a:rPr lang="en-US" sz="2550" b="0" i="0" u="none" strike="noStrike" cap="none" dirty="0">
                <a:solidFill>
                  <a:schemeClr val="dk1"/>
                </a:solidFill>
                <a:latin typeface="Tahoma"/>
                <a:ea typeface="Tahoma"/>
                <a:cs typeface="Tahoma"/>
                <a:sym typeface="Tahoma"/>
              </a:rPr>
              <a:t>We provide disability pride, self-advocacy, employment and independent living skill-building opportunities  through  engaging, interactive activities and discussion with peer mentors in the classroom. </a:t>
            </a:r>
            <a:endParaRPr sz="2550" b="0" i="0" u="none" strike="noStrike" cap="none" dirty="0">
              <a:solidFill>
                <a:schemeClr val="dk1"/>
              </a:solidFill>
              <a:latin typeface="Tahoma"/>
              <a:ea typeface="Tahoma"/>
              <a:cs typeface="Tahoma"/>
              <a:sym typeface="Tahoma"/>
            </a:endParaRPr>
          </a:p>
          <a:p>
            <a:pPr marL="433388" marR="0" lvl="1" indent="0" algn="l" rtl="0">
              <a:spcBef>
                <a:spcPts val="360"/>
              </a:spcBef>
              <a:spcAft>
                <a:spcPts val="0"/>
              </a:spcAft>
              <a:buClr>
                <a:schemeClr val="dk1"/>
              </a:buClr>
              <a:buSzPts val="1800"/>
              <a:buFont typeface="Tahoma"/>
              <a:buNone/>
            </a:pPr>
            <a:r>
              <a:rPr lang="en-US" sz="2550" b="0" i="0" u="none" strike="noStrike" cap="none" dirty="0">
                <a:solidFill>
                  <a:schemeClr val="dk1"/>
                </a:solidFill>
                <a:latin typeface="Tahoma"/>
                <a:ea typeface="Tahoma"/>
                <a:cs typeface="Tahoma"/>
                <a:sym typeface="Tahoma"/>
              </a:rPr>
              <a:t>* Promote independent living, disability awareness, inclusion in general education classes, self advocacy, peer </a:t>
            </a:r>
            <a:r>
              <a:rPr lang="en-US" sz="2550" b="0" i="0" u="none" strike="noStrike" cap="none" dirty="0" smtClean="0">
                <a:solidFill>
                  <a:schemeClr val="dk1"/>
                </a:solidFill>
                <a:latin typeface="Tahoma"/>
                <a:ea typeface="Tahoma"/>
                <a:cs typeface="Tahoma"/>
                <a:sym typeface="Tahoma"/>
              </a:rPr>
              <a:t>mentoring, </a:t>
            </a:r>
            <a:r>
              <a:rPr lang="en-US" sz="2550" b="0" i="0" u="none" strike="noStrike" cap="none" dirty="0">
                <a:solidFill>
                  <a:schemeClr val="dk1"/>
                </a:solidFill>
                <a:latin typeface="Tahoma"/>
                <a:ea typeface="Tahoma"/>
                <a:cs typeface="Tahoma"/>
                <a:sym typeface="Tahoma"/>
              </a:rPr>
              <a:t>and collaboration among agencies (I&amp;R</a:t>
            </a:r>
            <a:r>
              <a:rPr lang="en-US" sz="2550" b="0" i="0" u="none" strike="noStrike" cap="none" dirty="0" smtClean="0">
                <a:solidFill>
                  <a:schemeClr val="dk1"/>
                </a:solidFill>
                <a:latin typeface="Tahoma"/>
                <a:ea typeface="Tahoma"/>
                <a:cs typeface="Tahoma"/>
                <a:sym typeface="Tahoma"/>
              </a:rPr>
              <a:t>)</a:t>
            </a:r>
            <a:endParaRPr lang="en-US" sz="1600" b="0" i="0" u="none" strike="noStrike" cap="none" dirty="0" smtClean="0">
              <a:solidFill>
                <a:schemeClr val="dk1"/>
              </a:solidFill>
              <a:latin typeface="Tahoma"/>
              <a:ea typeface="Tahoma"/>
              <a:cs typeface="Tahoma"/>
              <a:sym typeface="Tahoma"/>
            </a:endParaRPr>
          </a:p>
          <a:p>
            <a:pPr marL="133350" marR="0" lvl="0" indent="0" algn="ctr" rtl="0">
              <a:spcBef>
                <a:spcPts val="360"/>
              </a:spcBef>
              <a:spcAft>
                <a:spcPts val="0"/>
              </a:spcAft>
              <a:buClr>
                <a:schemeClr val="dk1"/>
              </a:buClr>
              <a:buSzPts val="1800"/>
              <a:buFont typeface="Tahoma"/>
              <a:buNone/>
            </a:pPr>
            <a:r>
              <a:rPr lang="en-US" sz="2550" dirty="0">
                <a:solidFill>
                  <a:schemeClr val="dk1"/>
                </a:solidFill>
                <a:latin typeface="Tahoma"/>
                <a:ea typeface="Tahoma"/>
                <a:cs typeface="Tahoma"/>
                <a:sym typeface="Tahoma"/>
              </a:rPr>
              <a:t>*</a:t>
            </a:r>
            <a:r>
              <a:rPr lang="en-US" sz="2550" b="1" i="0" u="none" strike="noStrike" cap="none" dirty="0" smtClean="0">
                <a:solidFill>
                  <a:schemeClr val="dk1"/>
                </a:solidFill>
                <a:latin typeface="Tahoma"/>
                <a:ea typeface="Tahoma"/>
                <a:cs typeface="Tahoma"/>
                <a:sym typeface="Tahoma"/>
              </a:rPr>
              <a:t>Success </a:t>
            </a:r>
            <a:r>
              <a:rPr lang="en-US" sz="2550" b="1" i="0" u="none" strike="noStrike" cap="none" dirty="0">
                <a:solidFill>
                  <a:schemeClr val="dk1"/>
                </a:solidFill>
                <a:latin typeface="Tahoma"/>
                <a:ea typeface="Tahoma"/>
                <a:cs typeface="Tahoma"/>
                <a:sym typeface="Tahoma"/>
              </a:rPr>
              <a:t>after high school for youth is directly linked to the above services. CIL services help bridge the research to practice gap!</a:t>
            </a:r>
            <a:endParaRPr sz="2550" dirty="0"/>
          </a:p>
        </p:txBody>
      </p:sp>
      <p:sp>
        <p:nvSpPr>
          <p:cNvPr id="324" name="Shape 324"/>
          <p:cNvSpPr txBox="1">
            <a:spLocks noGrp="1"/>
          </p:cNvSpPr>
          <p:nvPr>
            <p:ph type="sldNum" idx="4294967295"/>
          </p:nvPr>
        </p:nvSpPr>
        <p:spPr>
          <a:xfrm>
            <a:off x="8732838" y="5521325"/>
            <a:ext cx="411162" cy="3921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750" b="1" i="0" u="none" strike="noStrike" cap="none">
                <a:solidFill>
                  <a:srgbClr val="FFFFFF"/>
                </a:solidFill>
                <a:latin typeface="Arial"/>
                <a:ea typeface="Arial"/>
                <a:cs typeface="Arial"/>
                <a:sym typeface="Arial"/>
              </a:rPr>
              <a:t>23</a:t>
            </a:fld>
            <a:endParaRPr sz="750" b="1"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105372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i="0" u="none" strike="noStrike" cap="none" dirty="0">
                <a:solidFill>
                  <a:schemeClr val="accent2"/>
                </a:solidFill>
                <a:ea typeface="Nunito"/>
                <a:cs typeface="Nunito"/>
                <a:sym typeface="Nunito"/>
              </a:rPr>
              <a:t>One-to-One Youth Skill Building</a:t>
            </a:r>
            <a:endParaRPr b="1" i="0" u="none" strike="noStrike" cap="none" dirty="0">
              <a:solidFill>
                <a:schemeClr val="accent2"/>
              </a:solidFill>
              <a:ea typeface="Nunito"/>
              <a:cs typeface="Nunito"/>
              <a:sym typeface="Nunito"/>
            </a:endParaRPr>
          </a:p>
        </p:txBody>
      </p:sp>
      <p:sp>
        <p:nvSpPr>
          <p:cNvPr id="331" name="Shape 331"/>
          <p:cNvSpPr txBox="1">
            <a:spLocks noGrp="1"/>
          </p:cNvSpPr>
          <p:nvPr>
            <p:ph idx="1"/>
          </p:nvPr>
        </p:nvSpPr>
        <p:spPr>
          <a:xfrm>
            <a:off x="381000" y="1066800"/>
            <a:ext cx="8534400" cy="5029200"/>
          </a:xfrm>
          <a:prstGeom prst="rect">
            <a:avLst/>
          </a:prstGeom>
          <a:noFill/>
          <a:ln>
            <a:noFill/>
          </a:ln>
        </p:spPr>
        <p:txBody>
          <a:bodyPr spcFirstLastPara="1" wrap="square" lIns="91425" tIns="45700" rIns="91425" bIns="45700" anchor="t" anchorCtr="0">
            <a:noAutofit/>
          </a:bodyPr>
          <a:lstStyle/>
          <a:p>
            <a:pPr marL="257175" marR="0" lvl="0" indent="-285750" algn="l" rtl="0">
              <a:spcBef>
                <a:spcPts val="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Our Independent Living Specialists work one on one with young adults throughout the Midlands and Upstate on consumer-directed independent living goals, such as directing their own IEP, employment preparation, cooking, budgeting, securing transportation and affordable housing, and much </a:t>
            </a:r>
            <a:r>
              <a:rPr lang="en-US" b="0" i="0" u="none" strike="noStrike" cap="none" dirty="0" smtClean="0">
                <a:solidFill>
                  <a:schemeClr val="dk1"/>
                </a:solidFill>
                <a:latin typeface="Tahoma"/>
                <a:ea typeface="Tahoma"/>
                <a:cs typeface="Tahoma"/>
                <a:sym typeface="Tahoma"/>
              </a:rPr>
              <a:t>more.</a:t>
            </a:r>
            <a:endParaRPr dirty="0"/>
          </a:p>
          <a:p>
            <a:pPr marL="257175" marR="0" lvl="0" indent="-285750" algn="l" rtl="0">
              <a:spcBef>
                <a:spcPts val="39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We have youth-focused independent living </a:t>
            </a:r>
            <a:r>
              <a:rPr lang="en-US" b="0" i="0" u="none" strike="noStrike" cap="none" dirty="0" smtClean="0">
                <a:solidFill>
                  <a:schemeClr val="dk1"/>
                </a:solidFill>
                <a:latin typeface="Tahoma"/>
                <a:ea typeface="Tahoma"/>
                <a:cs typeface="Tahoma"/>
                <a:sym typeface="Tahoma"/>
              </a:rPr>
              <a:t>specialists.</a:t>
            </a:r>
            <a:endParaRPr b="0" i="0" u="none" strike="noStrike" cap="none" dirty="0">
              <a:solidFill>
                <a:schemeClr val="dk1"/>
              </a:solidFill>
              <a:latin typeface="Tahoma"/>
              <a:ea typeface="Tahoma"/>
              <a:cs typeface="Tahoma"/>
              <a:sym typeface="Tahoma"/>
            </a:endParaRPr>
          </a:p>
        </p:txBody>
      </p:sp>
      <p:sp>
        <p:nvSpPr>
          <p:cNvPr id="332" name="Shape 332"/>
          <p:cNvSpPr txBox="1">
            <a:spLocks noGrp="1"/>
          </p:cNvSpPr>
          <p:nvPr>
            <p:ph type="sldNum" idx="4294967295"/>
          </p:nvPr>
        </p:nvSpPr>
        <p:spPr>
          <a:xfrm>
            <a:off x="8732838" y="5521325"/>
            <a:ext cx="411162" cy="3921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750" b="1" i="0" u="none" strike="noStrike" cap="none">
                <a:solidFill>
                  <a:srgbClr val="FFFFFF"/>
                </a:solidFill>
                <a:latin typeface="Arial"/>
                <a:ea typeface="Arial"/>
                <a:cs typeface="Arial"/>
                <a:sym typeface="Arial"/>
              </a:rPr>
              <a:t>24</a:t>
            </a:fld>
            <a:endParaRPr sz="750" b="1"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2751392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dirty="0"/>
              <a:t>School </a:t>
            </a:r>
            <a:r>
              <a:rPr lang="en-US" dirty="0" smtClean="0"/>
              <a:t>Visits</a:t>
            </a:r>
            <a:r>
              <a:rPr lang="en-US" sz="2400" dirty="0" smtClean="0"/>
              <a:t>, cont’d.</a:t>
            </a:r>
            <a:endParaRPr dirty="0"/>
          </a:p>
        </p:txBody>
      </p:sp>
      <p:sp>
        <p:nvSpPr>
          <p:cNvPr id="338" name="Shape 338"/>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accent2"/>
              </a:buClr>
              <a:buSzPts val="2400"/>
              <a:buFont typeface="Tahoma"/>
              <a:buNone/>
            </a:pPr>
            <a:r>
              <a:rPr lang="en-US" b="0" i="0" u="none" strike="noStrike" cap="none" dirty="0">
                <a:solidFill>
                  <a:schemeClr val="dk1"/>
                </a:solidFill>
                <a:latin typeface="Tahoma"/>
                <a:ea typeface="Tahoma"/>
                <a:cs typeface="Tahoma"/>
                <a:sym typeface="Tahoma"/>
              </a:rPr>
              <a:t> $70,000/Annually - </a:t>
            </a:r>
            <a:r>
              <a:rPr lang="en-US" dirty="0"/>
              <a:t>SC DOE</a:t>
            </a:r>
            <a:endParaRPr b="0" i="0" u="none" strike="noStrike" cap="none" dirty="0">
              <a:solidFill>
                <a:schemeClr val="dk1"/>
              </a:solidFill>
              <a:latin typeface="Tahoma"/>
              <a:ea typeface="Tahoma"/>
              <a:cs typeface="Tahoma"/>
              <a:sym typeface="Tahoma"/>
            </a:endParaRPr>
          </a:p>
          <a:p>
            <a:pPr marL="657225" lvl="1" indent="-257175">
              <a:spcBef>
                <a:spcPts val="0"/>
              </a:spcBef>
              <a:spcAft>
                <a:spcPts val="0"/>
              </a:spcAft>
              <a:buClr>
                <a:schemeClr val="dk1"/>
              </a:buClr>
              <a:buSzPts val="2400"/>
              <a:buFont typeface="Tahoma"/>
              <a:buChar char="•"/>
            </a:pPr>
            <a:r>
              <a:rPr lang="en-US" dirty="0"/>
              <a:t>4</a:t>
            </a:r>
            <a:r>
              <a:rPr lang="en-US" b="0" i="0" u="none" strike="noStrike" cap="none" dirty="0">
                <a:solidFill>
                  <a:schemeClr val="dk1"/>
                </a:solidFill>
                <a:latin typeface="Tahoma"/>
                <a:ea typeface="Tahoma"/>
                <a:cs typeface="Tahoma"/>
                <a:sym typeface="Tahoma"/>
              </a:rPr>
              <a:t> part-time staff members </a:t>
            </a:r>
            <a:endParaRPr dirty="0"/>
          </a:p>
          <a:p>
            <a:pPr marL="657225" lvl="1" indent="-257175">
              <a:spcBef>
                <a:spcPts val="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Changes the culture in schools </a:t>
            </a:r>
            <a:endParaRPr dirty="0"/>
          </a:p>
          <a:p>
            <a:pPr marL="657225" lvl="1" indent="-257175">
              <a:spcBef>
                <a:spcPts val="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Works closely with the SC Department of Education</a:t>
            </a:r>
            <a:endParaRPr dirty="0"/>
          </a:p>
          <a:p>
            <a:pPr marL="257175" marR="0" lvl="0" indent="-123825" algn="l" rtl="0">
              <a:spcBef>
                <a:spcPts val="0"/>
              </a:spcBef>
              <a:spcAft>
                <a:spcPts val="0"/>
              </a:spcAft>
              <a:buClr>
                <a:schemeClr val="accent2"/>
              </a:buClr>
              <a:buSzPts val="2100"/>
              <a:buFont typeface="Tahoma"/>
              <a:buNone/>
            </a:pPr>
            <a:endParaRPr b="0" i="0" u="none" strike="noStrike" cap="none" dirty="0">
              <a:solidFill>
                <a:schemeClr val="dk1"/>
              </a:solidFill>
              <a:latin typeface="Tahoma"/>
              <a:ea typeface="Tahoma"/>
              <a:cs typeface="Tahoma"/>
              <a:sym typeface="Tahoma"/>
            </a:endParaRPr>
          </a:p>
          <a:p>
            <a:pPr marL="0" marR="0" lvl="0" indent="0" algn="l" rtl="0">
              <a:spcBef>
                <a:spcPts val="0"/>
              </a:spcBef>
              <a:spcAft>
                <a:spcPts val="0"/>
              </a:spcAft>
              <a:buClr>
                <a:schemeClr val="accent2"/>
              </a:buClr>
              <a:buSzPts val="2100"/>
              <a:buFont typeface="Tahoma"/>
              <a:buNone/>
            </a:pPr>
            <a:endParaRPr b="0" i="0" u="none" strike="noStrike" cap="none" dirty="0">
              <a:solidFill>
                <a:schemeClr val="dk1"/>
              </a:solidFill>
              <a:latin typeface="Tahoma"/>
              <a:ea typeface="Tahoma"/>
              <a:cs typeface="Tahoma"/>
              <a:sym typeface="Tahoma"/>
            </a:endParaRPr>
          </a:p>
          <a:p>
            <a:pPr marL="257175" marR="0" lvl="0" indent="-123825" algn="l" rtl="0">
              <a:spcBef>
                <a:spcPts val="0"/>
              </a:spcBef>
              <a:spcAft>
                <a:spcPts val="0"/>
              </a:spcAft>
              <a:buClr>
                <a:schemeClr val="accent2"/>
              </a:buClr>
              <a:buSzPts val="2100"/>
              <a:buFont typeface="Tahoma"/>
              <a:buNone/>
            </a:pPr>
            <a:endParaRPr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1587604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dirty="0"/>
              <a:t>SC </a:t>
            </a:r>
            <a:r>
              <a:rPr lang="en-US" b="1" i="0" u="none" strike="noStrike" cap="none" dirty="0">
                <a:solidFill>
                  <a:schemeClr val="accent2"/>
                </a:solidFill>
                <a:latin typeface="Nunito"/>
                <a:ea typeface="Nunito"/>
                <a:cs typeface="Nunito"/>
                <a:sym typeface="Nunito"/>
              </a:rPr>
              <a:t>Supported Decision Making Proj</a:t>
            </a:r>
            <a:r>
              <a:rPr lang="en-US" dirty="0"/>
              <a:t>ect</a:t>
            </a:r>
            <a:endParaRPr b="1" i="0" u="none" strike="noStrike" cap="none" dirty="0">
              <a:solidFill>
                <a:schemeClr val="accent2"/>
              </a:solidFill>
              <a:latin typeface="Nunito"/>
              <a:ea typeface="Nunito"/>
              <a:cs typeface="Nunito"/>
              <a:sym typeface="Nunito"/>
            </a:endParaRPr>
          </a:p>
        </p:txBody>
      </p:sp>
      <p:sp>
        <p:nvSpPr>
          <p:cNvPr id="345" name="Shape 345"/>
          <p:cNvSpPr txBox="1">
            <a:spLocks noGrp="1"/>
          </p:cNvSpPr>
          <p:nvPr>
            <p:ph idx="1"/>
          </p:nvPr>
        </p:nvSpPr>
        <p:spPr>
          <a:xfrm>
            <a:off x="381000" y="1066800"/>
            <a:ext cx="8534400" cy="3581400"/>
          </a:xfrm>
          <a:prstGeom prst="rect">
            <a:avLst/>
          </a:prstGeom>
          <a:noFill/>
          <a:ln>
            <a:noFill/>
          </a:ln>
        </p:spPr>
        <p:txBody>
          <a:bodyPr spcFirstLastPara="1" wrap="square" lIns="91425" tIns="45700" rIns="91425" bIns="45700" anchor="t" anchorCtr="0">
            <a:noAutofit/>
          </a:bodyPr>
          <a:lstStyle/>
          <a:p>
            <a:pPr marL="257175" marR="0" lvl="0" indent="-282575" algn="l" rtl="0">
              <a:spcBef>
                <a:spcPts val="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Inform individuals and families about their options, including using a combination of supports (like representative payee, Power of Attorney, Able Savings accounts, etc.), and assist individuals and their families with creating and implementing a Supported Decision Making agreement.</a:t>
            </a:r>
            <a:endParaRPr dirty="0"/>
          </a:p>
          <a:p>
            <a:pPr marL="257175" marR="0" lvl="0" indent="-282575" algn="l" rtl="0">
              <a:spcBef>
                <a:spcPts val="36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Goal is to prevent unnecessary guardianships which strips individuals of their rights and independence. </a:t>
            </a:r>
            <a:endParaRPr b="0" i="0" u="none" strike="noStrike" cap="none" dirty="0">
              <a:solidFill>
                <a:schemeClr val="dk1"/>
              </a:solidFill>
              <a:latin typeface="Tahoma"/>
              <a:ea typeface="Tahoma"/>
              <a:cs typeface="Tahoma"/>
              <a:sym typeface="Tahoma"/>
            </a:endParaRPr>
          </a:p>
        </p:txBody>
      </p:sp>
      <p:sp>
        <p:nvSpPr>
          <p:cNvPr id="346" name="Shape 346"/>
          <p:cNvSpPr txBox="1">
            <a:spLocks noGrp="1"/>
          </p:cNvSpPr>
          <p:nvPr>
            <p:ph type="sldNum" idx="4294967295"/>
          </p:nvPr>
        </p:nvSpPr>
        <p:spPr>
          <a:xfrm>
            <a:off x="8732838" y="5521325"/>
            <a:ext cx="411162" cy="3921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750" b="1" i="0" u="none" strike="noStrike" cap="none">
                <a:solidFill>
                  <a:srgbClr val="FFFFFF"/>
                </a:solidFill>
                <a:latin typeface="Arial"/>
                <a:ea typeface="Arial"/>
                <a:cs typeface="Arial"/>
                <a:sym typeface="Arial"/>
              </a:rPr>
              <a:t>26</a:t>
            </a:fld>
            <a:endParaRPr sz="750" b="1" i="0" u="none" strike="noStrike" cap="none">
              <a:solidFill>
                <a:srgbClr val="FFFFFF"/>
              </a:solidFill>
              <a:latin typeface="Arial"/>
              <a:ea typeface="Arial"/>
              <a:cs typeface="Arial"/>
              <a:sym typeface="Arial"/>
            </a:endParaRPr>
          </a:p>
        </p:txBody>
      </p:sp>
      <p:pic>
        <p:nvPicPr>
          <p:cNvPr id="347" name="Shape 347" descr="Green and purple arrow with test that reads &quot;The South Carolina Supported Decision Making Project&quot;" title="The SC Supported Decision Making Project Logo "/>
          <p:cNvPicPr preferRelativeResize="0"/>
          <p:nvPr/>
        </p:nvPicPr>
        <p:blipFill rotWithShape="1">
          <a:blip r:embed="rId3">
            <a:alphaModFix/>
          </a:blip>
          <a:srcRect l="3276" r="-6956"/>
          <a:stretch/>
        </p:blipFill>
        <p:spPr>
          <a:xfrm>
            <a:off x="3410038" y="4794550"/>
            <a:ext cx="2323925" cy="1495750"/>
          </a:xfrm>
          <a:prstGeom prst="rect">
            <a:avLst/>
          </a:prstGeom>
          <a:noFill/>
          <a:ln>
            <a:noFill/>
          </a:ln>
        </p:spPr>
      </p:pic>
    </p:spTree>
    <p:extLst>
      <p:ext uri="{BB962C8B-B14F-4D97-AF65-F5344CB8AC3E}">
        <p14:creationId xmlns:p14="http://schemas.microsoft.com/office/powerpoint/2010/main" val="1223862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152400" y="152400"/>
            <a:ext cx="7696200" cy="792162"/>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r>
              <a:rPr lang="en-US" dirty="0"/>
              <a:t>SC Supported Decision Making </a:t>
            </a:r>
            <a:r>
              <a:rPr lang="en-US" dirty="0" smtClean="0"/>
              <a:t>Project, </a:t>
            </a:r>
            <a:r>
              <a:rPr lang="en-US" sz="2400" dirty="0" smtClean="0"/>
              <a:t>cont’d.</a:t>
            </a:r>
            <a:endParaRPr sz="2400" dirty="0"/>
          </a:p>
        </p:txBody>
      </p:sp>
      <p:sp>
        <p:nvSpPr>
          <p:cNvPr id="354" name="Shape 354"/>
          <p:cNvSpPr txBox="1">
            <a:spLocks noGrp="1"/>
          </p:cNvSpPr>
          <p:nvPr>
            <p:ph idx="1"/>
          </p:nvPr>
        </p:nvSpPr>
        <p:spPr>
          <a:xfrm>
            <a:off x="228600" y="1219200"/>
            <a:ext cx="8686800" cy="2438400"/>
          </a:xfrm>
          <a:prstGeom prst="rect">
            <a:avLst/>
          </a:prstGeom>
          <a:noFill/>
          <a:ln>
            <a:noFill/>
          </a:ln>
        </p:spPr>
        <p:txBody>
          <a:bodyPr spcFirstLastPara="1" wrap="square" lIns="91425" tIns="45700" rIns="91425" bIns="45700" anchor="t" anchorCtr="0">
            <a:noAutofit/>
          </a:bodyPr>
          <a:lstStyle/>
          <a:p>
            <a:pPr marL="0" marR="0" lvl="8" indent="0" algn="l" rtl="0">
              <a:spcBef>
                <a:spcPts val="420"/>
              </a:spcBef>
              <a:spcAft>
                <a:spcPts val="0"/>
              </a:spcAft>
              <a:buClr>
                <a:schemeClr val="dk1"/>
              </a:buClr>
              <a:buSzPts val="2100"/>
              <a:buFont typeface="Tahoma"/>
              <a:buNone/>
            </a:pPr>
            <a:r>
              <a:rPr lang="en-US" sz="2600" b="0" i="0" u="none" strike="noStrike" cap="none" dirty="0" smtClean="0">
                <a:solidFill>
                  <a:schemeClr val="dk1"/>
                </a:solidFill>
                <a:latin typeface="Tahoma"/>
                <a:ea typeface="Tahoma"/>
                <a:cs typeface="Tahoma"/>
                <a:sym typeface="Tahoma"/>
              </a:rPr>
              <a:t>$</a:t>
            </a:r>
            <a:r>
              <a:rPr lang="en-US" sz="2600" b="0" i="0" u="none" strike="noStrike" cap="none" dirty="0">
                <a:solidFill>
                  <a:schemeClr val="dk1"/>
                </a:solidFill>
                <a:latin typeface="Tahoma"/>
                <a:ea typeface="Tahoma"/>
                <a:cs typeface="Tahoma"/>
                <a:sym typeface="Tahoma"/>
              </a:rPr>
              <a:t>23,000/Annually - SC DD Council</a:t>
            </a:r>
            <a:endParaRPr sz="2600" b="0" i="0" u="none" strike="noStrike" cap="none" dirty="0">
              <a:solidFill>
                <a:schemeClr val="dk1"/>
              </a:solidFill>
              <a:latin typeface="Tahoma"/>
              <a:ea typeface="Tahoma"/>
              <a:cs typeface="Tahoma"/>
              <a:sym typeface="Tahoma"/>
            </a:endParaRPr>
          </a:p>
          <a:p>
            <a:pPr marL="657225" lvl="1">
              <a:spcBef>
                <a:spcPts val="39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Provides outreach/statewide resources </a:t>
            </a:r>
            <a:endParaRPr dirty="0"/>
          </a:p>
          <a:p>
            <a:pPr marL="657225" lvl="1">
              <a:spcBef>
                <a:spcPts val="39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4 part-time staff </a:t>
            </a:r>
            <a:endParaRPr dirty="0"/>
          </a:p>
          <a:p>
            <a:pPr marL="657225" lvl="1">
              <a:spcBef>
                <a:spcPts val="39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Subcontracts with Protection &amp; Advocacy, Parent Training &amp; Information, and Arc of SC</a:t>
            </a:r>
            <a:endParaRPr b="0" i="0" u="none" strike="noStrike" cap="none" dirty="0">
              <a:solidFill>
                <a:schemeClr val="dk1"/>
              </a:solidFill>
              <a:latin typeface="Tahoma"/>
              <a:ea typeface="Tahoma"/>
              <a:cs typeface="Tahoma"/>
              <a:sym typeface="Tahoma"/>
            </a:endParaRPr>
          </a:p>
        </p:txBody>
      </p:sp>
      <p:sp>
        <p:nvSpPr>
          <p:cNvPr id="355" name="Shape 355"/>
          <p:cNvSpPr txBox="1">
            <a:spLocks noGrp="1"/>
          </p:cNvSpPr>
          <p:nvPr>
            <p:ph type="sldNum" idx="4294967295"/>
          </p:nvPr>
        </p:nvSpPr>
        <p:spPr>
          <a:xfrm>
            <a:off x="8732838" y="5521325"/>
            <a:ext cx="411162" cy="3921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750" b="1" i="0" u="none" strike="noStrike" cap="none">
                <a:solidFill>
                  <a:srgbClr val="FFFFFF"/>
                </a:solidFill>
                <a:latin typeface="Arial"/>
                <a:ea typeface="Arial"/>
                <a:cs typeface="Arial"/>
                <a:sym typeface="Arial"/>
              </a:rPr>
              <a:t>27</a:t>
            </a:fld>
            <a:endParaRPr sz="750" b="1" i="0" u="none" strike="noStrike" cap="none">
              <a:solidFill>
                <a:srgbClr val="FFFFFF"/>
              </a:solidFill>
              <a:latin typeface="Arial"/>
              <a:ea typeface="Arial"/>
              <a:cs typeface="Arial"/>
              <a:sym typeface="Arial"/>
            </a:endParaRPr>
          </a:p>
        </p:txBody>
      </p:sp>
      <p:pic>
        <p:nvPicPr>
          <p:cNvPr id="356" name="Shape 356" descr="Green and purple arrow with test that reads &quot;The South Carolina Supported Decision Making Project&quot;" title="The SC Supported Decision Making Project Logo "/>
          <p:cNvPicPr preferRelativeResize="0"/>
          <p:nvPr/>
        </p:nvPicPr>
        <p:blipFill rotWithShape="1">
          <a:blip r:embed="rId3">
            <a:alphaModFix/>
          </a:blip>
          <a:srcRect l="3276" r="-6956"/>
          <a:stretch/>
        </p:blipFill>
        <p:spPr>
          <a:xfrm>
            <a:off x="3410038" y="4181100"/>
            <a:ext cx="2323925" cy="1495750"/>
          </a:xfrm>
          <a:prstGeom prst="rect">
            <a:avLst/>
          </a:prstGeom>
          <a:noFill/>
          <a:ln>
            <a:noFill/>
          </a:ln>
        </p:spPr>
      </p:pic>
    </p:spTree>
    <p:extLst>
      <p:ext uri="{BB962C8B-B14F-4D97-AF65-F5344CB8AC3E}">
        <p14:creationId xmlns:p14="http://schemas.microsoft.com/office/powerpoint/2010/main" val="452234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i="0" u="none" strike="noStrike" cap="none" dirty="0">
                <a:solidFill>
                  <a:schemeClr val="accent2"/>
                </a:solidFill>
                <a:ea typeface="Nunito"/>
                <a:cs typeface="Nunito"/>
                <a:sym typeface="Nunito"/>
              </a:rPr>
              <a:t>Work Incentive Planning and Assistance (WIPA)</a:t>
            </a:r>
            <a:endParaRPr b="1" i="0" u="none" strike="noStrike" cap="none" dirty="0">
              <a:solidFill>
                <a:schemeClr val="accent2"/>
              </a:solidFill>
              <a:ea typeface="Nunito"/>
              <a:cs typeface="Nunito"/>
              <a:sym typeface="Nunito"/>
            </a:endParaRPr>
          </a:p>
        </p:txBody>
      </p:sp>
      <p:sp>
        <p:nvSpPr>
          <p:cNvPr id="363" name="Shape 363"/>
          <p:cNvSpPr txBox="1">
            <a:spLocks noGrp="1"/>
          </p:cNvSpPr>
          <p:nvPr>
            <p:ph idx="1"/>
          </p:nvPr>
        </p:nvSpPr>
        <p:spPr>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257175" marR="0" lvl="0" indent="-282575" algn="l" rtl="0">
              <a:spcBef>
                <a:spcPts val="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Benefits Counseling—a transition essential! </a:t>
            </a:r>
            <a:endParaRPr dirty="0"/>
          </a:p>
          <a:p>
            <a:pPr marL="257175" marR="0" lvl="0" indent="-282575" algn="l" rtl="0">
              <a:spcBef>
                <a:spcPts val="36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For individuals ages </a:t>
            </a:r>
            <a:r>
              <a:rPr lang="en-US" b="0" i="0" u="none" strike="noStrike" cap="none" dirty="0" smtClean="0">
                <a:solidFill>
                  <a:schemeClr val="dk1"/>
                </a:solidFill>
                <a:latin typeface="Tahoma"/>
                <a:ea typeface="Tahoma"/>
                <a:cs typeface="Tahoma"/>
                <a:sym typeface="Tahoma"/>
              </a:rPr>
              <a:t>14 - full </a:t>
            </a:r>
            <a:r>
              <a:rPr lang="en-US" b="0" i="0" u="none" strike="noStrike" cap="none" dirty="0">
                <a:solidFill>
                  <a:schemeClr val="dk1"/>
                </a:solidFill>
                <a:latin typeface="Tahoma"/>
                <a:ea typeface="Tahoma"/>
                <a:cs typeface="Tahoma"/>
                <a:sym typeface="Tahoma"/>
              </a:rPr>
              <a:t>retirement age, who receive or are entitled to SSA benefits, typically Social Security Disability Insurance (SSDI) and/or Supplemental Security Income (SSI).</a:t>
            </a:r>
            <a:endParaRPr dirty="0"/>
          </a:p>
          <a:p>
            <a:pPr marL="257175" marR="0" lvl="0" indent="-282575" algn="l" rtl="0">
              <a:spcBef>
                <a:spcPts val="36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The services include: A review of the individual’s benefits; Discussion of current and future impact of employment; Comprehensive written outline of options available to support informed choice.</a:t>
            </a:r>
            <a:endParaRPr dirty="0"/>
          </a:p>
          <a:p>
            <a:pPr marL="257175" marR="0" lvl="0" indent="-282575" algn="l" rtl="0">
              <a:spcBef>
                <a:spcPts val="36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Youth focus and collaboration with schools and transition professionals. </a:t>
            </a:r>
            <a:endParaRPr b="0" i="0" u="none" strike="noStrike" cap="none" dirty="0">
              <a:solidFill>
                <a:schemeClr val="dk1"/>
              </a:solidFill>
              <a:latin typeface="Tahoma"/>
              <a:ea typeface="Tahoma"/>
              <a:cs typeface="Tahoma"/>
              <a:sym typeface="Tahoma"/>
            </a:endParaRPr>
          </a:p>
        </p:txBody>
      </p:sp>
      <p:sp>
        <p:nvSpPr>
          <p:cNvPr id="364" name="Shape 364"/>
          <p:cNvSpPr txBox="1">
            <a:spLocks noGrp="1"/>
          </p:cNvSpPr>
          <p:nvPr>
            <p:ph type="sldNum" idx="4294967295"/>
          </p:nvPr>
        </p:nvSpPr>
        <p:spPr>
          <a:xfrm>
            <a:off x="8732838" y="5521325"/>
            <a:ext cx="411162" cy="3921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750" b="1" i="0" u="none" strike="noStrike" cap="none">
                <a:solidFill>
                  <a:srgbClr val="FFFFFF"/>
                </a:solidFill>
                <a:latin typeface="Arial"/>
                <a:ea typeface="Arial"/>
                <a:cs typeface="Arial"/>
                <a:sym typeface="Arial"/>
              </a:rPr>
              <a:t>28</a:t>
            </a:fld>
            <a:endParaRPr sz="750" b="1"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195834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228600" y="152400"/>
            <a:ext cx="8229600" cy="792162"/>
          </a:xfrm>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b="1" i="0" u="none" strike="noStrike" cap="none" dirty="0">
                <a:solidFill>
                  <a:schemeClr val="accent2"/>
                </a:solidFill>
                <a:ea typeface="Nunito"/>
                <a:cs typeface="Nunito"/>
                <a:sym typeface="Nunito"/>
              </a:rPr>
              <a:t>Work Incentives Planning and </a:t>
            </a:r>
            <a:r>
              <a:rPr lang="en-US" b="1" i="0" u="none" strike="noStrike" cap="none" dirty="0" smtClean="0">
                <a:solidFill>
                  <a:schemeClr val="accent2"/>
                </a:solidFill>
                <a:ea typeface="Nunito"/>
                <a:cs typeface="Nunito"/>
                <a:sym typeface="Nunito"/>
              </a:rPr>
              <a:t>Assistance</a:t>
            </a:r>
            <a:r>
              <a:rPr lang="en-US" b="1" i="0" u="none" strike="noStrike" cap="none" dirty="0" smtClean="0">
                <a:solidFill>
                  <a:schemeClr val="accent2"/>
                </a:solidFill>
                <a:latin typeface="Nunito"/>
                <a:ea typeface="Nunito"/>
                <a:cs typeface="Nunito"/>
                <a:sym typeface="Nunito"/>
              </a:rPr>
              <a:t>, </a:t>
            </a:r>
            <a:r>
              <a:rPr lang="en-US" sz="2400" b="1" i="0" u="none" strike="noStrike" cap="none" dirty="0" smtClean="0">
                <a:solidFill>
                  <a:schemeClr val="accent2"/>
                </a:solidFill>
                <a:latin typeface="Nunito"/>
                <a:ea typeface="Nunito"/>
                <a:cs typeface="Nunito"/>
                <a:sym typeface="Nunito"/>
              </a:rPr>
              <a:t>cont</a:t>
            </a:r>
            <a:r>
              <a:rPr lang="en-US" sz="2400" dirty="0" smtClean="0"/>
              <a:t>’d.</a:t>
            </a:r>
            <a:endParaRPr sz="2400" dirty="0"/>
          </a:p>
        </p:txBody>
      </p:sp>
      <p:sp>
        <p:nvSpPr>
          <p:cNvPr id="370" name="Shape 370"/>
          <p:cNvSpPr txBox="1">
            <a:spLocks noGrp="1"/>
          </p:cNvSpPr>
          <p:nvPr>
            <p:ph idx="1"/>
          </p:nvPr>
        </p:nvSpPr>
        <p:spPr>
          <a:xfrm>
            <a:off x="228600" y="1295400"/>
            <a:ext cx="8686800" cy="5029200"/>
          </a:xfrm>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Clr>
                <a:schemeClr val="accent2"/>
              </a:buClr>
              <a:buSzPts val="2100"/>
              <a:buFont typeface="Tahoma"/>
              <a:buNone/>
            </a:pPr>
            <a:r>
              <a:rPr lang="en-US" b="0" i="0" u="none" strike="noStrike" cap="none" dirty="0">
                <a:solidFill>
                  <a:schemeClr val="dk1"/>
                </a:solidFill>
                <a:latin typeface="Tahoma"/>
                <a:ea typeface="Tahoma"/>
                <a:cs typeface="Tahoma"/>
                <a:sym typeface="Tahoma"/>
              </a:rPr>
              <a:t>$155,000/Annually - WIPA Grant</a:t>
            </a:r>
            <a:endParaRPr b="0" i="0" u="none" strike="noStrike" cap="none" dirty="0">
              <a:solidFill>
                <a:schemeClr val="dk1"/>
              </a:solidFill>
              <a:latin typeface="Tahoma"/>
              <a:ea typeface="Tahoma"/>
              <a:cs typeface="Tahoma"/>
              <a:sym typeface="Tahoma"/>
            </a:endParaRPr>
          </a:p>
          <a:p>
            <a:pPr marL="657225" lvl="1" indent="-276225">
              <a:spcBef>
                <a:spcPts val="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Provide work-incentive trainings/ youth focused</a:t>
            </a:r>
            <a:endParaRPr dirty="0"/>
          </a:p>
          <a:p>
            <a:pPr marL="657225" lvl="1" indent="-276225">
              <a:spcBef>
                <a:spcPts val="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3 full-time staff, 2 part-time staff </a:t>
            </a:r>
            <a:endParaRPr dirty="0"/>
          </a:p>
          <a:p>
            <a:pPr marL="657225" lvl="1" indent="-276225">
              <a:spcBef>
                <a:spcPts val="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Subcontractor with the state’s WIPA lead, Walton Options (CIL)</a:t>
            </a:r>
            <a:endParaRPr dirty="0"/>
          </a:p>
          <a:p>
            <a:pPr marL="657225" lvl="1" indent="-276225">
              <a:spcBef>
                <a:spcPts val="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Provides outreach to educators</a:t>
            </a:r>
            <a:endParaRPr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45934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2" name="Title 1"/>
          <p:cNvSpPr>
            <a:spLocks noGrp="1"/>
          </p:cNvSpPr>
          <p:nvPr>
            <p:ph type="title"/>
          </p:nvPr>
        </p:nvSpPr>
        <p:spPr>
          <a:xfrm>
            <a:off x="228600" y="228759"/>
            <a:ext cx="7848600" cy="792162"/>
          </a:xfrm>
        </p:spPr>
        <p:txBody>
          <a:bodyPr/>
          <a:lstStyle/>
          <a:p>
            <a:r>
              <a:rPr lang="en-US" dirty="0" smtClean="0">
                <a:solidFill>
                  <a:schemeClr val="accent6"/>
                </a:solidFill>
              </a:rPr>
              <a:t>Services to Youth in Transition Defined</a:t>
            </a:r>
            <a:endParaRPr lang="en-US" dirty="0"/>
          </a:p>
        </p:txBody>
      </p:sp>
      <p:sp>
        <p:nvSpPr>
          <p:cNvPr id="177" name="Shape 177"/>
          <p:cNvSpPr txBox="1">
            <a:spLocks noGrp="1"/>
          </p:cNvSpPr>
          <p:nvPr>
            <p:ph type="body" idx="1"/>
          </p:nvPr>
        </p:nvSpPr>
        <p:spPr>
          <a:xfrm>
            <a:off x="381000" y="1066800"/>
            <a:ext cx="8534400" cy="5029200"/>
          </a:xfrm>
          <a:prstGeom prst="rect">
            <a:avLst/>
          </a:prstGeom>
        </p:spPr>
        <p:txBody>
          <a:bodyPr spcFirstLastPara="1" wrap="square" lIns="91425" tIns="91425" rIns="91425" bIns="91425" anchor="t" anchorCtr="0">
            <a:noAutofit/>
          </a:bodyPr>
          <a:lstStyle/>
          <a:p>
            <a:pPr marL="457200" lvl="0" indent="-342900" algn="l" rtl="0">
              <a:spcBef>
                <a:spcPts val="560"/>
              </a:spcBef>
              <a:spcAft>
                <a:spcPts val="0"/>
              </a:spcAft>
              <a:buSzPts val="1800"/>
              <a:buChar char="●"/>
            </a:pPr>
            <a:r>
              <a:rPr lang="en-US" dirty="0" smtClean="0"/>
              <a:t>Facilitate </a:t>
            </a:r>
            <a:r>
              <a:rPr lang="en-US" dirty="0"/>
              <a:t>the transition of youth who are individuals with significant disabilities, who were eligible for individualized education programs under section 614(d) of the Individuals with Disabilities Education Act (20 U.S.C. 1414(d)), and who </a:t>
            </a:r>
            <a:r>
              <a:rPr lang="en-US" u="sng" dirty="0"/>
              <a:t>have completed their secondary education or otherwise left school, to postsecondary </a:t>
            </a:r>
            <a:r>
              <a:rPr lang="en-US" u="sng" dirty="0" smtClean="0"/>
              <a:t>life.</a:t>
            </a:r>
          </a:p>
          <a:p>
            <a:pPr marL="457200" lvl="0" indent="-342900" algn="l" rtl="0">
              <a:spcBef>
                <a:spcPts val="560"/>
              </a:spcBef>
              <a:spcAft>
                <a:spcPts val="0"/>
              </a:spcAft>
              <a:buSzPts val="1800"/>
              <a:buChar char="●"/>
            </a:pPr>
            <a:r>
              <a:rPr lang="en-US" dirty="0" smtClean="0"/>
              <a:t>WIOA age range is “...not younger than 14 years of age; and is not older than 24 years of age.”</a:t>
            </a:r>
            <a:endParaRPr dirty="0"/>
          </a:p>
        </p:txBody>
      </p:sp>
      <p:sp>
        <p:nvSpPr>
          <p:cNvPr id="178" name="Shape 178"/>
          <p:cNvSpPr txBox="1">
            <a:spLocks noGrp="1"/>
          </p:cNvSpPr>
          <p:nvPr>
            <p:ph type="sldNum" idx="4294967295"/>
          </p:nvPr>
        </p:nvSpPr>
        <p:spPr>
          <a:xfrm>
            <a:off x="6781800" y="6477000"/>
            <a:ext cx="2362200" cy="244475"/>
          </a:xfrm>
          <a:prstGeom prst="rect">
            <a:avLst/>
          </a:prstGeom>
        </p:spPr>
        <p:txBody>
          <a:bodyPr spcFirstLastPara="1" wrap="square" lIns="91425" tIns="45700" rIns="91425" bIns="45700" anchor="t"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369650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i="0" u="none" strike="noStrike" cap="none" dirty="0">
                <a:solidFill>
                  <a:schemeClr val="accent2"/>
                </a:solidFill>
                <a:ea typeface="Nunito"/>
                <a:cs typeface="Nunito"/>
                <a:sym typeface="Nunito"/>
              </a:rPr>
              <a:t>Community Leadership Academy (CLA)</a:t>
            </a:r>
            <a:endParaRPr b="1" i="0" u="none" strike="noStrike" cap="none" dirty="0">
              <a:solidFill>
                <a:schemeClr val="accent2"/>
              </a:solidFill>
              <a:ea typeface="Nunito"/>
              <a:cs typeface="Nunito"/>
              <a:sym typeface="Nunito"/>
            </a:endParaRPr>
          </a:p>
        </p:txBody>
      </p:sp>
      <p:sp>
        <p:nvSpPr>
          <p:cNvPr id="377" name="Shape 377"/>
          <p:cNvSpPr txBox="1">
            <a:spLocks noGrp="1"/>
          </p:cNvSpPr>
          <p:nvPr>
            <p:ph idx="1"/>
          </p:nvPr>
        </p:nvSpPr>
        <p:spPr>
          <a:xfrm>
            <a:off x="228600" y="1143000"/>
            <a:ext cx="8686800" cy="5029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257175" marR="0" lvl="0" indent="-285750" algn="l" rtl="0">
              <a:lnSpc>
                <a:spcPct val="90000"/>
              </a:lnSpc>
              <a:spcBef>
                <a:spcPts val="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Training in leadership and professionalism towards serving on boards, committees, and other community roles.</a:t>
            </a:r>
            <a:endParaRPr b="0" i="0" u="none" strike="noStrike" cap="none" dirty="0">
              <a:solidFill>
                <a:schemeClr val="dk1"/>
              </a:solidFill>
              <a:latin typeface="Tahoma"/>
              <a:ea typeface="Tahoma"/>
              <a:cs typeface="Tahoma"/>
              <a:sym typeface="Tahoma"/>
            </a:endParaRPr>
          </a:p>
          <a:p>
            <a:pPr marL="257175" marR="0" lvl="0" indent="-285750" algn="l" rtl="0">
              <a:spcBef>
                <a:spcPts val="39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Teaches individuals how to use their voice on boards, committees, and councils (i.e. ADA, inclusion, disability awareness).</a:t>
            </a:r>
            <a:endParaRPr b="0" i="0" u="none" strike="noStrike" cap="none" dirty="0">
              <a:solidFill>
                <a:schemeClr val="dk1"/>
              </a:solidFill>
              <a:latin typeface="Tahoma"/>
              <a:ea typeface="Tahoma"/>
              <a:cs typeface="Tahoma"/>
              <a:sym typeface="Tahoma"/>
            </a:endParaRPr>
          </a:p>
        </p:txBody>
      </p:sp>
      <p:sp>
        <p:nvSpPr>
          <p:cNvPr id="378" name="Shape 378"/>
          <p:cNvSpPr txBox="1">
            <a:spLocks noGrp="1"/>
          </p:cNvSpPr>
          <p:nvPr>
            <p:ph type="sldNum" idx="4294967295"/>
          </p:nvPr>
        </p:nvSpPr>
        <p:spPr>
          <a:xfrm>
            <a:off x="8732838" y="5521325"/>
            <a:ext cx="411162" cy="3921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750" b="1" i="0" u="none" strike="noStrike" cap="none">
                <a:solidFill>
                  <a:srgbClr val="FFFFFF"/>
                </a:solidFill>
                <a:latin typeface="Arial"/>
                <a:ea typeface="Arial"/>
                <a:cs typeface="Arial"/>
                <a:sym typeface="Arial"/>
              </a:rPr>
              <a:t>30</a:t>
            </a:fld>
            <a:endParaRPr sz="750" b="1"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3041303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i="0" u="none" strike="noStrike" cap="none" dirty="0">
                <a:solidFill>
                  <a:schemeClr val="accent2"/>
                </a:solidFill>
                <a:ea typeface="Nunito"/>
                <a:cs typeface="Nunito"/>
                <a:sym typeface="Nunito"/>
              </a:rPr>
              <a:t>Professional Development/Technical Assistance</a:t>
            </a:r>
            <a:endParaRPr b="1" i="0" u="none" strike="noStrike" cap="none" dirty="0">
              <a:solidFill>
                <a:schemeClr val="accent2"/>
              </a:solidFill>
              <a:ea typeface="Nunito"/>
              <a:cs typeface="Nunito"/>
              <a:sym typeface="Nunito"/>
            </a:endParaRPr>
          </a:p>
        </p:txBody>
      </p:sp>
      <p:sp>
        <p:nvSpPr>
          <p:cNvPr id="385" name="Shape 38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61950" marR="0" lvl="1" indent="-273050" algn="l" rtl="0">
              <a:spcBef>
                <a:spcPts val="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Empowering a </a:t>
            </a:r>
            <a:r>
              <a:rPr lang="en-US" b="0" i="0" u="none" strike="noStrike" cap="none" dirty="0" smtClean="0">
                <a:solidFill>
                  <a:schemeClr val="dk1"/>
                </a:solidFill>
                <a:latin typeface="Tahoma"/>
                <a:ea typeface="Tahoma"/>
                <a:cs typeface="Tahoma"/>
                <a:sym typeface="Tahoma"/>
              </a:rPr>
              <a:t>Future.</a:t>
            </a:r>
            <a:endParaRPr dirty="0"/>
          </a:p>
          <a:p>
            <a:pPr marL="361950" marR="0" lvl="1" indent="-273050" algn="l" rtl="0">
              <a:spcBef>
                <a:spcPts val="225"/>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Technical assistance for professionals in Supported Decision Making, Student-Led IEPs, Disability Sensitivity, and Disability Rights.</a:t>
            </a:r>
            <a:endParaRPr dirty="0"/>
          </a:p>
          <a:p>
            <a:pPr marL="361950" marR="0" lvl="1" indent="-273050" algn="l" rtl="0">
              <a:spcBef>
                <a:spcPts val="225"/>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Providing consultation regarding the accessibility of school buildings, including playgrounds.</a:t>
            </a:r>
            <a:endParaRPr dirty="0"/>
          </a:p>
          <a:p>
            <a:pPr marL="361950" marR="0" lvl="1" indent="-273050" algn="l" rtl="0">
              <a:spcBef>
                <a:spcPts val="225"/>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Serve on transition teams via </a:t>
            </a:r>
            <a:r>
              <a:rPr lang="en-US" b="0" i="0" u="none" strike="noStrike" cap="none" dirty="0" smtClean="0">
                <a:solidFill>
                  <a:schemeClr val="dk1"/>
                </a:solidFill>
                <a:latin typeface="Tahoma"/>
                <a:ea typeface="Tahoma"/>
                <a:cs typeface="Tahoma"/>
                <a:sym typeface="Tahoma"/>
              </a:rPr>
              <a:t>TASC.</a:t>
            </a:r>
            <a:endParaRPr dirty="0"/>
          </a:p>
          <a:p>
            <a:pPr marL="361950" marR="0" lvl="1" indent="-273050" algn="l" rtl="0">
              <a:spcBef>
                <a:spcPts val="225"/>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Fee for </a:t>
            </a:r>
            <a:r>
              <a:rPr lang="en-US" b="0" i="0" u="none" strike="noStrike" cap="none" dirty="0" smtClean="0">
                <a:solidFill>
                  <a:schemeClr val="dk1"/>
                </a:solidFill>
                <a:latin typeface="Tahoma"/>
                <a:ea typeface="Tahoma"/>
                <a:cs typeface="Tahoma"/>
                <a:sym typeface="Tahoma"/>
              </a:rPr>
              <a:t>service.</a:t>
            </a:r>
            <a:endParaRPr dirty="0"/>
          </a:p>
          <a:p>
            <a:pPr marL="361950" marR="0" lvl="1" indent="-273050" algn="l" rtl="0">
              <a:spcBef>
                <a:spcPts val="225"/>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All Able SC staff are required to get 18 hours of professional development to increase </a:t>
            </a:r>
            <a:r>
              <a:rPr lang="en-US" b="0" i="0" u="none" strike="noStrike" cap="none" dirty="0" smtClean="0">
                <a:solidFill>
                  <a:schemeClr val="dk1"/>
                </a:solidFill>
                <a:latin typeface="Tahoma"/>
                <a:ea typeface="Tahoma"/>
                <a:cs typeface="Tahoma"/>
                <a:sym typeface="Tahoma"/>
              </a:rPr>
              <a:t>knowledge.</a:t>
            </a:r>
            <a:endParaRPr b="0" i="0" u="none" strike="noStrike" cap="none" dirty="0">
              <a:solidFill>
                <a:schemeClr val="dk1"/>
              </a:solidFill>
              <a:latin typeface="Tahoma"/>
              <a:ea typeface="Tahoma"/>
              <a:cs typeface="Tahoma"/>
              <a:sym typeface="Tahoma"/>
            </a:endParaRPr>
          </a:p>
          <a:p>
            <a:pPr marL="133350" marR="0" lvl="1" indent="0" algn="l" rtl="0">
              <a:spcBef>
                <a:spcPts val="158"/>
              </a:spcBef>
              <a:spcAft>
                <a:spcPts val="0"/>
              </a:spcAft>
              <a:buClr>
                <a:schemeClr val="dk1"/>
              </a:buClr>
              <a:buSzPts val="788"/>
              <a:buFont typeface="Tahoma"/>
              <a:buNone/>
            </a:pPr>
            <a:endParaRPr sz="1800" b="1" i="0" u="none" strike="noStrike" cap="none" dirty="0">
              <a:solidFill>
                <a:schemeClr val="dk1"/>
              </a:solidFill>
              <a:latin typeface="Tahoma"/>
              <a:ea typeface="Tahoma"/>
              <a:cs typeface="Tahoma"/>
              <a:sym typeface="Tahoma"/>
            </a:endParaRPr>
          </a:p>
          <a:p>
            <a:pPr marL="133350" marR="0" lvl="1" indent="0" algn="l" rtl="0">
              <a:spcBef>
                <a:spcPts val="360"/>
              </a:spcBef>
              <a:spcAft>
                <a:spcPts val="0"/>
              </a:spcAft>
              <a:buClr>
                <a:schemeClr val="dk1"/>
              </a:buClr>
              <a:buSzPts val="1800"/>
              <a:buFont typeface="Tahoma"/>
              <a:buNone/>
            </a:pPr>
            <a:r>
              <a:rPr lang="en-US" b="1" i="0" u="none" strike="noStrike" cap="none" dirty="0">
                <a:solidFill>
                  <a:schemeClr val="dk1"/>
                </a:solidFill>
                <a:latin typeface="Tahoma"/>
                <a:ea typeface="Tahoma"/>
                <a:cs typeface="Tahoma"/>
                <a:sym typeface="Tahoma"/>
              </a:rPr>
              <a:t>ALL other Able SC services are inclusive to youth! </a:t>
            </a:r>
            <a:endParaRPr dirty="0"/>
          </a:p>
          <a:p>
            <a:pPr marL="133350" marR="0" lvl="0" indent="0" algn="l" rtl="0">
              <a:spcBef>
                <a:spcPts val="390"/>
              </a:spcBef>
              <a:spcAft>
                <a:spcPts val="0"/>
              </a:spcAft>
              <a:buClr>
                <a:schemeClr val="dk1"/>
              </a:buClr>
              <a:buSzPts val="1950"/>
              <a:buFont typeface="Tahoma"/>
              <a:buNone/>
            </a:pPr>
            <a:endParaRPr b="0" i="0" u="none" strike="noStrike" cap="none" dirty="0">
              <a:solidFill>
                <a:schemeClr val="dk1"/>
              </a:solidFill>
              <a:latin typeface="Tahoma"/>
              <a:ea typeface="Tahoma"/>
              <a:cs typeface="Tahoma"/>
              <a:sym typeface="Tahoma"/>
            </a:endParaRPr>
          </a:p>
        </p:txBody>
      </p:sp>
      <p:sp>
        <p:nvSpPr>
          <p:cNvPr id="386" name="Shape 386"/>
          <p:cNvSpPr txBox="1">
            <a:spLocks noGrp="1"/>
          </p:cNvSpPr>
          <p:nvPr>
            <p:ph type="sldNum" idx="4294967295"/>
          </p:nvPr>
        </p:nvSpPr>
        <p:spPr>
          <a:xfrm>
            <a:off x="8732838" y="5521325"/>
            <a:ext cx="411162" cy="3921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750" b="1" i="0" u="none" strike="noStrike" cap="none">
                <a:solidFill>
                  <a:srgbClr val="FFFFFF"/>
                </a:solidFill>
                <a:latin typeface="Arial"/>
                <a:ea typeface="Arial"/>
                <a:cs typeface="Arial"/>
                <a:sym typeface="Arial"/>
              </a:rPr>
              <a:t>31</a:t>
            </a:fld>
            <a:endParaRPr sz="750" b="1"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2377256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228600" y="152400"/>
            <a:ext cx="8001000" cy="7921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b="1" i="0" u="none" strike="noStrike" cap="none" dirty="0">
                <a:solidFill>
                  <a:schemeClr val="accent6"/>
                </a:solidFill>
                <a:ea typeface="Nunito"/>
                <a:cs typeface="Nunito"/>
                <a:sym typeface="Nunito"/>
              </a:rPr>
              <a:t>Other Able SC Transition Programming</a:t>
            </a:r>
            <a:endParaRPr b="1" i="0" u="none" strike="noStrike" cap="none" dirty="0">
              <a:solidFill>
                <a:schemeClr val="accent2"/>
              </a:solidFill>
              <a:ea typeface="Nunito"/>
              <a:cs typeface="Nunito"/>
              <a:sym typeface="Nunito"/>
            </a:endParaRPr>
          </a:p>
        </p:txBody>
      </p:sp>
      <p:sp>
        <p:nvSpPr>
          <p:cNvPr id="393" name="Shape 39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950"/>
              <a:buFont typeface="Tahoma"/>
              <a:buNone/>
            </a:pPr>
            <a:r>
              <a:rPr lang="en-US" b="1" i="0" u="none" strike="noStrike" cap="none" dirty="0">
                <a:solidFill>
                  <a:schemeClr val="dk1"/>
                </a:solidFill>
                <a:latin typeface="Tahoma"/>
                <a:ea typeface="Tahoma"/>
                <a:cs typeface="Tahoma"/>
                <a:sym typeface="Tahoma"/>
              </a:rPr>
              <a:t>Southeast ADA Center – State Affiliate</a:t>
            </a:r>
            <a:endParaRPr dirty="0"/>
          </a:p>
          <a:p>
            <a:pPr marL="557212" marR="0" lvl="1" indent="-242887" algn="l" rtl="0">
              <a:spcBef>
                <a:spcPts val="39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Develops disability rights training for school system</a:t>
            </a:r>
            <a:endParaRPr dirty="0"/>
          </a:p>
          <a:p>
            <a:pPr marL="0" marR="0" lvl="0" indent="0" algn="l" rtl="0">
              <a:spcBef>
                <a:spcPts val="390"/>
              </a:spcBef>
              <a:spcAft>
                <a:spcPts val="0"/>
              </a:spcAft>
              <a:buClr>
                <a:schemeClr val="dk1"/>
              </a:buClr>
              <a:buSzPts val="1950"/>
              <a:buFont typeface="Tahoma"/>
              <a:buNone/>
            </a:pPr>
            <a:r>
              <a:rPr lang="en-US" b="1" i="0" u="none" strike="noStrike" cap="none" dirty="0">
                <a:solidFill>
                  <a:schemeClr val="dk1"/>
                </a:solidFill>
                <a:latin typeface="Tahoma"/>
                <a:ea typeface="Tahoma"/>
                <a:cs typeface="Tahoma"/>
                <a:sym typeface="Tahoma"/>
              </a:rPr>
              <a:t>SC Disability Employment Coalition – Project RISE</a:t>
            </a:r>
            <a:endParaRPr dirty="0"/>
          </a:p>
          <a:p>
            <a:pPr marL="557212" marR="0" lvl="2" indent="-285750" algn="l" rtl="0">
              <a:spcBef>
                <a:spcPts val="39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Transition to Careers</a:t>
            </a:r>
            <a:endParaRPr b="0" i="0" u="none" strike="noStrike" cap="none" dirty="0">
              <a:solidFill>
                <a:schemeClr val="dk1"/>
              </a:solidFill>
              <a:latin typeface="Tahoma"/>
              <a:ea typeface="Tahoma"/>
              <a:cs typeface="Tahoma"/>
              <a:sym typeface="Tahoma"/>
            </a:endParaRPr>
          </a:p>
          <a:p>
            <a:pPr marL="0" marR="0" lvl="0" indent="0" algn="l" rtl="0">
              <a:spcBef>
                <a:spcPts val="390"/>
              </a:spcBef>
              <a:spcAft>
                <a:spcPts val="0"/>
              </a:spcAft>
              <a:buNone/>
            </a:pPr>
            <a:endParaRPr b="1" dirty="0"/>
          </a:p>
          <a:p>
            <a:pPr marL="0" marR="0" lvl="0" indent="0" algn="l" rtl="0">
              <a:spcBef>
                <a:spcPts val="390"/>
              </a:spcBef>
              <a:spcAft>
                <a:spcPts val="0"/>
              </a:spcAft>
              <a:buClr>
                <a:schemeClr val="dk1"/>
              </a:buClr>
              <a:buSzPts val="1950"/>
              <a:buFont typeface="Tahoma"/>
              <a:buNone/>
            </a:pPr>
            <a:endParaRPr b="0" i="0" u="none" strike="noStrike" cap="none" dirty="0">
              <a:solidFill>
                <a:schemeClr val="dk1"/>
              </a:solidFill>
              <a:latin typeface="Tahoma"/>
              <a:ea typeface="Tahoma"/>
              <a:cs typeface="Tahoma"/>
              <a:sym typeface="Tahoma"/>
            </a:endParaRPr>
          </a:p>
          <a:p>
            <a:pPr marL="257175" marR="0" lvl="0" indent="-133350" algn="l" rtl="0">
              <a:spcBef>
                <a:spcPts val="390"/>
              </a:spcBef>
              <a:spcAft>
                <a:spcPts val="0"/>
              </a:spcAft>
              <a:buClr>
                <a:schemeClr val="dk1"/>
              </a:buClr>
              <a:buSzPts val="1950"/>
              <a:buFont typeface="Tahoma"/>
              <a:buNone/>
            </a:pPr>
            <a:endParaRPr b="0" i="0" u="none" strike="noStrike" cap="none" dirty="0">
              <a:solidFill>
                <a:schemeClr val="dk1"/>
              </a:solidFill>
              <a:latin typeface="Tahoma"/>
              <a:ea typeface="Tahoma"/>
              <a:cs typeface="Tahoma"/>
              <a:sym typeface="Tahoma"/>
            </a:endParaRPr>
          </a:p>
          <a:p>
            <a:pPr marL="257175" marR="0" lvl="0" indent="-133350" algn="l" rtl="0">
              <a:spcBef>
                <a:spcPts val="390"/>
              </a:spcBef>
              <a:spcAft>
                <a:spcPts val="0"/>
              </a:spcAft>
              <a:buClr>
                <a:schemeClr val="dk1"/>
              </a:buClr>
              <a:buSzPts val="1950"/>
              <a:buFont typeface="Tahoma"/>
              <a:buNone/>
            </a:pPr>
            <a:endParaRPr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5177823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228600" y="274638"/>
            <a:ext cx="7696200" cy="792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Tips for Collaboration</a:t>
            </a:r>
            <a:endParaRPr/>
          </a:p>
        </p:txBody>
      </p:sp>
      <p:sp>
        <p:nvSpPr>
          <p:cNvPr id="400" name="Shape 400"/>
          <p:cNvSpPr txBox="1">
            <a:spLocks noGrp="1"/>
          </p:cNvSpPr>
          <p:nvPr>
            <p:ph type="body" idx="1"/>
          </p:nvPr>
        </p:nvSpPr>
        <p:spPr>
          <a:xfrm>
            <a:off x="457200" y="1219200"/>
            <a:ext cx="8153400" cy="4648200"/>
          </a:xfrm>
          <a:prstGeom prst="rect">
            <a:avLst/>
          </a:prstGeom>
        </p:spPr>
        <p:txBody>
          <a:bodyPr spcFirstLastPara="1" wrap="square" lIns="91425" tIns="91425" rIns="91425" bIns="91425" anchor="t" anchorCtr="0">
            <a:noAutofit/>
          </a:bodyPr>
          <a:lstStyle/>
          <a:p>
            <a:pPr marL="457200" lvl="0" indent="-381000" rtl="0">
              <a:spcBef>
                <a:spcPts val="390"/>
              </a:spcBef>
              <a:spcAft>
                <a:spcPts val="0"/>
              </a:spcAft>
              <a:buSzPts val="2400"/>
              <a:buChar char="•"/>
            </a:pPr>
            <a:r>
              <a:rPr lang="en-US" dirty="0"/>
              <a:t>Don't be the “best kept </a:t>
            </a:r>
            <a:r>
              <a:rPr lang="en-US" dirty="0" smtClean="0"/>
              <a:t>secret.”</a:t>
            </a:r>
            <a:endParaRPr dirty="0"/>
          </a:p>
          <a:p>
            <a:pPr marL="457200" lvl="0" indent="-381000" rtl="0">
              <a:spcBef>
                <a:spcPts val="390"/>
              </a:spcBef>
              <a:spcAft>
                <a:spcPts val="0"/>
              </a:spcAft>
              <a:buSzPts val="2400"/>
              <a:buChar char="•"/>
            </a:pPr>
            <a:r>
              <a:rPr lang="en-US" dirty="0" smtClean="0"/>
              <a:t>Collaborate </a:t>
            </a:r>
            <a:r>
              <a:rPr lang="en-US" dirty="0"/>
              <a:t>with local disability-related organizations, school districts, colleges, etc. </a:t>
            </a:r>
            <a:endParaRPr dirty="0"/>
          </a:p>
          <a:p>
            <a:pPr marL="457200" lvl="0" indent="-381000" rtl="0">
              <a:spcBef>
                <a:spcPts val="390"/>
              </a:spcBef>
              <a:spcAft>
                <a:spcPts val="0"/>
              </a:spcAft>
              <a:buSzPts val="2400"/>
              <a:buChar char="•"/>
            </a:pPr>
            <a:r>
              <a:rPr lang="en-US" dirty="0" smtClean="0"/>
              <a:t>BE </a:t>
            </a:r>
            <a:r>
              <a:rPr lang="en-US" dirty="0"/>
              <a:t>ACTIVE with education programs for youth with disabilities such as IDEA Advisory Councils, Parent Training and Information Centers, statewide transition efforts, VR, etc.</a:t>
            </a:r>
            <a:endParaRPr dirty="0"/>
          </a:p>
          <a:p>
            <a:pPr marL="457200" lvl="0" indent="-381000" rtl="0">
              <a:spcBef>
                <a:spcPts val="390"/>
              </a:spcBef>
              <a:spcAft>
                <a:spcPts val="0"/>
              </a:spcAft>
              <a:buSzPts val="2400"/>
              <a:buChar char="•"/>
            </a:pPr>
            <a:r>
              <a:rPr lang="en-US" dirty="0" smtClean="0"/>
              <a:t>Practice </a:t>
            </a:r>
            <a:r>
              <a:rPr lang="en-US" dirty="0"/>
              <a:t>what you preach! </a:t>
            </a:r>
            <a:endParaRPr dirty="0"/>
          </a:p>
          <a:p>
            <a:pPr marL="0" lvl="0" indent="0">
              <a:spcBef>
                <a:spcPts val="390"/>
              </a:spcBef>
              <a:spcAft>
                <a:spcPts val="0"/>
              </a:spcAft>
              <a:buNone/>
            </a:pPr>
            <a:endParaRPr dirty="0"/>
          </a:p>
        </p:txBody>
      </p:sp>
    </p:spTree>
    <p:extLst>
      <p:ext uri="{BB962C8B-B14F-4D97-AF65-F5344CB8AC3E}">
        <p14:creationId xmlns:p14="http://schemas.microsoft.com/office/powerpoint/2010/main" val="23176555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Serving Youth In Transition</a:t>
            </a:r>
            <a:endParaRPr lang="en-US" dirty="0"/>
          </a:p>
        </p:txBody>
      </p:sp>
      <p:sp>
        <p:nvSpPr>
          <p:cNvPr id="3" name="Content Placeholder 2"/>
          <p:cNvSpPr>
            <a:spLocks noGrp="1"/>
          </p:cNvSpPr>
          <p:nvPr>
            <p:ph idx="1"/>
          </p:nvPr>
        </p:nvSpPr>
        <p:spPr/>
        <p:txBody>
          <a:bodyPr/>
          <a:lstStyle/>
          <a:p>
            <a:r>
              <a:rPr lang="en-US" sz="2400" dirty="0" smtClean="0"/>
              <a:t>Links for recorded webinars and video modules – </a:t>
            </a:r>
            <a:r>
              <a:rPr lang="en-US" sz="2400" dirty="0">
                <a:hlinkClick r:id="rId2"/>
              </a:rPr>
              <a:t>http://</a:t>
            </a:r>
            <a:r>
              <a:rPr lang="en-US" sz="2400" dirty="0" smtClean="0">
                <a:hlinkClick r:id="rId2"/>
              </a:rPr>
              <a:t>www.ilru.org/topics/youth-transition</a:t>
            </a:r>
            <a:endParaRPr lang="en-US" sz="2400" dirty="0" smtClean="0"/>
          </a:p>
          <a:p>
            <a:r>
              <a:rPr lang="en-US" sz="2400" dirty="0" smtClean="0"/>
              <a:t>Youth Transition: The Growing Role of Centers for </a:t>
            </a:r>
            <a:r>
              <a:rPr lang="en-US" sz="2400" dirty="0"/>
              <a:t>Independent </a:t>
            </a:r>
            <a:r>
              <a:rPr lang="en-US" sz="2400" dirty="0" smtClean="0"/>
              <a:t>Living (recorded video modules) </a:t>
            </a:r>
            <a:r>
              <a:rPr lang="en-US" sz="2400" dirty="0"/>
              <a:t>- </a:t>
            </a:r>
            <a:r>
              <a:rPr lang="en-US" sz="2400" dirty="0">
                <a:hlinkClick r:id="rId3"/>
              </a:rPr>
              <a:t>http://</a:t>
            </a:r>
            <a:r>
              <a:rPr lang="en-US" sz="2400" dirty="0" smtClean="0">
                <a:hlinkClick r:id="rId3"/>
              </a:rPr>
              <a:t>www.ilru.org/training/youth-transition-growing-role-centers-for-independent-living</a:t>
            </a:r>
            <a:r>
              <a:rPr lang="en-US" sz="2400" dirty="0" smtClean="0"/>
              <a:t> </a:t>
            </a:r>
          </a:p>
          <a:p>
            <a:r>
              <a:rPr lang="en-US" sz="2400" dirty="0" smtClean="0"/>
              <a:t>Expanding CIL Capacity Through Youth-Driven Transition Services (</a:t>
            </a:r>
            <a:r>
              <a:rPr lang="en-US" sz="2400" dirty="0"/>
              <a:t>training manual) - </a:t>
            </a:r>
            <a:r>
              <a:rPr lang="en-US" sz="2400" dirty="0">
                <a:hlinkClick r:id="rId4"/>
              </a:rPr>
              <a:t>http://</a:t>
            </a:r>
            <a:r>
              <a:rPr lang="en-US" sz="2400" dirty="0" smtClean="0">
                <a:hlinkClick r:id="rId4"/>
              </a:rPr>
              <a:t>www.ilru.org/expanding-cil-capacity-through-youth-driven-transition-services</a:t>
            </a:r>
            <a:endParaRPr lang="en-US" sz="2400" dirty="0" smtClean="0"/>
          </a:p>
          <a:p>
            <a:r>
              <a:rPr lang="en-US" sz="2400" dirty="0"/>
              <a:t>ACL Letter Announcing FAQs on IL Services for Children and Youth with Disabilities - </a:t>
            </a:r>
            <a:r>
              <a:rPr lang="en-US" sz="2400" dirty="0">
                <a:hlinkClick r:id="rId5"/>
              </a:rPr>
              <a:t>http://www.ilru.org/federal-guidance-il-program</a:t>
            </a:r>
            <a:r>
              <a:rPr lang="en-US" sz="2400" dirty="0"/>
              <a:t>  </a:t>
            </a:r>
          </a:p>
          <a:p>
            <a:r>
              <a:rPr lang="en-US" dirty="0" smtClean="0"/>
              <a:t>  </a:t>
            </a:r>
            <a:endParaRPr lang="en-US" dirty="0"/>
          </a:p>
        </p:txBody>
      </p:sp>
    </p:spTree>
    <p:extLst>
      <p:ext uri="{BB962C8B-B14F-4D97-AF65-F5344CB8AC3E}">
        <p14:creationId xmlns:p14="http://schemas.microsoft.com/office/powerpoint/2010/main" val="1093373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228600" y="152400"/>
            <a:ext cx="7696200" cy="7921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i="0" u="none" strike="noStrike" cap="none" dirty="0">
                <a:solidFill>
                  <a:schemeClr val="accent2"/>
                </a:solidFill>
                <a:ea typeface="Nunito"/>
                <a:cs typeface="Nunito"/>
                <a:sym typeface="Nunito"/>
              </a:rPr>
              <a:t>Group Discussion &amp; Activity</a:t>
            </a:r>
            <a:endParaRPr sz="3200" b="1" i="0" u="none" strike="noStrike" cap="none" dirty="0">
              <a:solidFill>
                <a:schemeClr val="accent2"/>
              </a:solidFill>
              <a:ea typeface="Nunito"/>
              <a:cs typeface="Nunito"/>
              <a:sym typeface="Nunito"/>
            </a:endParaRPr>
          </a:p>
        </p:txBody>
      </p:sp>
      <p:sp>
        <p:nvSpPr>
          <p:cNvPr id="406" name="Shape 406"/>
          <p:cNvSpPr txBox="1">
            <a:spLocks noGrp="1"/>
          </p:cNvSpPr>
          <p:nvPr>
            <p:ph type="body" idx="1"/>
          </p:nvPr>
        </p:nvSpPr>
        <p:spPr>
          <a:xfrm>
            <a:off x="228600" y="990600"/>
            <a:ext cx="8686800" cy="5029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520"/>
              </a:spcBef>
              <a:spcAft>
                <a:spcPts val="0"/>
              </a:spcAft>
              <a:buClr>
                <a:schemeClr val="dk1"/>
              </a:buClr>
              <a:buSzPts val="2600"/>
              <a:buFont typeface="Tahoma"/>
              <a:buChar char="•"/>
            </a:pPr>
            <a:r>
              <a:rPr lang="en-US" dirty="0"/>
              <a:t>What have you done towards creating strong youth programming at your CIL?</a:t>
            </a:r>
            <a:endParaRPr dirty="0"/>
          </a:p>
          <a:p>
            <a:pPr marL="342900" marR="0" lvl="0" indent="-342900" algn="l" rtl="0">
              <a:spcBef>
                <a:spcPts val="520"/>
              </a:spcBef>
              <a:spcAft>
                <a:spcPts val="0"/>
              </a:spcAft>
              <a:buClr>
                <a:schemeClr val="dk1"/>
              </a:buClr>
              <a:buSzPts val="2600"/>
              <a:buFont typeface="Tahoma"/>
              <a:buChar char="•"/>
            </a:pPr>
            <a:r>
              <a:rPr lang="en-US" dirty="0"/>
              <a:t>What have you learned?</a:t>
            </a:r>
            <a:endParaRPr dirty="0"/>
          </a:p>
          <a:p>
            <a:pPr marL="342900" marR="0" lvl="0" indent="-342900" algn="l" rtl="0">
              <a:spcBef>
                <a:spcPts val="520"/>
              </a:spcBef>
              <a:spcAft>
                <a:spcPts val="0"/>
              </a:spcAft>
              <a:buClr>
                <a:schemeClr val="dk1"/>
              </a:buClr>
              <a:buSzPts val="2600"/>
              <a:buFont typeface="Tahoma"/>
              <a:buChar char="•"/>
            </a:pPr>
            <a:r>
              <a:rPr lang="en-US" dirty="0"/>
              <a:t>Where do you need to build community relationships?</a:t>
            </a:r>
            <a:endParaRPr dirty="0"/>
          </a:p>
          <a:p>
            <a:pPr marL="742950" marR="0" lvl="1" indent="-285750" algn="l" rtl="0">
              <a:spcBef>
                <a:spcPts val="520"/>
              </a:spcBef>
              <a:spcAft>
                <a:spcPts val="0"/>
              </a:spcAft>
              <a:buSzPts val="2600"/>
              <a:buChar char="•"/>
            </a:pPr>
            <a:r>
              <a:rPr lang="en-US" dirty="0"/>
              <a:t>Is the current nature of relationships harming you?</a:t>
            </a:r>
            <a:endParaRPr dirty="0"/>
          </a:p>
          <a:p>
            <a:pPr marL="742950" marR="0" lvl="1" indent="-285750" algn="l" rtl="0">
              <a:spcBef>
                <a:spcPts val="520"/>
              </a:spcBef>
              <a:spcAft>
                <a:spcPts val="0"/>
              </a:spcAft>
              <a:buSzPts val="2600"/>
              <a:buChar char="•"/>
            </a:pPr>
            <a:r>
              <a:rPr lang="en-US" dirty="0"/>
              <a:t>Solution-oriented vs. problem oriented </a:t>
            </a:r>
            <a:endParaRPr dirty="0"/>
          </a:p>
          <a:p>
            <a:pPr marL="342900" marR="0" lvl="0" indent="-342900" algn="l" rtl="0">
              <a:spcBef>
                <a:spcPts val="520"/>
              </a:spcBef>
              <a:spcAft>
                <a:spcPts val="0"/>
              </a:spcAft>
              <a:buClr>
                <a:schemeClr val="dk1"/>
              </a:buClr>
              <a:buSzPts val="2600"/>
              <a:buFont typeface="Tahoma"/>
              <a:buChar char="•"/>
            </a:pPr>
            <a:r>
              <a:rPr lang="en-US" dirty="0"/>
              <a:t>How are you building the next generation of leaders in IL?</a:t>
            </a:r>
            <a:endParaRPr dirty="0"/>
          </a:p>
          <a:p>
            <a:pPr marL="342900" marR="0" lvl="0" indent="-342900" algn="l" rtl="0">
              <a:spcBef>
                <a:spcPts val="520"/>
              </a:spcBef>
              <a:spcAft>
                <a:spcPts val="0"/>
              </a:spcAft>
              <a:buClr>
                <a:schemeClr val="dk1"/>
              </a:buClr>
              <a:buSzPts val="2600"/>
              <a:buFont typeface="Tahoma"/>
              <a:buChar char="•"/>
            </a:pPr>
            <a:r>
              <a:rPr lang="en-US" dirty="0"/>
              <a:t>What is your vision for your CIL and how do youth fit in? </a:t>
            </a:r>
            <a:endParaRPr dirty="0"/>
          </a:p>
          <a:p>
            <a:pPr marL="342900" marR="0" lvl="0" indent="-177800" algn="l" rtl="0">
              <a:spcBef>
                <a:spcPts val="520"/>
              </a:spcBef>
              <a:spcAft>
                <a:spcPts val="0"/>
              </a:spcAft>
              <a:buClr>
                <a:schemeClr val="dk1"/>
              </a:buClr>
              <a:buSzPts val="2600"/>
              <a:buFont typeface="Tahoma"/>
              <a:buNone/>
            </a:pPr>
            <a:endParaRPr sz="26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2083728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ChangeArrowheads="1"/>
          </p:cNvSpPr>
          <p:nvPr>
            <p:ph type="title"/>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dirty="0">
                <a:effectLst/>
              </a:rPr>
              <a:t>CIL-NET Attribution</a:t>
            </a:r>
          </a:p>
        </p:txBody>
      </p:sp>
      <p:sp>
        <p:nvSpPr>
          <p:cNvPr id="2" name="Content Placeholder 1"/>
          <p:cNvSpPr>
            <a:spLocks noGrp="1"/>
          </p:cNvSpPr>
          <p:nvPr>
            <p:ph idx="1"/>
          </p:nvPr>
        </p:nvSpPr>
        <p:spPr>
          <a:xfrm>
            <a:off x="457200" y="1219200"/>
            <a:ext cx="8537366" cy="4648200"/>
          </a:xfrm>
        </p:spPr>
        <p:txBody>
          <a:bodyPr/>
          <a:lstStyle/>
          <a:p>
            <a:pPr marL="0" indent="0">
              <a:buNone/>
            </a:pPr>
            <a:r>
              <a:rPr lang="en-US" dirty="0"/>
              <a:t>Support for development of this technical assistance information was provided by the Department of Health and Human Services, Administration for Community Living under grant </a:t>
            </a:r>
            <a:r>
              <a:rPr lang="en-US"/>
              <a:t>number </a:t>
            </a:r>
            <a:r>
              <a:rPr lang="en-US" smtClean="0"/>
              <a:t>90ILTA0001</a:t>
            </a:r>
            <a:r>
              <a:rPr lang="en-US" dirty="0"/>
              <a:t>. No official endorsement of the Department of Health and Human Services should be inferred. Permission is granted for duplication of any portion of this information, providing that the following credit is given to the project: Developed as part of the </a:t>
            </a:r>
            <a:r>
              <a:rPr lang="en-US" dirty="0" smtClean="0"/>
              <a:t>CIL-NET</a:t>
            </a:r>
            <a:r>
              <a:rPr lang="en-US" dirty="0"/>
              <a:t>, </a:t>
            </a:r>
            <a:r>
              <a:rPr lang="en-US" dirty="0" smtClean="0"/>
              <a:t>a project of the IL-NET, an ILRU/NCIL/APRIL/USU-CPD </a:t>
            </a:r>
            <a:r>
              <a:rPr lang="en-US" dirty="0"/>
              <a:t>National Training and Technical Assistance Program.</a:t>
            </a:r>
            <a:endParaRPr lang="en-US" sz="2200" dirty="0"/>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924800" cy="792162"/>
          </a:xfrm>
        </p:spPr>
        <p:txBody>
          <a:bodyPr/>
          <a:lstStyle/>
          <a:p>
            <a:r>
              <a:rPr lang="en-US" dirty="0" smtClean="0">
                <a:solidFill>
                  <a:schemeClr val="accent6"/>
                </a:solidFill>
              </a:rPr>
              <a:t>Services to Youth in Transition Defined</a:t>
            </a:r>
            <a:endParaRPr lang="en-US" dirty="0"/>
          </a:p>
        </p:txBody>
      </p:sp>
      <p:sp>
        <p:nvSpPr>
          <p:cNvPr id="3" name="Content Placeholder 2"/>
          <p:cNvSpPr>
            <a:spLocks noGrp="1"/>
          </p:cNvSpPr>
          <p:nvPr>
            <p:ph idx="1"/>
          </p:nvPr>
        </p:nvSpPr>
        <p:spPr>
          <a:xfrm>
            <a:off x="381000" y="1066800"/>
            <a:ext cx="8382000" cy="5029200"/>
          </a:xfrm>
        </p:spPr>
        <p:txBody>
          <a:bodyPr/>
          <a:lstStyle/>
          <a:p>
            <a:r>
              <a:rPr lang="en-US" dirty="0"/>
              <a:t>Youth who meet </a:t>
            </a:r>
            <a:r>
              <a:rPr lang="en-US" dirty="0" smtClean="0"/>
              <a:t>these definitions </a:t>
            </a:r>
            <a:r>
              <a:rPr lang="en-US" dirty="0"/>
              <a:t>are a population (category), not a service. Any of the CIL’s services may be provided to someone who meets </a:t>
            </a:r>
            <a:r>
              <a:rPr lang="en-US" dirty="0" smtClean="0"/>
              <a:t>these definitions. </a:t>
            </a:r>
            <a:r>
              <a:rPr lang="en-US" dirty="0"/>
              <a:t>It’s about how you categorize the person and report it, not about the services you provide.</a:t>
            </a:r>
          </a:p>
          <a:p>
            <a:pPr lvl="0"/>
            <a:r>
              <a:rPr lang="en-US" dirty="0" smtClean="0"/>
              <a:t>When serving individuals who are </a:t>
            </a:r>
            <a:r>
              <a:rPr lang="en-US" u="sng" dirty="0" smtClean="0"/>
              <a:t>pre-school</a:t>
            </a:r>
            <a:r>
              <a:rPr lang="en-US" dirty="0" smtClean="0"/>
              <a:t>, </a:t>
            </a:r>
            <a:r>
              <a:rPr lang="en-US" u="sng" dirty="0" smtClean="0"/>
              <a:t>currently </a:t>
            </a:r>
            <a:r>
              <a:rPr lang="en-US" u="sng" dirty="0"/>
              <a:t>attending secondary education</a:t>
            </a:r>
            <a:r>
              <a:rPr lang="en-US" dirty="0"/>
              <a:t>, </a:t>
            </a:r>
            <a:r>
              <a:rPr lang="en-US" dirty="0" smtClean="0"/>
              <a:t>or have </a:t>
            </a:r>
            <a:r>
              <a:rPr lang="en-US" u="sng" dirty="0" smtClean="0"/>
              <a:t>passed the age of 24</a:t>
            </a:r>
            <a:r>
              <a:rPr lang="en-US" dirty="0" smtClean="0"/>
              <a:t>, these individuals are not categorized as being youth in transition in the program performance report (704 Report). They are reported as receiving the other core services. It’s a reporting issue, not a service issue!</a:t>
            </a:r>
            <a:endParaRPr lang="en-US" dirty="0"/>
          </a:p>
          <a:p>
            <a:pPr marL="0" indent="0">
              <a:buNone/>
            </a:pPr>
            <a:endParaRPr lang="en-US" dirty="0"/>
          </a:p>
        </p:txBody>
      </p:sp>
    </p:spTree>
    <p:extLst>
      <p:ext uri="{BB962C8B-B14F-4D97-AF65-F5344CB8AC3E}">
        <p14:creationId xmlns:p14="http://schemas.microsoft.com/office/powerpoint/2010/main" val="311158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a:noFill/>
          <a:ln>
            <a:noFill/>
          </a:ln>
        </p:spPr>
        <p:txBody>
          <a:bodyPr spcFirstLastPara="1" wrap="square" lIns="51425" tIns="25700" rIns="51425" bIns="25700" anchor="b" anchorCtr="0">
            <a:noAutofit/>
          </a:bodyPr>
          <a:lstStyle/>
          <a:p>
            <a:pPr marL="0" marR="0" lvl="0" indent="0" algn="l" rtl="0">
              <a:lnSpc>
                <a:spcPct val="85000"/>
              </a:lnSpc>
              <a:spcBef>
                <a:spcPts val="0"/>
              </a:spcBef>
              <a:spcAft>
                <a:spcPts val="0"/>
              </a:spcAft>
              <a:buNone/>
            </a:pPr>
            <a:r>
              <a:rPr lang="en-US" b="1" i="0" u="none" strike="noStrike" cap="none" dirty="0">
                <a:solidFill>
                  <a:schemeClr val="accent6"/>
                </a:solidFill>
                <a:latin typeface="Nunito"/>
                <a:ea typeface="Nunito"/>
                <a:cs typeface="Nunito"/>
                <a:sym typeface="Nunito"/>
              </a:rPr>
              <a:t>Able South Carolina</a:t>
            </a:r>
            <a:endParaRPr sz="4000" dirty="0"/>
          </a:p>
        </p:txBody>
      </p:sp>
      <p:sp>
        <p:nvSpPr>
          <p:cNvPr id="185" name="Shape 185"/>
          <p:cNvSpPr txBox="1">
            <a:spLocks noGrp="1"/>
          </p:cNvSpPr>
          <p:nvPr>
            <p:ph idx="1"/>
          </p:nvPr>
        </p:nvSpPr>
        <p:spPr>
          <a:prstGeom prst="rect">
            <a:avLst/>
          </a:prstGeom>
          <a:noFill/>
          <a:ln>
            <a:noFill/>
          </a:ln>
        </p:spPr>
        <p:txBody>
          <a:bodyPr spcFirstLastPara="1" wrap="square" lIns="0" tIns="25700" rIns="0" bIns="25700" anchor="t" anchorCtr="0">
            <a:noAutofit/>
          </a:bodyPr>
          <a:lstStyle/>
          <a:p>
            <a:pPr marL="342900" marR="0" lvl="0" indent="-282575" algn="l" rtl="0">
              <a:spcBef>
                <a:spcPts val="0"/>
              </a:spcBef>
              <a:spcAft>
                <a:spcPts val="0"/>
              </a:spcAft>
              <a:buClr>
                <a:schemeClr val="dk1"/>
              </a:buClr>
              <a:buSzPts val="2200"/>
              <a:buFont typeface="Calibri"/>
              <a:buChar char="•"/>
            </a:pPr>
            <a:r>
              <a:rPr lang="en-US" b="0" i="0" u="none" strike="noStrike" cap="none" dirty="0" smtClean="0">
                <a:solidFill>
                  <a:schemeClr val="dk1"/>
                </a:solidFill>
                <a:latin typeface="Tahoma"/>
                <a:ea typeface="Tahoma"/>
                <a:cs typeface="Tahoma"/>
                <a:sym typeface="Tahoma"/>
              </a:rPr>
              <a:t>A </a:t>
            </a:r>
            <a:r>
              <a:rPr lang="en-US" b="0" i="0" u="none" strike="noStrike" cap="none" dirty="0">
                <a:solidFill>
                  <a:schemeClr val="dk1"/>
                </a:solidFill>
                <a:latin typeface="Tahoma"/>
                <a:ea typeface="Tahoma"/>
                <a:cs typeface="Tahoma"/>
                <a:sym typeface="Tahoma"/>
              </a:rPr>
              <a:t>South Carolina Center for Independent Living with a 23-county serving area</a:t>
            </a:r>
            <a:endParaRPr dirty="0"/>
          </a:p>
          <a:p>
            <a:pPr marL="342900" marR="0" lvl="0" indent="-282575" algn="l" rtl="0">
              <a:spcBef>
                <a:spcPts val="225"/>
              </a:spcBef>
              <a:spcAft>
                <a:spcPts val="0"/>
              </a:spcAft>
              <a:buClr>
                <a:schemeClr val="dk1"/>
              </a:buClr>
              <a:buSzPts val="2200"/>
              <a:buFont typeface="Calibri"/>
              <a:buChar char="•"/>
            </a:pPr>
            <a:r>
              <a:rPr lang="en-US" b="0" i="0" u="none" strike="noStrike" cap="none" dirty="0">
                <a:solidFill>
                  <a:schemeClr val="dk1"/>
                </a:solidFill>
                <a:latin typeface="Tahoma"/>
                <a:ea typeface="Tahoma"/>
                <a:cs typeface="Tahoma"/>
                <a:sym typeface="Tahoma"/>
              </a:rPr>
              <a:t>Most of our youth programs allow us to work statewide</a:t>
            </a:r>
            <a:endParaRPr dirty="0"/>
          </a:p>
          <a:p>
            <a:pPr marL="342900" marR="0" lvl="0" indent="-282575" algn="l" rtl="0">
              <a:spcBef>
                <a:spcPts val="225"/>
              </a:spcBef>
              <a:spcAft>
                <a:spcPts val="0"/>
              </a:spcAft>
              <a:buClr>
                <a:schemeClr val="dk1"/>
              </a:buClr>
              <a:buSzPts val="2200"/>
              <a:buFont typeface="Calibri"/>
              <a:buChar char="•"/>
            </a:pPr>
            <a:r>
              <a:rPr lang="en-US" b="0" i="0" u="none" strike="noStrike" cap="none" dirty="0">
                <a:solidFill>
                  <a:schemeClr val="dk1"/>
                </a:solidFill>
                <a:latin typeface="Tahoma"/>
                <a:ea typeface="Tahoma"/>
                <a:cs typeface="Tahoma"/>
                <a:sym typeface="Tahoma"/>
              </a:rPr>
              <a:t>Our focus is to provide one-on-one services &amp; changing the culture around disability via advocacy and collaboration</a:t>
            </a:r>
            <a:endParaRPr dirty="0"/>
          </a:p>
          <a:p>
            <a:pPr marL="342900" marR="0" lvl="0" indent="-282575" algn="l" rtl="0">
              <a:spcBef>
                <a:spcPts val="225"/>
              </a:spcBef>
              <a:spcAft>
                <a:spcPts val="0"/>
              </a:spcAft>
              <a:buClr>
                <a:schemeClr val="dk1"/>
              </a:buClr>
              <a:buSzPts val="2200"/>
              <a:buFont typeface="Calibri"/>
              <a:buChar char="•"/>
            </a:pPr>
            <a:r>
              <a:rPr lang="en-US" dirty="0"/>
              <a:t>47</a:t>
            </a:r>
            <a:r>
              <a:rPr lang="en-US" b="0" i="0" u="none" strike="noStrike" cap="none" dirty="0">
                <a:solidFill>
                  <a:schemeClr val="dk1"/>
                </a:solidFill>
                <a:latin typeface="Tahoma"/>
                <a:ea typeface="Tahoma"/>
                <a:cs typeface="Tahoma"/>
                <a:sym typeface="Tahoma"/>
              </a:rPr>
              <a:t> staff members</a:t>
            </a:r>
            <a:endParaRPr dirty="0"/>
          </a:p>
          <a:p>
            <a:pPr marL="342900" marR="0" lvl="0" indent="-282575" algn="l" rtl="0">
              <a:spcBef>
                <a:spcPts val="225"/>
              </a:spcBef>
              <a:spcAft>
                <a:spcPts val="0"/>
              </a:spcAft>
              <a:buClr>
                <a:schemeClr val="dk1"/>
              </a:buClr>
              <a:buSzPts val="2200"/>
              <a:buFont typeface="Calibri"/>
              <a:buChar char="•"/>
            </a:pPr>
            <a:r>
              <a:rPr lang="en-US" b="0" i="0" u="none" strike="noStrike" cap="none" dirty="0">
                <a:solidFill>
                  <a:schemeClr val="dk1"/>
                </a:solidFill>
                <a:latin typeface="Tahoma"/>
                <a:ea typeface="Tahoma"/>
                <a:cs typeface="Tahoma"/>
                <a:sym typeface="Tahoma"/>
              </a:rPr>
              <a:t>Over 30 funding sources </a:t>
            </a:r>
            <a:endParaRPr dirty="0"/>
          </a:p>
          <a:p>
            <a:pPr marL="342900" marR="0" lvl="0" indent="-142875" algn="l" rtl="0">
              <a:spcBef>
                <a:spcPts val="225"/>
              </a:spcBef>
              <a:spcAft>
                <a:spcPts val="0"/>
              </a:spcAft>
              <a:buClr>
                <a:schemeClr val="dk1"/>
              </a:buClr>
              <a:buSzPts val="1800"/>
              <a:buFont typeface="Calibri"/>
              <a:buNone/>
            </a:pPr>
            <a:endParaRPr b="0" i="0" u="none" strike="noStrike" cap="none" dirty="0">
              <a:solidFill>
                <a:schemeClr val="dk1"/>
              </a:solidFill>
              <a:latin typeface="Tahoma"/>
              <a:ea typeface="Tahoma"/>
              <a:cs typeface="Tahoma"/>
              <a:sym typeface="Tahoma"/>
            </a:endParaRPr>
          </a:p>
          <a:p>
            <a:pPr marL="219075" marR="0" lvl="1" indent="-114300" algn="l" rtl="0">
              <a:spcBef>
                <a:spcPts val="375"/>
              </a:spcBef>
              <a:spcAft>
                <a:spcPts val="0"/>
              </a:spcAft>
              <a:buClr>
                <a:schemeClr val="accent1"/>
              </a:buClr>
              <a:buSzPts val="338"/>
              <a:buFont typeface="Tahoma"/>
              <a:buNone/>
            </a:pPr>
            <a:endParaRPr b="0" i="0" u="none" strike="noStrike" cap="none" dirty="0">
              <a:solidFill>
                <a:srgbClr val="3F3F3F"/>
              </a:solidFill>
              <a:latin typeface="Calibri"/>
              <a:ea typeface="Calibri"/>
              <a:cs typeface="Calibri"/>
              <a:sym typeface="Calibri"/>
            </a:endParaRPr>
          </a:p>
        </p:txBody>
      </p:sp>
      <p:pic>
        <p:nvPicPr>
          <p:cNvPr id="186" name="Shape 186" descr="Group photo of Able staff"/>
          <p:cNvPicPr preferRelativeResize="0"/>
          <p:nvPr/>
        </p:nvPicPr>
        <p:blipFill rotWithShape="1">
          <a:blip r:embed="rId3">
            <a:alphaModFix/>
          </a:blip>
          <a:srcRect t="-3180" r="2334" b="3180"/>
          <a:stretch/>
        </p:blipFill>
        <p:spPr>
          <a:xfrm>
            <a:off x="4648200" y="3810000"/>
            <a:ext cx="4297252" cy="2208874"/>
          </a:xfrm>
          <a:prstGeom prst="rect">
            <a:avLst/>
          </a:prstGeom>
          <a:noFill/>
          <a:ln>
            <a:noFill/>
          </a:ln>
        </p:spPr>
      </p:pic>
    </p:spTree>
    <p:extLst>
      <p:ext uri="{BB962C8B-B14F-4D97-AF65-F5344CB8AC3E}">
        <p14:creationId xmlns:p14="http://schemas.microsoft.com/office/powerpoint/2010/main" val="1380847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228600" y="76200"/>
            <a:ext cx="7696200" cy="792162"/>
          </a:xfrm>
          <a:prstGeom prst="rect">
            <a:avLst/>
          </a:prstGeom>
          <a:noFill/>
          <a:ln>
            <a:noFill/>
          </a:ln>
        </p:spPr>
        <p:txBody>
          <a:bodyPr spcFirstLastPara="1" wrap="square" lIns="51425" tIns="51425" rIns="51425" bIns="51425" anchor="b" anchorCtr="0">
            <a:noAutofit/>
          </a:bodyPr>
          <a:lstStyle/>
          <a:p>
            <a:pPr marL="0" marR="0" lvl="0" indent="0" algn="l" rtl="0">
              <a:spcBef>
                <a:spcPts val="0"/>
              </a:spcBef>
              <a:spcAft>
                <a:spcPts val="0"/>
              </a:spcAft>
              <a:buNone/>
            </a:pPr>
            <a:r>
              <a:rPr lang="en-US" b="1" i="0" u="none" strike="noStrike" cap="none" dirty="0">
                <a:solidFill>
                  <a:schemeClr val="accent2"/>
                </a:solidFill>
                <a:ea typeface="Nunito"/>
                <a:cs typeface="Nunito"/>
                <a:sym typeface="Nunito"/>
              </a:rPr>
              <a:t>Youth Served</a:t>
            </a:r>
            <a:endParaRPr dirty="0"/>
          </a:p>
        </p:txBody>
      </p:sp>
      <p:sp>
        <p:nvSpPr>
          <p:cNvPr id="192" name="Shape 192"/>
          <p:cNvSpPr txBox="1">
            <a:spLocks noGrp="1"/>
          </p:cNvSpPr>
          <p:nvPr>
            <p:ph idx="1"/>
          </p:nvPr>
        </p:nvSpPr>
        <p:spPr>
          <a:xfrm>
            <a:off x="228600" y="914400"/>
            <a:ext cx="8686800" cy="5029200"/>
          </a:xfrm>
          <a:prstGeom prst="rect">
            <a:avLst/>
          </a:prstGeom>
          <a:noFill/>
          <a:ln>
            <a:noFill/>
          </a:ln>
        </p:spPr>
        <p:txBody>
          <a:bodyPr spcFirstLastPara="1" wrap="square" lIns="51425" tIns="51425" rIns="51425" bIns="51425" anchor="t" anchorCtr="0">
            <a:noAutofit/>
          </a:bodyPr>
          <a:lstStyle/>
          <a:p>
            <a:pPr marL="0" marR="0" lvl="0" indent="0" algn="l" rtl="0">
              <a:spcBef>
                <a:spcPts val="0"/>
              </a:spcBef>
              <a:spcAft>
                <a:spcPts val="0"/>
              </a:spcAft>
              <a:buClr>
                <a:schemeClr val="dk1"/>
              </a:buClr>
              <a:buSzPts val="450"/>
              <a:buFont typeface="Tahoma"/>
              <a:buNone/>
            </a:pPr>
            <a:r>
              <a:rPr lang="en-US" b="0" i="0" u="none" strike="noStrike" cap="none" dirty="0">
                <a:solidFill>
                  <a:schemeClr val="dk1"/>
                </a:solidFill>
                <a:latin typeface="Tahoma"/>
                <a:ea typeface="Tahoma"/>
                <a:cs typeface="Tahoma"/>
                <a:sym typeface="Tahoma"/>
              </a:rPr>
              <a:t>Youth-driven IL now accounts for the majority of the services provided</a:t>
            </a:r>
            <a:endParaRPr dirty="0"/>
          </a:p>
          <a:p>
            <a:pPr marL="0" marR="0" lvl="0" indent="0" algn="l" rtl="0">
              <a:spcBef>
                <a:spcPts val="0"/>
              </a:spcBef>
              <a:spcAft>
                <a:spcPts val="0"/>
              </a:spcAft>
              <a:buClr>
                <a:schemeClr val="dk1"/>
              </a:buClr>
              <a:buSzPts val="450"/>
              <a:buFont typeface="Tahoma"/>
              <a:buNone/>
            </a:pPr>
            <a:endParaRPr sz="1400" b="0" i="0" u="none" strike="noStrike" cap="none" dirty="0">
              <a:solidFill>
                <a:schemeClr val="dk1"/>
              </a:solidFill>
              <a:latin typeface="Tahoma"/>
              <a:ea typeface="Tahoma"/>
              <a:cs typeface="Tahoma"/>
              <a:sym typeface="Tahoma"/>
            </a:endParaRPr>
          </a:p>
          <a:p>
            <a:pPr marL="342900" marR="0" lvl="0" indent="-295275" algn="l" rtl="0">
              <a:spcBef>
                <a:spcPts val="0"/>
              </a:spcBef>
              <a:spcAft>
                <a:spcPts val="0"/>
              </a:spcAft>
              <a:buClr>
                <a:schemeClr val="dk1"/>
              </a:buClr>
              <a:buSzPts val="2400"/>
              <a:buFont typeface="Tahoma"/>
              <a:buChar char="•"/>
            </a:pPr>
            <a:r>
              <a:rPr lang="en-US" dirty="0"/>
              <a:t>2017: 867 between the ages of 5-24 (62%)</a:t>
            </a:r>
            <a:endParaRPr dirty="0"/>
          </a:p>
          <a:p>
            <a:pPr marL="342900" marR="0" lvl="0" indent="-295275" algn="l" rtl="0">
              <a:spcBef>
                <a:spcPts val="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2016: 696 between the ages of 5-24 (56%)</a:t>
            </a:r>
            <a:endParaRPr dirty="0"/>
          </a:p>
          <a:p>
            <a:pPr marL="342900" marR="0" lvl="0" indent="-295275" algn="l" rtl="0">
              <a:spcBef>
                <a:spcPts val="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2015: 713 between the ages of  5-24 (59%)</a:t>
            </a:r>
            <a:endParaRPr dirty="0"/>
          </a:p>
          <a:p>
            <a:pPr marL="342900" marR="0" lvl="0" indent="-295275" algn="l" rtl="0">
              <a:spcBef>
                <a:spcPts val="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2014: 157 between the ages 5-24 (26%)</a:t>
            </a:r>
            <a:endParaRPr dirty="0"/>
          </a:p>
          <a:p>
            <a:pPr marL="342900" marR="0" lvl="0" indent="-295275" algn="l" rtl="0">
              <a:spcBef>
                <a:spcPts val="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2013: 135 between the ages 5-24 (21%)</a:t>
            </a:r>
            <a:endParaRPr b="0" i="0" u="none" strike="noStrike" cap="none" dirty="0">
              <a:solidFill>
                <a:schemeClr val="dk1"/>
              </a:solidFill>
              <a:latin typeface="Tahoma"/>
              <a:ea typeface="Tahoma"/>
              <a:cs typeface="Tahoma"/>
              <a:sym typeface="Tahoma"/>
            </a:endParaRPr>
          </a:p>
          <a:p>
            <a:pPr marL="0" marR="0" lvl="0" indent="0" algn="l" rtl="0">
              <a:spcBef>
                <a:spcPts val="0"/>
              </a:spcBef>
              <a:spcAft>
                <a:spcPts val="0"/>
              </a:spcAft>
              <a:buNone/>
            </a:pPr>
            <a:endParaRPr dirty="0"/>
          </a:p>
          <a:p>
            <a:pPr marL="457200" marR="0" lvl="0" indent="-381000" algn="l" rtl="0">
              <a:spcBef>
                <a:spcPts val="0"/>
              </a:spcBef>
              <a:spcAft>
                <a:spcPts val="0"/>
              </a:spcAft>
              <a:buSzPts val="2400"/>
              <a:buChar char="•"/>
            </a:pPr>
            <a:r>
              <a:rPr lang="en-US" dirty="0"/>
              <a:t>Transition (IDEA) vs. Youth Transition (CILs)</a:t>
            </a:r>
            <a:endParaRPr dirty="0"/>
          </a:p>
          <a:p>
            <a:pPr marL="457200" marR="0" lvl="0" indent="-381000" algn="l" rtl="0">
              <a:spcBef>
                <a:spcPts val="0"/>
              </a:spcBef>
              <a:spcAft>
                <a:spcPts val="0"/>
              </a:spcAft>
              <a:buSzPts val="2400"/>
              <a:buChar char="•"/>
            </a:pPr>
            <a:r>
              <a:rPr lang="en-US" dirty="0"/>
              <a:t>Serving youth while in school is the foundation for providing </a:t>
            </a:r>
            <a:r>
              <a:rPr lang="en-US" dirty="0" smtClean="0"/>
              <a:t>programming for Youth in Transition. </a:t>
            </a:r>
            <a:endParaRPr dirty="0"/>
          </a:p>
          <a:p>
            <a:pPr marL="0" marR="0" lvl="0" indent="0" algn="l" rtl="0">
              <a:spcBef>
                <a:spcPts val="0"/>
              </a:spcBef>
              <a:spcAft>
                <a:spcPts val="0"/>
              </a:spcAft>
              <a:buClr>
                <a:schemeClr val="dk1"/>
              </a:buClr>
              <a:buSzPts val="1800"/>
              <a:buFont typeface="Tahoma"/>
              <a:buNone/>
            </a:pPr>
            <a:endParaRPr dirty="0"/>
          </a:p>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2264874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228600" y="152400"/>
            <a:ext cx="7696200" cy="792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dirty="0"/>
              <a:t>Our Foundation for Youth Transition</a:t>
            </a:r>
            <a:endParaRPr sz="3200" b="1" i="0" u="none" strike="noStrike" cap="none" dirty="0">
              <a:solidFill>
                <a:schemeClr val="accent2"/>
              </a:solidFill>
              <a:latin typeface="Nunito"/>
              <a:ea typeface="Nunito"/>
              <a:cs typeface="Nunito"/>
              <a:sym typeface="Nunito"/>
            </a:endParaRPr>
          </a:p>
        </p:txBody>
      </p:sp>
      <p:sp>
        <p:nvSpPr>
          <p:cNvPr id="198" name="Shape 198"/>
          <p:cNvSpPr txBox="1">
            <a:spLocks noGrp="1"/>
          </p:cNvSpPr>
          <p:nvPr>
            <p:ph type="body" idx="1"/>
          </p:nvPr>
        </p:nvSpPr>
        <p:spPr>
          <a:xfrm>
            <a:off x="228600" y="990600"/>
            <a:ext cx="8686800" cy="5029200"/>
          </a:xfrm>
          <a:prstGeom prst="rect">
            <a:avLst/>
          </a:prstGeom>
          <a:noFill/>
          <a:ln>
            <a:noFill/>
          </a:ln>
        </p:spPr>
        <p:txBody>
          <a:bodyPr spcFirstLastPara="1" wrap="square" lIns="91425" tIns="45700" rIns="91425" bIns="45700" anchor="t" anchorCtr="0">
            <a:noAutofit/>
          </a:bodyPr>
          <a:lstStyle/>
          <a:p>
            <a:pPr marL="342900" marR="0" lvl="0" indent="-330200" algn="l" rtl="0">
              <a:spcBef>
                <a:spcPts val="0"/>
              </a:spcBef>
              <a:spcAft>
                <a:spcPts val="0"/>
              </a:spcAft>
              <a:buClr>
                <a:schemeClr val="dk1"/>
              </a:buClr>
              <a:buSzPts val="2400"/>
              <a:buFont typeface="Tahoma"/>
              <a:buChar char="•"/>
            </a:pPr>
            <a:r>
              <a:rPr lang="en-US" sz="2500" dirty="0"/>
              <a:t>The value of original core services to youth in transition runs </a:t>
            </a:r>
            <a:r>
              <a:rPr lang="en-US" sz="2500" dirty="0" smtClean="0"/>
              <a:t>deep.</a:t>
            </a:r>
            <a:endParaRPr sz="2500" dirty="0"/>
          </a:p>
          <a:p>
            <a:pPr marL="342900" marR="0" lvl="0" indent="-330200" algn="l" rtl="0">
              <a:spcBef>
                <a:spcPts val="520"/>
              </a:spcBef>
              <a:spcAft>
                <a:spcPts val="0"/>
              </a:spcAft>
              <a:buClr>
                <a:schemeClr val="dk1"/>
              </a:buClr>
              <a:buSzPts val="2400"/>
              <a:buFont typeface="Tahoma"/>
              <a:buChar char="•"/>
            </a:pPr>
            <a:r>
              <a:rPr lang="en-US" sz="2500" dirty="0"/>
              <a:t>What is needed to ensure those services are offered, expanded, and tailored to </a:t>
            </a:r>
            <a:r>
              <a:rPr lang="en-US" sz="2500" u="sng" dirty="0"/>
              <a:t>all</a:t>
            </a:r>
            <a:r>
              <a:rPr lang="en-US" sz="2500" dirty="0"/>
              <a:t> youth in transition?</a:t>
            </a:r>
            <a:endParaRPr sz="2500" dirty="0"/>
          </a:p>
          <a:p>
            <a:pPr marL="742950" marR="0" lvl="1" indent="-273050" algn="l" rtl="0">
              <a:spcBef>
                <a:spcPts val="520"/>
              </a:spcBef>
              <a:spcAft>
                <a:spcPts val="0"/>
              </a:spcAft>
              <a:buClr>
                <a:schemeClr val="dk1"/>
              </a:buClr>
              <a:buSzPts val="2400"/>
              <a:buFont typeface="Tahoma"/>
              <a:buChar char="•"/>
            </a:pPr>
            <a:r>
              <a:rPr lang="en-US" sz="2500" dirty="0"/>
              <a:t>Leadership buy-in</a:t>
            </a:r>
            <a:endParaRPr sz="2500" dirty="0"/>
          </a:p>
          <a:p>
            <a:pPr marL="742950" marR="0" lvl="1" indent="-273050" algn="l" rtl="0">
              <a:spcBef>
                <a:spcPts val="520"/>
              </a:spcBef>
              <a:spcAft>
                <a:spcPts val="0"/>
              </a:spcAft>
              <a:buSzPts val="2400"/>
              <a:buChar char="•"/>
            </a:pPr>
            <a:r>
              <a:rPr lang="en-US" sz="2500" dirty="0"/>
              <a:t>Staff expertise on the context of youth transition (WIOA, IDEA, HCBS Final Rule, best practice, etc.)</a:t>
            </a:r>
            <a:endParaRPr sz="2500" dirty="0"/>
          </a:p>
          <a:p>
            <a:pPr marL="742950" marR="0" lvl="1" indent="-273050" algn="l" rtl="0">
              <a:spcBef>
                <a:spcPts val="520"/>
              </a:spcBef>
              <a:spcAft>
                <a:spcPts val="0"/>
              </a:spcAft>
              <a:buSzPts val="2400"/>
              <a:buChar char="•"/>
            </a:pPr>
            <a:r>
              <a:rPr lang="en-US" sz="2500" dirty="0"/>
              <a:t>Youth with disabilities driving </a:t>
            </a:r>
            <a:r>
              <a:rPr lang="en-US" sz="2500" dirty="0" smtClean="0"/>
              <a:t>programs.</a:t>
            </a:r>
            <a:endParaRPr sz="2500" dirty="0"/>
          </a:p>
          <a:p>
            <a:pPr marL="742950" marR="0" lvl="1" indent="-273050" algn="l" rtl="0">
              <a:spcBef>
                <a:spcPts val="520"/>
              </a:spcBef>
              <a:spcAft>
                <a:spcPts val="0"/>
              </a:spcAft>
              <a:buSzPts val="2400"/>
              <a:buChar char="•"/>
            </a:pPr>
            <a:r>
              <a:rPr lang="en-US" sz="2500" dirty="0"/>
              <a:t>Purposeful synergy between programs as expansion </a:t>
            </a:r>
            <a:r>
              <a:rPr lang="en-US" sz="2500" dirty="0" smtClean="0"/>
              <a:t>occurs.</a:t>
            </a:r>
            <a:endParaRPr sz="2500" dirty="0"/>
          </a:p>
          <a:p>
            <a:pPr marL="742950" marR="0" lvl="1" indent="-273050" algn="l" rtl="0">
              <a:spcBef>
                <a:spcPts val="520"/>
              </a:spcBef>
              <a:spcAft>
                <a:spcPts val="0"/>
              </a:spcAft>
              <a:buSzPts val="2400"/>
              <a:buChar char="•"/>
            </a:pPr>
            <a:r>
              <a:rPr lang="en-US" sz="2500" dirty="0"/>
              <a:t>Relationship building and involvement in transition at every </a:t>
            </a:r>
            <a:r>
              <a:rPr lang="en-US" sz="2500" dirty="0" smtClean="0"/>
              <a:t>turn.</a:t>
            </a:r>
            <a:endParaRPr sz="2500" dirty="0"/>
          </a:p>
          <a:p>
            <a:pPr marL="342900" marR="0" lvl="0" indent="-177800" algn="l" rtl="0">
              <a:spcBef>
                <a:spcPts val="520"/>
              </a:spcBef>
              <a:spcAft>
                <a:spcPts val="0"/>
              </a:spcAft>
              <a:buClr>
                <a:schemeClr val="dk1"/>
              </a:buClr>
              <a:buSzPts val="2600"/>
              <a:buFont typeface="Tahoma"/>
              <a:buNone/>
            </a:pPr>
            <a:endParaRPr sz="2500" b="0" i="0" u="none" strike="noStrike" cap="none" dirty="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84044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b="1" i="0" u="none" strike="noStrike" cap="none" dirty="0">
                <a:solidFill>
                  <a:schemeClr val="accent2"/>
                </a:solidFill>
                <a:ea typeface="Nunito"/>
                <a:cs typeface="Nunito"/>
                <a:sym typeface="Nunito"/>
              </a:rPr>
              <a:t>EQUIP</a:t>
            </a:r>
            <a:endParaRPr sz="2400" b="1" i="0" u="none" strike="noStrike" cap="none" dirty="0">
              <a:solidFill>
                <a:schemeClr val="accent2"/>
              </a:solidFill>
              <a:ea typeface="Nunito"/>
              <a:cs typeface="Nunito"/>
              <a:sym typeface="Nunito"/>
            </a:endParaRPr>
          </a:p>
        </p:txBody>
      </p:sp>
      <p:sp>
        <p:nvSpPr>
          <p:cNvPr id="205" name="Shape 205"/>
          <p:cNvSpPr txBox="1">
            <a:spLocks noGrp="1"/>
          </p:cNvSpPr>
          <p:nvPr>
            <p:ph idx="1"/>
          </p:nvPr>
        </p:nvSpPr>
        <p:spPr>
          <a:xfrm>
            <a:off x="228600" y="810084"/>
            <a:ext cx="8686800" cy="4573768"/>
          </a:xfrm>
          <a:prstGeom prst="rect">
            <a:avLst/>
          </a:prstGeom>
          <a:noFill/>
          <a:ln>
            <a:noFill/>
          </a:ln>
        </p:spPr>
        <p:txBody>
          <a:bodyPr spcFirstLastPara="1" wrap="square" lIns="68550" tIns="68550" rIns="68550" bIns="68550" anchor="t" anchorCtr="0">
            <a:noAutofit/>
          </a:bodyPr>
          <a:lstStyle/>
          <a:p>
            <a:pPr marL="257175" marR="0" lvl="0" indent="-257175" algn="l" rtl="0">
              <a:spcBef>
                <a:spcPts val="0"/>
              </a:spcBef>
              <a:spcAft>
                <a:spcPts val="0"/>
              </a:spcAft>
              <a:buClr>
                <a:schemeClr val="dk1"/>
              </a:buClr>
              <a:buSzPts val="1800"/>
              <a:buFont typeface="Tahoma"/>
              <a:buNone/>
            </a:pPr>
            <a:r>
              <a:rPr lang="en-US" b="0" i="0" u="none" strike="noStrike" cap="none" dirty="0">
                <a:solidFill>
                  <a:schemeClr val="dk1"/>
                </a:solidFill>
                <a:latin typeface="Tahoma"/>
                <a:ea typeface="Tahoma"/>
                <a:cs typeface="Tahoma"/>
                <a:sym typeface="Tahoma"/>
              </a:rPr>
              <a:t>A leadership program for youth (age 13-28</a:t>
            </a:r>
            <a:r>
              <a:rPr lang="en-US" b="0" i="0" u="none" strike="noStrike" cap="none" dirty="0" smtClean="0">
                <a:solidFill>
                  <a:schemeClr val="dk1"/>
                </a:solidFill>
                <a:latin typeface="Tahoma"/>
                <a:ea typeface="Tahoma"/>
                <a:cs typeface="Tahoma"/>
                <a:sym typeface="Tahoma"/>
              </a:rPr>
              <a:t>).</a:t>
            </a:r>
            <a:endParaRPr dirty="0"/>
          </a:p>
          <a:p>
            <a:pPr marL="257175" marR="0" lvl="0" indent="-282575" algn="l" rtl="0">
              <a:spcBef>
                <a:spcPts val="360"/>
              </a:spcBef>
              <a:spcAft>
                <a:spcPts val="0"/>
              </a:spcAft>
              <a:buClr>
                <a:schemeClr val="dk1"/>
              </a:buClr>
              <a:buSzPts val="2200"/>
              <a:buFont typeface="Tahoma"/>
              <a:buChar char="•"/>
            </a:pPr>
            <a:r>
              <a:rPr lang="en-US" b="0" i="0" u="none" strike="noStrike" cap="none" dirty="0" smtClean="0">
                <a:solidFill>
                  <a:schemeClr val="dk1"/>
                </a:solidFill>
                <a:latin typeface="Tahoma"/>
                <a:ea typeface="Tahoma"/>
                <a:cs typeface="Tahoma"/>
                <a:sym typeface="Tahoma"/>
              </a:rPr>
              <a:t>Run </a:t>
            </a:r>
            <a:r>
              <a:rPr lang="en-US" b="0" i="0" u="none" strike="noStrike" cap="none" dirty="0">
                <a:solidFill>
                  <a:schemeClr val="dk1"/>
                </a:solidFill>
                <a:latin typeface="Tahoma"/>
                <a:ea typeface="Tahoma"/>
                <a:cs typeface="Tahoma"/>
                <a:sym typeface="Tahoma"/>
              </a:rPr>
              <a:t>by young </a:t>
            </a:r>
            <a:r>
              <a:rPr lang="en-US" b="0" i="0" u="none" strike="noStrike" cap="none" dirty="0" smtClean="0">
                <a:solidFill>
                  <a:schemeClr val="dk1"/>
                </a:solidFill>
                <a:latin typeface="Tahoma"/>
                <a:ea typeface="Tahoma"/>
                <a:cs typeface="Tahoma"/>
                <a:sym typeface="Tahoma"/>
              </a:rPr>
              <a:t>adults.</a:t>
            </a:r>
            <a:endParaRPr dirty="0"/>
          </a:p>
          <a:p>
            <a:pPr marL="774701" lvl="1" indent="-457200">
              <a:spcBef>
                <a:spcPts val="360"/>
              </a:spcBef>
              <a:spcAft>
                <a:spcPts val="0"/>
              </a:spcAft>
              <a:buClr>
                <a:schemeClr val="dk1"/>
              </a:buClr>
              <a:buSzPts val="2200"/>
            </a:pPr>
            <a:r>
              <a:rPr lang="en-US" b="0" i="0" u="none" strike="noStrike" cap="none" dirty="0">
                <a:solidFill>
                  <a:schemeClr val="dk1"/>
                </a:solidFill>
                <a:latin typeface="Tahoma"/>
                <a:ea typeface="Tahoma"/>
                <a:cs typeface="Tahoma"/>
                <a:sym typeface="Tahoma"/>
              </a:rPr>
              <a:t> Funding to bring standout leaders on </a:t>
            </a:r>
            <a:r>
              <a:rPr lang="en-US" b="0" i="0" u="none" strike="noStrike" cap="none" dirty="0" smtClean="0">
                <a:solidFill>
                  <a:schemeClr val="dk1"/>
                </a:solidFill>
                <a:latin typeface="Tahoma"/>
                <a:ea typeface="Tahoma"/>
                <a:cs typeface="Tahoma"/>
                <a:sym typeface="Tahoma"/>
              </a:rPr>
              <a:t>staff.</a:t>
            </a:r>
            <a:endParaRPr dirty="0"/>
          </a:p>
          <a:p>
            <a:pPr marL="257175" marR="0" lvl="0" indent="-282575" algn="l" rtl="0">
              <a:spcBef>
                <a:spcPts val="36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Peer to peer skill development in self-advocacy, communication, and related </a:t>
            </a:r>
            <a:r>
              <a:rPr lang="en-US" b="0" i="0" u="none" strike="noStrike" cap="none" dirty="0" smtClean="0">
                <a:solidFill>
                  <a:schemeClr val="dk1"/>
                </a:solidFill>
                <a:latin typeface="Tahoma"/>
                <a:ea typeface="Tahoma"/>
                <a:cs typeface="Tahoma"/>
                <a:sym typeface="Tahoma"/>
              </a:rPr>
              <a:t>skills.</a:t>
            </a:r>
            <a:endParaRPr dirty="0"/>
          </a:p>
          <a:p>
            <a:pPr marL="257175" marR="0" lvl="0" indent="-282575" algn="l" rtl="0">
              <a:spcBef>
                <a:spcPts val="36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Reached </a:t>
            </a:r>
            <a:r>
              <a:rPr lang="en-US" dirty="0"/>
              <a:t>8,000+</a:t>
            </a:r>
            <a:r>
              <a:rPr lang="en-US" b="0" i="0" u="none" strike="noStrike" cap="none" dirty="0">
                <a:solidFill>
                  <a:schemeClr val="dk1"/>
                </a:solidFill>
                <a:latin typeface="Tahoma"/>
                <a:ea typeface="Tahoma"/>
                <a:cs typeface="Tahoma"/>
                <a:sym typeface="Tahoma"/>
              </a:rPr>
              <a:t> youth and other community members last </a:t>
            </a:r>
            <a:r>
              <a:rPr lang="en-US" b="0" i="0" u="none" strike="noStrike" cap="none" dirty="0" smtClean="0">
                <a:solidFill>
                  <a:schemeClr val="dk1"/>
                </a:solidFill>
                <a:latin typeface="Tahoma"/>
                <a:ea typeface="Tahoma"/>
                <a:cs typeface="Tahoma"/>
                <a:sym typeface="Tahoma"/>
              </a:rPr>
              <a:t>year.</a:t>
            </a:r>
            <a:endParaRPr dirty="0"/>
          </a:p>
          <a:p>
            <a:pPr marL="257175" marR="0" lvl="0" indent="-282575" algn="l" rtl="0">
              <a:spcBef>
                <a:spcPts val="360"/>
              </a:spcBef>
              <a:spcAft>
                <a:spcPts val="0"/>
              </a:spcAft>
              <a:buClr>
                <a:schemeClr val="dk1"/>
              </a:buClr>
              <a:buSzPts val="2200"/>
              <a:buFont typeface="Tahoma"/>
              <a:buChar char="•"/>
            </a:pPr>
            <a:r>
              <a:rPr lang="en-US" b="0" i="0" u="none" strike="noStrike" cap="none" dirty="0">
                <a:solidFill>
                  <a:schemeClr val="dk1"/>
                </a:solidFill>
                <a:latin typeface="Tahoma"/>
                <a:ea typeface="Tahoma"/>
                <a:cs typeface="Tahoma"/>
                <a:sym typeface="Tahoma"/>
              </a:rPr>
              <a:t>Stakeholders </a:t>
            </a:r>
            <a:endParaRPr b="0" i="0" u="none" strike="noStrike" cap="none" dirty="0">
              <a:solidFill>
                <a:schemeClr val="dk1"/>
              </a:solidFill>
              <a:latin typeface="Tahoma"/>
              <a:ea typeface="Tahoma"/>
              <a:cs typeface="Tahoma"/>
              <a:sym typeface="Tahoma"/>
            </a:endParaRPr>
          </a:p>
          <a:p>
            <a:pPr marL="257175" marR="0" lvl="0" indent="-282575" algn="l" rtl="0">
              <a:spcBef>
                <a:spcPts val="360"/>
              </a:spcBef>
              <a:spcAft>
                <a:spcPts val="0"/>
              </a:spcAft>
              <a:buClr>
                <a:schemeClr val="dk1"/>
              </a:buClr>
              <a:buSzPts val="2200"/>
              <a:buFont typeface="Tahoma"/>
              <a:buChar char="•"/>
            </a:pPr>
            <a:r>
              <a:rPr lang="en-US" dirty="0"/>
              <a:t>Foundational component of other youth </a:t>
            </a:r>
            <a:r>
              <a:rPr lang="en-US" dirty="0" smtClean="0"/>
              <a:t>programs.</a:t>
            </a:r>
            <a:endParaRPr dirty="0"/>
          </a:p>
          <a:p>
            <a:pPr marL="774700" lvl="1" indent="-457200">
              <a:spcBef>
                <a:spcPts val="360"/>
              </a:spcBef>
              <a:spcAft>
                <a:spcPts val="0"/>
              </a:spcAft>
              <a:buClr>
                <a:schemeClr val="dk1"/>
              </a:buClr>
              <a:buSzPts val="2200"/>
            </a:pPr>
            <a:r>
              <a:rPr lang="en-US" dirty="0"/>
              <a:t>Developing youth expertise in IL</a:t>
            </a:r>
            <a:endParaRPr dirty="0"/>
          </a:p>
          <a:p>
            <a:pPr marL="133350" marR="0" lvl="0" indent="0" algn="l" rtl="0">
              <a:spcBef>
                <a:spcPts val="135"/>
              </a:spcBef>
              <a:spcAft>
                <a:spcPts val="0"/>
              </a:spcAft>
              <a:buClr>
                <a:schemeClr val="dk1"/>
              </a:buClr>
              <a:buSzPts val="675"/>
              <a:buFont typeface="Tahoma"/>
              <a:buNone/>
            </a:pPr>
            <a:endParaRPr b="0" i="0" u="none" strike="noStrike" cap="none" dirty="0">
              <a:solidFill>
                <a:schemeClr val="dk1"/>
              </a:solidFill>
              <a:latin typeface="Tahoma"/>
              <a:ea typeface="Tahoma"/>
              <a:cs typeface="Tahoma"/>
              <a:sym typeface="Tahoma"/>
            </a:endParaRPr>
          </a:p>
        </p:txBody>
      </p:sp>
      <p:sp>
        <p:nvSpPr>
          <p:cNvPr id="206" name="Shape 206"/>
          <p:cNvSpPr txBox="1">
            <a:spLocks noGrp="1"/>
          </p:cNvSpPr>
          <p:nvPr>
            <p:ph type="sldNum" idx="4294967295"/>
          </p:nvPr>
        </p:nvSpPr>
        <p:spPr>
          <a:xfrm>
            <a:off x="8732838" y="5521325"/>
            <a:ext cx="411162" cy="392113"/>
          </a:xfrm>
          <a:prstGeom prst="rect">
            <a:avLst/>
          </a:prstGeom>
          <a:noFill/>
          <a:ln>
            <a:noFill/>
          </a:ln>
        </p:spPr>
        <p:txBody>
          <a:bodyPr spcFirstLastPara="1" wrap="square" lIns="68550" tIns="68550" rIns="68550" bIns="68550" anchor="ctr" anchorCtr="0">
            <a:noAutofit/>
          </a:bodyPr>
          <a:lstStyle/>
          <a:p>
            <a:pPr marL="0" marR="0" lvl="0" indent="0" algn="r" rtl="0">
              <a:spcBef>
                <a:spcPts val="0"/>
              </a:spcBef>
              <a:spcAft>
                <a:spcPts val="0"/>
              </a:spcAft>
              <a:buNone/>
            </a:pPr>
            <a:r>
              <a:rPr lang="en-US" sz="750" b="1" i="0" u="none" strike="noStrike" cap="none">
                <a:solidFill>
                  <a:srgbClr val="FFFFFF"/>
                </a:solidFill>
                <a:latin typeface="Arial"/>
                <a:ea typeface="Arial"/>
                <a:cs typeface="Arial"/>
                <a:sym typeface="Arial"/>
              </a:rPr>
              <a:t/>
            </a:r>
            <a:br>
              <a:rPr lang="en-US" sz="750" b="1" i="0" u="none" strike="noStrike" cap="none">
                <a:solidFill>
                  <a:srgbClr val="FFFFFF"/>
                </a:solidFill>
                <a:latin typeface="Arial"/>
                <a:ea typeface="Arial"/>
                <a:cs typeface="Arial"/>
                <a:sym typeface="Arial"/>
              </a:rPr>
            </a:br>
            <a:endParaRPr sz="750" b="1" i="0" u="none" strike="noStrike" cap="none">
              <a:solidFill>
                <a:srgbClr val="FFFFFF"/>
              </a:solidFill>
              <a:latin typeface="Arial"/>
              <a:ea typeface="Arial"/>
              <a:cs typeface="Arial"/>
              <a:sym typeface="Arial"/>
            </a:endParaRPr>
          </a:p>
        </p:txBody>
      </p:sp>
      <p:pic>
        <p:nvPicPr>
          <p:cNvPr id="207" name="Shape 207" descr="EQUIP logo is comprised of orange, block letters spelling &quot;EQUIP&quot; with a chat box in the Q" title="EQUIP Logo"/>
          <p:cNvPicPr preferRelativeResize="0"/>
          <p:nvPr/>
        </p:nvPicPr>
        <p:blipFill rotWithShape="1">
          <a:blip r:embed="rId3">
            <a:alphaModFix/>
          </a:blip>
          <a:srcRect t="-8731" r="-2354"/>
          <a:stretch/>
        </p:blipFill>
        <p:spPr>
          <a:xfrm>
            <a:off x="3401038" y="5383852"/>
            <a:ext cx="2341925" cy="1025925"/>
          </a:xfrm>
          <a:prstGeom prst="rect">
            <a:avLst/>
          </a:prstGeom>
          <a:noFill/>
          <a:ln>
            <a:noFill/>
          </a:ln>
        </p:spPr>
      </p:pic>
    </p:spTree>
    <p:extLst>
      <p:ext uri="{BB962C8B-B14F-4D97-AF65-F5344CB8AC3E}">
        <p14:creationId xmlns:p14="http://schemas.microsoft.com/office/powerpoint/2010/main" val="3799360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prstGeom prst="rect">
            <a:avLst/>
          </a:prstGeom>
          <a:noFill/>
          <a:ln>
            <a:noFill/>
          </a:ln>
        </p:spPr>
        <p:txBody>
          <a:bodyPr spcFirstLastPara="1" wrap="square" lIns="68550" tIns="68550" rIns="68550" bIns="68550" anchor="t" anchorCtr="0">
            <a:noAutofit/>
          </a:bodyPr>
          <a:lstStyle/>
          <a:p>
            <a:pPr marL="0" marR="0" lvl="0" indent="0" algn="l" rtl="0">
              <a:spcBef>
                <a:spcPts val="0"/>
              </a:spcBef>
              <a:spcAft>
                <a:spcPts val="0"/>
              </a:spcAft>
              <a:buNone/>
            </a:pPr>
            <a:r>
              <a:rPr lang="en-US" b="1" i="0" u="none" strike="noStrike" cap="none" dirty="0">
                <a:solidFill>
                  <a:schemeClr val="accent2"/>
                </a:solidFill>
                <a:ea typeface="Nunito"/>
                <a:cs typeface="Nunito"/>
                <a:sym typeface="Nunito"/>
              </a:rPr>
              <a:t>EQUIP</a:t>
            </a:r>
            <a:r>
              <a:rPr lang="en-US" sz="2400" b="1" i="0" u="none" strike="noStrike" cap="none" dirty="0">
                <a:solidFill>
                  <a:schemeClr val="accent2"/>
                </a:solidFill>
                <a:ea typeface="Nunito"/>
                <a:cs typeface="Nunito"/>
                <a:sym typeface="Nunito"/>
              </a:rPr>
              <a:t>, cont’d.</a:t>
            </a:r>
            <a:endParaRPr sz="2100" b="1" i="0" u="none" strike="noStrike" cap="none" dirty="0">
              <a:solidFill>
                <a:schemeClr val="accent2"/>
              </a:solidFill>
              <a:ea typeface="Nunito"/>
              <a:cs typeface="Nunito"/>
              <a:sym typeface="Nunito"/>
            </a:endParaRPr>
          </a:p>
        </p:txBody>
      </p:sp>
      <p:sp>
        <p:nvSpPr>
          <p:cNvPr id="214" name="Shape 214"/>
          <p:cNvSpPr txBox="1">
            <a:spLocks noGrp="1"/>
          </p:cNvSpPr>
          <p:nvPr>
            <p:ph idx="1"/>
          </p:nvPr>
        </p:nvSpPr>
        <p:spPr>
          <a:xfrm>
            <a:off x="457200" y="1066800"/>
            <a:ext cx="8275638" cy="5029200"/>
          </a:xfrm>
          <a:prstGeom prst="rect">
            <a:avLst/>
          </a:prstGeom>
          <a:noFill/>
          <a:ln>
            <a:noFill/>
          </a:ln>
        </p:spPr>
        <p:txBody>
          <a:bodyPr spcFirstLastPara="1" wrap="square" lIns="68550" tIns="68550" rIns="68550" bIns="68550" anchor="t" anchorCtr="0">
            <a:noAutofit/>
          </a:bodyPr>
          <a:lstStyle/>
          <a:p>
            <a:pPr marL="133350" marR="0" lvl="0" indent="0" algn="l" rtl="0">
              <a:spcBef>
                <a:spcPts val="0"/>
              </a:spcBef>
              <a:spcAft>
                <a:spcPts val="0"/>
              </a:spcAft>
              <a:buClr>
                <a:schemeClr val="dk1"/>
              </a:buClr>
              <a:buSzPts val="1950"/>
              <a:buFont typeface="Tahoma"/>
              <a:buNone/>
            </a:pPr>
            <a:r>
              <a:rPr lang="en-US" b="0" i="0" u="none" strike="noStrike" cap="none" dirty="0">
                <a:solidFill>
                  <a:schemeClr val="dk1"/>
                </a:solidFill>
                <a:latin typeface="Tahoma"/>
                <a:ea typeface="Tahoma"/>
                <a:cs typeface="Tahoma"/>
                <a:sym typeface="Tahoma"/>
              </a:rPr>
              <a:t>Multiple Components</a:t>
            </a:r>
            <a:endParaRPr dirty="0"/>
          </a:p>
          <a:p>
            <a:pPr marL="257175" marR="0" lvl="0" indent="-295275" algn="l" rtl="0">
              <a:spcBef>
                <a:spcPts val="36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Regional and online monthly “hangouts” (6 regional, 1 online</a:t>
            </a:r>
            <a:r>
              <a:rPr lang="en-US" b="0" i="0" u="none" strike="noStrike" cap="none" dirty="0" smtClean="0">
                <a:solidFill>
                  <a:schemeClr val="dk1"/>
                </a:solidFill>
                <a:latin typeface="Tahoma"/>
                <a:ea typeface="Tahoma"/>
                <a:cs typeface="Tahoma"/>
                <a:sym typeface="Tahoma"/>
              </a:rPr>
              <a:t>)</a:t>
            </a:r>
            <a:endParaRPr dirty="0"/>
          </a:p>
          <a:p>
            <a:pPr marL="257175" marR="0" lvl="0" indent="-295275" algn="l" rtl="0">
              <a:spcBef>
                <a:spcPts val="36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 Summer Series</a:t>
            </a:r>
            <a:endParaRPr dirty="0"/>
          </a:p>
          <a:p>
            <a:pPr marL="257175" marR="0" lvl="0" indent="-295275" algn="l" rtl="0">
              <a:spcBef>
                <a:spcPts val="36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 Professional development and mentorship for leaders</a:t>
            </a:r>
            <a:endParaRPr dirty="0"/>
          </a:p>
          <a:p>
            <a:pPr marL="257175" marR="0" lvl="0" indent="-295275" algn="l" rtl="0">
              <a:spcBef>
                <a:spcPts val="36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 Service on boards and committees </a:t>
            </a:r>
            <a:endParaRPr dirty="0"/>
          </a:p>
          <a:p>
            <a:pPr marL="257175" marR="0" lvl="0" indent="-295275" algn="l" rtl="0">
              <a:spcBef>
                <a:spcPts val="360"/>
              </a:spcBef>
              <a:spcAft>
                <a:spcPts val="0"/>
              </a:spcAft>
              <a:buClr>
                <a:schemeClr val="dk1"/>
              </a:buClr>
              <a:buSzPts val="2400"/>
              <a:buFont typeface="Tahoma"/>
              <a:buChar char="•"/>
            </a:pPr>
            <a:r>
              <a:rPr lang="en-US" b="0" i="0" u="none" strike="noStrike" cap="none" dirty="0">
                <a:solidFill>
                  <a:schemeClr val="dk1"/>
                </a:solidFill>
                <a:latin typeface="Tahoma"/>
                <a:ea typeface="Tahoma"/>
                <a:cs typeface="Tahoma"/>
                <a:sym typeface="Tahoma"/>
              </a:rPr>
              <a:t> Training for families, </a:t>
            </a:r>
            <a:r>
              <a:rPr lang="en-US" b="0" i="0" u="none" strike="noStrike" cap="none" dirty="0" smtClean="0">
                <a:solidFill>
                  <a:schemeClr val="dk1"/>
                </a:solidFill>
                <a:latin typeface="Tahoma"/>
                <a:ea typeface="Tahoma"/>
                <a:cs typeface="Tahoma"/>
                <a:sym typeface="Tahoma"/>
              </a:rPr>
              <a:t>professionals, </a:t>
            </a:r>
            <a:r>
              <a:rPr lang="en-US" b="0" i="0" u="none" strike="noStrike" cap="none" dirty="0">
                <a:solidFill>
                  <a:schemeClr val="dk1"/>
                </a:solidFill>
                <a:latin typeface="Tahoma"/>
                <a:ea typeface="Tahoma"/>
                <a:cs typeface="Tahoma"/>
                <a:sym typeface="Tahoma"/>
              </a:rPr>
              <a:t>and other youth</a:t>
            </a:r>
            <a:endParaRPr b="0" i="0" u="none" strike="noStrike" cap="none" dirty="0">
              <a:solidFill>
                <a:schemeClr val="dk1"/>
              </a:solidFill>
              <a:latin typeface="Tahoma"/>
              <a:ea typeface="Tahoma"/>
              <a:cs typeface="Tahoma"/>
              <a:sym typeface="Tahoma"/>
            </a:endParaRPr>
          </a:p>
        </p:txBody>
      </p:sp>
      <p:sp>
        <p:nvSpPr>
          <p:cNvPr id="215" name="Shape 215"/>
          <p:cNvSpPr txBox="1">
            <a:spLocks noGrp="1"/>
          </p:cNvSpPr>
          <p:nvPr>
            <p:ph type="sldNum" idx="4294967295"/>
          </p:nvPr>
        </p:nvSpPr>
        <p:spPr>
          <a:xfrm>
            <a:off x="8732838" y="5521325"/>
            <a:ext cx="411162" cy="392113"/>
          </a:xfrm>
          <a:prstGeom prst="rect">
            <a:avLst/>
          </a:prstGeom>
          <a:noFill/>
          <a:ln>
            <a:noFill/>
          </a:ln>
        </p:spPr>
        <p:txBody>
          <a:bodyPr spcFirstLastPara="1" wrap="square" lIns="68550" tIns="68550" rIns="68550" bIns="68550" anchor="ctr" anchorCtr="0">
            <a:noAutofit/>
          </a:bodyPr>
          <a:lstStyle/>
          <a:p>
            <a:pPr marL="0" marR="0" lvl="0" indent="0" algn="r" rtl="0">
              <a:spcBef>
                <a:spcPts val="0"/>
              </a:spcBef>
              <a:spcAft>
                <a:spcPts val="0"/>
              </a:spcAft>
              <a:buNone/>
            </a:pPr>
            <a:r>
              <a:rPr lang="en-US" sz="750" b="1" i="0" u="none" strike="noStrike" cap="none">
                <a:solidFill>
                  <a:srgbClr val="FFFFFF"/>
                </a:solidFill>
                <a:latin typeface="Arial"/>
                <a:ea typeface="Arial"/>
                <a:cs typeface="Arial"/>
                <a:sym typeface="Arial"/>
              </a:rPr>
              <a:t/>
            </a:r>
            <a:br>
              <a:rPr lang="en-US" sz="750" b="1" i="0" u="none" strike="noStrike" cap="none">
                <a:solidFill>
                  <a:srgbClr val="FFFFFF"/>
                </a:solidFill>
                <a:latin typeface="Arial"/>
                <a:ea typeface="Arial"/>
                <a:cs typeface="Arial"/>
                <a:sym typeface="Arial"/>
              </a:rPr>
            </a:br>
            <a:endParaRPr sz="750" b="1" i="0" u="none" strike="noStrike" cap="none">
              <a:solidFill>
                <a:srgbClr val="FFFFFF"/>
              </a:solidFill>
              <a:latin typeface="Arial"/>
              <a:ea typeface="Arial"/>
              <a:cs typeface="Arial"/>
              <a:sym typeface="Arial"/>
            </a:endParaRPr>
          </a:p>
        </p:txBody>
      </p:sp>
      <p:pic>
        <p:nvPicPr>
          <p:cNvPr id="216" name="Shape 216" descr="EQUIP logo is comprised of orange, block letters spelling &quot;EQUIP&quot; with a chat box in the Q" title="EQUIP Logo"/>
          <p:cNvPicPr preferRelativeResize="0"/>
          <p:nvPr/>
        </p:nvPicPr>
        <p:blipFill rotWithShape="1">
          <a:blip r:embed="rId3">
            <a:alphaModFix/>
          </a:blip>
          <a:srcRect t="-8731" r="-2354"/>
          <a:stretch/>
        </p:blipFill>
        <p:spPr>
          <a:xfrm>
            <a:off x="3341387" y="4572000"/>
            <a:ext cx="2341925" cy="1025925"/>
          </a:xfrm>
          <a:prstGeom prst="rect">
            <a:avLst/>
          </a:prstGeom>
          <a:noFill/>
          <a:ln>
            <a:noFill/>
          </a:ln>
        </p:spPr>
      </p:pic>
    </p:spTree>
    <p:extLst>
      <p:ext uri="{BB962C8B-B14F-4D97-AF65-F5344CB8AC3E}">
        <p14:creationId xmlns:p14="http://schemas.microsoft.com/office/powerpoint/2010/main" val="1780178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19066</TotalTime>
  <Words>2758</Words>
  <Application>Microsoft Office PowerPoint</Application>
  <PresentationFormat>On-screen Show (4:3)</PresentationFormat>
  <Paragraphs>269</Paragraphs>
  <Slides>36</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Rounded MT Bold</vt:lpstr>
      <vt:lpstr>Calibri</vt:lpstr>
      <vt:lpstr>Calibri Light</vt:lpstr>
      <vt:lpstr>Nunito</vt:lpstr>
      <vt:lpstr>Tahoma</vt:lpstr>
      <vt:lpstr>Default Design</vt:lpstr>
      <vt:lpstr>Independent Living Research Utilization</vt:lpstr>
      <vt:lpstr>Get to the Core of It:  Integrating CIL Core Services for a  Holistic Consumer Experience  Seamlessly Integrating Serving Youth in Transition  into Core Services  Presenters: Kimberly Tissot Charlie Walters  May 3, 2018 Tempe, AZ      </vt:lpstr>
      <vt:lpstr>Services to Youth in Transition Defined</vt:lpstr>
      <vt:lpstr>Services to Youth in Transition Defined</vt:lpstr>
      <vt:lpstr>Able South Carolina</vt:lpstr>
      <vt:lpstr>Youth Served</vt:lpstr>
      <vt:lpstr>Our Foundation for Youth Transition</vt:lpstr>
      <vt:lpstr>EQUIP</vt:lpstr>
      <vt:lpstr>EQUIP, cont’d.</vt:lpstr>
      <vt:lpstr>EQUIP, cont’d. 2</vt:lpstr>
      <vt:lpstr>Youth Leadership Forum</vt:lpstr>
      <vt:lpstr>Youth Leadership Forum, cont’d.</vt:lpstr>
      <vt:lpstr>Youth Leadership Forum, cont’d. 2</vt:lpstr>
      <vt:lpstr>Mapping Your Future and Empowering a Future</vt:lpstr>
      <vt:lpstr>Mapping Your Future and Empowering a Future, cont’d.</vt:lpstr>
      <vt:lpstr>Pre-Employment Transition Services</vt:lpstr>
      <vt:lpstr>Pre-Employment Transition Services, cont’d. </vt:lpstr>
      <vt:lpstr>SC Employment First Initiative </vt:lpstr>
      <vt:lpstr>SC Employment First Initiative, cont’d.  </vt:lpstr>
      <vt:lpstr>SC Employment First Initiative, cont’d. 2  </vt:lpstr>
      <vt:lpstr>SC Parent Training and Information (PTI) Center—Family Connection of SC</vt:lpstr>
      <vt:lpstr>SC Parent Training and Information Center (PTI)</vt:lpstr>
      <vt:lpstr>School Visits</vt:lpstr>
      <vt:lpstr>One-to-One Youth Skill Building</vt:lpstr>
      <vt:lpstr>School Visits, cont’d.</vt:lpstr>
      <vt:lpstr>SC Supported Decision Making Project</vt:lpstr>
      <vt:lpstr>SC Supported Decision Making Project, cont’d.</vt:lpstr>
      <vt:lpstr>Work Incentive Planning and Assistance (WIPA)</vt:lpstr>
      <vt:lpstr>Work Incentives Planning and Assistance, cont’d.</vt:lpstr>
      <vt:lpstr>Community Leadership Academy (CLA)</vt:lpstr>
      <vt:lpstr>Professional Development/Technical Assistance</vt:lpstr>
      <vt:lpstr>Other Able SC Transition Programming</vt:lpstr>
      <vt:lpstr>Tips for Collaboration</vt:lpstr>
      <vt:lpstr>Resources for Serving Youth In Transition</vt:lpstr>
      <vt:lpstr>Group Discussion &amp; Activity</vt:lpstr>
      <vt:lpstr>CIL-NET Attribution</vt:lpstr>
    </vt:vector>
  </TitlesOfParts>
  <Company>Tirr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to Core of It 2018</dc:title>
  <dc:creator>eubanks</dc:creator>
  <cp:lastModifiedBy>Eubanks, Carol</cp:lastModifiedBy>
  <cp:revision>655</cp:revision>
  <cp:lastPrinted>2016-03-25T15:15:04Z</cp:lastPrinted>
  <dcterms:created xsi:type="dcterms:W3CDTF">2011-01-05T14:17:40Z</dcterms:created>
  <dcterms:modified xsi:type="dcterms:W3CDTF">2019-08-09T17:50:54Z</dcterms:modified>
</cp:coreProperties>
</file>