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789" r:id="rId2"/>
    <p:sldId id="1113" r:id="rId3"/>
    <p:sldId id="978" r:id="rId4"/>
    <p:sldId id="1337" r:id="rId5"/>
    <p:sldId id="1249" r:id="rId6"/>
    <p:sldId id="1250" r:id="rId7"/>
    <p:sldId id="1251" r:id="rId8"/>
    <p:sldId id="1252" r:id="rId9"/>
    <p:sldId id="1253" r:id="rId10"/>
    <p:sldId id="1254" r:id="rId11"/>
    <p:sldId id="1338" r:id="rId12"/>
    <p:sldId id="1256" r:id="rId13"/>
    <p:sldId id="1257" r:id="rId14"/>
    <p:sldId id="1258" r:id="rId15"/>
    <p:sldId id="1259" r:id="rId16"/>
    <p:sldId id="1260" r:id="rId17"/>
    <p:sldId id="1261" r:id="rId18"/>
    <p:sldId id="1331" r:id="rId19"/>
    <p:sldId id="1263" r:id="rId20"/>
    <p:sldId id="1264" r:id="rId21"/>
    <p:sldId id="1265" r:id="rId22"/>
    <p:sldId id="1266" r:id="rId23"/>
    <p:sldId id="1267" r:id="rId24"/>
    <p:sldId id="1268" r:id="rId25"/>
    <p:sldId id="1269" r:id="rId26"/>
    <p:sldId id="1270" r:id="rId27"/>
    <p:sldId id="1271" r:id="rId28"/>
    <p:sldId id="1272" r:id="rId29"/>
    <p:sldId id="1332" r:id="rId30"/>
    <p:sldId id="1047"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CC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38" autoAdjust="0"/>
    <p:restoredTop sz="95394" autoAdjust="0"/>
  </p:normalViewPr>
  <p:slideViewPr>
    <p:cSldViewPr>
      <p:cViewPr varScale="1">
        <p:scale>
          <a:sx n="89" d="100"/>
          <a:sy n="89" d="100"/>
        </p:scale>
        <p:origin x="18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4" d="100"/>
          <a:sy n="64" d="100"/>
        </p:scale>
        <p:origin x="256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atin typeface="Arial" charset="0"/>
                <a:cs typeface="+mn-cs"/>
              </a:defRPr>
            </a:lvl1pPr>
          </a:lstStyle>
          <a:p>
            <a:pPr>
              <a:defRPr/>
            </a:pPr>
            <a:fld id="{8F03C5B2-8747-4BAD-824A-F5E10A8B6135}" type="datetimeFigureOut">
              <a:rPr lang="en-US"/>
              <a:pPr>
                <a:defRPr/>
              </a:pPr>
              <a:t>2/14/2020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36CD1A9-6B0D-4A65-83C0-7995B45DCB86}" type="slidenum">
              <a:rPr lang="en-US"/>
              <a:pPr/>
              <a:t>‹#›</a:t>
            </a:fld>
            <a:endParaRPr lang="en-US"/>
          </a:p>
        </p:txBody>
      </p:sp>
    </p:spTree>
    <p:extLst>
      <p:ext uri="{BB962C8B-B14F-4D97-AF65-F5344CB8AC3E}">
        <p14:creationId xmlns:p14="http://schemas.microsoft.com/office/powerpoint/2010/main" val="3835726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dirty="0">
                <a:latin typeface="Arial" charset="0"/>
                <a:cs typeface="+mn-cs"/>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dirty="0">
                <a:latin typeface="Arial" charset="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dirty="0">
                <a:latin typeface="Arial"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5C733EDE-9156-424D-B81D-18EFED6A3FB8}" type="slidenum">
              <a:rPr lang="en-US"/>
              <a:pPr/>
              <a:t>‹#›</a:t>
            </a:fld>
            <a:endParaRPr lang="en-US"/>
          </a:p>
        </p:txBody>
      </p:sp>
    </p:spTree>
    <p:extLst>
      <p:ext uri="{BB962C8B-B14F-4D97-AF65-F5344CB8AC3E}">
        <p14:creationId xmlns:p14="http://schemas.microsoft.com/office/powerpoint/2010/main" val="4262247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dicalnewstoday.com/articles/323454.php"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mayoclinic.org/diseases-conditions/depression/symptoms-causes/syc-2035600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1326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365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73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50"/>
          <p:cNvSpPr>
            <a:spLocks noGrp="1" noRot="1" noChangeAspect="1"/>
          </p:cNvSpPr>
          <p:nvPr>
            <p:ph type="sldImg" idx="2"/>
          </p:nvPr>
        </p:nvSpPr>
        <p:spPr>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cap="flat">
            <a:headEnd type="none" w="sm" len="sm"/>
            <a:tailEnd type="none" w="sm" len="sm"/>
          </a:ln>
        </p:spPr>
      </p:sp>
      <p:sp>
        <p:nvSpPr>
          <p:cNvPr id="59394" name="Shape 251"/>
          <p:cNvSpPr txBox="1">
            <a:spLocks noGrp="1"/>
          </p:cNvSpPr>
          <p:nvPr>
            <p:ph type="body" idx="1"/>
          </p:nvPr>
        </p:nvSpPr>
        <p:spPr>
          <a:noFill/>
        </p:spPr>
        <p:txBody>
          <a:bodyPr lIns="93175" tIns="46575" rIns="93175" bIns="46575"/>
          <a:lstStyle/>
          <a:p>
            <a:pPr>
              <a:spcBef>
                <a:spcPct val="0"/>
              </a:spcBef>
            </a:pPr>
            <a:endParaRPr 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Slide Number Placeholder 1"/>
          <p:cNvSpPr>
            <a:spLocks noGrp="1"/>
          </p:cNvSpPr>
          <p:nvPr>
            <p:ph type="sldNum" sz="quarter" idx="5"/>
          </p:nvPr>
        </p:nvSpPr>
        <p:spPr/>
        <p:txBody>
          <a:bodyPr/>
          <a:lstStyle/>
          <a:p>
            <a:pPr>
              <a:defRPr/>
            </a:pPr>
            <a:fld id="{D3A0351C-2741-4AC4-8CBD-F6F28DE1B70A}" type="slidenum">
              <a:rPr lang="en-US" smtClean="0"/>
              <a:t>30</a:t>
            </a:fld>
            <a:endParaRPr lang="en-US" dirty="0"/>
          </a:p>
        </p:txBody>
      </p:sp>
    </p:spTree>
    <p:extLst>
      <p:ext uri="{BB962C8B-B14F-4D97-AF65-F5344CB8AC3E}">
        <p14:creationId xmlns:p14="http://schemas.microsoft.com/office/powerpoint/2010/main" val="200735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77D9F-7F95-4728-B6EF-22AC0E70A73D}" type="slidenum">
              <a:rPr lang="en-US" smtClean="0"/>
              <a:pPr/>
              <a:t>2</a:t>
            </a:fld>
            <a:endParaRPr lang="en-US" dirty="0"/>
          </a:p>
        </p:txBody>
      </p:sp>
    </p:spTree>
    <p:extLst>
      <p:ext uri="{BB962C8B-B14F-4D97-AF65-F5344CB8AC3E}">
        <p14:creationId xmlns:p14="http://schemas.microsoft.com/office/powerpoint/2010/main" val="72420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Shape 81"/>
          <p:cNvSpPr txBox="1">
            <a:spLocks noGrp="1"/>
          </p:cNvSpPr>
          <p:nvPr>
            <p:ph type="body" idx="1"/>
          </p:nvPr>
        </p:nvSpPr>
        <p:spPr>
          <a:xfrm>
            <a:off x="929640" y="3329941"/>
            <a:ext cx="7437120" cy="31546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82" name="Shape 82"/>
          <p:cNvSpPr txBox="1">
            <a:spLocks noGrp="1"/>
          </p:cNvSpPr>
          <p:nvPr>
            <p:ph type="sldNum" idx="12"/>
          </p:nvPr>
        </p:nvSpPr>
        <p:spPr>
          <a:xfrm>
            <a:off x="5265809" y="6658664"/>
            <a:ext cx="4028440" cy="3505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477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025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525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208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004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383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Anxiety - "an emotion characterized by feelings of tension, worried thoughts and physical changes like increased blood pressure.“ (</a:t>
            </a:r>
            <a:r>
              <a:rPr lang="en-US" dirty="0" smtClean="0">
                <a:hlinkClick r:id="rId3"/>
              </a:rPr>
              <a:t>https://www.medicalnewstoday.com/articles/323454.php</a:t>
            </a:r>
            <a:r>
              <a:rPr lang="en-US" dirty="0" smtClean="0"/>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Depression - “Depression is a mood disorder that causes a persistent feeling of sadness and loss of interest.” (</a:t>
            </a:r>
            <a:r>
              <a:rPr lang="en-US" dirty="0" smtClean="0">
                <a:hlinkClick r:id="rId4"/>
              </a:rPr>
              <a:t>https://www.mayoclinic.org/diseases-conditions/depression/symptoms-causes/syc-20356007</a:t>
            </a:r>
            <a:r>
              <a:rPr lang="en-US" dirty="0" smtClean="0"/>
              <a:t>) </a:t>
            </a:r>
            <a:br>
              <a:rPr lang="en-US" dirty="0" smtClean="0"/>
            </a:br>
            <a:r>
              <a:rPr lang="en-US" dirty="0" smtClean="0"/>
              <a:t>Helplessness – “When people feel that they have no control over their situation” (https://www.verywellmind.com/what-is-learned-helplessness-2795326)</a:t>
            </a:r>
            <a:br>
              <a:rPr lang="en-US" dirty="0" smtClean="0"/>
            </a:br>
            <a:r>
              <a:rPr lang="en-US" dirty="0" smtClean="0"/>
              <a:t>Diminished confidence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423302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F039BFBC-22F7-42AB-A445-569E69D7288C}" type="slidenum">
              <a:rPr lang="en-US"/>
              <a:pPr/>
              <a:t>‹#›</a:t>
            </a:fld>
            <a:endParaRPr lang="en-US"/>
          </a:p>
        </p:txBody>
      </p:sp>
    </p:spTree>
    <p:extLst>
      <p:ext uri="{BB962C8B-B14F-4D97-AF65-F5344CB8AC3E}">
        <p14:creationId xmlns:p14="http://schemas.microsoft.com/office/powerpoint/2010/main" val="361737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460AF1EE-47CB-437A-BA50-70F9BE446D36}" type="slidenum">
              <a:rPr lang="en-US"/>
              <a:pPr/>
              <a:t>‹#›</a:t>
            </a:fld>
            <a:endParaRPr lang="en-US"/>
          </a:p>
        </p:txBody>
      </p:sp>
    </p:spTree>
    <p:extLst>
      <p:ext uri="{BB962C8B-B14F-4D97-AF65-F5344CB8AC3E}">
        <p14:creationId xmlns:p14="http://schemas.microsoft.com/office/powerpoint/2010/main" val="214491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4638"/>
            <a:ext cx="2095500"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1341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1200"/>
            </a:lvl1pPr>
          </a:lstStyle>
          <a:p>
            <a:fld id="{D34FC40E-C645-47B8-AE41-3CF9A4FDC8AC}" type="slidenum">
              <a:rPr lang="en-US"/>
              <a:pPr/>
              <a:t>‹#›</a:t>
            </a:fld>
            <a:endParaRPr lang="en-US"/>
          </a:p>
        </p:txBody>
      </p:sp>
    </p:spTree>
    <p:extLst>
      <p:ext uri="{BB962C8B-B14F-4D97-AF65-F5344CB8AC3E}">
        <p14:creationId xmlns:p14="http://schemas.microsoft.com/office/powerpoint/2010/main" val="174879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ilru_new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323117"/>
            <a:ext cx="762000" cy="36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274638"/>
            <a:ext cx="7696200" cy="792162"/>
          </a:xfrm>
        </p:spPr>
        <p:txBody>
          <a:bodyPr/>
          <a:lstStyle>
            <a:lvl1pPr>
              <a:defRPr sz="2800">
                <a:effectLst/>
              </a:defRPr>
            </a:lvl1pPr>
          </a:lstStyle>
          <a:p>
            <a:r>
              <a:rPr lang="en-US" dirty="0"/>
              <a:t>Click to edit Master title style</a:t>
            </a:r>
          </a:p>
        </p:txBody>
      </p:sp>
      <p:sp>
        <p:nvSpPr>
          <p:cNvPr id="3" name="Content Placeholder 2"/>
          <p:cNvSpPr>
            <a:spLocks noGrp="1"/>
          </p:cNvSpPr>
          <p:nvPr>
            <p:ph idx="1"/>
          </p:nvPr>
        </p:nvSpPr>
        <p:spPr>
          <a:xfrm>
            <a:off x="228600" y="1066800"/>
            <a:ext cx="8686800" cy="5029200"/>
          </a:xfrm>
        </p:spPr>
        <p:txBody>
          <a:bodyPr/>
          <a:lstStyle>
            <a:lvl1pPr>
              <a:buClrTx/>
              <a:defRPr sz="2600"/>
            </a:lvl1pPr>
            <a:lvl2pPr>
              <a:buClr>
                <a:schemeClr val="tx1"/>
              </a:buClr>
              <a:defRPr sz="2600">
                <a:solidFill>
                  <a:schemeClr val="tx1"/>
                </a:solidFill>
              </a:defRPr>
            </a:lvl2pPr>
            <a:lvl3pPr>
              <a:buClr>
                <a:schemeClr val="tx1"/>
              </a:buClr>
              <a:defRPr sz="2600">
                <a:solidFill>
                  <a:schemeClr val="tx1"/>
                </a:solidFill>
              </a:defRPr>
            </a:lvl3pPr>
            <a:lvl4pPr>
              <a:buClr>
                <a:schemeClr val="tx1"/>
              </a:buClr>
              <a:defRPr sz="2600">
                <a:solidFill>
                  <a:schemeClr val="tx1"/>
                </a:solidFill>
              </a:defRPr>
            </a:lvl4pPr>
            <a:lvl5pPr>
              <a:buClr>
                <a:schemeClr val="tx1"/>
              </a:buClr>
              <a:defRPr sz="2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02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130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7" descr="ilru_new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323117"/>
            <a:ext cx="762000" cy="36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36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7" descr="ilru_new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0" y="323117"/>
            <a:ext cx="762000" cy="36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69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5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03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881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z="1200"/>
            </a:lvl1pPr>
          </a:lstStyle>
          <a:p>
            <a:fld id="{9D9B01B8-C92B-431A-8758-DC3F71DB1FA4}" type="slidenum">
              <a:rPr lang="en-US"/>
              <a:pPr/>
              <a:t>‹#›</a:t>
            </a:fld>
            <a:endParaRPr lang="en-US"/>
          </a:p>
        </p:txBody>
      </p:sp>
    </p:spTree>
    <p:extLst>
      <p:ext uri="{BB962C8B-B14F-4D97-AF65-F5344CB8AC3E}">
        <p14:creationId xmlns:p14="http://schemas.microsoft.com/office/powerpoint/2010/main" val="133035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7696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4770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61815F4C-79BC-4B23-992F-88F805635CE3}" type="slidenum">
              <a:rPr lang="en-US"/>
              <a:pPr/>
              <a:t>‹#›</a:t>
            </a:fld>
            <a:endParaRPr lang="en-US"/>
          </a:p>
        </p:txBody>
      </p:sp>
      <p:sp>
        <p:nvSpPr>
          <p:cNvPr id="1029"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ACDD59A-FF3A-402B-8676-10E69B5A2DA1}" type="slidenum">
              <a:rPr lang="en-US" sz="800" b="1"/>
              <a:pPr algn="r" eaLnBrk="1" hangingPunct="1"/>
              <a:t>‹#›</a:t>
            </a:fld>
            <a:endParaRPr lang="en-US" sz="800" b="1"/>
          </a:p>
        </p:txBody>
      </p:sp>
      <p:pic>
        <p:nvPicPr>
          <p:cNvPr id="2"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6132513"/>
            <a:ext cx="283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0" r:id="rId10"/>
    <p:sldLayoutId id="2147483679" r:id="rId11"/>
  </p:sldLayoutIdLst>
  <p:hf hdr="0" ftr="0" dt="0"/>
  <p:txStyles>
    <p:titleStyle>
      <a:lvl1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Tahoma" panose="020B060403050404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400">
          <a:solidFill>
            <a:schemeClr val="accent2"/>
          </a:solidFill>
          <a:latin typeface="+mn-lt"/>
        </a:defRPr>
      </a:lvl2pPr>
      <a:lvl3pPr marL="1143000" indent="-228600" algn="l" rtl="0" eaLnBrk="0" fontAlgn="base" hangingPunct="0">
        <a:spcBef>
          <a:spcPct val="20000"/>
        </a:spcBef>
        <a:spcAft>
          <a:spcPct val="0"/>
        </a:spcAft>
        <a:buFont typeface="Tahoma" panose="020B0604030504040204" pitchFamily="34" charset="0"/>
        <a:buChar char="•"/>
        <a:defRPr sz="2400">
          <a:solidFill>
            <a:schemeClr val="accent2"/>
          </a:solidFill>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accent2"/>
          </a:solidFill>
          <a:latin typeface="+mn-lt"/>
        </a:defRPr>
      </a:lvl4pPr>
      <a:lvl5pPr marL="2057400" indent="-228600" algn="l" rtl="0" eaLnBrk="0" fontAlgn="base" hangingPunct="0">
        <a:spcBef>
          <a:spcPct val="20000"/>
        </a:spcBef>
        <a:spcAft>
          <a:spcPct val="0"/>
        </a:spcAft>
        <a:buFont typeface="Tahoma" panose="020B0604030504040204" pitchFamily="34" charset="0"/>
        <a:buChar char="•"/>
        <a:defRPr sz="2000">
          <a:solidFill>
            <a:schemeClr val="accent2"/>
          </a:solidFill>
          <a:latin typeface="+mn-lt"/>
        </a:defRPr>
      </a:lvl5pPr>
      <a:lvl6pPr marL="2514600" indent="-228600" algn="l" rtl="0" fontAlgn="base">
        <a:spcBef>
          <a:spcPct val="20000"/>
        </a:spcBef>
        <a:spcAft>
          <a:spcPct val="0"/>
        </a:spcAft>
        <a:buFont typeface="Tahoma" pitchFamily="34" charset="0"/>
        <a:buChar char="•"/>
        <a:defRPr sz="2000">
          <a:solidFill>
            <a:schemeClr val="accent2"/>
          </a:solidFill>
          <a:latin typeface="+mn-lt"/>
        </a:defRPr>
      </a:lvl6pPr>
      <a:lvl7pPr marL="2971800" indent="-228600" algn="l" rtl="0" fontAlgn="base">
        <a:spcBef>
          <a:spcPct val="20000"/>
        </a:spcBef>
        <a:spcAft>
          <a:spcPct val="0"/>
        </a:spcAft>
        <a:buFont typeface="Tahoma" pitchFamily="34" charset="0"/>
        <a:buChar char="•"/>
        <a:defRPr sz="2000">
          <a:solidFill>
            <a:schemeClr val="accent2"/>
          </a:solidFill>
          <a:latin typeface="+mn-lt"/>
        </a:defRPr>
      </a:lvl7pPr>
      <a:lvl8pPr marL="3429000" indent="-228600" algn="l" rtl="0" fontAlgn="base">
        <a:spcBef>
          <a:spcPct val="20000"/>
        </a:spcBef>
        <a:spcAft>
          <a:spcPct val="0"/>
        </a:spcAft>
        <a:buFont typeface="Tahoma" pitchFamily="34" charset="0"/>
        <a:buChar char="•"/>
        <a:defRPr sz="2000">
          <a:solidFill>
            <a:schemeClr val="accent2"/>
          </a:solidFill>
          <a:latin typeface="+mn-lt"/>
        </a:defRPr>
      </a:lvl8pPr>
      <a:lvl9pPr marL="3886200" indent="-228600" algn="l" rtl="0" fontAlgn="base">
        <a:spcBef>
          <a:spcPct val="20000"/>
        </a:spcBef>
        <a:spcAft>
          <a:spcPct val="0"/>
        </a:spcAft>
        <a:buFont typeface="Tahoma" pitchFamily="34" charset="0"/>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holbrook4@verizon.net" TargetMode="External"/><Relationship Id="rId2" Type="http://schemas.openxmlformats.org/officeDocument/2006/relationships/hyperlink" Target="mailto:Brooke.Curtis@memorialherman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860425"/>
            <a:ext cx="73533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6"/>
          <p:cNvSpPr>
            <a:spLocks noGrp="1"/>
          </p:cNvSpPr>
          <p:nvPr>
            <p:ph type="title"/>
          </p:nvPr>
        </p:nvSpPr>
        <p:spPr>
          <a:xfrm>
            <a:off x="144463" y="317500"/>
            <a:ext cx="8855075" cy="368300"/>
          </a:xfrm>
        </p:spPr>
        <p:txBody>
          <a:bodyPr/>
          <a:lstStyle/>
          <a:p>
            <a:pPr algn="ctr" eaLnBrk="1" hangingPunct="1"/>
            <a:r>
              <a:rPr lang="en-US" sz="1600" dirty="0" smtClean="0"/>
              <a:t>Independent Living Research Utilization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Intersectionality</a:t>
            </a:r>
            <a:r>
              <a:rPr lang="en-US" dirty="0" smtClean="0"/>
              <a:t> – “interconnected </a:t>
            </a:r>
            <a:r>
              <a:rPr lang="en-US" dirty="0"/>
              <a:t>nature of social categorizations such as race, class, and gender, regarded as creating overlapping and interdependent systems of discrimination or disadvantage; a theoretical approach based on such a </a:t>
            </a:r>
            <a:r>
              <a:rPr lang="en-US" dirty="0" smtClean="0"/>
              <a:t>premise” (YW Boston, 2017).</a:t>
            </a:r>
          </a:p>
          <a:p>
            <a:pPr marL="0" indent="0">
              <a:buNone/>
            </a:pPr>
            <a:endParaRPr lang="en-US" sz="1600" dirty="0"/>
          </a:p>
          <a:p>
            <a:r>
              <a:rPr lang="en-US" dirty="0" smtClean="0"/>
              <a:t>Intersectional </a:t>
            </a:r>
            <a:r>
              <a:rPr lang="en-US" dirty="0"/>
              <a:t>o</a:t>
            </a:r>
            <a:r>
              <a:rPr lang="en-US" dirty="0" smtClean="0"/>
              <a:t>ccurs as a result of the individual’s multiple groups and may influence the intensity or frequency of </a:t>
            </a:r>
            <a:r>
              <a:rPr lang="en-US" dirty="0" err="1" smtClean="0"/>
              <a:t>microaggression</a:t>
            </a:r>
            <a:r>
              <a:rPr lang="en-US" dirty="0" smtClean="0"/>
              <a:t>.</a:t>
            </a:r>
          </a:p>
        </p:txBody>
      </p:sp>
      <p:sp>
        <p:nvSpPr>
          <p:cNvPr id="4" name="Title 3"/>
          <p:cNvSpPr>
            <a:spLocks noGrp="1"/>
          </p:cNvSpPr>
          <p:nvPr>
            <p:ph type="title"/>
          </p:nvPr>
        </p:nvSpPr>
        <p:spPr/>
        <p:txBody>
          <a:bodyPr/>
          <a:lstStyle/>
          <a:p>
            <a:r>
              <a:rPr lang="en-US" sz="3200" dirty="0" smtClean="0"/>
              <a:t>Terminology, </a:t>
            </a:r>
            <a:r>
              <a:rPr lang="en-US" b="0" dirty="0" smtClean="0"/>
              <a:t>cont’d. 2</a:t>
            </a:r>
            <a:endParaRPr lang="en-US" b="0" dirty="0"/>
          </a:p>
        </p:txBody>
      </p:sp>
    </p:spTree>
    <p:extLst>
      <p:ext uri="{BB962C8B-B14F-4D97-AF65-F5344CB8AC3E}">
        <p14:creationId xmlns:p14="http://schemas.microsoft.com/office/powerpoint/2010/main" val="3358617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Thought-Provoking Quote</a:t>
            </a:r>
            <a:endParaRPr lang="en-US" dirty="0"/>
          </a:p>
        </p:txBody>
      </p:sp>
      <p:sp>
        <p:nvSpPr>
          <p:cNvPr id="3" name="Content Placeholder 2"/>
          <p:cNvSpPr>
            <a:spLocks noGrp="1"/>
          </p:cNvSpPr>
          <p:nvPr>
            <p:ph idx="1"/>
          </p:nvPr>
        </p:nvSpPr>
        <p:spPr>
          <a:xfrm>
            <a:off x="381000" y="1066800"/>
            <a:ext cx="8458200" cy="5029200"/>
          </a:xfrm>
        </p:spPr>
        <p:txBody>
          <a:bodyPr/>
          <a:lstStyle/>
          <a:p>
            <a:pPr marL="0" indent="0">
              <a:buNone/>
            </a:pPr>
            <a:r>
              <a:rPr lang="en-US" dirty="0" smtClean="0"/>
              <a:t>“There </a:t>
            </a:r>
            <a:r>
              <a:rPr lang="en-US" dirty="0"/>
              <a:t>needs to be a realization that good intentions are simply not enough</a:t>
            </a:r>
            <a:r>
              <a:rPr lang="en-US" dirty="0" smtClean="0"/>
              <a:t>.” ~ Unknown</a:t>
            </a:r>
            <a:endParaRPr lang="en-US" dirty="0"/>
          </a:p>
        </p:txBody>
      </p:sp>
    </p:spTree>
    <p:extLst>
      <p:ext uri="{BB962C8B-B14F-4D97-AF65-F5344CB8AC3E}">
        <p14:creationId xmlns:p14="http://schemas.microsoft.com/office/powerpoint/2010/main" val="61855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Stan’s Experience</a:t>
            </a:r>
            <a:endParaRPr lang="en-US" sz="3200" dirty="0"/>
          </a:p>
        </p:txBody>
      </p:sp>
      <p:sp>
        <p:nvSpPr>
          <p:cNvPr id="2" name="Content Placeholder 1"/>
          <p:cNvSpPr>
            <a:spLocks noGrp="1"/>
          </p:cNvSpPr>
          <p:nvPr>
            <p:ph idx="1"/>
          </p:nvPr>
        </p:nvSpPr>
        <p:spPr/>
        <p:txBody>
          <a:bodyPr/>
          <a:lstStyle/>
          <a:p>
            <a:pPr marL="0" indent="0" algn="ctr">
              <a:buNone/>
            </a:pPr>
            <a:endParaRPr lang="en-US" dirty="0" smtClean="0"/>
          </a:p>
          <a:p>
            <a:pPr marL="0" indent="0" algn="ctr">
              <a:buNone/>
            </a:pPr>
            <a:r>
              <a:rPr lang="en-US" dirty="0" smtClean="0"/>
              <a:t>Affirmative action?</a:t>
            </a:r>
            <a:endParaRPr lang="en-US" dirty="0"/>
          </a:p>
          <a:p>
            <a:pPr marL="0" indent="0" algn="ctr">
              <a:buNone/>
            </a:pPr>
            <a:endParaRPr lang="en-US" b="1" dirty="0"/>
          </a:p>
        </p:txBody>
      </p:sp>
      <p:pic>
        <p:nvPicPr>
          <p:cNvPr id="5" name="Picture 4" descr="Photo of Stan Holbrook smil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575" y="2438400"/>
            <a:ext cx="1543050" cy="1836230"/>
          </a:xfrm>
          <a:prstGeom prst="rect">
            <a:avLst/>
          </a:prstGeom>
        </p:spPr>
      </p:pic>
    </p:spTree>
    <p:extLst>
      <p:ext uri="{BB962C8B-B14F-4D97-AF65-F5344CB8AC3E}">
        <p14:creationId xmlns:p14="http://schemas.microsoft.com/office/powerpoint/2010/main" val="259075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of presenter's family" title="Image of presenter's family"/>
          <p:cNvPicPr>
            <a:picLocks noGrp="1" noChangeAspect="1"/>
          </p:cNvPicPr>
          <p:nvPr>
            <p:ph idx="1"/>
          </p:nvPr>
        </p:nvPicPr>
        <p:blipFill rotWithShape="1">
          <a:blip r:embed="rId2">
            <a:extLst>
              <a:ext uri="{28A0092B-C50C-407E-A947-70E740481C1C}">
                <a14:useLocalDpi xmlns:a14="http://schemas.microsoft.com/office/drawing/2010/main" val="0"/>
              </a:ext>
            </a:extLst>
          </a:blip>
          <a:srcRect l="6566" t="1" r="4544" b="34848"/>
          <a:stretch/>
        </p:blipFill>
        <p:spPr>
          <a:xfrm>
            <a:off x="2971800" y="1524000"/>
            <a:ext cx="3352800" cy="3276600"/>
          </a:xfrm>
        </p:spPr>
      </p:pic>
      <p:sp>
        <p:nvSpPr>
          <p:cNvPr id="4" name="Title 3"/>
          <p:cNvSpPr>
            <a:spLocks noGrp="1"/>
          </p:cNvSpPr>
          <p:nvPr>
            <p:ph type="title"/>
          </p:nvPr>
        </p:nvSpPr>
        <p:spPr/>
        <p:txBody>
          <a:bodyPr/>
          <a:lstStyle/>
          <a:p>
            <a:r>
              <a:rPr lang="en-US" sz="3200" dirty="0" smtClean="0"/>
              <a:t>Brooke’s Experience</a:t>
            </a:r>
            <a:endParaRPr lang="en-US" sz="3200" dirty="0"/>
          </a:p>
        </p:txBody>
      </p:sp>
    </p:spTree>
    <p:extLst>
      <p:ext uri="{BB962C8B-B14F-4D97-AF65-F5344CB8AC3E}">
        <p14:creationId xmlns:p14="http://schemas.microsoft.com/office/powerpoint/2010/main" val="54155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Think of a word you’ve been called that you didn’t like or offended you.</a:t>
            </a:r>
            <a:br>
              <a:rPr lang="en-US" dirty="0" smtClean="0"/>
            </a:br>
            <a:endParaRPr lang="en-US" dirty="0" smtClean="0"/>
          </a:p>
          <a:p>
            <a:r>
              <a:rPr lang="en-US" dirty="0" smtClean="0"/>
              <a:t>How did it make you feel?</a:t>
            </a:r>
            <a:endParaRPr lang="en-US" dirty="0"/>
          </a:p>
        </p:txBody>
      </p:sp>
      <p:sp>
        <p:nvSpPr>
          <p:cNvPr id="4" name="Title 3"/>
          <p:cNvSpPr>
            <a:spLocks noGrp="1"/>
          </p:cNvSpPr>
          <p:nvPr>
            <p:ph type="title"/>
          </p:nvPr>
        </p:nvSpPr>
        <p:spPr/>
        <p:txBody>
          <a:bodyPr/>
          <a:lstStyle/>
          <a:p>
            <a:r>
              <a:rPr lang="en-US" sz="3200" dirty="0" smtClean="0"/>
              <a:t>Interactive Discussion : Your Turn</a:t>
            </a:r>
            <a:endParaRPr lang="en-US" sz="3200" dirty="0"/>
          </a:p>
        </p:txBody>
      </p:sp>
    </p:spTree>
    <p:extLst>
      <p:ext uri="{BB962C8B-B14F-4D97-AF65-F5344CB8AC3E}">
        <p14:creationId xmlns:p14="http://schemas.microsoft.com/office/powerpoint/2010/main" val="278783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Examples of Microaggressions</a:t>
            </a:r>
          </a:p>
        </p:txBody>
      </p:sp>
      <p:graphicFrame>
        <p:nvGraphicFramePr>
          <p:cNvPr id="4" name="Table 3" descr="Chart with three columns: 1) Theme 2) Microaggression 3) Message&#10;Three rows:&#10;1) Ascription of Intelligence; 2) &quot;You are so articulate&quot;; 3) It's unusual for someone of your race to be intelligent.&#10;1) Color blindness 2) &quot;When I look at you, i don't see a color.&quot;; 3) Denies a person of color's racial/ethnic experiences.&#10;1) Denial of individual racism; 2) &quot;My best friend is black&quot;; 3) I'm immune because I have friends of color."/>
          <p:cNvGraphicFramePr>
            <a:graphicFrameLocks noGrp="1"/>
          </p:cNvGraphicFramePr>
          <p:nvPr>
            <p:extLst/>
          </p:nvPr>
        </p:nvGraphicFramePr>
        <p:xfrm>
          <a:off x="442686" y="1284517"/>
          <a:ext cx="8494281" cy="3275602"/>
        </p:xfrm>
        <a:graphic>
          <a:graphicData uri="http://schemas.openxmlformats.org/drawingml/2006/table">
            <a:tbl>
              <a:tblPr firstRow="1" bandRow="1">
                <a:tableStyleId>{5940675A-B579-460E-94D1-54222C63F5DA}</a:tableStyleId>
              </a:tblPr>
              <a:tblGrid>
                <a:gridCol w="2831427">
                  <a:extLst>
                    <a:ext uri="{9D8B030D-6E8A-4147-A177-3AD203B41FA5}">
                      <a16:colId xmlns:a16="http://schemas.microsoft.com/office/drawing/2014/main" xmlns="" val="20000"/>
                    </a:ext>
                  </a:extLst>
                </a:gridCol>
                <a:gridCol w="2831427">
                  <a:extLst>
                    <a:ext uri="{9D8B030D-6E8A-4147-A177-3AD203B41FA5}">
                      <a16:colId xmlns:a16="http://schemas.microsoft.com/office/drawing/2014/main" xmlns="" val="20001"/>
                    </a:ext>
                  </a:extLst>
                </a:gridCol>
                <a:gridCol w="2831427">
                  <a:extLst>
                    <a:ext uri="{9D8B030D-6E8A-4147-A177-3AD203B41FA5}">
                      <a16:colId xmlns:a16="http://schemas.microsoft.com/office/drawing/2014/main" xmlns="" val="20002"/>
                    </a:ext>
                  </a:extLst>
                </a:gridCol>
              </a:tblGrid>
              <a:tr h="562882">
                <a:tc>
                  <a:txBody>
                    <a:bodyPr/>
                    <a:lstStyle/>
                    <a:p>
                      <a:r>
                        <a:rPr lang="en-US" sz="2000" b="1" dirty="0">
                          <a:latin typeface="Arial Rounded"/>
                        </a:rPr>
                        <a:t>Theme</a:t>
                      </a:r>
                    </a:p>
                  </a:txBody>
                  <a:tcPr/>
                </a:tc>
                <a:tc>
                  <a:txBody>
                    <a:bodyPr/>
                    <a:lstStyle/>
                    <a:p>
                      <a:r>
                        <a:rPr lang="en-US" sz="2000" b="1" dirty="0">
                          <a:latin typeface="Arial Rounded"/>
                        </a:rPr>
                        <a:t>Microaggression</a:t>
                      </a:r>
                    </a:p>
                  </a:txBody>
                  <a:tcPr/>
                </a:tc>
                <a:tc>
                  <a:txBody>
                    <a:bodyPr/>
                    <a:lstStyle/>
                    <a:p>
                      <a:r>
                        <a:rPr lang="en-US" sz="2000" b="1" dirty="0">
                          <a:latin typeface="Arial Rounded"/>
                        </a:rPr>
                        <a:t>Message</a:t>
                      </a:r>
                    </a:p>
                  </a:txBody>
                  <a:tcPr/>
                </a:tc>
                <a:extLst>
                  <a:ext uri="{0D108BD9-81ED-4DB2-BD59-A6C34878D82A}">
                    <a16:rowId xmlns:a16="http://schemas.microsoft.com/office/drawing/2014/main" xmlns="" val="10000"/>
                  </a:ext>
                </a:extLst>
              </a:tr>
              <a:tr h="874030">
                <a:tc>
                  <a:txBody>
                    <a:bodyPr/>
                    <a:lstStyle/>
                    <a:p>
                      <a:r>
                        <a:rPr lang="en-US" sz="2000" dirty="0">
                          <a:latin typeface="Arial Rounded"/>
                        </a:rPr>
                        <a:t>Ascription of Intelligence</a:t>
                      </a:r>
                    </a:p>
                  </a:txBody>
                  <a:tcPr/>
                </a:tc>
                <a:tc>
                  <a:txBody>
                    <a:bodyPr/>
                    <a:lstStyle/>
                    <a:p>
                      <a:r>
                        <a:rPr lang="en-US" sz="2000" dirty="0">
                          <a:latin typeface="Arial Rounded"/>
                        </a:rPr>
                        <a:t>“You are so articulate”</a:t>
                      </a:r>
                    </a:p>
                  </a:txBody>
                  <a:tcPr/>
                </a:tc>
                <a:tc>
                  <a:txBody>
                    <a:bodyPr/>
                    <a:lstStyle/>
                    <a:p>
                      <a:r>
                        <a:rPr lang="en-US" sz="2000" dirty="0">
                          <a:latin typeface="Arial Rounded"/>
                        </a:rPr>
                        <a:t>It’s unusual for someone</a:t>
                      </a:r>
                      <a:r>
                        <a:rPr lang="en-US" sz="2000" baseline="0" dirty="0">
                          <a:latin typeface="Arial Rounded"/>
                        </a:rPr>
                        <a:t> </a:t>
                      </a:r>
                      <a:r>
                        <a:rPr lang="en-US" sz="2000" dirty="0">
                          <a:latin typeface="Arial Rounded"/>
                        </a:rPr>
                        <a:t>of your race to be</a:t>
                      </a:r>
                      <a:r>
                        <a:rPr lang="en-US" sz="2000" baseline="0" dirty="0">
                          <a:latin typeface="Arial Rounded"/>
                        </a:rPr>
                        <a:t> </a:t>
                      </a:r>
                      <a:r>
                        <a:rPr lang="en-US" sz="2000" dirty="0">
                          <a:latin typeface="Arial Rounded"/>
                        </a:rPr>
                        <a:t>intelligent.</a:t>
                      </a:r>
                    </a:p>
                  </a:txBody>
                  <a:tcPr/>
                </a:tc>
                <a:extLst>
                  <a:ext uri="{0D108BD9-81ED-4DB2-BD59-A6C34878D82A}">
                    <a16:rowId xmlns:a16="http://schemas.microsoft.com/office/drawing/2014/main" xmlns="" val="10001"/>
                  </a:ext>
                </a:extLst>
              </a:tr>
              <a:tr h="562882">
                <a:tc>
                  <a:txBody>
                    <a:bodyPr/>
                    <a:lstStyle/>
                    <a:p>
                      <a:r>
                        <a:rPr lang="en-US" sz="2000" dirty="0">
                          <a:latin typeface="Arial Rounded"/>
                        </a:rPr>
                        <a:t>Color blindness</a:t>
                      </a:r>
                    </a:p>
                  </a:txBody>
                  <a:tcPr/>
                </a:tc>
                <a:tc>
                  <a:txBody>
                    <a:bodyPr/>
                    <a:lstStyle/>
                    <a:p>
                      <a:r>
                        <a:rPr lang="en-US" sz="2000" dirty="0">
                          <a:latin typeface="Arial Rounded"/>
                        </a:rPr>
                        <a:t>“When I look at you, I don’t see</a:t>
                      </a:r>
                      <a:r>
                        <a:rPr lang="en-US" sz="2000" baseline="0" dirty="0">
                          <a:latin typeface="Arial Rounded"/>
                        </a:rPr>
                        <a:t> </a:t>
                      </a:r>
                      <a:r>
                        <a:rPr lang="en-US" sz="2000" dirty="0">
                          <a:latin typeface="Arial Rounded"/>
                        </a:rPr>
                        <a:t>color.”</a:t>
                      </a:r>
                    </a:p>
                  </a:txBody>
                  <a:tcPr/>
                </a:tc>
                <a:tc>
                  <a:txBody>
                    <a:bodyPr/>
                    <a:lstStyle/>
                    <a:p>
                      <a:r>
                        <a:rPr lang="en-US" sz="2000" dirty="0">
                          <a:latin typeface="Arial Rounded"/>
                        </a:rPr>
                        <a:t>Denies a person of color’s</a:t>
                      </a:r>
                      <a:r>
                        <a:rPr lang="en-US" sz="2000" baseline="0" dirty="0">
                          <a:latin typeface="Arial Rounded"/>
                        </a:rPr>
                        <a:t> </a:t>
                      </a:r>
                      <a:r>
                        <a:rPr lang="en-US" sz="2000" dirty="0">
                          <a:latin typeface="Arial Rounded"/>
                        </a:rPr>
                        <a:t>racial/ethnic experiences.</a:t>
                      </a:r>
                    </a:p>
                  </a:txBody>
                  <a:tcPr/>
                </a:tc>
                <a:extLst>
                  <a:ext uri="{0D108BD9-81ED-4DB2-BD59-A6C34878D82A}">
                    <a16:rowId xmlns:a16="http://schemas.microsoft.com/office/drawing/2014/main" xmlns="" val="10002"/>
                  </a:ext>
                </a:extLst>
              </a:tr>
              <a:tr h="562882">
                <a:tc>
                  <a:txBody>
                    <a:bodyPr/>
                    <a:lstStyle/>
                    <a:p>
                      <a:r>
                        <a:rPr lang="en-US" sz="2000" dirty="0">
                          <a:latin typeface="Arial Rounded"/>
                        </a:rPr>
                        <a:t>Denial of individual</a:t>
                      </a:r>
                      <a:r>
                        <a:rPr lang="en-US" sz="2000" baseline="0" dirty="0">
                          <a:latin typeface="Arial Rounded"/>
                        </a:rPr>
                        <a:t> racism</a:t>
                      </a:r>
                      <a:endParaRPr lang="en-US" sz="2000" dirty="0">
                        <a:latin typeface="Arial Rounded"/>
                      </a:endParaRPr>
                    </a:p>
                  </a:txBody>
                  <a:tcPr/>
                </a:tc>
                <a:tc>
                  <a:txBody>
                    <a:bodyPr/>
                    <a:lstStyle/>
                    <a:p>
                      <a:r>
                        <a:rPr lang="en-US" sz="2000" dirty="0">
                          <a:latin typeface="Arial Rounded"/>
                        </a:rPr>
                        <a:t>“My best friend is Black.”</a:t>
                      </a:r>
                    </a:p>
                  </a:txBody>
                  <a:tcPr/>
                </a:tc>
                <a:tc>
                  <a:txBody>
                    <a:bodyPr/>
                    <a:lstStyle/>
                    <a:p>
                      <a:r>
                        <a:rPr lang="en-US" sz="2000" dirty="0">
                          <a:latin typeface="Arial Rounded"/>
                        </a:rPr>
                        <a:t>I’m immune because I</a:t>
                      </a:r>
                    </a:p>
                    <a:p>
                      <a:r>
                        <a:rPr lang="en-US" sz="2000" dirty="0">
                          <a:latin typeface="Arial Rounded"/>
                        </a:rPr>
                        <a:t>have friends of color.</a:t>
                      </a:r>
                    </a:p>
                  </a:txBody>
                  <a:tcPr/>
                </a:tc>
                <a:extLst>
                  <a:ext uri="{0D108BD9-81ED-4DB2-BD59-A6C34878D82A}">
                    <a16:rowId xmlns:a16="http://schemas.microsoft.com/office/drawing/2014/main" xmlns="" val="10003"/>
                  </a:ext>
                </a:extLst>
              </a:tr>
            </a:tbl>
          </a:graphicData>
        </a:graphic>
      </p:graphicFrame>
      <p:sp>
        <p:nvSpPr>
          <p:cNvPr id="5" name="Rectangle 4"/>
          <p:cNvSpPr/>
          <p:nvPr/>
        </p:nvSpPr>
        <p:spPr>
          <a:xfrm>
            <a:off x="381000" y="4800600"/>
            <a:ext cx="3886200" cy="369332"/>
          </a:xfrm>
          <a:prstGeom prst="rect">
            <a:avLst/>
          </a:prstGeom>
        </p:spPr>
        <p:txBody>
          <a:bodyPr wrap="square">
            <a:spAutoFit/>
          </a:bodyPr>
          <a:lstStyle/>
          <a:p>
            <a:r>
              <a:rPr lang="en-US" dirty="0" smtClean="0"/>
              <a:t>Wing et al., 2007 </a:t>
            </a:r>
            <a:endParaRPr lang="en-US" dirty="0"/>
          </a:p>
        </p:txBody>
      </p:sp>
    </p:spTree>
    <p:extLst>
      <p:ext uri="{BB962C8B-B14F-4D97-AF65-F5344CB8AC3E}">
        <p14:creationId xmlns:p14="http://schemas.microsoft.com/office/powerpoint/2010/main" val="139803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Examples of Microaggressions, </a:t>
            </a:r>
            <a:r>
              <a:rPr lang="en-US" b="0" dirty="0" smtClean="0"/>
              <a:t>cont’d.</a:t>
            </a:r>
            <a:endParaRPr lang="en-US" b="0" dirty="0"/>
          </a:p>
        </p:txBody>
      </p:sp>
      <p:graphicFrame>
        <p:nvGraphicFramePr>
          <p:cNvPr id="7" name="Table 6" descr="Chart with three columns: 1) Theme 2) Microaggression 3) Message&#10;Three rows:&#10;1) Sexual Orientation; 2) &quot;“So who’s the man in the relationship?” 3Implies that a relationship must involve a man and a woman).&#10;1) Disability 2) Without being asked, a man helps a disabled person board the train.; 3) You can't function independently.&#10;1)Class; 2) &quot;That's ghetto&quot;; 3) Being poor is associated with negative/undesirable&#10;characteristics ."/>
          <p:cNvGraphicFramePr>
            <a:graphicFrameLocks noGrp="1"/>
          </p:cNvGraphicFramePr>
          <p:nvPr>
            <p:extLst/>
          </p:nvPr>
        </p:nvGraphicFramePr>
        <p:xfrm>
          <a:off x="457200" y="1219200"/>
          <a:ext cx="8494281" cy="4190002"/>
        </p:xfrm>
        <a:graphic>
          <a:graphicData uri="http://schemas.openxmlformats.org/drawingml/2006/table">
            <a:tbl>
              <a:tblPr firstRow="1" bandRow="1">
                <a:tableStyleId>{5940675A-B579-460E-94D1-54222C63F5DA}</a:tableStyleId>
              </a:tblPr>
              <a:tblGrid>
                <a:gridCol w="2409371">
                  <a:extLst>
                    <a:ext uri="{9D8B030D-6E8A-4147-A177-3AD203B41FA5}">
                      <a16:colId xmlns:a16="http://schemas.microsoft.com/office/drawing/2014/main" xmlns="" val="20000"/>
                    </a:ext>
                  </a:extLst>
                </a:gridCol>
                <a:gridCol w="3253483">
                  <a:extLst>
                    <a:ext uri="{9D8B030D-6E8A-4147-A177-3AD203B41FA5}">
                      <a16:colId xmlns:a16="http://schemas.microsoft.com/office/drawing/2014/main" xmlns="" val="20001"/>
                    </a:ext>
                  </a:extLst>
                </a:gridCol>
                <a:gridCol w="2831427">
                  <a:extLst>
                    <a:ext uri="{9D8B030D-6E8A-4147-A177-3AD203B41FA5}">
                      <a16:colId xmlns:a16="http://schemas.microsoft.com/office/drawing/2014/main" xmlns="" val="20002"/>
                    </a:ext>
                  </a:extLst>
                </a:gridCol>
              </a:tblGrid>
              <a:tr h="562882">
                <a:tc>
                  <a:txBody>
                    <a:bodyPr/>
                    <a:lstStyle/>
                    <a:p>
                      <a:r>
                        <a:rPr lang="en-US" sz="2000" b="1" dirty="0">
                          <a:latin typeface="Arial Rounded"/>
                        </a:rPr>
                        <a:t>Theme</a:t>
                      </a:r>
                    </a:p>
                  </a:txBody>
                  <a:tcPr/>
                </a:tc>
                <a:tc>
                  <a:txBody>
                    <a:bodyPr/>
                    <a:lstStyle/>
                    <a:p>
                      <a:r>
                        <a:rPr lang="en-US" sz="2000" b="1" dirty="0">
                          <a:latin typeface="Arial Rounded"/>
                        </a:rPr>
                        <a:t>Microaggression</a:t>
                      </a:r>
                    </a:p>
                  </a:txBody>
                  <a:tcPr/>
                </a:tc>
                <a:tc>
                  <a:txBody>
                    <a:bodyPr/>
                    <a:lstStyle/>
                    <a:p>
                      <a:r>
                        <a:rPr lang="en-US" sz="2000" b="1" dirty="0">
                          <a:latin typeface="Arial Rounded"/>
                        </a:rPr>
                        <a:t>Message</a:t>
                      </a:r>
                    </a:p>
                  </a:txBody>
                  <a:tcPr/>
                </a:tc>
                <a:extLst>
                  <a:ext uri="{0D108BD9-81ED-4DB2-BD59-A6C34878D82A}">
                    <a16:rowId xmlns:a16="http://schemas.microsoft.com/office/drawing/2014/main" xmlns="" val="10000"/>
                  </a:ext>
                </a:extLst>
              </a:tr>
              <a:tr h="562882">
                <a:tc>
                  <a:txBody>
                    <a:bodyPr/>
                    <a:lstStyle/>
                    <a:p>
                      <a:r>
                        <a:rPr lang="en-US" sz="2000" dirty="0">
                          <a:latin typeface="Arial Rounded"/>
                        </a:rPr>
                        <a:t>Sexual Orientation</a:t>
                      </a:r>
                    </a:p>
                  </a:txBody>
                  <a:tcPr/>
                </a:tc>
                <a:tc>
                  <a:txBody>
                    <a:bodyPr/>
                    <a:lstStyle/>
                    <a:p>
                      <a:r>
                        <a:rPr lang="en-US" sz="2000" dirty="0">
                          <a:latin typeface="Arial Rounded"/>
                        </a:rPr>
                        <a:t>“So who’s the man in the relationship?”</a:t>
                      </a:r>
                    </a:p>
                  </a:txBody>
                  <a:tcPr/>
                </a:tc>
                <a:tc>
                  <a:txBody>
                    <a:bodyPr/>
                    <a:lstStyle/>
                    <a:p>
                      <a:r>
                        <a:rPr lang="en-US" sz="2000" dirty="0">
                          <a:latin typeface="Arial Rounded"/>
                        </a:rPr>
                        <a:t>Implies that a relationship must involve a man and a woman</a:t>
                      </a:r>
                    </a:p>
                  </a:txBody>
                  <a:tcPr/>
                </a:tc>
                <a:extLst>
                  <a:ext uri="{0D108BD9-81ED-4DB2-BD59-A6C34878D82A}">
                    <a16:rowId xmlns:a16="http://schemas.microsoft.com/office/drawing/2014/main" xmlns="" val="10001"/>
                  </a:ext>
                </a:extLst>
              </a:tr>
              <a:tr h="562882">
                <a:tc>
                  <a:txBody>
                    <a:bodyPr/>
                    <a:lstStyle/>
                    <a:p>
                      <a:r>
                        <a:rPr lang="en-US" sz="2000" dirty="0">
                          <a:latin typeface="Arial Rounded"/>
                        </a:rPr>
                        <a:t>Disability</a:t>
                      </a:r>
                    </a:p>
                  </a:txBody>
                  <a:tcPr/>
                </a:tc>
                <a:tc>
                  <a:txBody>
                    <a:bodyPr/>
                    <a:lstStyle/>
                    <a:p>
                      <a:r>
                        <a:rPr lang="en-US" sz="2000" dirty="0">
                          <a:latin typeface="Arial Rounded"/>
                        </a:rPr>
                        <a:t>Without being asked, a man helps </a:t>
                      </a:r>
                      <a:r>
                        <a:rPr lang="en-US" sz="2000" dirty="0" smtClean="0">
                          <a:latin typeface="Arial Rounded"/>
                        </a:rPr>
                        <a:t>a</a:t>
                      </a:r>
                      <a:r>
                        <a:rPr lang="en-US" sz="2000" baseline="0" dirty="0" smtClean="0">
                          <a:latin typeface="Arial Rounded"/>
                        </a:rPr>
                        <a:t> </a:t>
                      </a:r>
                      <a:r>
                        <a:rPr lang="en-US" sz="2000" dirty="0" smtClean="0">
                          <a:latin typeface="Arial Rounded"/>
                        </a:rPr>
                        <a:t>disabled </a:t>
                      </a:r>
                      <a:r>
                        <a:rPr lang="en-US" sz="2000" dirty="0">
                          <a:latin typeface="Arial Rounded"/>
                        </a:rPr>
                        <a:t>person board the train.</a:t>
                      </a:r>
                    </a:p>
                  </a:txBody>
                  <a:tcPr/>
                </a:tc>
                <a:tc>
                  <a:txBody>
                    <a:bodyPr/>
                    <a:lstStyle/>
                    <a:p>
                      <a:r>
                        <a:rPr lang="en-US" sz="2000" dirty="0">
                          <a:latin typeface="Arial Rounded"/>
                        </a:rPr>
                        <a:t>You can’t function</a:t>
                      </a:r>
                    </a:p>
                    <a:p>
                      <a:r>
                        <a:rPr lang="en-US" sz="2000" dirty="0">
                          <a:latin typeface="Arial Rounded"/>
                        </a:rPr>
                        <a:t>independently.</a:t>
                      </a:r>
                    </a:p>
                  </a:txBody>
                  <a:tcPr/>
                </a:tc>
                <a:extLst>
                  <a:ext uri="{0D108BD9-81ED-4DB2-BD59-A6C34878D82A}">
                    <a16:rowId xmlns:a16="http://schemas.microsoft.com/office/drawing/2014/main" xmlns="" val="10002"/>
                  </a:ext>
                </a:extLst>
              </a:tr>
              <a:tr h="562882">
                <a:tc>
                  <a:txBody>
                    <a:bodyPr/>
                    <a:lstStyle/>
                    <a:p>
                      <a:r>
                        <a:rPr lang="en-US" sz="2000" dirty="0">
                          <a:latin typeface="Arial Rounded"/>
                        </a:rPr>
                        <a:t>Class</a:t>
                      </a:r>
                    </a:p>
                  </a:txBody>
                  <a:tcPr/>
                </a:tc>
                <a:tc>
                  <a:txBody>
                    <a:bodyPr/>
                    <a:lstStyle/>
                    <a:p>
                      <a:r>
                        <a:rPr lang="en-US" sz="2000" dirty="0">
                          <a:latin typeface="Arial Rounded"/>
                        </a:rPr>
                        <a:t>“That’s ghetto.”</a:t>
                      </a:r>
                    </a:p>
                  </a:txBody>
                  <a:tcPr/>
                </a:tc>
                <a:tc>
                  <a:txBody>
                    <a:bodyPr/>
                    <a:lstStyle/>
                    <a:p>
                      <a:r>
                        <a:rPr lang="en-US" sz="2000" dirty="0">
                          <a:latin typeface="Arial Rounded"/>
                        </a:rPr>
                        <a:t>Being poor is associated with</a:t>
                      </a:r>
                    </a:p>
                    <a:p>
                      <a:r>
                        <a:rPr lang="en-US" sz="2000" dirty="0">
                          <a:latin typeface="Arial Rounded"/>
                        </a:rPr>
                        <a:t>negative/undesirable</a:t>
                      </a:r>
                    </a:p>
                    <a:p>
                      <a:r>
                        <a:rPr lang="en-US" sz="2000" dirty="0">
                          <a:latin typeface="Arial Rounded"/>
                        </a:rPr>
                        <a:t>characteristics.</a:t>
                      </a:r>
                    </a:p>
                  </a:txBody>
                  <a:tcPr/>
                </a:tc>
                <a:extLst>
                  <a:ext uri="{0D108BD9-81ED-4DB2-BD59-A6C34878D82A}">
                    <a16:rowId xmlns:a16="http://schemas.microsoft.com/office/drawing/2014/main" xmlns="" val="10003"/>
                  </a:ext>
                </a:extLst>
              </a:tr>
            </a:tbl>
          </a:graphicData>
        </a:graphic>
      </p:graphicFrame>
      <p:sp>
        <p:nvSpPr>
          <p:cNvPr id="5" name="Rectangle 4"/>
          <p:cNvSpPr/>
          <p:nvPr/>
        </p:nvSpPr>
        <p:spPr>
          <a:xfrm>
            <a:off x="457200" y="5562600"/>
            <a:ext cx="3886200" cy="369332"/>
          </a:xfrm>
          <a:prstGeom prst="rect">
            <a:avLst/>
          </a:prstGeom>
        </p:spPr>
        <p:txBody>
          <a:bodyPr wrap="square">
            <a:spAutoFit/>
          </a:bodyPr>
          <a:lstStyle/>
          <a:p>
            <a:r>
              <a:rPr lang="en-US" dirty="0" smtClean="0"/>
              <a:t>Wing et al., 2007 </a:t>
            </a:r>
            <a:endParaRPr lang="en-US" dirty="0"/>
          </a:p>
        </p:txBody>
      </p:sp>
    </p:spTree>
    <p:extLst>
      <p:ext uri="{BB962C8B-B14F-4D97-AF65-F5344CB8AC3E}">
        <p14:creationId xmlns:p14="http://schemas.microsoft.com/office/powerpoint/2010/main" val="1826909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Example 1</a:t>
            </a:r>
            <a:endParaRPr lang="en-US" sz="3200" dirty="0"/>
          </a:p>
        </p:txBody>
      </p:sp>
      <p:pic>
        <p:nvPicPr>
          <p:cNvPr id="2" name="Picture 1" descr="Image of a Black woman holding a whiteboard displaying the microaggressive comment &quot;I don't see color.&quot; Her reply to the comment is &quot;does that mean you don't see me?&quot;" title="Microaggression Image #2"/>
          <p:cNvPicPr>
            <a:picLocks noChangeAspect="1"/>
          </p:cNvPicPr>
          <p:nvPr/>
        </p:nvPicPr>
        <p:blipFill>
          <a:blip r:embed="rId2"/>
          <a:stretch>
            <a:fillRect/>
          </a:stretch>
        </p:blipFill>
        <p:spPr>
          <a:xfrm>
            <a:off x="1753243" y="1143000"/>
            <a:ext cx="5561313" cy="3705225"/>
          </a:xfrm>
          <a:prstGeom prst="rect">
            <a:avLst/>
          </a:prstGeom>
        </p:spPr>
      </p:pic>
      <p:sp>
        <p:nvSpPr>
          <p:cNvPr id="4" name="Rectangle 3"/>
          <p:cNvSpPr/>
          <p:nvPr/>
        </p:nvSpPr>
        <p:spPr>
          <a:xfrm>
            <a:off x="533400" y="5410200"/>
            <a:ext cx="8001000" cy="738664"/>
          </a:xfrm>
          <a:prstGeom prst="rect">
            <a:avLst/>
          </a:prstGeom>
        </p:spPr>
        <p:txBody>
          <a:bodyPr wrap="square">
            <a:spAutoFit/>
          </a:bodyPr>
          <a:lstStyle/>
          <a:p>
            <a:r>
              <a:rPr lang="en-US" sz="1400" dirty="0" err="1" smtClean="0"/>
              <a:t>Vingiano</a:t>
            </a:r>
            <a:r>
              <a:rPr lang="en-US" sz="1400" dirty="0" smtClean="0"/>
              <a:t>, A. </a:t>
            </a:r>
            <a:r>
              <a:rPr lang="en-US" sz="1400" dirty="0"/>
              <a:t>(2014). 63 Black Harvard Students Share Their Experiences In A Powerful Photo </a:t>
            </a:r>
            <a:r>
              <a:rPr lang="en-US" sz="1400" dirty="0" smtClean="0"/>
              <a:t>Project. Retrieved </a:t>
            </a:r>
            <a:r>
              <a:rPr lang="en-US" sz="1400" dirty="0"/>
              <a:t>from  https://www.buzzfeednews.com/article/alisonvingiano/21-black-harvard-students-share-their-experiences-through-a</a:t>
            </a:r>
          </a:p>
        </p:txBody>
      </p:sp>
    </p:spTree>
    <p:extLst>
      <p:ext uri="{BB962C8B-B14F-4D97-AF65-F5344CB8AC3E}">
        <p14:creationId xmlns:p14="http://schemas.microsoft.com/office/powerpoint/2010/main" val="1478576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
            <a:ext cx="7696200" cy="792162"/>
          </a:xfrm>
        </p:spPr>
        <p:txBody>
          <a:bodyPr/>
          <a:lstStyle/>
          <a:p>
            <a:r>
              <a:rPr lang="en-US" dirty="0" smtClean="0"/>
              <a:t>Example 2</a:t>
            </a:r>
            <a:endParaRPr lang="en-US" dirty="0"/>
          </a:p>
        </p:txBody>
      </p:sp>
      <p:sp>
        <p:nvSpPr>
          <p:cNvPr id="6" name="Slide Number Placeholder 5"/>
          <p:cNvSpPr>
            <a:spLocks noGrp="1"/>
          </p:cNvSpPr>
          <p:nvPr>
            <p:ph type="sldNum" sz="quarter" idx="4294967295"/>
          </p:nvPr>
        </p:nvSpPr>
        <p:spPr>
          <a:xfrm>
            <a:off x="6553200" y="6384925"/>
            <a:ext cx="2362200" cy="244475"/>
          </a:xfrm>
          <a:prstGeom prst="rect">
            <a:avLst/>
          </a:prstGeom>
        </p:spPr>
        <p:txBody>
          <a:bodyPr/>
          <a:lstStyle/>
          <a:p>
            <a:pPr>
              <a:defRPr/>
            </a:pPr>
            <a:fld id="{F2DF5F09-D78D-44DB-A338-E90D23C46220}" type="slidenum">
              <a:rPr lang="en-US" smtClean="0"/>
              <a:pPr>
                <a:defRPr/>
              </a:pPr>
              <a:t>18</a:t>
            </a:fld>
            <a:endParaRPr lang="en-US"/>
          </a:p>
        </p:txBody>
      </p:sp>
      <p:grpSp>
        <p:nvGrpSpPr>
          <p:cNvPr id="2" name="Group 1" descr="Tweet says &quot;#StopAbleismBecause a professor made a classmate of mine 'prove' her mental illness by bringing in her meds, so I stayed quiet.&quot;" title="#StopAbleismBecause Tweet #1"/>
          <p:cNvGrpSpPr/>
          <p:nvPr/>
        </p:nvGrpSpPr>
        <p:grpSpPr>
          <a:xfrm>
            <a:off x="174979" y="685800"/>
            <a:ext cx="4676207" cy="2752244"/>
            <a:chOff x="685800" y="1083120"/>
            <a:chExt cx="3466500" cy="1503373"/>
          </a:xfrm>
        </p:grpSpPr>
        <p:pic>
          <p:nvPicPr>
            <p:cNvPr id="3" name="Picture 2" descr="Tweet says &quot;#StopAbleismBecause a professor made a classmate of mine &quot;prove&quot; her mental illness by bringing in her meds, so I stayed quiet.&#10;Tweet says &quot;#StopAbleismBecause students w/ ADD are labeled by the media as working the system for extra time on tests.&quot;&#10;Tweet says &quot;#StopAbleismBecause I shouldn't be penalized by my university for needing to take medical leave #stops academicableism&quot;&#10;Tweet says &quot;StopAbleismBecause a teacher told me twice that following my accommodations was &quot;making deals&quot; with me and not fair to my classmates.&quot;" title="#StopAbleismBecause Twitter Campaign"/>
            <p:cNvPicPr>
              <a:picLocks noChangeAspect="1"/>
            </p:cNvPicPr>
            <p:nvPr/>
          </p:nvPicPr>
          <p:blipFill rotWithShape="1">
            <a:blip r:embed="rId2"/>
            <a:srcRect l="26716" t="12820" r="45204" b="67482"/>
            <a:stretch/>
          </p:blipFill>
          <p:spPr>
            <a:xfrm>
              <a:off x="685800" y="1083120"/>
              <a:ext cx="3466500" cy="1503373"/>
            </a:xfrm>
            <a:prstGeom prst="rect">
              <a:avLst/>
            </a:prstGeom>
          </p:spPr>
        </p:pic>
        <p:sp>
          <p:nvSpPr>
            <p:cNvPr id="7" name="TextBox 6"/>
            <p:cNvSpPr txBox="1"/>
            <p:nvPr/>
          </p:nvSpPr>
          <p:spPr>
            <a:xfrm>
              <a:off x="892368" y="1295400"/>
              <a:ext cx="1012632" cy="304800"/>
            </a:xfrm>
            <a:prstGeom prst="rect">
              <a:avLst/>
            </a:prstGeom>
            <a:solidFill>
              <a:schemeClr val="bg1">
                <a:lumMod val="65000"/>
              </a:schemeClr>
            </a:solidFill>
          </p:spPr>
          <p:txBody>
            <a:bodyPr wrap="square" rtlCol="0">
              <a:spAutoFit/>
            </a:bodyPr>
            <a:lstStyle/>
            <a:p>
              <a:endParaRPr lang="en-US" dirty="0"/>
            </a:p>
          </p:txBody>
        </p:sp>
      </p:grpSp>
      <p:sp>
        <p:nvSpPr>
          <p:cNvPr id="11" name="Rectangle 10"/>
          <p:cNvSpPr/>
          <p:nvPr/>
        </p:nvSpPr>
        <p:spPr>
          <a:xfrm>
            <a:off x="533400" y="5486400"/>
            <a:ext cx="8001000" cy="738664"/>
          </a:xfrm>
          <a:prstGeom prst="rect">
            <a:avLst/>
          </a:prstGeom>
        </p:spPr>
        <p:txBody>
          <a:bodyPr wrap="square">
            <a:spAutoFit/>
          </a:bodyPr>
          <a:lstStyle/>
          <a:p>
            <a:r>
              <a:rPr lang="en-US" sz="1400" dirty="0" smtClean="0"/>
              <a:t>Jones, </a:t>
            </a:r>
            <a:r>
              <a:rPr lang="en-US" sz="1400" dirty="0"/>
              <a:t>J</a:t>
            </a:r>
            <a:r>
              <a:rPr lang="en-US" sz="1400" dirty="0" smtClean="0"/>
              <a:t>. </a:t>
            </a:r>
            <a:r>
              <a:rPr lang="en-US" sz="1400" dirty="0"/>
              <a:t>(2014). Viewpoint: #</a:t>
            </a:r>
            <a:r>
              <a:rPr lang="en-US" sz="1400" dirty="0" err="1"/>
              <a:t>StopAbleismBecause</a:t>
            </a:r>
            <a:r>
              <a:rPr lang="en-US" sz="1400" dirty="0"/>
              <a:t> explores </a:t>
            </a:r>
            <a:r>
              <a:rPr lang="en-US" sz="1400" dirty="0" err="1"/>
              <a:t>microaggressions</a:t>
            </a:r>
            <a:r>
              <a:rPr lang="en-US" sz="1400" dirty="0"/>
              <a:t> at universities. </a:t>
            </a:r>
            <a:r>
              <a:rPr lang="en-US" sz="1400" dirty="0" smtClean="0"/>
              <a:t>Retrieved </a:t>
            </a:r>
            <a:r>
              <a:rPr lang="en-US" sz="1400" dirty="0"/>
              <a:t>from https://www.usatoday.com/story/college/2014/06/12/viewpoint-stopableismbecause-explores-microaggressions-at-universities/37391915/</a:t>
            </a:r>
          </a:p>
        </p:txBody>
      </p:sp>
      <p:grpSp>
        <p:nvGrpSpPr>
          <p:cNvPr id="8" name="Group 7" descr="Tweet says &quot;#StopAbleismBecause students w/ ADD are labeled by the media as just working the system for extra time on tests.&quot;" title="#StopAbleismBecause Tweet #2"/>
          <p:cNvGrpSpPr/>
          <p:nvPr/>
        </p:nvGrpSpPr>
        <p:grpSpPr>
          <a:xfrm>
            <a:off x="4546544" y="673463"/>
            <a:ext cx="4625621" cy="2782116"/>
            <a:chOff x="4800600" y="1066800"/>
            <a:chExt cx="3429000" cy="1519691"/>
          </a:xfrm>
        </p:grpSpPr>
        <p:pic>
          <p:nvPicPr>
            <p:cNvPr id="13" name="Picture 12" descr="Tweet says &quot;#StopAbleismBecause a professor made a classmate of mine &quot;prove&quot; her mental illness by bringing in her meds, so I stayed quiet.&#10;Tweet says &quot;#StopAbleismBecause students w/ ADD are labeled by the media as working the system for extra time on tests.&quot;&#10;Tweet says &quot;#StopAbleismBecause I shouldn't be penalized by my university for needing to take medical leave #stops academicableism&quot;&#10;Tweet says &quot;StopAbleismBecause a teacher told me twice that following my accommodations was &quot;making deals&quot; with me and not fair to my classmates.&quot;" title="#StopAbleismBecause Twitter Campaign"/>
            <p:cNvPicPr>
              <a:picLocks noChangeAspect="1"/>
            </p:cNvPicPr>
            <p:nvPr/>
          </p:nvPicPr>
          <p:blipFill rotWithShape="1">
            <a:blip r:embed="rId2"/>
            <a:srcRect l="26806" t="33204" r="45115" b="47827"/>
            <a:stretch/>
          </p:blipFill>
          <p:spPr>
            <a:xfrm>
              <a:off x="4800600" y="1066800"/>
              <a:ext cx="3429000" cy="1519691"/>
            </a:xfrm>
            <a:prstGeom prst="rect">
              <a:avLst/>
            </a:prstGeom>
          </p:spPr>
        </p:pic>
        <p:sp>
          <p:nvSpPr>
            <p:cNvPr id="12" name="TextBox 11"/>
            <p:cNvSpPr txBox="1"/>
            <p:nvPr/>
          </p:nvSpPr>
          <p:spPr>
            <a:xfrm>
              <a:off x="5029200" y="1320018"/>
              <a:ext cx="914400" cy="280182"/>
            </a:xfrm>
            <a:prstGeom prst="rect">
              <a:avLst/>
            </a:prstGeom>
            <a:solidFill>
              <a:schemeClr val="bg1">
                <a:lumMod val="65000"/>
              </a:schemeClr>
            </a:solidFill>
          </p:spPr>
          <p:txBody>
            <a:bodyPr wrap="square" rtlCol="0">
              <a:spAutoFit/>
            </a:bodyPr>
            <a:lstStyle/>
            <a:p>
              <a:endParaRPr lang="en-US" dirty="0"/>
            </a:p>
          </p:txBody>
        </p:sp>
      </p:grpSp>
      <p:grpSp>
        <p:nvGrpSpPr>
          <p:cNvPr id="4" name="Group 3" descr="Tweet says &quot;#StopAbleismBecause I shouldn't be penalized by my university for needing to take medical leave. #stops academicableism.&quot;" title="#StopAbleismBecause Tweet #3"/>
          <p:cNvGrpSpPr/>
          <p:nvPr/>
        </p:nvGrpSpPr>
        <p:grpSpPr>
          <a:xfrm>
            <a:off x="152400" y="2380109"/>
            <a:ext cx="4650675" cy="2725290"/>
            <a:chOff x="667226" y="2815093"/>
            <a:chExt cx="3447573" cy="1488650"/>
          </a:xfrm>
        </p:grpSpPr>
        <p:pic>
          <p:nvPicPr>
            <p:cNvPr id="15" name="Picture 14" descr="Tweet says &quot;#StopAbleismBecause a professor made a classmate of mine &quot;prove&quot; her mental illness by bringing in her meds, so I stayed quiet.&#10;Tweet says &quot;#StopAbleismBecause students w/ ADD are labeled by the media as working the system for extra time on tests.&quot;&#10;Tweet says &quot;#StopAbleismBecause I shouldn't be penalized by my university for needing to take medical leave #stops academicableism&quot;&#10;Tweet says &quot;StopAbleismBecause a teacher told me twice that following my accommodations was &quot;making deals&quot; with me and not fair to my classmates.&quot;" title="#StopAbleismBecause Twitter Campaign"/>
            <p:cNvPicPr>
              <a:picLocks noChangeAspect="1"/>
            </p:cNvPicPr>
            <p:nvPr/>
          </p:nvPicPr>
          <p:blipFill rotWithShape="1">
            <a:blip r:embed="rId2"/>
            <a:srcRect l="26282" t="52394" r="44883" b="28974"/>
            <a:stretch/>
          </p:blipFill>
          <p:spPr>
            <a:xfrm>
              <a:off x="667226" y="2815093"/>
              <a:ext cx="3447573" cy="1488650"/>
            </a:xfrm>
            <a:prstGeom prst="rect">
              <a:avLst/>
            </a:prstGeom>
          </p:spPr>
        </p:pic>
        <p:sp>
          <p:nvSpPr>
            <p:cNvPr id="9" name="TextBox 8"/>
            <p:cNvSpPr txBox="1"/>
            <p:nvPr/>
          </p:nvSpPr>
          <p:spPr>
            <a:xfrm>
              <a:off x="895996" y="2986776"/>
              <a:ext cx="1313803" cy="361717"/>
            </a:xfrm>
            <a:prstGeom prst="rect">
              <a:avLst/>
            </a:prstGeom>
            <a:solidFill>
              <a:schemeClr val="bg1">
                <a:lumMod val="65000"/>
              </a:schemeClr>
            </a:solidFill>
          </p:spPr>
          <p:txBody>
            <a:bodyPr wrap="square" rtlCol="0">
              <a:spAutoFit/>
            </a:bodyPr>
            <a:lstStyle/>
            <a:p>
              <a:endParaRPr lang="en-US" dirty="0"/>
            </a:p>
          </p:txBody>
        </p:sp>
        <p:sp>
          <p:nvSpPr>
            <p:cNvPr id="14" name="TextBox 13"/>
            <p:cNvSpPr txBox="1"/>
            <p:nvPr/>
          </p:nvSpPr>
          <p:spPr>
            <a:xfrm>
              <a:off x="892368" y="3941442"/>
              <a:ext cx="1774632" cy="201001"/>
            </a:xfrm>
            <a:prstGeom prst="rect">
              <a:avLst/>
            </a:prstGeom>
            <a:solidFill>
              <a:schemeClr val="bg1">
                <a:lumMod val="65000"/>
              </a:schemeClr>
            </a:solidFill>
          </p:spPr>
          <p:txBody>
            <a:bodyPr wrap="square" rtlCol="0">
              <a:spAutoFit/>
            </a:bodyPr>
            <a:lstStyle/>
            <a:p>
              <a:endParaRPr lang="en-US" dirty="0"/>
            </a:p>
          </p:txBody>
        </p:sp>
      </p:grpSp>
      <p:grpSp>
        <p:nvGrpSpPr>
          <p:cNvPr id="17" name="Group 16" descr="Tweet says &quot;#StopAbleismBecause a teacher told me twice that following my accommodations was 'making deals' with me and not fair to my classmates.&quot;" title="#StopAbleismBecause Tweet #4"/>
          <p:cNvGrpSpPr/>
          <p:nvPr/>
        </p:nvGrpSpPr>
        <p:grpSpPr>
          <a:xfrm>
            <a:off x="4533900" y="2380108"/>
            <a:ext cx="4572232" cy="2725291"/>
            <a:chOff x="4840178" y="2815092"/>
            <a:chExt cx="3389422" cy="1488651"/>
          </a:xfrm>
        </p:grpSpPr>
        <p:pic>
          <p:nvPicPr>
            <p:cNvPr id="16" name="Picture 15" descr="Tweet says &quot;#StopAbleismBecause a professor made a classmate of mine &quot;prove&quot; her mental illness by bringing in her meds, so I stayed quiet.&#10;Tweet says &quot;#StopAbleismBecause students w/ ADD are labeled by the media as working the system for extra time on tests.&quot;&#10;Tweet says &quot;#StopAbleismBecause I shouldn't be penalized by my university for needing to take medical leave #stops academicableism&quot;&#10;Tweet says &quot;StopAbleismBecause a teacher told me twice that following my accommodations was &quot;making deals&quot; with me and not fair to my classmates.&quot;" title="#StopAbleismBecause Twitter Campaign"/>
            <p:cNvPicPr>
              <a:picLocks noChangeAspect="1"/>
            </p:cNvPicPr>
            <p:nvPr/>
          </p:nvPicPr>
          <p:blipFill rotWithShape="1">
            <a:blip r:embed="rId2"/>
            <a:srcRect l="26282" t="71026" r="44894" b="8718"/>
            <a:stretch/>
          </p:blipFill>
          <p:spPr>
            <a:xfrm>
              <a:off x="4840178" y="2815092"/>
              <a:ext cx="3389422" cy="1488651"/>
            </a:xfrm>
            <a:prstGeom prst="rect">
              <a:avLst/>
            </a:prstGeom>
          </p:spPr>
        </p:pic>
        <p:sp>
          <p:nvSpPr>
            <p:cNvPr id="10" name="TextBox 9"/>
            <p:cNvSpPr txBox="1"/>
            <p:nvPr/>
          </p:nvSpPr>
          <p:spPr>
            <a:xfrm>
              <a:off x="5127174" y="2986776"/>
              <a:ext cx="816426" cy="360685"/>
            </a:xfrm>
            <a:prstGeom prst="rect">
              <a:avLst/>
            </a:prstGeom>
            <a:solidFill>
              <a:schemeClr val="bg1">
                <a:lumMod val="65000"/>
              </a:schemeClr>
            </a:solidFill>
          </p:spPr>
          <p:txBody>
            <a:bodyPr wrap="square" rtlCol="0">
              <a:spAutoFit/>
            </a:bodyPr>
            <a:lstStyle/>
            <a:p>
              <a:endParaRPr lang="en-US" dirty="0"/>
            </a:p>
          </p:txBody>
        </p:sp>
      </p:grpSp>
    </p:spTree>
    <p:extLst>
      <p:ext uri="{BB962C8B-B14F-4D97-AF65-F5344CB8AC3E}">
        <p14:creationId xmlns:p14="http://schemas.microsoft.com/office/powerpoint/2010/main" val="3836416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3</a:t>
            </a:r>
            <a:endParaRPr lang="en-US" sz="3200" dirty="0"/>
          </a:p>
        </p:txBody>
      </p:sp>
      <p:pic>
        <p:nvPicPr>
          <p:cNvPr id="1026" name="Picture 2" descr="Image of trans woman holding a whiteboard displaying a microaggressive comment of &quot;you will never be a real woman.&quot;" title="Microaggression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084" y="1066800"/>
            <a:ext cx="4117975" cy="4117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5613631"/>
            <a:ext cx="8001000" cy="523220"/>
          </a:xfrm>
          <a:prstGeom prst="rect">
            <a:avLst/>
          </a:prstGeom>
        </p:spPr>
        <p:txBody>
          <a:bodyPr wrap="square">
            <a:spAutoFit/>
          </a:bodyPr>
          <a:lstStyle/>
          <a:p>
            <a:r>
              <a:rPr lang="en-US" sz="1400" dirty="0" smtClean="0"/>
              <a:t>GLADD. (2015</a:t>
            </a:r>
            <a:r>
              <a:rPr lang="en-US" sz="1400" dirty="0"/>
              <a:t>). GLAAD launches trans </a:t>
            </a:r>
            <a:r>
              <a:rPr lang="en-US" sz="1400" dirty="0" err="1"/>
              <a:t>microaggressions</a:t>
            </a:r>
            <a:r>
              <a:rPr lang="en-US" sz="1400" dirty="0"/>
              <a:t> photo project #</a:t>
            </a:r>
            <a:r>
              <a:rPr lang="en-US" sz="1400" dirty="0" err="1" smtClean="0"/>
              <a:t>transwk</a:t>
            </a:r>
            <a:r>
              <a:rPr lang="en-US" sz="1400" dirty="0" smtClean="0"/>
              <a:t>. Retrieved </a:t>
            </a:r>
            <a:r>
              <a:rPr lang="en-US" sz="1400" dirty="0"/>
              <a:t>from </a:t>
            </a:r>
            <a:r>
              <a:rPr lang="en-US" sz="1400" dirty="0" smtClean="0"/>
              <a:t>https</a:t>
            </a:r>
            <a:r>
              <a:rPr lang="en-US" sz="1400" dirty="0"/>
              <a:t>://www.glaad.org/blog/glaad-launches-trans-microaggressions-photo-project-transwk</a:t>
            </a:r>
          </a:p>
        </p:txBody>
      </p:sp>
    </p:spTree>
    <p:extLst>
      <p:ext uri="{BB962C8B-B14F-4D97-AF65-F5344CB8AC3E}">
        <p14:creationId xmlns:p14="http://schemas.microsoft.com/office/powerpoint/2010/main" val="415804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81400"/>
            <a:ext cx="9144000" cy="1905000"/>
          </a:xfrm>
        </p:spPr>
        <p:txBody>
          <a:bodyPr/>
          <a:lstStyle/>
          <a:p>
            <a:pPr algn="ctr"/>
            <a:r>
              <a:rPr lang="en-US" sz="2400" dirty="0" smtClean="0">
                <a:effectLst/>
              </a:rPr>
              <a:t>Disability, Diversity and Intersectionality in </a:t>
            </a:r>
            <a:br>
              <a:rPr lang="en-US" sz="2400" dirty="0" smtClean="0">
                <a:effectLst/>
              </a:rPr>
            </a:br>
            <a:r>
              <a:rPr lang="en-US" sz="2400" dirty="0" smtClean="0">
                <a:effectLst/>
              </a:rPr>
              <a:t>Centers for Independent Living</a:t>
            </a:r>
            <a:br>
              <a:rPr lang="en-US" sz="2400" dirty="0" smtClean="0">
                <a:effectLst/>
              </a:rPr>
            </a:br>
            <a:r>
              <a:rPr lang="en-US" sz="2400" dirty="0">
                <a:effectLst/>
              </a:rPr>
              <a:t/>
            </a:r>
            <a:br>
              <a:rPr lang="en-US" sz="2400" dirty="0">
                <a:effectLst/>
              </a:rPr>
            </a:br>
            <a:r>
              <a:rPr lang="en-US" sz="2400" i="1" dirty="0" smtClean="0">
                <a:effectLst/>
              </a:rPr>
              <a:t>Day 1 Review</a:t>
            </a:r>
            <a:br>
              <a:rPr lang="en-US" sz="2400" i="1" dirty="0" smtClean="0">
                <a:effectLst/>
              </a:rPr>
            </a:br>
            <a:r>
              <a:rPr lang="en-US" sz="2400" i="1" dirty="0" smtClean="0">
                <a:effectLst/>
              </a:rPr>
              <a:t/>
            </a:r>
            <a:br>
              <a:rPr lang="en-US" sz="2400" i="1" dirty="0" smtClean="0">
                <a:effectLst/>
              </a:rPr>
            </a:br>
            <a:r>
              <a:rPr lang="en-US" sz="2000" dirty="0" smtClean="0">
                <a:solidFill>
                  <a:srgbClr val="333399"/>
                </a:solidFill>
                <a:effectLst/>
                <a:latin typeface="Arial Rounded MT Bold" pitchFamily="34" charset="0"/>
              </a:rPr>
              <a:t>Facilitator:</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Stan Holbrook</a:t>
            </a:r>
            <a:br>
              <a:rPr lang="en-US" sz="2000" dirty="0" smtClean="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
            </a:r>
            <a:br>
              <a:rPr lang="en-US" sz="2000" dirty="0" smtClean="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August 21, 2019</a:t>
            </a:r>
            <a:br>
              <a:rPr lang="en-US" sz="2000" dirty="0" smtClean="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Atlanta, Georgia</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
            </a:r>
            <a:br>
              <a:rPr lang="en-US" sz="2000" dirty="0" smtClean="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1800" dirty="0">
                <a:solidFill>
                  <a:srgbClr val="333399"/>
                </a:solidFill>
                <a:effectLst/>
                <a:latin typeface="Arial Rounded MT Bold" pitchFamily="34" charset="0"/>
              </a:rPr>
              <a:t/>
            </a:r>
            <a:br>
              <a:rPr lang="en-US" sz="1800" dirty="0">
                <a:solidFill>
                  <a:srgbClr val="333399"/>
                </a:solidFill>
                <a:effectLst/>
                <a:latin typeface="Arial Rounded MT Bold" pitchFamily="34" charset="0"/>
              </a:rPr>
            </a:br>
            <a:r>
              <a:rPr lang="en-US" sz="1800" i="1" dirty="0">
                <a:solidFill>
                  <a:srgbClr val="333399"/>
                </a:solidFill>
                <a:effectLst/>
                <a:latin typeface="Arial Rounded MT Bold" pitchFamily="34" charset="0"/>
              </a:rPr>
              <a:t/>
            </a:r>
            <a:br>
              <a:rPr lang="en-US" sz="1800" i="1" dirty="0">
                <a:solidFill>
                  <a:srgbClr val="333399"/>
                </a:solidFill>
                <a:effectLst/>
                <a:latin typeface="Arial Rounded MT Bold" pitchFamily="34" charset="0"/>
              </a:rPr>
            </a:br>
            <a:endParaRPr lang="en-US" sz="2000" dirty="0">
              <a:effectLst/>
            </a:endParaRPr>
          </a:p>
        </p:txBody>
      </p:sp>
      <p:pic>
        <p:nvPicPr>
          <p:cNvPr id="1026" name="Picture 2" descr="IL-NET Logo in blue block letters, with CIL-NET SILC-NET underneath in smaller red let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246" y="392024"/>
            <a:ext cx="1581754" cy="86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885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Impact of Microaggressions</a:t>
            </a:r>
          </a:p>
        </p:txBody>
      </p:sp>
      <p:sp>
        <p:nvSpPr>
          <p:cNvPr id="3" name="Text Placeholder 2"/>
          <p:cNvSpPr>
            <a:spLocks noGrp="1"/>
          </p:cNvSpPr>
          <p:nvPr>
            <p:ph type="body" idx="1"/>
          </p:nvPr>
        </p:nvSpPr>
        <p:spPr>
          <a:xfrm>
            <a:off x="457200" y="1219200"/>
            <a:ext cx="8229600" cy="5029200"/>
          </a:xfrm>
        </p:spPr>
        <p:txBody>
          <a:bodyPr/>
          <a:lstStyle/>
          <a:p>
            <a:pPr marL="0" indent="0">
              <a:buNone/>
            </a:pPr>
            <a:r>
              <a:rPr lang="en-US" dirty="0"/>
              <a:t>Internal dilemmas</a:t>
            </a:r>
          </a:p>
          <a:p>
            <a:pPr lvl="1"/>
            <a:r>
              <a:rPr lang="en-US" dirty="0"/>
              <a:t>What did (s)he mean by that?</a:t>
            </a:r>
          </a:p>
          <a:p>
            <a:pPr lvl="1"/>
            <a:r>
              <a:rPr lang="en-US" dirty="0"/>
              <a:t>Should I say something?</a:t>
            </a:r>
          </a:p>
          <a:p>
            <a:pPr lvl="1"/>
            <a:r>
              <a:rPr lang="en-US" dirty="0"/>
              <a:t>Did I interpret that correctly</a:t>
            </a:r>
            <a:r>
              <a:rPr lang="en-US" dirty="0" smtClean="0"/>
              <a:t>?</a:t>
            </a:r>
          </a:p>
          <a:p>
            <a:pPr lvl="1"/>
            <a:r>
              <a:rPr lang="en-US" dirty="0" smtClean="0"/>
              <a:t>How should I respond?</a:t>
            </a:r>
          </a:p>
          <a:p>
            <a:pPr lvl="1"/>
            <a:r>
              <a:rPr lang="en-US" dirty="0" smtClean="0"/>
              <a:t>Will this affect our relationship?</a:t>
            </a:r>
          </a:p>
          <a:p>
            <a:pPr lvl="1"/>
            <a:r>
              <a:rPr lang="en-US" dirty="0" smtClean="0"/>
              <a:t>If I don’t respond, does it convey I accept their statement?</a:t>
            </a:r>
          </a:p>
          <a:p>
            <a:pPr lvl="1"/>
            <a:r>
              <a:rPr lang="en-US" dirty="0" smtClean="0"/>
              <a:t>Will </a:t>
            </a:r>
            <a:r>
              <a:rPr lang="en-US" dirty="0"/>
              <a:t>I regret not saying something</a:t>
            </a:r>
            <a:r>
              <a:rPr lang="en-US" dirty="0" smtClean="0"/>
              <a:t>?</a:t>
            </a:r>
            <a:endParaRPr lang="en-US" dirty="0"/>
          </a:p>
        </p:txBody>
      </p:sp>
    </p:spTree>
    <p:extLst>
      <p:ext uri="{BB962C8B-B14F-4D97-AF65-F5344CB8AC3E}">
        <p14:creationId xmlns:p14="http://schemas.microsoft.com/office/powerpoint/2010/main" val="247325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534400" cy="4953000"/>
          </a:xfrm>
        </p:spPr>
        <p:txBody>
          <a:bodyPr/>
          <a:lstStyle/>
          <a:p>
            <a:pPr marL="0" indent="0">
              <a:buNone/>
            </a:pPr>
            <a:r>
              <a:rPr lang="en-US" dirty="0"/>
              <a:t>Psychological Consequences</a:t>
            </a:r>
          </a:p>
          <a:p>
            <a:pPr lvl="1"/>
            <a:r>
              <a:rPr lang="en-US" dirty="0" smtClean="0"/>
              <a:t>Anxiety </a:t>
            </a:r>
          </a:p>
          <a:p>
            <a:pPr lvl="1"/>
            <a:r>
              <a:rPr lang="en-US" dirty="0" smtClean="0"/>
              <a:t>Depression</a:t>
            </a:r>
          </a:p>
          <a:p>
            <a:pPr lvl="1"/>
            <a:r>
              <a:rPr lang="en-US" dirty="0" smtClean="0"/>
              <a:t>Helplessness</a:t>
            </a:r>
          </a:p>
          <a:p>
            <a:pPr lvl="1"/>
            <a:r>
              <a:rPr lang="en-US" dirty="0" smtClean="0"/>
              <a:t>Diminished confidence</a:t>
            </a:r>
          </a:p>
        </p:txBody>
      </p:sp>
      <p:sp>
        <p:nvSpPr>
          <p:cNvPr id="4" name="Title 3"/>
          <p:cNvSpPr>
            <a:spLocks noGrp="1"/>
          </p:cNvSpPr>
          <p:nvPr>
            <p:ph type="title"/>
          </p:nvPr>
        </p:nvSpPr>
        <p:spPr/>
        <p:txBody>
          <a:bodyPr/>
          <a:lstStyle/>
          <a:p>
            <a:r>
              <a:rPr lang="en-US" sz="3200" dirty="0"/>
              <a:t>The Impact of </a:t>
            </a:r>
            <a:r>
              <a:rPr lang="en-US" sz="3200" dirty="0" smtClean="0"/>
              <a:t>Microaggressions</a:t>
            </a:r>
            <a:r>
              <a:rPr lang="en-US" b="0" dirty="0" smtClean="0"/>
              <a:t>, cont’d.</a:t>
            </a:r>
            <a:endParaRPr lang="en-US" sz="3200" dirty="0"/>
          </a:p>
        </p:txBody>
      </p:sp>
    </p:spTree>
    <p:extLst>
      <p:ext uri="{BB962C8B-B14F-4D97-AF65-F5344CB8AC3E}">
        <p14:creationId xmlns:p14="http://schemas.microsoft.com/office/powerpoint/2010/main" val="1948308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077200" cy="792162"/>
          </a:xfrm>
        </p:spPr>
        <p:txBody>
          <a:bodyPr/>
          <a:lstStyle/>
          <a:p>
            <a:r>
              <a:rPr lang="en-US" sz="3200" dirty="0"/>
              <a:t>The Impact of </a:t>
            </a:r>
            <a:r>
              <a:rPr lang="en-US" sz="3200" dirty="0" smtClean="0"/>
              <a:t>Microaggressions, </a:t>
            </a:r>
            <a:r>
              <a:rPr lang="en-US" b="0" dirty="0" smtClean="0"/>
              <a:t>cont’d. 2</a:t>
            </a:r>
            <a:endParaRPr lang="en-US" b="0" dirty="0"/>
          </a:p>
        </p:txBody>
      </p:sp>
      <p:sp>
        <p:nvSpPr>
          <p:cNvPr id="2" name="Content Placeholder 1"/>
          <p:cNvSpPr>
            <a:spLocks noGrp="1"/>
          </p:cNvSpPr>
          <p:nvPr>
            <p:ph idx="1"/>
          </p:nvPr>
        </p:nvSpPr>
        <p:spPr>
          <a:xfrm>
            <a:off x="381000" y="1066800"/>
            <a:ext cx="8458200" cy="5029200"/>
          </a:xfrm>
        </p:spPr>
        <p:txBody>
          <a:bodyPr/>
          <a:lstStyle/>
          <a:p>
            <a:pPr marL="0" indent="0">
              <a:buNone/>
            </a:pPr>
            <a:r>
              <a:rPr lang="en-US" dirty="0" smtClean="0"/>
              <a:t>Health Consequences</a:t>
            </a:r>
          </a:p>
          <a:p>
            <a:pPr lvl="1"/>
            <a:r>
              <a:rPr lang="en-US" dirty="0" smtClean="0"/>
              <a:t>Minorities experienced elevated levels of trauma and depression.</a:t>
            </a:r>
          </a:p>
          <a:p>
            <a:pPr lvl="1"/>
            <a:r>
              <a:rPr lang="en-US" dirty="0"/>
              <a:t>D</a:t>
            </a:r>
            <a:r>
              <a:rPr lang="en-US" dirty="0" smtClean="0"/>
              <a:t>epressive </a:t>
            </a:r>
            <a:r>
              <a:rPr lang="en-US" dirty="0"/>
              <a:t>symptoms were the link in the relationship between racial </a:t>
            </a:r>
            <a:r>
              <a:rPr lang="en-US" dirty="0" err="1"/>
              <a:t>microaggressions</a:t>
            </a:r>
            <a:r>
              <a:rPr lang="en-US" dirty="0"/>
              <a:t> and thoughts of </a:t>
            </a:r>
            <a:r>
              <a:rPr lang="en-US" dirty="0" smtClean="0"/>
              <a:t>suicide</a:t>
            </a:r>
            <a:r>
              <a:rPr lang="en-US" dirty="0"/>
              <a:t> </a:t>
            </a:r>
            <a:r>
              <a:rPr lang="en-US" dirty="0" smtClean="0"/>
              <a:t>in study of 405 undergraduate students.</a:t>
            </a:r>
          </a:p>
          <a:p>
            <a:pPr lvl="1"/>
            <a:r>
              <a:rPr lang="en-US" dirty="0" smtClean="0"/>
              <a:t>Creates lack of trust </a:t>
            </a:r>
            <a:r>
              <a:rPr lang="en-US" dirty="0"/>
              <a:t>in service providers and </a:t>
            </a:r>
            <a:r>
              <a:rPr lang="en-US" dirty="0" smtClean="0"/>
              <a:t>caregivers.</a:t>
            </a:r>
            <a:endParaRPr lang="en-US" dirty="0"/>
          </a:p>
        </p:txBody>
      </p:sp>
      <p:sp>
        <p:nvSpPr>
          <p:cNvPr id="5" name="Rectangle 4"/>
          <p:cNvSpPr/>
          <p:nvPr/>
        </p:nvSpPr>
        <p:spPr>
          <a:xfrm>
            <a:off x="533400" y="5613631"/>
            <a:ext cx="8001000" cy="307777"/>
          </a:xfrm>
          <a:prstGeom prst="rect">
            <a:avLst/>
          </a:prstGeom>
        </p:spPr>
        <p:txBody>
          <a:bodyPr wrap="square">
            <a:spAutoFit/>
          </a:bodyPr>
          <a:lstStyle/>
          <a:p>
            <a:r>
              <a:rPr lang="en-US" sz="1400" dirty="0" smtClean="0"/>
              <a:t>(Torino, 2017)</a:t>
            </a:r>
            <a:endParaRPr lang="en-US" sz="1400" dirty="0"/>
          </a:p>
        </p:txBody>
      </p:sp>
    </p:spTree>
    <p:extLst>
      <p:ext uri="{BB962C8B-B14F-4D97-AF65-F5344CB8AC3E}">
        <p14:creationId xmlns:p14="http://schemas.microsoft.com/office/powerpoint/2010/main" val="97822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58200" cy="4724400"/>
          </a:xfrm>
        </p:spPr>
        <p:txBody>
          <a:bodyPr/>
          <a:lstStyle/>
          <a:p>
            <a:pPr marL="0" indent="0">
              <a:buNone/>
            </a:pPr>
            <a:endParaRPr lang="en-US" dirty="0" smtClean="0"/>
          </a:p>
          <a:p>
            <a:r>
              <a:rPr lang="en-US" dirty="0" smtClean="0"/>
              <a:t>Involves </a:t>
            </a:r>
            <a:r>
              <a:rPr lang="en-US" dirty="0"/>
              <a:t>monitoring for inequities in exposures and opportunities, as well as for disparities in </a:t>
            </a:r>
            <a:r>
              <a:rPr lang="en-US" dirty="0" smtClean="0"/>
              <a:t>outcomes.</a:t>
            </a:r>
            <a:endParaRPr lang="en-US" dirty="0"/>
          </a:p>
          <a:p>
            <a:r>
              <a:rPr lang="en-US" dirty="0" smtClean="0"/>
              <a:t>Involves </a:t>
            </a:r>
            <a:r>
              <a:rPr lang="en-US" dirty="0"/>
              <a:t>examination of structures, policies, practices, norms, and </a:t>
            </a:r>
            <a:r>
              <a:rPr lang="en-US" dirty="0" smtClean="0"/>
              <a:t>values.</a:t>
            </a:r>
            <a:endParaRPr lang="en-US" dirty="0"/>
          </a:p>
          <a:p>
            <a:r>
              <a:rPr lang="en-US" dirty="0" smtClean="0"/>
              <a:t>Requires </a:t>
            </a:r>
            <a:r>
              <a:rPr lang="en-US" dirty="0"/>
              <a:t>intervention on societal structures and attention to systems of </a:t>
            </a:r>
            <a:r>
              <a:rPr lang="en-US" dirty="0" smtClean="0"/>
              <a:t>power.</a:t>
            </a:r>
            <a:endParaRPr lang="en-US" dirty="0"/>
          </a:p>
          <a:p>
            <a:endParaRPr lang="en-US" dirty="0"/>
          </a:p>
        </p:txBody>
      </p:sp>
      <p:sp>
        <p:nvSpPr>
          <p:cNvPr id="4" name="Title 3"/>
          <p:cNvSpPr>
            <a:spLocks noGrp="1"/>
          </p:cNvSpPr>
          <p:nvPr>
            <p:ph type="title"/>
          </p:nvPr>
        </p:nvSpPr>
        <p:spPr>
          <a:xfrm>
            <a:off x="228600" y="427038"/>
            <a:ext cx="7696200" cy="792162"/>
          </a:xfrm>
        </p:spPr>
        <p:txBody>
          <a:bodyPr/>
          <a:lstStyle/>
          <a:p>
            <a:r>
              <a:rPr lang="en-US" sz="3200" dirty="0"/>
              <a:t>How should </a:t>
            </a:r>
            <a:r>
              <a:rPr lang="en-US" sz="3200" dirty="0" err="1" smtClean="0"/>
              <a:t>microaggressions</a:t>
            </a:r>
            <a:r>
              <a:rPr lang="en-US" sz="3200" dirty="0" smtClean="0"/>
              <a:t> be addressed systematically? </a:t>
            </a:r>
            <a:endParaRPr lang="en-US" sz="3200" dirty="0"/>
          </a:p>
        </p:txBody>
      </p:sp>
    </p:spTree>
    <p:extLst>
      <p:ext uri="{BB962C8B-B14F-4D97-AF65-F5344CB8AC3E}">
        <p14:creationId xmlns:p14="http://schemas.microsoft.com/office/powerpoint/2010/main" val="2235940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58200" cy="4648200"/>
          </a:xfrm>
        </p:spPr>
        <p:txBody>
          <a:bodyPr/>
          <a:lstStyle/>
          <a:p>
            <a:r>
              <a:rPr lang="en-US" dirty="0" smtClean="0"/>
              <a:t>Starts with leadership and a welcoming organizational culture.</a:t>
            </a:r>
          </a:p>
          <a:p>
            <a:r>
              <a:rPr lang="en-US" dirty="0" smtClean="0"/>
              <a:t>Foundation of accountability and personal responsibility.</a:t>
            </a:r>
          </a:p>
          <a:p>
            <a:r>
              <a:rPr lang="en-US" dirty="0" smtClean="0"/>
              <a:t>Ask people how they want to be communicated with.</a:t>
            </a:r>
          </a:p>
          <a:p>
            <a:r>
              <a:rPr lang="en-US" dirty="0" smtClean="0"/>
              <a:t>Avoid environmental </a:t>
            </a:r>
            <a:r>
              <a:rPr lang="en-US" dirty="0" err="1" smtClean="0"/>
              <a:t>microaggressions</a:t>
            </a:r>
            <a:r>
              <a:rPr lang="en-US" dirty="0" smtClean="0"/>
              <a:t>.</a:t>
            </a:r>
          </a:p>
          <a:p>
            <a:pPr lvl="1"/>
            <a:r>
              <a:rPr lang="en-US" dirty="0" smtClean="0"/>
              <a:t>Buildings named </a:t>
            </a:r>
            <a:r>
              <a:rPr lang="en-US" dirty="0"/>
              <a:t>only after </a:t>
            </a:r>
            <a:r>
              <a:rPr lang="en-US" dirty="0" smtClean="0"/>
              <a:t>White, heterosexual, </a:t>
            </a:r>
            <a:r>
              <a:rPr lang="en-US" dirty="0"/>
              <a:t>upper class </a:t>
            </a:r>
            <a:r>
              <a:rPr lang="en-US" dirty="0" smtClean="0"/>
              <a:t>males.</a:t>
            </a:r>
          </a:p>
          <a:p>
            <a:r>
              <a:rPr lang="en-US" dirty="0" smtClean="0"/>
              <a:t>Formalized training.</a:t>
            </a:r>
          </a:p>
          <a:p>
            <a:r>
              <a:rPr lang="en-US" dirty="0"/>
              <a:t>Continue (or start) to have </a:t>
            </a:r>
            <a:r>
              <a:rPr lang="en-US" dirty="0" smtClean="0"/>
              <a:t>conversations.</a:t>
            </a:r>
          </a:p>
        </p:txBody>
      </p:sp>
      <p:sp>
        <p:nvSpPr>
          <p:cNvPr id="4" name="Title 3"/>
          <p:cNvSpPr>
            <a:spLocks noGrp="1"/>
          </p:cNvSpPr>
          <p:nvPr>
            <p:ph type="title"/>
          </p:nvPr>
        </p:nvSpPr>
        <p:spPr>
          <a:xfrm>
            <a:off x="228600" y="427038"/>
            <a:ext cx="7696200" cy="792162"/>
          </a:xfrm>
        </p:spPr>
        <p:txBody>
          <a:bodyPr/>
          <a:lstStyle/>
          <a:p>
            <a:r>
              <a:rPr lang="en-US" sz="3200" dirty="0"/>
              <a:t>How should CILs address microaggressions?</a:t>
            </a:r>
          </a:p>
        </p:txBody>
      </p:sp>
    </p:spTree>
    <p:extLst>
      <p:ext uri="{BB962C8B-B14F-4D97-AF65-F5344CB8AC3E}">
        <p14:creationId xmlns:p14="http://schemas.microsoft.com/office/powerpoint/2010/main" val="2287339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534400" cy="4648200"/>
          </a:xfrm>
        </p:spPr>
        <p:txBody>
          <a:bodyPr/>
          <a:lstStyle/>
          <a:p>
            <a:pPr marL="0" indent="0">
              <a:buNone/>
            </a:pPr>
            <a:r>
              <a:rPr lang="en-US" dirty="0" smtClean="0"/>
              <a:t>When you’re the target</a:t>
            </a:r>
          </a:p>
          <a:p>
            <a:pPr lvl="1"/>
            <a:r>
              <a:rPr lang="en-US" dirty="0" smtClean="0"/>
              <a:t>Attack the comment and not the person.</a:t>
            </a:r>
          </a:p>
          <a:p>
            <a:pPr lvl="1"/>
            <a:r>
              <a:rPr lang="en-US" dirty="0" smtClean="0"/>
              <a:t>Educate/inform.</a:t>
            </a:r>
            <a:endParaRPr lang="en-US" dirty="0"/>
          </a:p>
          <a:p>
            <a:pPr lvl="1"/>
            <a:r>
              <a:rPr lang="en-US" dirty="0" smtClean="0"/>
              <a:t>Speak up.</a:t>
            </a:r>
          </a:p>
          <a:p>
            <a:pPr lvl="1"/>
            <a:r>
              <a:rPr lang="en-US" dirty="0" smtClean="0"/>
              <a:t>The </a:t>
            </a:r>
            <a:r>
              <a:rPr lang="en-US" dirty="0"/>
              <a:t>worst response, is no </a:t>
            </a:r>
            <a:r>
              <a:rPr lang="en-US" dirty="0" smtClean="0"/>
              <a:t>response!</a:t>
            </a:r>
          </a:p>
          <a:p>
            <a:pPr lvl="1"/>
            <a:r>
              <a:rPr lang="en-US" dirty="0" smtClean="0"/>
              <a:t>People </a:t>
            </a:r>
            <a:r>
              <a:rPr lang="en-US" dirty="0"/>
              <a:t>who witness a </a:t>
            </a:r>
            <a:r>
              <a:rPr lang="en-US" dirty="0" err="1"/>
              <a:t>microaggression</a:t>
            </a:r>
            <a:r>
              <a:rPr lang="en-US" dirty="0"/>
              <a:t> can be affected by it even when the </a:t>
            </a:r>
            <a:r>
              <a:rPr lang="en-US" dirty="0" smtClean="0"/>
              <a:t>target </a:t>
            </a:r>
            <a:r>
              <a:rPr lang="en-US" dirty="0"/>
              <a:t>isn't </a:t>
            </a:r>
            <a:r>
              <a:rPr lang="en-US" dirty="0" smtClean="0"/>
              <a:t>affected.</a:t>
            </a:r>
          </a:p>
        </p:txBody>
      </p:sp>
      <p:sp>
        <p:nvSpPr>
          <p:cNvPr id="4" name="Title 3"/>
          <p:cNvSpPr>
            <a:spLocks noGrp="1"/>
          </p:cNvSpPr>
          <p:nvPr>
            <p:ph type="title"/>
          </p:nvPr>
        </p:nvSpPr>
        <p:spPr>
          <a:xfrm>
            <a:off x="228600" y="427038"/>
            <a:ext cx="7696200" cy="792162"/>
          </a:xfrm>
        </p:spPr>
        <p:txBody>
          <a:bodyPr/>
          <a:lstStyle/>
          <a:p>
            <a:r>
              <a:rPr lang="en-US" sz="3200" dirty="0" smtClean="0"/>
              <a:t>How should individuals address microaggressions?</a:t>
            </a:r>
            <a:endParaRPr lang="en-US" sz="3200" dirty="0"/>
          </a:p>
        </p:txBody>
      </p:sp>
    </p:spTree>
    <p:extLst>
      <p:ext uri="{BB962C8B-B14F-4D97-AF65-F5344CB8AC3E}">
        <p14:creationId xmlns:p14="http://schemas.microsoft.com/office/powerpoint/2010/main" val="903852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458200" cy="4572000"/>
          </a:xfrm>
        </p:spPr>
        <p:txBody>
          <a:bodyPr/>
          <a:lstStyle/>
          <a:p>
            <a:pPr marL="0" indent="0">
              <a:buNone/>
            </a:pPr>
            <a:r>
              <a:rPr lang="en-US" dirty="0"/>
              <a:t>When you’re the micro aggressor</a:t>
            </a:r>
          </a:p>
          <a:p>
            <a:pPr lvl="1"/>
            <a:r>
              <a:rPr lang="en-US" dirty="0"/>
              <a:t>Addressing microaggression is not only the responsibility of the target/marginalized </a:t>
            </a:r>
            <a:r>
              <a:rPr lang="en-US" dirty="0" smtClean="0"/>
              <a:t>group. </a:t>
            </a:r>
          </a:p>
          <a:p>
            <a:pPr lvl="1"/>
            <a:r>
              <a:rPr lang="en-US" dirty="0" smtClean="0"/>
              <a:t>Don’t </a:t>
            </a:r>
            <a:r>
              <a:rPr lang="en-US" dirty="0"/>
              <a:t>dismiss the experience of the microaggression as an isolated </a:t>
            </a:r>
            <a:r>
              <a:rPr lang="en-US" dirty="0" smtClean="0"/>
              <a:t>incident.</a:t>
            </a:r>
            <a:endParaRPr lang="en-US" dirty="0"/>
          </a:p>
          <a:p>
            <a:pPr lvl="1"/>
            <a:r>
              <a:rPr lang="en-US" dirty="0"/>
              <a:t>Apologize and </a:t>
            </a:r>
            <a:r>
              <a:rPr lang="en-US" dirty="0" smtClean="0"/>
              <a:t>reflect.</a:t>
            </a:r>
            <a:r>
              <a:rPr lang="en-US" dirty="0"/>
              <a:t/>
            </a:r>
            <a:br>
              <a:rPr lang="en-US" dirty="0"/>
            </a:br>
            <a:endParaRPr lang="en-US" dirty="0"/>
          </a:p>
          <a:p>
            <a:endParaRPr lang="en-US" dirty="0" smtClean="0"/>
          </a:p>
          <a:p>
            <a:endParaRPr lang="en-US" dirty="0"/>
          </a:p>
        </p:txBody>
      </p:sp>
      <p:sp>
        <p:nvSpPr>
          <p:cNvPr id="4" name="Title 3"/>
          <p:cNvSpPr>
            <a:spLocks noGrp="1"/>
          </p:cNvSpPr>
          <p:nvPr>
            <p:ph type="title"/>
          </p:nvPr>
        </p:nvSpPr>
        <p:spPr>
          <a:xfrm>
            <a:off x="228600" y="350838"/>
            <a:ext cx="8382000" cy="792162"/>
          </a:xfrm>
        </p:spPr>
        <p:txBody>
          <a:bodyPr/>
          <a:lstStyle/>
          <a:p>
            <a:r>
              <a:rPr lang="en-US" sz="3200" dirty="0"/>
              <a:t>How should individuals address microaggressions</a:t>
            </a:r>
            <a:r>
              <a:rPr lang="en-US" sz="3200" dirty="0" smtClean="0"/>
              <a:t>? </a:t>
            </a:r>
            <a:r>
              <a:rPr lang="en-US" b="0" dirty="0" smtClean="0"/>
              <a:t>cont’d.</a:t>
            </a:r>
            <a:endParaRPr lang="en-US" b="0" dirty="0"/>
          </a:p>
        </p:txBody>
      </p:sp>
    </p:spTree>
    <p:extLst>
      <p:ext uri="{BB962C8B-B14F-4D97-AF65-F5344CB8AC3E}">
        <p14:creationId xmlns:p14="http://schemas.microsoft.com/office/powerpoint/2010/main" val="1277096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Interactive Discussion</a:t>
            </a:r>
            <a:r>
              <a:rPr lang="en-US" sz="3200" dirty="0"/>
              <a:t> </a:t>
            </a:r>
            <a:r>
              <a:rPr lang="en-US" sz="3200" dirty="0" smtClean="0"/>
              <a:t>and Q&amp;A</a:t>
            </a:r>
            <a:endParaRPr lang="en-US" sz="3200" dirty="0"/>
          </a:p>
        </p:txBody>
      </p:sp>
      <p:sp>
        <p:nvSpPr>
          <p:cNvPr id="3" name="Text Placeholder 2"/>
          <p:cNvSpPr>
            <a:spLocks noGrp="1"/>
          </p:cNvSpPr>
          <p:nvPr>
            <p:ph type="body" idx="1"/>
          </p:nvPr>
        </p:nvSpPr>
        <p:spPr>
          <a:xfrm>
            <a:off x="381000" y="1447800"/>
            <a:ext cx="8305800" cy="762000"/>
          </a:xfrm>
        </p:spPr>
        <p:txBody>
          <a:bodyPr/>
          <a:lstStyle/>
          <a:p>
            <a:pPr marL="0" indent="0">
              <a:buNone/>
            </a:pPr>
            <a:r>
              <a:rPr lang="en-US" dirty="0" smtClean="0"/>
              <a:t>What will you do to avoid committing a </a:t>
            </a:r>
            <a:r>
              <a:rPr lang="en-US" dirty="0" err="1" smtClean="0"/>
              <a:t>microaggression</a:t>
            </a:r>
            <a:r>
              <a:rPr lang="en-US" dirty="0" smtClean="0"/>
              <a:t> or how will you address them?</a:t>
            </a:r>
          </a:p>
          <a:p>
            <a:endParaRPr lang="en-US" dirty="0"/>
          </a:p>
          <a:p>
            <a:pPr marL="63500" indent="0">
              <a:buNone/>
            </a:pPr>
            <a:endParaRPr lang="en-US" dirty="0"/>
          </a:p>
        </p:txBody>
      </p:sp>
      <p:pic>
        <p:nvPicPr>
          <p:cNvPr id="7" name="Picture 6" descr="Insert microaggression here image" title="Insert microaggression here image"/>
          <p:cNvPicPr>
            <a:picLocks noChangeAspect="1"/>
          </p:cNvPicPr>
          <p:nvPr/>
        </p:nvPicPr>
        <p:blipFill>
          <a:blip r:embed="rId3"/>
          <a:stretch>
            <a:fillRect/>
          </a:stretch>
        </p:blipFill>
        <p:spPr>
          <a:xfrm>
            <a:off x="2209800" y="2895600"/>
            <a:ext cx="4648200" cy="3098800"/>
          </a:xfrm>
          <a:prstGeom prst="rect">
            <a:avLst/>
          </a:prstGeom>
        </p:spPr>
      </p:pic>
    </p:spTree>
    <p:extLst>
      <p:ext uri="{BB962C8B-B14F-4D97-AF65-F5344CB8AC3E}">
        <p14:creationId xmlns:p14="http://schemas.microsoft.com/office/powerpoint/2010/main" val="3632305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077200" cy="5165724"/>
          </a:xfrm>
        </p:spPr>
        <p:txBody>
          <a:bodyPr/>
          <a:lstStyle/>
          <a:p>
            <a:pPr marL="0" indent="0">
              <a:buNone/>
            </a:pPr>
            <a:r>
              <a:rPr lang="nl-NL" sz="1150" dirty="0" smtClean="0"/>
              <a:t>Banks, B.M. </a:t>
            </a:r>
            <a:r>
              <a:rPr lang="en-US" sz="1150" dirty="0"/>
              <a:t>The Impact </a:t>
            </a:r>
            <a:r>
              <a:rPr lang="en-US" sz="1150" dirty="0" smtClean="0"/>
              <a:t>of </a:t>
            </a:r>
            <a:r>
              <a:rPr lang="en-US" sz="1150" dirty="0" err="1" smtClean="0"/>
              <a:t>Microaggressions</a:t>
            </a:r>
            <a:r>
              <a:rPr lang="en-US" sz="1150" dirty="0" smtClean="0"/>
              <a:t> </a:t>
            </a:r>
            <a:r>
              <a:rPr lang="en-US" sz="1150" dirty="0"/>
              <a:t>– </a:t>
            </a:r>
            <a:r>
              <a:rPr lang="en-US" sz="1150" dirty="0" smtClean="0"/>
              <a:t>An Introductory Training: Presentation </a:t>
            </a:r>
            <a:r>
              <a:rPr lang="en-US" sz="1150" dirty="0"/>
              <a:t>prepared for the Nebraska Internship </a:t>
            </a:r>
            <a:r>
              <a:rPr lang="en-US" sz="1150" dirty="0" smtClean="0"/>
              <a:t>Consortium in </a:t>
            </a:r>
            <a:r>
              <a:rPr lang="en-US" sz="1150" dirty="0"/>
              <a:t>Professional </a:t>
            </a:r>
            <a:r>
              <a:rPr lang="en-US" sz="1150" dirty="0" smtClean="0"/>
              <a:t>Psychology. Retrieved </a:t>
            </a:r>
            <a:r>
              <a:rPr lang="en-US" sz="1150" dirty="0"/>
              <a:t>from https://cehs.unl.edu/images/EdPsych/nicpp/NICPP_microaggression_presentation_2015-06-02.pdf</a:t>
            </a:r>
            <a:endParaRPr lang="nl-NL" sz="1150" dirty="0" smtClean="0"/>
          </a:p>
          <a:p>
            <a:pPr marL="0" indent="0">
              <a:buNone/>
            </a:pPr>
            <a:endParaRPr lang="en-US" sz="1150" dirty="0" smtClean="0"/>
          </a:p>
          <a:p>
            <a:pPr marL="0" indent="0">
              <a:buNone/>
            </a:pPr>
            <a:r>
              <a:rPr lang="en-US" sz="1150" dirty="0" smtClean="0"/>
              <a:t>Jones </a:t>
            </a:r>
            <a:r>
              <a:rPr lang="en-US" sz="1150" dirty="0"/>
              <a:t>C.P. (2003). Confronting Institutionalized Racism. </a:t>
            </a:r>
            <a:r>
              <a:rPr lang="en-US" sz="1150" i="1" dirty="0" err="1"/>
              <a:t>Phylon</a:t>
            </a:r>
            <a:r>
              <a:rPr lang="en-US" sz="1150" i="1" dirty="0"/>
              <a:t>, 50</a:t>
            </a:r>
            <a:r>
              <a:rPr lang="en-US" sz="1150" dirty="0"/>
              <a:t>(1-2):7-22. </a:t>
            </a:r>
            <a:endParaRPr lang="nl-NL" sz="1150" dirty="0"/>
          </a:p>
          <a:p>
            <a:pPr marL="0" indent="0">
              <a:buNone/>
            </a:pPr>
            <a:endParaRPr lang="nl-NL" sz="1150" dirty="0" smtClean="0"/>
          </a:p>
          <a:p>
            <a:pPr marL="0" indent="0">
              <a:buNone/>
            </a:pPr>
            <a:r>
              <a:rPr lang="en-US" sz="1150" dirty="0" err="1" smtClean="0"/>
              <a:t>CompassPoint</a:t>
            </a:r>
            <a:r>
              <a:rPr lang="en-US" sz="1150" dirty="0" smtClean="0"/>
              <a:t>. </a:t>
            </a:r>
            <a:r>
              <a:rPr lang="en-US" sz="1150" dirty="0"/>
              <a:t>(2016). Conflict Resolution </a:t>
            </a:r>
            <a:r>
              <a:rPr lang="en-US" sz="1150" dirty="0" smtClean="0"/>
              <a:t>with Power </a:t>
            </a:r>
            <a:r>
              <a:rPr lang="en-US" sz="1150" dirty="0"/>
              <a:t>and Privilege </a:t>
            </a:r>
            <a:r>
              <a:rPr lang="en-US" sz="1150" dirty="0" smtClean="0"/>
              <a:t>in Mind. </a:t>
            </a:r>
            <a:r>
              <a:rPr lang="en-US" sz="1150" dirty="0"/>
              <a:t>Retrieved from https://www.compasspoint.org/sites/default/files/documents/Conflict%20Resolution%20with%20PP%20in%20Mind%202.08.17%20-%</a:t>
            </a:r>
            <a:r>
              <a:rPr lang="en-US" sz="1150" dirty="0" smtClean="0"/>
              <a:t>20FINAL.pdf</a:t>
            </a:r>
          </a:p>
          <a:p>
            <a:pPr marL="0" indent="0">
              <a:buNone/>
            </a:pPr>
            <a:endParaRPr lang="nl-NL" sz="1150" dirty="0" smtClean="0"/>
          </a:p>
          <a:p>
            <a:pPr marL="0" indent="0">
              <a:buNone/>
            </a:pPr>
            <a:r>
              <a:rPr lang="nl-NL" sz="1150" dirty="0" smtClean="0"/>
              <a:t>Nadal, K.L. (2014). A Guide to Responding to Microaggressions. </a:t>
            </a:r>
            <a:r>
              <a:rPr lang="nl-NL" sz="1150" i="1" dirty="0" smtClean="0"/>
              <a:t>CUNY Forum, 2</a:t>
            </a:r>
            <a:r>
              <a:rPr lang="nl-NL" sz="1150" dirty="0" smtClean="0"/>
              <a:t>(1), 71-76.</a:t>
            </a:r>
          </a:p>
          <a:p>
            <a:pPr marL="0" indent="0">
              <a:buNone/>
            </a:pPr>
            <a:endParaRPr lang="nl-NL" sz="1150" dirty="0"/>
          </a:p>
          <a:p>
            <a:pPr marL="0" indent="0">
              <a:buNone/>
            </a:pPr>
            <a:r>
              <a:rPr lang="en-US" sz="1150" dirty="0"/>
              <a:t>Power, Privilege, and Everyday Life. (</a:t>
            </a:r>
            <a:r>
              <a:rPr lang="en-US" sz="1150" dirty="0" err="1"/>
              <a:t>n.d.</a:t>
            </a:r>
            <a:r>
              <a:rPr lang="en-US" sz="1150" dirty="0"/>
              <a:t>). Retrieved from www.microaggressions.com</a:t>
            </a:r>
          </a:p>
          <a:p>
            <a:pPr marL="0" indent="0">
              <a:buNone/>
            </a:pPr>
            <a:endParaRPr lang="en-US" sz="1150" dirty="0" smtClean="0"/>
          </a:p>
          <a:p>
            <a:pPr marL="0" indent="0">
              <a:buNone/>
            </a:pPr>
            <a:r>
              <a:rPr lang="en-US" sz="1150" dirty="0" smtClean="0"/>
              <a:t>Racial </a:t>
            </a:r>
            <a:r>
              <a:rPr lang="en-US" sz="1150" dirty="0" err="1"/>
              <a:t>Microaggressions</a:t>
            </a:r>
            <a:r>
              <a:rPr lang="en-US" sz="1150" dirty="0"/>
              <a:t> in Everyday Life: Implications for Clinical Practice. </a:t>
            </a:r>
            <a:r>
              <a:rPr lang="en-US" sz="1150" i="1" dirty="0"/>
              <a:t>American Psychologist, 62</a:t>
            </a:r>
            <a:r>
              <a:rPr lang="en-US" sz="1150" dirty="0"/>
              <a:t>(4), 271-286.</a:t>
            </a:r>
          </a:p>
          <a:p>
            <a:pPr marL="0" indent="0">
              <a:buNone/>
            </a:pPr>
            <a:endParaRPr lang="nl-NL" sz="1150" dirty="0" smtClean="0"/>
          </a:p>
          <a:p>
            <a:pPr marL="0" indent="0">
              <a:buNone/>
            </a:pPr>
            <a:r>
              <a:rPr lang="nl-NL" sz="1150" dirty="0" smtClean="0"/>
              <a:t>Sue, D.W</a:t>
            </a:r>
            <a:r>
              <a:rPr lang="nl-NL" sz="1150" dirty="0"/>
              <a:t>., </a:t>
            </a:r>
            <a:r>
              <a:rPr lang="nl-NL" sz="1150" dirty="0" smtClean="0"/>
              <a:t>Capodilupo, C.M., Torino, C.G., Bucceri, J.M., Holder, A., Nadal, K. </a:t>
            </a:r>
            <a:r>
              <a:rPr lang="nl-NL" sz="1150" dirty="0"/>
              <a:t>&amp; </a:t>
            </a:r>
            <a:r>
              <a:rPr lang="nl-NL" sz="1150" dirty="0" smtClean="0"/>
              <a:t>Esquilin, M. (2007). </a:t>
            </a:r>
            <a:r>
              <a:rPr lang="en-US" sz="1150" dirty="0"/>
              <a:t>Racial </a:t>
            </a:r>
            <a:r>
              <a:rPr lang="en-US" sz="1150" dirty="0" err="1"/>
              <a:t>microaggressions</a:t>
            </a:r>
            <a:r>
              <a:rPr lang="en-US" sz="1150" dirty="0"/>
              <a:t> in everyday life: Implications for clinical </a:t>
            </a:r>
            <a:r>
              <a:rPr lang="en-US" sz="1150" dirty="0" smtClean="0"/>
              <a:t>practice. </a:t>
            </a:r>
            <a:r>
              <a:rPr lang="nl-NL" sz="1150" i="1" dirty="0" smtClean="0"/>
              <a:t>American Psychologist, </a:t>
            </a:r>
            <a:r>
              <a:rPr lang="nl-NL" sz="1150" i="1" dirty="0"/>
              <a:t>62</a:t>
            </a:r>
            <a:r>
              <a:rPr lang="nl-NL" sz="1150" dirty="0"/>
              <a:t>(4), 271-286.</a:t>
            </a:r>
          </a:p>
          <a:p>
            <a:pPr marL="0" indent="0">
              <a:buNone/>
            </a:pPr>
            <a:endParaRPr lang="en-US" sz="1150" dirty="0" smtClean="0"/>
          </a:p>
          <a:p>
            <a:pPr marL="0" indent="0">
              <a:buNone/>
            </a:pPr>
            <a:r>
              <a:rPr lang="en-US" sz="1150" dirty="0" smtClean="0"/>
              <a:t>Sue, D.W. </a:t>
            </a:r>
            <a:r>
              <a:rPr lang="en-US" sz="1150" dirty="0"/>
              <a:t>(2011). </a:t>
            </a:r>
            <a:r>
              <a:rPr lang="en-US" sz="1150" dirty="0" err="1"/>
              <a:t>Microaggressions</a:t>
            </a:r>
            <a:r>
              <a:rPr lang="en-US" sz="1150" dirty="0"/>
              <a:t>: More than Just </a:t>
            </a:r>
            <a:r>
              <a:rPr lang="en-US" sz="1150" dirty="0" smtClean="0"/>
              <a:t>Race. Retrieved from https</a:t>
            </a:r>
            <a:r>
              <a:rPr lang="en-US" sz="1150" dirty="0"/>
              <a:t>://</a:t>
            </a:r>
            <a:r>
              <a:rPr lang="en-US" sz="1150" dirty="0" smtClean="0"/>
              <a:t>www.psychologytoday.com/us/blog/microaggressions-in-everyday-life/201011/microaggressions-more-just-race</a:t>
            </a:r>
          </a:p>
          <a:p>
            <a:pPr marL="0" indent="0">
              <a:buNone/>
            </a:pPr>
            <a:endParaRPr lang="en-US" sz="1150" dirty="0" smtClean="0"/>
          </a:p>
          <a:p>
            <a:pPr marL="0" indent="0">
              <a:buNone/>
            </a:pPr>
            <a:r>
              <a:rPr lang="en-US" sz="1150" dirty="0" smtClean="0"/>
              <a:t>Torino, G.C. </a:t>
            </a:r>
            <a:r>
              <a:rPr lang="en-US" sz="1150" dirty="0"/>
              <a:t>(2017). How racism and </a:t>
            </a:r>
            <a:r>
              <a:rPr lang="en-US" sz="1150" dirty="0" err="1"/>
              <a:t>microaggressions</a:t>
            </a:r>
            <a:r>
              <a:rPr lang="en-US" sz="1150" dirty="0"/>
              <a:t> lead to worse </a:t>
            </a:r>
            <a:r>
              <a:rPr lang="en-US" sz="1150" dirty="0" smtClean="0"/>
              <a:t>health. Retrieved </a:t>
            </a:r>
            <a:r>
              <a:rPr lang="en-US" sz="1150" dirty="0"/>
              <a:t>from https://</a:t>
            </a:r>
            <a:r>
              <a:rPr lang="en-US" sz="1150" dirty="0" smtClean="0"/>
              <a:t>www.centerforhealthjournalism.org/2017/11/08/how-racism-and-microaggressions-lead-worse-health</a:t>
            </a:r>
            <a:endParaRPr lang="en-US" sz="1150" dirty="0"/>
          </a:p>
          <a:p>
            <a:pPr marL="0" indent="0">
              <a:buNone/>
            </a:pPr>
            <a:endParaRPr lang="en-US" sz="1150" dirty="0" smtClean="0"/>
          </a:p>
          <a:p>
            <a:pPr marL="0" indent="0">
              <a:buNone/>
            </a:pPr>
            <a:r>
              <a:rPr lang="en-US" sz="1150" dirty="0" smtClean="0"/>
              <a:t>YW Boston. </a:t>
            </a:r>
            <a:r>
              <a:rPr lang="en-US" sz="1150" dirty="0"/>
              <a:t>(2017). What is </a:t>
            </a:r>
            <a:r>
              <a:rPr lang="en-US" sz="1150" dirty="0" err="1"/>
              <a:t>intersectionality</a:t>
            </a:r>
            <a:r>
              <a:rPr lang="en-US" sz="1150" dirty="0"/>
              <a:t>, and what does it have to do with me</a:t>
            </a:r>
            <a:r>
              <a:rPr lang="en-US" sz="1150" dirty="0" smtClean="0"/>
              <a:t>? Retrieved </a:t>
            </a:r>
            <a:r>
              <a:rPr lang="en-US" sz="1150" dirty="0"/>
              <a:t>from https://www.ywboston.org/2017/03/what-is-intersectionality-and-what-does-it-have-to-do-with-me</a:t>
            </a:r>
            <a:r>
              <a:rPr lang="en-US" sz="1150" dirty="0" smtClean="0"/>
              <a:t>/</a:t>
            </a:r>
          </a:p>
        </p:txBody>
      </p:sp>
      <p:sp>
        <p:nvSpPr>
          <p:cNvPr id="4" name="Title 3"/>
          <p:cNvSpPr>
            <a:spLocks noGrp="1"/>
          </p:cNvSpPr>
          <p:nvPr>
            <p:ph type="title"/>
          </p:nvPr>
        </p:nvSpPr>
        <p:spPr>
          <a:xfrm>
            <a:off x="228600" y="122238"/>
            <a:ext cx="7696200" cy="639762"/>
          </a:xfrm>
        </p:spPr>
        <p:txBody>
          <a:bodyPr/>
          <a:lstStyle/>
          <a:p>
            <a:r>
              <a:rPr lang="en-US" sz="2400" dirty="0" smtClean="0"/>
              <a:t>References</a:t>
            </a:r>
            <a:endParaRPr lang="en-US" sz="2400" dirty="0"/>
          </a:p>
        </p:txBody>
      </p:sp>
    </p:spTree>
    <p:extLst>
      <p:ext uri="{BB962C8B-B14F-4D97-AF65-F5344CB8AC3E}">
        <p14:creationId xmlns:p14="http://schemas.microsoft.com/office/powerpoint/2010/main" val="4093353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pPr marL="0" indent="0">
              <a:buNone/>
            </a:pPr>
            <a:r>
              <a:rPr lang="en-US" dirty="0" smtClean="0"/>
              <a:t>Brooke Curtis</a:t>
            </a:r>
          </a:p>
          <a:p>
            <a:pPr marL="0" indent="0">
              <a:buNone/>
            </a:pPr>
            <a:r>
              <a:rPr lang="en-US" dirty="0" smtClean="0">
                <a:hlinkClick r:id="rId2"/>
              </a:rPr>
              <a:t>Brooke.Curtis@memorialhermann.org</a:t>
            </a:r>
            <a:r>
              <a:rPr lang="en-US" dirty="0" smtClean="0"/>
              <a:t> </a:t>
            </a:r>
          </a:p>
          <a:p>
            <a:pPr marL="0" indent="0">
              <a:buNone/>
            </a:pPr>
            <a:endParaRPr lang="en-US" dirty="0"/>
          </a:p>
          <a:p>
            <a:pPr marL="0" indent="0">
              <a:buNone/>
            </a:pPr>
            <a:r>
              <a:rPr lang="en-US" dirty="0" smtClean="0"/>
              <a:t>Stan Holbrook</a:t>
            </a:r>
          </a:p>
          <a:p>
            <a:pPr marL="0" indent="0">
              <a:buNone/>
            </a:pPr>
            <a:r>
              <a:rPr lang="en-US" dirty="0" smtClean="0">
                <a:hlinkClick r:id="rId3"/>
              </a:rPr>
              <a:t>sholbrook4@verizon.net</a:t>
            </a:r>
            <a:r>
              <a:rPr lang="en-US" dirty="0" smtClean="0"/>
              <a:t> </a:t>
            </a:r>
            <a:endParaRPr lang="en-US" dirty="0"/>
          </a:p>
        </p:txBody>
      </p:sp>
    </p:spTree>
    <p:extLst>
      <p:ext uri="{BB962C8B-B14F-4D97-AF65-F5344CB8AC3E}">
        <p14:creationId xmlns:p14="http://schemas.microsoft.com/office/powerpoint/2010/main" val="22897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057400"/>
            <a:ext cx="7696200" cy="792162"/>
          </a:xfrm>
        </p:spPr>
        <p:txBody>
          <a:bodyPr/>
          <a:lstStyle/>
          <a:p>
            <a:pPr algn="ctr"/>
            <a:r>
              <a:rPr lang="en-US" sz="2800" dirty="0" smtClean="0">
                <a:effectLst/>
              </a:rPr>
              <a:t/>
            </a:r>
            <a:br>
              <a:rPr lang="en-US" sz="2800" dirty="0" smtClean="0">
                <a:effectLst/>
              </a:rPr>
            </a:br>
            <a:r>
              <a:rPr lang="en-US" sz="2800" dirty="0">
                <a:effectLst/>
              </a:rPr>
              <a:t/>
            </a:r>
            <a:br>
              <a:rPr lang="en-US" sz="2800" dirty="0">
                <a:effectLst/>
              </a:rPr>
            </a:br>
            <a:r>
              <a:rPr lang="en-US" sz="2800" dirty="0" smtClean="0">
                <a:effectLst/>
              </a:rPr>
              <a:t>Why Words Matter: </a:t>
            </a:r>
            <a:br>
              <a:rPr lang="en-US" sz="2800" dirty="0" smtClean="0">
                <a:effectLst/>
              </a:rPr>
            </a:br>
            <a:r>
              <a:rPr lang="en-US" sz="2800" dirty="0" smtClean="0">
                <a:effectLst/>
              </a:rPr>
              <a:t>Addressing Microaggressions to Create a Welcoming Environment</a:t>
            </a:r>
            <a:br>
              <a:rPr lang="en-US" sz="2800" dirty="0" smtClean="0">
                <a:effectLst/>
              </a:rPr>
            </a:br>
            <a:r>
              <a:rPr lang="en-US" sz="2800" dirty="0">
                <a:effectLst/>
              </a:rPr>
              <a:t/>
            </a:r>
            <a:br>
              <a:rPr lang="en-US" sz="2800" dirty="0">
                <a:effectLst/>
              </a:rPr>
            </a:br>
            <a:r>
              <a:rPr lang="en-US" sz="2800" dirty="0">
                <a:effectLst/>
              </a:rPr>
              <a:t>Brooke Curtis and Stan Holbrook</a:t>
            </a:r>
          </a:p>
        </p:txBody>
      </p:sp>
    </p:spTree>
    <p:extLst>
      <p:ext uri="{BB962C8B-B14F-4D97-AF65-F5344CB8AC3E}">
        <p14:creationId xmlns:p14="http://schemas.microsoft.com/office/powerpoint/2010/main" val="1915157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253"/>
          <p:cNvSpPr>
            <a:spLocks noGrp="1"/>
          </p:cNvSpPr>
          <p:nvPr>
            <p:ph type="title"/>
          </p:nvPr>
        </p:nvSpPr>
        <p:spPr>
          <a:xfrm>
            <a:off x="228600" y="152400"/>
            <a:ext cx="7696200" cy="792163"/>
          </a:xfrm>
        </p:spPr>
        <p:txBody>
          <a:bodyPr lIns="91425" tIns="45700" rIns="91425" bIns="45700"/>
          <a:lstStyle/>
          <a:p>
            <a:r>
              <a:rPr lang="en-US">
                <a:ea typeface="Nunito"/>
                <a:cs typeface="Nunito"/>
                <a:sym typeface="Nunito"/>
              </a:rPr>
              <a:t>CIL-NET Attribution</a:t>
            </a:r>
            <a:endParaRPr lang="en-US"/>
          </a:p>
        </p:txBody>
      </p:sp>
      <p:sp>
        <p:nvSpPr>
          <p:cNvPr id="58370" name="Shape 254"/>
          <p:cNvSpPr>
            <a:spLocks noGrp="1"/>
          </p:cNvSpPr>
          <p:nvPr>
            <p:ph type="body" idx="1"/>
          </p:nvPr>
        </p:nvSpPr>
        <p:spPr>
          <a:xfrm>
            <a:off x="79375" y="1143000"/>
            <a:ext cx="8458200" cy="5181600"/>
          </a:xfrm>
        </p:spPr>
        <p:txBody>
          <a:bodyPr lIns="91425" tIns="45700" rIns="91425" bIns="45700"/>
          <a:lstStyle/>
          <a:p>
            <a:pPr>
              <a:spcBef>
                <a:spcPct val="0"/>
              </a:spcBef>
              <a:buClr>
                <a:srgbClr val="000000"/>
              </a:buClr>
              <a:buSzPts val="2000"/>
              <a:buFont typeface="Tahoma" panose="020B0604030504040204" charset="0"/>
              <a:buNone/>
            </a:pPr>
            <a:r>
              <a:rPr lang="en-US" sz="2000">
                <a:solidFill>
                  <a:srgbClr val="000000"/>
                </a:solidFill>
                <a:cs typeface="Tahoma" panose="020B0604030504040204" charset="0"/>
                <a:sym typeface="Tahoma" panose="020B0604030504040204" charset="0"/>
              </a:rPr>
              <a:t>	</a:t>
            </a:r>
            <a:r>
              <a:rPr lang="en-US">
                <a:solidFill>
                  <a:srgbClr val="000000"/>
                </a:solidFill>
                <a:cs typeface="Tahoma" panose="020B0604030504040204" charset="0"/>
                <a:sym typeface="Tahoma" panose="020B0604030504040204" charset="0"/>
              </a:rPr>
              <a:t>This project is supported by grant number 90ILTA0001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endParaRPr lang="en-US" sz="2000">
              <a:solidFill>
                <a:srgbClr val="000000"/>
              </a:solidFill>
              <a:cs typeface="Tahoma" panose="020B0604030504040204" charset="0"/>
              <a:sym typeface="Tahoma" panose="020B0604030504040204" charset="0"/>
            </a:endParaRPr>
          </a:p>
        </p:txBody>
      </p:sp>
    </p:spTree>
    <p:extLst>
      <p:ext uri="{BB962C8B-B14F-4D97-AF65-F5344CB8AC3E}">
        <p14:creationId xmlns:p14="http://schemas.microsoft.com/office/powerpoint/2010/main" val="315611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Thought-Provoking Quote</a:t>
            </a:r>
            <a:endParaRPr lang="en-US" dirty="0"/>
          </a:p>
        </p:txBody>
      </p:sp>
      <p:sp>
        <p:nvSpPr>
          <p:cNvPr id="3" name="Content Placeholder 2"/>
          <p:cNvSpPr>
            <a:spLocks noGrp="1"/>
          </p:cNvSpPr>
          <p:nvPr>
            <p:ph idx="1"/>
          </p:nvPr>
        </p:nvSpPr>
        <p:spPr>
          <a:xfrm>
            <a:off x="381000" y="1066800"/>
            <a:ext cx="8458200" cy="5029200"/>
          </a:xfrm>
        </p:spPr>
        <p:txBody>
          <a:bodyPr/>
          <a:lstStyle/>
          <a:p>
            <a:pPr marL="0" indent="0">
              <a:buNone/>
            </a:pPr>
            <a:r>
              <a:rPr lang="en-US" dirty="0" smtClean="0"/>
              <a:t>“What they call you is one thing. What you answer to is something else.” ~ Lucille Clifton</a:t>
            </a:r>
            <a:endParaRPr lang="en-US" dirty="0"/>
          </a:p>
        </p:txBody>
      </p:sp>
    </p:spTree>
    <p:extLst>
      <p:ext uri="{BB962C8B-B14F-4D97-AF65-F5344CB8AC3E}">
        <p14:creationId xmlns:p14="http://schemas.microsoft.com/office/powerpoint/2010/main" val="328144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28600" y="152400"/>
            <a:ext cx="7696200" cy="7921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i="0" u="none" strike="noStrike" cap="none" dirty="0">
                <a:solidFill>
                  <a:schemeClr val="accent2"/>
                </a:solidFill>
                <a:latin typeface="+mj-lt"/>
                <a:ea typeface="Nunito"/>
                <a:cs typeface="Nunito"/>
                <a:sym typeface="Nunito"/>
              </a:rPr>
              <a:t>What You Will Learn</a:t>
            </a:r>
            <a:endParaRPr sz="3200" b="1" i="0" u="none" strike="noStrike" cap="none" dirty="0">
              <a:solidFill>
                <a:schemeClr val="accent2"/>
              </a:solidFill>
              <a:latin typeface="+mj-lt"/>
              <a:ea typeface="Nunito"/>
              <a:cs typeface="Nunito"/>
              <a:sym typeface="Nunito"/>
            </a:endParaRPr>
          </a:p>
        </p:txBody>
      </p:sp>
      <p:sp>
        <p:nvSpPr>
          <p:cNvPr id="85" name="Shape 85"/>
          <p:cNvSpPr txBox="1">
            <a:spLocks noGrp="1"/>
          </p:cNvSpPr>
          <p:nvPr>
            <p:ph type="body" idx="1"/>
          </p:nvPr>
        </p:nvSpPr>
        <p:spPr>
          <a:xfrm>
            <a:off x="457200" y="1066800"/>
            <a:ext cx="8305800" cy="5029200"/>
          </a:xfrm>
          <a:prstGeom prst="rect">
            <a:avLst/>
          </a:prstGeom>
          <a:noFill/>
          <a:ln>
            <a:noFill/>
          </a:ln>
        </p:spPr>
        <p:txBody>
          <a:bodyPr spcFirstLastPara="1" wrap="square" lIns="91425" tIns="45700" rIns="91425" bIns="45700" anchor="t" anchorCtr="0">
            <a:noAutofit/>
          </a:bodyPr>
          <a:lstStyle/>
          <a:p>
            <a:pPr>
              <a:spcBef>
                <a:spcPts val="0"/>
              </a:spcBef>
            </a:pPr>
            <a:r>
              <a:rPr lang="en-US" dirty="0" smtClean="0"/>
              <a:t>Micro-aggressive </a:t>
            </a:r>
            <a:r>
              <a:rPr lang="en-US" dirty="0"/>
              <a:t>behavior is a form of aversive racism, ableism, and other “isms</a:t>
            </a:r>
            <a:r>
              <a:rPr lang="en-US" dirty="0" smtClean="0"/>
              <a:t>.“</a:t>
            </a:r>
            <a:br>
              <a:rPr lang="en-US" dirty="0" smtClean="0"/>
            </a:br>
            <a:endParaRPr lang="en-US" dirty="0" smtClean="0"/>
          </a:p>
          <a:p>
            <a:pPr>
              <a:spcBef>
                <a:spcPts val="0"/>
              </a:spcBef>
            </a:pPr>
            <a:r>
              <a:rPr lang="en-US" dirty="0" smtClean="0"/>
              <a:t>The </a:t>
            </a:r>
            <a:r>
              <a:rPr lang="en-US" dirty="0"/>
              <a:t>real-life effects of microaggressions on those who are the </a:t>
            </a:r>
            <a:r>
              <a:rPr lang="en-US" dirty="0" smtClean="0"/>
              <a:t>target.</a:t>
            </a:r>
            <a:br>
              <a:rPr lang="en-US" dirty="0" smtClean="0"/>
            </a:br>
            <a:endParaRPr lang="en-US" dirty="0" smtClean="0"/>
          </a:p>
          <a:p>
            <a:pPr>
              <a:spcBef>
                <a:spcPts val="0"/>
              </a:spcBef>
            </a:pPr>
            <a:r>
              <a:rPr lang="en-US" dirty="0"/>
              <a:t>H</a:t>
            </a:r>
            <a:r>
              <a:rPr lang="en-US" dirty="0" smtClean="0"/>
              <a:t>ow to avoid committing </a:t>
            </a:r>
            <a:r>
              <a:rPr lang="en-US" dirty="0" err="1" smtClean="0"/>
              <a:t>microaggressions</a:t>
            </a:r>
            <a:r>
              <a:rPr lang="en-US" dirty="0"/>
              <a:t> </a:t>
            </a:r>
            <a:r>
              <a:rPr lang="en-US" dirty="0" smtClean="0"/>
              <a:t>and how </a:t>
            </a:r>
            <a:r>
              <a:rPr lang="en-US" dirty="0"/>
              <a:t>to handle micro-aggressive behavior if you are the </a:t>
            </a:r>
            <a:r>
              <a:rPr lang="en-US" dirty="0" smtClean="0"/>
              <a:t>target.</a:t>
            </a: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a:p>
            <a:pPr indent="-457200">
              <a:spcBef>
                <a:spcPts val="0"/>
              </a:spcBef>
            </a:pPr>
            <a:endParaRPr lang="en-US" dirty="0"/>
          </a:p>
        </p:txBody>
      </p:sp>
    </p:spTree>
    <p:extLst>
      <p:ext uri="{BB962C8B-B14F-4D97-AF65-F5344CB8AC3E}">
        <p14:creationId xmlns:p14="http://schemas.microsoft.com/office/powerpoint/2010/main" val="181800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Microaggressions Defined</a:t>
            </a:r>
          </a:p>
        </p:txBody>
      </p:sp>
      <p:sp>
        <p:nvSpPr>
          <p:cNvPr id="3" name="Text Placeholder 2"/>
          <p:cNvSpPr>
            <a:spLocks noGrp="1"/>
          </p:cNvSpPr>
          <p:nvPr>
            <p:ph type="body" idx="1"/>
          </p:nvPr>
        </p:nvSpPr>
        <p:spPr>
          <a:xfrm>
            <a:off x="381000" y="1066800"/>
            <a:ext cx="8305800" cy="5181600"/>
          </a:xfrm>
        </p:spPr>
        <p:txBody>
          <a:bodyPr/>
          <a:lstStyle/>
          <a:p>
            <a:r>
              <a:rPr lang="en-US" dirty="0"/>
              <a:t>Subtle, verbal and nonverbal </a:t>
            </a:r>
            <a:r>
              <a:rPr lang="en-US" dirty="0" smtClean="0"/>
              <a:t>slights </a:t>
            </a:r>
            <a:r>
              <a:rPr lang="en-US" dirty="0"/>
              <a:t>and insults based on gender, </a:t>
            </a:r>
            <a:r>
              <a:rPr lang="en-US" dirty="0" smtClean="0"/>
              <a:t>ethnic, </a:t>
            </a:r>
            <a:r>
              <a:rPr lang="en-US" dirty="0"/>
              <a:t>and other </a:t>
            </a:r>
            <a:r>
              <a:rPr lang="en-US" dirty="0" smtClean="0"/>
              <a:t>stereotypes.</a:t>
            </a:r>
            <a:br>
              <a:rPr lang="en-US" dirty="0" smtClean="0"/>
            </a:br>
            <a:endParaRPr lang="en-US" dirty="0"/>
          </a:p>
          <a:p>
            <a:r>
              <a:rPr lang="en-US" dirty="0" smtClean="0"/>
              <a:t>Communicate </a:t>
            </a:r>
            <a:r>
              <a:rPr lang="en-US" dirty="0"/>
              <a:t>hostile, derogatory, or negative </a:t>
            </a:r>
            <a:r>
              <a:rPr lang="en-US" dirty="0" smtClean="0"/>
              <a:t>viewpoints.</a:t>
            </a:r>
            <a:br>
              <a:rPr lang="en-US" dirty="0" smtClean="0"/>
            </a:br>
            <a:endParaRPr lang="en-US" dirty="0" smtClean="0"/>
          </a:p>
          <a:p>
            <a:r>
              <a:rPr lang="en-US" dirty="0" smtClean="0"/>
              <a:t>Can be intentional or unintentional. </a:t>
            </a:r>
            <a:br>
              <a:rPr lang="en-US" dirty="0" smtClean="0"/>
            </a:br>
            <a:endParaRPr lang="en-US" dirty="0" smtClean="0"/>
          </a:p>
          <a:p>
            <a:r>
              <a:rPr lang="en-US" dirty="0" smtClean="0"/>
              <a:t>“Micro” applies to the subtlety not the impact.</a:t>
            </a:r>
          </a:p>
          <a:p>
            <a:pPr lvl="1"/>
            <a:endParaRPr lang="en-US" dirty="0"/>
          </a:p>
        </p:txBody>
      </p:sp>
    </p:spTree>
    <p:extLst>
      <p:ext uri="{BB962C8B-B14F-4D97-AF65-F5344CB8AC3E}">
        <p14:creationId xmlns:p14="http://schemas.microsoft.com/office/powerpoint/2010/main" val="1974134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534400" cy="5181600"/>
          </a:xfrm>
        </p:spPr>
        <p:txBody>
          <a:bodyPr/>
          <a:lstStyle/>
          <a:p>
            <a:r>
              <a:rPr lang="en-US" sz="2400" dirty="0" err="1"/>
              <a:t>Microaggression</a:t>
            </a:r>
            <a:r>
              <a:rPr lang="en-US" sz="2400" dirty="0"/>
              <a:t> goes beyond race and touches all marginalized populations including: </a:t>
            </a:r>
          </a:p>
          <a:p>
            <a:pPr lvl="1"/>
            <a:r>
              <a:rPr lang="en-US" sz="2400" dirty="0"/>
              <a:t>Race</a:t>
            </a:r>
          </a:p>
          <a:p>
            <a:pPr lvl="1"/>
            <a:r>
              <a:rPr lang="en-US" sz="2400" dirty="0"/>
              <a:t>Gender/Gender preference/Sexual Orientation</a:t>
            </a:r>
          </a:p>
          <a:p>
            <a:pPr lvl="1"/>
            <a:r>
              <a:rPr lang="en-US" sz="2400" dirty="0"/>
              <a:t>Ethnicity</a:t>
            </a:r>
          </a:p>
          <a:p>
            <a:pPr lvl="1"/>
            <a:r>
              <a:rPr lang="en-US" sz="2400" dirty="0"/>
              <a:t>Disability Status</a:t>
            </a:r>
          </a:p>
          <a:p>
            <a:pPr lvl="1"/>
            <a:r>
              <a:rPr lang="en-US" sz="2400" dirty="0"/>
              <a:t>Labor Roles &amp; Social Class</a:t>
            </a:r>
          </a:p>
          <a:p>
            <a:pPr lvl="1"/>
            <a:r>
              <a:rPr lang="en-US" sz="2400" dirty="0" smtClean="0"/>
              <a:t>Age</a:t>
            </a:r>
          </a:p>
          <a:p>
            <a:r>
              <a:rPr lang="en-US" sz="2400" dirty="0" smtClean="0"/>
              <a:t>“</a:t>
            </a:r>
            <a:r>
              <a:rPr lang="en-US" sz="2400" dirty="0"/>
              <a:t>Racial, gender, </a:t>
            </a:r>
            <a:r>
              <a:rPr lang="en-US" sz="2400" dirty="0" smtClean="0"/>
              <a:t>and </a:t>
            </a:r>
            <a:r>
              <a:rPr lang="en-US" sz="2400" dirty="0"/>
              <a:t>sexual orientation microaggressions are active manifestations and/or a reflection of our worldviews of inclusion/exclusion, superiority/inferiority, normality/abnormality, </a:t>
            </a:r>
            <a:r>
              <a:rPr lang="en-US" sz="2400" dirty="0" smtClean="0"/>
              <a:t>and </a:t>
            </a:r>
            <a:r>
              <a:rPr lang="en-US" sz="2400" dirty="0"/>
              <a:t>desirability/undesirability” (Sue, 2010).</a:t>
            </a:r>
          </a:p>
          <a:p>
            <a:endParaRPr lang="en-US" sz="2400" dirty="0"/>
          </a:p>
          <a:p>
            <a:pPr marL="0" indent="0">
              <a:buNone/>
            </a:pPr>
            <a:endParaRPr lang="en-US" dirty="0"/>
          </a:p>
        </p:txBody>
      </p:sp>
      <p:sp>
        <p:nvSpPr>
          <p:cNvPr id="4" name="Title 3"/>
          <p:cNvSpPr>
            <a:spLocks noGrp="1"/>
          </p:cNvSpPr>
          <p:nvPr>
            <p:ph type="title"/>
          </p:nvPr>
        </p:nvSpPr>
        <p:spPr>
          <a:xfrm>
            <a:off x="228600" y="152400"/>
            <a:ext cx="7696200" cy="792162"/>
          </a:xfrm>
        </p:spPr>
        <p:txBody>
          <a:bodyPr/>
          <a:lstStyle/>
          <a:p>
            <a:r>
              <a:rPr lang="en-US" sz="3200" dirty="0"/>
              <a:t>Microaggressions </a:t>
            </a:r>
            <a:r>
              <a:rPr lang="en-US" sz="3200" dirty="0" smtClean="0"/>
              <a:t>Defined, </a:t>
            </a:r>
            <a:r>
              <a:rPr lang="en-US" b="0" dirty="0" smtClean="0"/>
              <a:t>cont’d.</a:t>
            </a:r>
            <a:endParaRPr lang="en-US" sz="3200" b="0" dirty="0"/>
          </a:p>
        </p:txBody>
      </p:sp>
    </p:spTree>
    <p:extLst>
      <p:ext uri="{BB962C8B-B14F-4D97-AF65-F5344CB8AC3E}">
        <p14:creationId xmlns:p14="http://schemas.microsoft.com/office/powerpoint/2010/main" val="1917159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86800" cy="5029200"/>
          </a:xfrm>
        </p:spPr>
        <p:txBody>
          <a:bodyPr/>
          <a:lstStyle/>
          <a:p>
            <a:r>
              <a:rPr lang="en-US" sz="2500" b="1" dirty="0"/>
              <a:t>Racism</a:t>
            </a:r>
            <a:r>
              <a:rPr lang="en-US" sz="2500" dirty="0"/>
              <a:t> – “a system of power, a system of structuring opportunity and assigning value based upon the social interpretation of how someone looks (what we call “race”). Unfairly disadvantages some individuals and communities, while unfairly giving advantages to other individuals and communities” (Jones, 2003). </a:t>
            </a:r>
            <a:r>
              <a:rPr lang="en-US" sz="2500" dirty="0" smtClean="0"/>
              <a:t/>
            </a:r>
            <a:br>
              <a:rPr lang="en-US" sz="2500" dirty="0" smtClean="0"/>
            </a:br>
            <a:endParaRPr lang="en-US" sz="2500" dirty="0" smtClean="0"/>
          </a:p>
          <a:p>
            <a:r>
              <a:rPr lang="en-US" sz="2500" b="1" dirty="0" smtClean="0"/>
              <a:t>Privilege</a:t>
            </a:r>
            <a:r>
              <a:rPr lang="en-US" sz="2500" dirty="0" smtClean="0"/>
              <a:t> – gives </a:t>
            </a:r>
            <a:r>
              <a:rPr lang="en-US" sz="2500" dirty="0"/>
              <a:t>advantages, favors, and benefits to members of dominant groups at the expense of members of target groups. People in dominant groups often believe that they have earned the privileges that they enjoy or that everyone could have access to these privileges if only they worked to earn them </a:t>
            </a:r>
            <a:r>
              <a:rPr lang="en-US" sz="2500" dirty="0" smtClean="0"/>
              <a:t>(</a:t>
            </a:r>
            <a:r>
              <a:rPr lang="en-US" sz="2500" dirty="0" err="1" smtClean="0"/>
              <a:t>CompassPoint</a:t>
            </a:r>
            <a:r>
              <a:rPr lang="en-US" sz="2500" dirty="0" smtClean="0"/>
              <a:t>, 2016). </a:t>
            </a:r>
            <a:endParaRPr lang="en-US" sz="2500" dirty="0"/>
          </a:p>
        </p:txBody>
      </p:sp>
      <p:sp>
        <p:nvSpPr>
          <p:cNvPr id="4" name="Title 3"/>
          <p:cNvSpPr>
            <a:spLocks noGrp="1"/>
          </p:cNvSpPr>
          <p:nvPr>
            <p:ph type="title"/>
          </p:nvPr>
        </p:nvSpPr>
        <p:spPr>
          <a:xfrm>
            <a:off x="228600" y="228600"/>
            <a:ext cx="7696200" cy="792162"/>
          </a:xfrm>
        </p:spPr>
        <p:txBody>
          <a:bodyPr/>
          <a:lstStyle/>
          <a:p>
            <a:r>
              <a:rPr lang="en-US" sz="3200" dirty="0"/>
              <a:t>Terminology</a:t>
            </a:r>
          </a:p>
        </p:txBody>
      </p:sp>
    </p:spTree>
    <p:extLst>
      <p:ext uri="{BB962C8B-B14F-4D97-AF65-F5344CB8AC3E}">
        <p14:creationId xmlns:p14="http://schemas.microsoft.com/office/powerpoint/2010/main" val="3468260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Terminology, </a:t>
            </a:r>
            <a:r>
              <a:rPr lang="en-US" b="0" dirty="0" smtClean="0"/>
              <a:t>cont’d</a:t>
            </a:r>
            <a:endParaRPr lang="en-US" b="0" dirty="0"/>
          </a:p>
        </p:txBody>
      </p:sp>
      <p:sp>
        <p:nvSpPr>
          <p:cNvPr id="3" name="Text Placeholder 2"/>
          <p:cNvSpPr>
            <a:spLocks noGrp="1"/>
          </p:cNvSpPr>
          <p:nvPr>
            <p:ph type="body" idx="1"/>
          </p:nvPr>
        </p:nvSpPr>
        <p:spPr>
          <a:xfrm>
            <a:off x="250166" y="1143000"/>
            <a:ext cx="8436634" cy="5105400"/>
          </a:xfrm>
        </p:spPr>
        <p:txBody>
          <a:bodyPr/>
          <a:lstStyle/>
          <a:p>
            <a:r>
              <a:rPr lang="en-US" sz="2800" b="1" dirty="0"/>
              <a:t>Internalized racism </a:t>
            </a:r>
            <a:r>
              <a:rPr lang="en-US" sz="2800" dirty="0"/>
              <a:t>– acceptance by those stigmatized of negative messages about their own abilities</a:t>
            </a:r>
            <a:br>
              <a:rPr lang="en-US" sz="2800" dirty="0"/>
            </a:br>
            <a:endParaRPr lang="en-US" sz="2500" b="1" dirty="0" smtClean="0"/>
          </a:p>
          <a:p>
            <a:r>
              <a:rPr lang="en-US" sz="2500" b="1" dirty="0" smtClean="0"/>
              <a:t>Self-Identity/Self-Concept</a:t>
            </a:r>
            <a:r>
              <a:rPr lang="en-US" sz="2500" dirty="0" smtClean="0"/>
              <a:t> – </a:t>
            </a:r>
            <a:r>
              <a:rPr lang="en-US" sz="2500" dirty="0"/>
              <a:t>collection of beliefs about oneself (includes personality, skills and abilities, occupation and hobbies, physical characteristics, etc</a:t>
            </a:r>
            <a:r>
              <a:rPr lang="en-US" sz="2500" dirty="0" smtClean="0"/>
              <a:t>.)</a:t>
            </a:r>
            <a:br>
              <a:rPr lang="en-US" sz="2500" dirty="0" smtClean="0"/>
            </a:br>
            <a:endParaRPr lang="en-US" sz="2500" dirty="0" smtClean="0"/>
          </a:p>
          <a:p>
            <a:r>
              <a:rPr lang="en-US" sz="2500" b="1" dirty="0" smtClean="0"/>
              <a:t>Labels</a:t>
            </a:r>
            <a:r>
              <a:rPr lang="en-US" sz="2500" dirty="0" smtClean="0"/>
              <a:t> – </a:t>
            </a:r>
            <a:r>
              <a:rPr lang="en-US" sz="2500" dirty="0"/>
              <a:t>represent a way of differentiating and identifying people that is considered by many as a form of prejudice and discrimination</a:t>
            </a:r>
            <a:r>
              <a:rPr lang="en-US" sz="2500" dirty="0" smtClean="0"/>
              <a: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799715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23541</TotalTime>
  <Words>1180</Words>
  <Application>Microsoft Office PowerPoint</Application>
  <PresentationFormat>On-screen Show (4:3)</PresentationFormat>
  <Paragraphs>177</Paragraphs>
  <Slides>30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Rounded</vt:lpstr>
      <vt:lpstr>Arial Rounded MT Bold</vt:lpstr>
      <vt:lpstr>Nunito</vt:lpstr>
      <vt:lpstr>Tahoma</vt:lpstr>
      <vt:lpstr>Default Design</vt:lpstr>
      <vt:lpstr>Independent Living Research Utilization</vt:lpstr>
      <vt:lpstr>Disability, Diversity and Intersectionality in  Centers for Independent Living  Day 1 Review  Facilitator: Stan Holbrook  August 21, 2019 Atlanta, Georgia      </vt:lpstr>
      <vt:lpstr>  Why Words Matter:  Addressing Microaggressions to Create a Welcoming Environment  Brooke Curtis and Stan Holbrook</vt:lpstr>
      <vt:lpstr>Thought-Provoking Quote</vt:lpstr>
      <vt:lpstr>What You Will Learn</vt:lpstr>
      <vt:lpstr>Microaggressions Defined</vt:lpstr>
      <vt:lpstr>Microaggressions Defined, cont’d.</vt:lpstr>
      <vt:lpstr>Terminology</vt:lpstr>
      <vt:lpstr>Terminology, cont’d</vt:lpstr>
      <vt:lpstr>Terminology, cont’d. 2</vt:lpstr>
      <vt:lpstr>Thought-Provoking Quote</vt:lpstr>
      <vt:lpstr>Stan’s Experience</vt:lpstr>
      <vt:lpstr>Brooke’s Experience</vt:lpstr>
      <vt:lpstr>Interactive Discussion : Your Turn</vt:lpstr>
      <vt:lpstr>Examples of Microaggressions</vt:lpstr>
      <vt:lpstr>Examples of Microaggressions, cont’d.</vt:lpstr>
      <vt:lpstr>Example 1</vt:lpstr>
      <vt:lpstr>Example 2</vt:lpstr>
      <vt:lpstr>Example 3</vt:lpstr>
      <vt:lpstr>The Impact of Microaggressions</vt:lpstr>
      <vt:lpstr>The Impact of Microaggressions, cont’d.</vt:lpstr>
      <vt:lpstr>The Impact of Microaggressions, cont’d. 2</vt:lpstr>
      <vt:lpstr>How should microaggressions be addressed systematically? </vt:lpstr>
      <vt:lpstr>How should CILs address microaggressions?</vt:lpstr>
      <vt:lpstr>How should individuals address microaggressions?</vt:lpstr>
      <vt:lpstr>How should individuals address microaggressions? cont’d.</vt:lpstr>
      <vt:lpstr>Interactive Discussion and Q&amp;A</vt:lpstr>
      <vt:lpstr>References</vt:lpstr>
      <vt:lpstr>Contact</vt:lpstr>
      <vt:lpstr>CIL-NET Attribution</vt:lpstr>
    </vt:vector>
  </TitlesOfParts>
  <Company>Tirr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DDI OnLocation Day 1</dc:title>
  <dc:creator>eubanks</dc:creator>
  <cp:lastModifiedBy>Carol Eubanks</cp:lastModifiedBy>
  <cp:revision>741</cp:revision>
  <cp:lastPrinted>2019-04-17T16:05:35Z</cp:lastPrinted>
  <dcterms:created xsi:type="dcterms:W3CDTF">2011-01-05T14:17:40Z</dcterms:created>
  <dcterms:modified xsi:type="dcterms:W3CDTF">2020-02-14T13:39:10Z</dcterms:modified>
</cp:coreProperties>
</file>