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6"/>
  </p:notesMasterIdLst>
  <p:handoutMasterIdLst>
    <p:handoutMasterId r:id="rId37"/>
  </p:handoutMasterIdLst>
  <p:sldIdLst>
    <p:sldId id="262" r:id="rId2"/>
    <p:sldId id="548" r:id="rId3"/>
    <p:sldId id="359" r:id="rId4"/>
    <p:sldId id="512" r:id="rId5"/>
    <p:sldId id="513" r:id="rId6"/>
    <p:sldId id="514" r:id="rId7"/>
    <p:sldId id="515" r:id="rId8"/>
    <p:sldId id="554" r:id="rId9"/>
    <p:sldId id="360" r:id="rId10"/>
    <p:sldId id="361" r:id="rId11"/>
    <p:sldId id="550" r:id="rId12"/>
    <p:sldId id="362" r:id="rId13"/>
    <p:sldId id="363" r:id="rId14"/>
    <p:sldId id="364" r:id="rId15"/>
    <p:sldId id="365" r:id="rId16"/>
    <p:sldId id="366" r:id="rId17"/>
    <p:sldId id="367" r:id="rId18"/>
    <p:sldId id="368" r:id="rId19"/>
    <p:sldId id="369" r:id="rId20"/>
    <p:sldId id="370" r:id="rId21"/>
    <p:sldId id="371" r:id="rId22"/>
    <p:sldId id="516" r:id="rId23"/>
    <p:sldId id="372" r:id="rId24"/>
    <p:sldId id="373" r:id="rId25"/>
    <p:sldId id="479" r:id="rId26"/>
    <p:sldId id="480" r:id="rId27"/>
    <p:sldId id="481" r:id="rId28"/>
    <p:sldId id="482" r:id="rId29"/>
    <p:sldId id="483" r:id="rId30"/>
    <p:sldId id="374" r:id="rId31"/>
    <p:sldId id="375" r:id="rId32"/>
    <p:sldId id="556" r:id="rId33"/>
    <p:sldId id="547" r:id="rId34"/>
    <p:sldId id="517" r:id="rId3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11/24/2020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11/24/2020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3607086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1672230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2235887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783089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851593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887576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394005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3156036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2708421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146022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2224557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1851985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143095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1328901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25</a:t>
            </a:fld>
            <a:endParaRPr lang="en-US" dirty="0"/>
          </a:p>
        </p:txBody>
      </p:sp>
    </p:spTree>
    <p:extLst>
      <p:ext uri="{BB962C8B-B14F-4D97-AF65-F5344CB8AC3E}">
        <p14:creationId xmlns:p14="http://schemas.microsoft.com/office/powerpoint/2010/main" val="8932672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dirty="0"/>
          </a:p>
        </p:txBody>
      </p:sp>
    </p:spTree>
    <p:extLst>
      <p:ext uri="{BB962C8B-B14F-4D97-AF65-F5344CB8AC3E}">
        <p14:creationId xmlns:p14="http://schemas.microsoft.com/office/powerpoint/2010/main" val="714608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27</a:t>
            </a:fld>
            <a:endParaRPr lang="en-US" dirty="0"/>
          </a:p>
        </p:txBody>
      </p:sp>
    </p:spTree>
    <p:extLst>
      <p:ext uri="{BB962C8B-B14F-4D97-AF65-F5344CB8AC3E}">
        <p14:creationId xmlns:p14="http://schemas.microsoft.com/office/powerpoint/2010/main" val="1504604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28</a:t>
            </a:fld>
            <a:endParaRPr lang="en-US" dirty="0"/>
          </a:p>
        </p:txBody>
      </p:sp>
    </p:spTree>
    <p:extLst>
      <p:ext uri="{BB962C8B-B14F-4D97-AF65-F5344CB8AC3E}">
        <p14:creationId xmlns:p14="http://schemas.microsoft.com/office/powerpoint/2010/main" val="2945873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114549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30</a:t>
            </a:fld>
            <a:endParaRPr lang="en-US" dirty="0"/>
          </a:p>
        </p:txBody>
      </p:sp>
    </p:spTree>
    <p:extLst>
      <p:ext uri="{BB962C8B-B14F-4D97-AF65-F5344CB8AC3E}">
        <p14:creationId xmlns:p14="http://schemas.microsoft.com/office/powerpoint/2010/main" val="525205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3383557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31</a:t>
            </a:fld>
            <a:endParaRPr lang="en-US" dirty="0"/>
          </a:p>
        </p:txBody>
      </p:sp>
    </p:spTree>
    <p:extLst>
      <p:ext uri="{BB962C8B-B14F-4D97-AF65-F5344CB8AC3E}">
        <p14:creationId xmlns:p14="http://schemas.microsoft.com/office/powerpoint/2010/main" val="2798415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104671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230355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270846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1632006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2707796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347537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lru.org/il-net-sample-fiscal-policies-and-procedures-handboo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lru.org/training/administrative-requirements-and-cost-principles-for-silcs-sub-grantees-15-hou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Environmental Risk for Nonprofits</a:t>
            </a:r>
            <a:r>
              <a:rPr lang="en-US" sz="2400" dirty="0"/>
              <a:t>, </a:t>
            </a:r>
            <a:r>
              <a:rPr lang="en-US" sz="2400" b="0" dirty="0"/>
              <a:t>cont’d.</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23227"/>
            <a:ext cx="8832850" cy="5681662"/>
          </a:xfrm>
        </p:spPr>
        <p:txBody>
          <a:bodyPr>
            <a:normAutofit fontScale="92500" lnSpcReduction="10000"/>
          </a:bodyPr>
          <a:lstStyle/>
          <a:p>
            <a:pPr>
              <a:lnSpc>
                <a:spcPct val="110000"/>
              </a:lnSpc>
            </a:pPr>
            <a:r>
              <a:rPr lang="en-US" sz="2600" dirty="0"/>
              <a:t>Software changes including software as a service-cloud-based programs.</a:t>
            </a:r>
          </a:p>
          <a:p>
            <a:pPr>
              <a:lnSpc>
                <a:spcPct val="110000"/>
              </a:lnSpc>
            </a:pPr>
            <a:r>
              <a:rPr lang="en-US" sz="2600" dirty="0"/>
              <a:t>Who uses cloud-based programs? For what?</a:t>
            </a:r>
          </a:p>
          <a:p>
            <a:pPr>
              <a:lnSpc>
                <a:spcPct val="110000"/>
              </a:lnSpc>
            </a:pPr>
            <a:r>
              <a:rPr lang="en-US" sz="2600" dirty="0"/>
              <a:t>Personally identifiable information needs to be protected.</a:t>
            </a:r>
          </a:p>
          <a:p>
            <a:pPr>
              <a:lnSpc>
                <a:spcPct val="110000"/>
              </a:lnSpc>
            </a:pPr>
            <a:r>
              <a:rPr lang="en-US" sz="2600" dirty="0"/>
              <a:t>Outsourcing certain functions such as financial reporting, fundraising, and investing may help, but it is important to review service agreements to clarify responsibilities, establish timelines including response times, and to verify that the providers’ controls are appropriate.</a:t>
            </a:r>
          </a:p>
          <a:p>
            <a:pPr>
              <a:lnSpc>
                <a:spcPct val="110000"/>
              </a:lnSpc>
            </a:pPr>
            <a:r>
              <a:rPr lang="en-US" sz="2600" dirty="0"/>
              <a:t>How can an organization check the quality of a service provider?  SOC 1 reports?</a:t>
            </a:r>
          </a:p>
          <a:p>
            <a:pPr lvl="1">
              <a:lnSpc>
                <a:spcPct val="110000"/>
              </a:lnSpc>
            </a:pPr>
            <a:r>
              <a:rPr lang="en-US" sz="2600" dirty="0"/>
              <a:t>SOC 1 is an auditor’s report that a service provider’s service system and controls over that system are suitably designed.</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231801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Environmental Risk for Nonprofits</a:t>
            </a:r>
            <a:r>
              <a:rPr lang="en-US" sz="2400" dirty="0"/>
              <a:t>, </a:t>
            </a:r>
            <a:r>
              <a:rPr lang="en-US" sz="2400" b="0" dirty="0"/>
              <a:t>cont’d. 2</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23227"/>
            <a:ext cx="8832850" cy="5681662"/>
          </a:xfrm>
        </p:spPr>
        <p:txBody>
          <a:bodyPr>
            <a:normAutofit/>
          </a:bodyPr>
          <a:lstStyle/>
          <a:p>
            <a:pPr>
              <a:lnSpc>
                <a:spcPct val="100000"/>
              </a:lnSpc>
            </a:pPr>
            <a:r>
              <a:rPr lang="en-US" sz="2400" dirty="0"/>
              <a:t>COVID-19 presents an unprecedented risk for all of us.</a:t>
            </a:r>
          </a:p>
          <a:p>
            <a:pPr>
              <a:lnSpc>
                <a:spcPct val="100000"/>
              </a:lnSpc>
            </a:pPr>
            <a:r>
              <a:rPr lang="en-US" sz="2400" dirty="0"/>
              <a:t>Most of us have been working remotely or unable to work.</a:t>
            </a:r>
          </a:p>
          <a:p>
            <a:pPr>
              <a:lnSpc>
                <a:spcPct val="100000"/>
              </a:lnSpc>
            </a:pPr>
            <a:r>
              <a:rPr lang="en-US" sz="2400" dirty="0"/>
              <a:t>New strategies are required for internal control in our new work-from-home environment.  They start with communications and training.</a:t>
            </a:r>
          </a:p>
          <a:p>
            <a:pPr>
              <a:lnSpc>
                <a:spcPct val="100000"/>
              </a:lnSpc>
            </a:pPr>
            <a:r>
              <a:rPr lang="en-US" sz="2400" dirty="0"/>
              <a:t>Provide guidance about having a good workspace and a routine.</a:t>
            </a:r>
          </a:p>
          <a:p>
            <a:pPr>
              <a:lnSpc>
                <a:spcPct val="100000"/>
              </a:lnSpc>
            </a:pPr>
            <a:r>
              <a:rPr lang="en-US" sz="2400" dirty="0"/>
              <a:t>Make sure that critical software is available to staff.</a:t>
            </a:r>
          </a:p>
          <a:p>
            <a:pPr lvl="1">
              <a:lnSpc>
                <a:spcPct val="100000"/>
              </a:lnSpc>
            </a:pPr>
            <a:r>
              <a:rPr lang="en-US" sz="2400" dirty="0"/>
              <a:t>Consider collaboration software like Microsoft Teams.</a:t>
            </a:r>
          </a:p>
          <a:p>
            <a:pPr lvl="1">
              <a:lnSpc>
                <a:spcPct val="100000"/>
              </a:lnSpc>
            </a:pPr>
            <a:r>
              <a:rPr lang="en-US" sz="2400" dirty="0"/>
              <a:t>Be sure that all software is accessible.</a:t>
            </a:r>
          </a:p>
          <a:p>
            <a:pPr>
              <a:lnSpc>
                <a:spcPct val="100000"/>
              </a:lnSpc>
            </a:pPr>
            <a:r>
              <a:rPr lang="en-US" sz="2400" dirty="0"/>
              <a:t>Follow nonprofit leadership organizations like techsoup.org as they provide tools and guidance for working remotely.</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51609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8985250" cy="5237162"/>
          </a:xfrm>
        </p:spPr>
        <p:txBody>
          <a:bodyPr/>
          <a:lstStyle/>
          <a:p>
            <a:pPr marL="0" indent="0">
              <a:lnSpc>
                <a:spcPct val="100000"/>
              </a:lnSpc>
              <a:buNone/>
            </a:pPr>
            <a:r>
              <a:rPr lang="en-US" dirty="0"/>
              <a:t>ACL expects agencies to be compliant with Uniform Guidance as interpreted by HHS regulations found at</a:t>
            </a:r>
          </a:p>
          <a:p>
            <a:pPr marL="0" indent="0">
              <a:lnSpc>
                <a:spcPct val="100000"/>
              </a:lnSpc>
              <a:buNone/>
            </a:pPr>
            <a:r>
              <a:rPr lang="en-US" dirty="0"/>
              <a:t>45 CFR part 75</a:t>
            </a:r>
          </a:p>
          <a:p>
            <a:pPr marL="0" indent="0">
              <a:lnSpc>
                <a:spcPct val="100000"/>
              </a:lnSpc>
              <a:buNone/>
            </a:pPr>
            <a:r>
              <a:rPr lang="en-US" dirty="0"/>
              <a:t>They want to be sure that you have policies and procedures in place for:</a:t>
            </a:r>
          </a:p>
          <a:p>
            <a:pPr lvl="1">
              <a:lnSpc>
                <a:spcPct val="100000"/>
              </a:lnSpc>
            </a:pPr>
            <a:r>
              <a:rPr lang="en-US" dirty="0"/>
              <a:t>Resource development</a:t>
            </a:r>
          </a:p>
          <a:p>
            <a:pPr lvl="1">
              <a:lnSpc>
                <a:spcPct val="100000"/>
              </a:lnSpc>
            </a:pPr>
            <a:r>
              <a:rPr lang="en-US" dirty="0"/>
              <a:t>Procurement</a:t>
            </a:r>
          </a:p>
          <a:p>
            <a:pPr lvl="1">
              <a:lnSpc>
                <a:spcPct val="100000"/>
              </a:lnSpc>
            </a:pPr>
            <a:r>
              <a:rPr lang="en-US" dirty="0"/>
              <a:t>Travel reimbursement</a:t>
            </a:r>
          </a:p>
          <a:p>
            <a:pPr lvl="1">
              <a:lnSpc>
                <a:spcPct val="100000"/>
              </a:lnSpc>
            </a:pPr>
            <a:r>
              <a:rPr lang="en-US" dirty="0"/>
              <a:t>Hiring of key personnel</a:t>
            </a:r>
          </a:p>
          <a:p>
            <a:pPr lvl="1">
              <a:lnSpc>
                <a:spcPct val="100000"/>
              </a:lnSpc>
            </a:pPr>
            <a:r>
              <a:rPr lang="en-US" dirty="0"/>
              <a:t>Expense reimbursements</a:t>
            </a:r>
          </a:p>
        </p:txBody>
      </p:sp>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273700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 </a:t>
            </a:r>
            <a:r>
              <a:rPr lang="en-US" sz="2400" b="0" dirty="0"/>
              <a:t>cont’d.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8674100" cy="5237162"/>
          </a:xfrm>
        </p:spPr>
        <p:txBody>
          <a:bodyPr>
            <a:normAutofit lnSpcReduction="10000"/>
          </a:bodyPr>
          <a:lstStyle/>
          <a:p>
            <a:pPr marL="0" indent="0">
              <a:lnSpc>
                <a:spcPct val="100000"/>
              </a:lnSpc>
              <a:buNone/>
            </a:pPr>
            <a:r>
              <a:rPr lang="en-US" dirty="0"/>
              <a:t>They will also look at your processes for—</a:t>
            </a:r>
          </a:p>
          <a:p>
            <a:pPr>
              <a:lnSpc>
                <a:spcPct val="100000"/>
              </a:lnSpc>
            </a:pPr>
            <a:r>
              <a:rPr lang="en-US" dirty="0"/>
              <a:t>Budget development and review,</a:t>
            </a:r>
          </a:p>
          <a:p>
            <a:pPr>
              <a:lnSpc>
                <a:spcPct val="100000"/>
              </a:lnSpc>
            </a:pPr>
            <a:r>
              <a:rPr lang="en-US" dirty="0"/>
              <a:t>Compliance with cost principles,</a:t>
            </a:r>
          </a:p>
          <a:p>
            <a:pPr>
              <a:lnSpc>
                <a:spcPct val="100000"/>
              </a:lnSpc>
            </a:pPr>
            <a:r>
              <a:rPr lang="en-US" dirty="0"/>
              <a:t>Compliance with your indirect cost rate or other cost reimbursement procedure,</a:t>
            </a:r>
          </a:p>
          <a:p>
            <a:pPr>
              <a:lnSpc>
                <a:spcPct val="100000"/>
              </a:lnSpc>
            </a:pPr>
            <a:r>
              <a:rPr lang="en-US" dirty="0"/>
              <a:t>Records retention,</a:t>
            </a:r>
          </a:p>
          <a:p>
            <a:pPr>
              <a:lnSpc>
                <a:spcPct val="100000"/>
              </a:lnSpc>
            </a:pPr>
            <a:r>
              <a:rPr lang="en-US" dirty="0"/>
              <a:t>Securing property and equipment, </a:t>
            </a:r>
          </a:p>
          <a:p>
            <a:pPr>
              <a:lnSpc>
                <a:spcPct val="100000"/>
              </a:lnSpc>
            </a:pPr>
            <a:r>
              <a:rPr lang="en-US" dirty="0"/>
              <a:t>Dealing with subcontractors and subrecipients, and</a:t>
            </a:r>
          </a:p>
          <a:p>
            <a:pPr>
              <a:lnSpc>
                <a:spcPct val="100000"/>
              </a:lnSpc>
            </a:pPr>
            <a:r>
              <a:rPr lang="en-US" dirty="0"/>
              <a:t>Complying with the buy American and hire American Executive Order.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260722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a:t>
            </a:r>
            <a:r>
              <a:rPr lang="en-US" sz="2400" b="0" dirty="0"/>
              <a:t>, cont’d</a:t>
            </a:r>
            <a:r>
              <a:rPr lang="en-US" sz="2400" dirty="0"/>
              <a:t>. </a:t>
            </a:r>
            <a:r>
              <a:rPr lang="en-US" sz="2400" b="0" dirty="0"/>
              <a:t>2</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Payroll hours worked, approved rate, and cost allocation documentation will be reviewed.</a:t>
            </a:r>
          </a:p>
          <a:p>
            <a:pPr>
              <a:lnSpc>
                <a:spcPct val="100000"/>
              </a:lnSpc>
            </a:pPr>
            <a:r>
              <a:rPr lang="en-US" dirty="0"/>
              <a:t>Purchase orders may be reviewed.</a:t>
            </a:r>
          </a:p>
          <a:p>
            <a:pPr>
              <a:lnSpc>
                <a:spcPct val="100000"/>
              </a:lnSpc>
            </a:pPr>
            <a:r>
              <a:rPr lang="en-US" dirty="0"/>
              <a:t>Vendor invoices/vouchers will be examined for evidence of proper review, approval, and allocation.</a:t>
            </a:r>
          </a:p>
          <a:p>
            <a:pPr>
              <a:lnSpc>
                <a:spcPct val="100000"/>
              </a:lnSpc>
            </a:pPr>
            <a:r>
              <a:rPr lang="en-US" dirty="0"/>
              <a:t>Travel documentation including the purpose, the travel method, and travel reimbursement requests may be looked at.</a:t>
            </a:r>
          </a:p>
          <a:p>
            <a:pPr>
              <a:lnSpc>
                <a:spcPct val="100000"/>
              </a:lnSpc>
            </a:pPr>
            <a:r>
              <a:rPr lang="en-US" dirty="0"/>
              <a:t>Your process for hiring key personnel including obtaining ACL approval will likely receive scrutiny.</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110359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 </a:t>
            </a:r>
            <a:r>
              <a:rPr lang="en-US" sz="2400" b="0" dirty="0"/>
              <a:t>cont’d. 3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How do you allocate costs? Make sure shared costs are allocated or spread fairly among funding sources.</a:t>
            </a:r>
          </a:p>
          <a:p>
            <a:pPr marL="971550" lvl="1" indent="-514350">
              <a:lnSpc>
                <a:spcPct val="100000"/>
              </a:lnSpc>
              <a:buFont typeface="+mj-lt"/>
              <a:buAutoNum type="arabicPeriod"/>
            </a:pPr>
            <a:r>
              <a:rPr lang="en-US" dirty="0"/>
              <a:t>Approved indirect cost rate?</a:t>
            </a:r>
          </a:p>
          <a:p>
            <a:pPr marL="971550" lvl="1" indent="-514350">
              <a:lnSpc>
                <a:spcPct val="100000"/>
              </a:lnSpc>
              <a:buFont typeface="+mj-lt"/>
              <a:buAutoNum type="arabicPeriod"/>
            </a:pPr>
            <a:r>
              <a:rPr lang="en-US" dirty="0"/>
              <a:t>10% de minimis?</a:t>
            </a:r>
          </a:p>
          <a:p>
            <a:pPr marL="971550" lvl="1" indent="-514350">
              <a:lnSpc>
                <a:spcPct val="100000"/>
              </a:lnSpc>
              <a:buFont typeface="+mj-lt"/>
              <a:buAutoNum type="arabicPeriod"/>
            </a:pPr>
            <a:r>
              <a:rPr lang="en-US" dirty="0"/>
              <a:t>Allocate everything directly?</a:t>
            </a:r>
          </a:p>
          <a:p>
            <a:pPr>
              <a:lnSpc>
                <a:spcPct val="100000"/>
              </a:lnSpc>
            </a:pPr>
            <a:r>
              <a:rPr lang="en-US" dirty="0"/>
              <a:t>ACL/OILP will look at your methodology for allocating costs and make sure that what you are actually doing is consistent with your approved allocation process described in your indirect cost rate proposal.</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3494696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 </a:t>
            </a:r>
            <a:r>
              <a:rPr lang="en-US" sz="2400" b="0" dirty="0"/>
              <a:t>cont’d. 4</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Agencies are expected to properly account for and protect property and equipment.</a:t>
            </a:r>
          </a:p>
          <a:p>
            <a:pPr>
              <a:lnSpc>
                <a:spcPct val="100000"/>
              </a:lnSpc>
            </a:pPr>
            <a:r>
              <a:rPr lang="en-US" dirty="0"/>
              <a:t>ACL may look at your process for recording and tracking equipment.</a:t>
            </a:r>
          </a:p>
          <a:p>
            <a:pPr>
              <a:lnSpc>
                <a:spcPct val="100000"/>
              </a:lnSpc>
            </a:pPr>
            <a:r>
              <a:rPr lang="en-US" dirty="0"/>
              <a:t>They may ask for evidence of a physical inventory of property and equipment.</a:t>
            </a:r>
          </a:p>
          <a:p>
            <a:pPr>
              <a:lnSpc>
                <a:spcPct val="100000"/>
              </a:lnSpc>
            </a:pPr>
            <a:r>
              <a:rPr lang="en-US" dirty="0"/>
              <a:t>Prior approval for equipment purchases above $5,000 may be confirmed.</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1083839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ACL Expects and Audits For, </a:t>
            </a:r>
            <a:r>
              <a:rPr lang="en-US" sz="2400" b="0" dirty="0"/>
              <a:t>cont’d. 5</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lnSpcReduction="10000"/>
          </a:bodyPr>
          <a:lstStyle/>
          <a:p>
            <a:pPr>
              <a:lnSpc>
                <a:spcPct val="100000"/>
              </a:lnSpc>
            </a:pPr>
            <a:r>
              <a:rPr lang="en-US" dirty="0"/>
              <a:t>ACL will check whether you were required to have a single audit based on your expenditures of federal awards, and whether you did it.</a:t>
            </a:r>
          </a:p>
          <a:p>
            <a:pPr>
              <a:lnSpc>
                <a:spcPct val="100000"/>
              </a:lnSpc>
            </a:pPr>
            <a:r>
              <a:rPr lang="en-US" dirty="0"/>
              <a:t>This is based on federal expenditures, not grants income.</a:t>
            </a:r>
          </a:p>
          <a:p>
            <a:pPr>
              <a:lnSpc>
                <a:spcPct val="100000"/>
              </a:lnSpc>
            </a:pPr>
            <a:r>
              <a:rPr lang="en-US" dirty="0"/>
              <a:t>The threshold is calculated on either the accrual basis, or the cash basis even though your accounting should be on the accrual basis.</a:t>
            </a:r>
          </a:p>
          <a:p>
            <a:pPr>
              <a:lnSpc>
                <a:spcPct val="100000"/>
              </a:lnSpc>
            </a:pPr>
            <a:r>
              <a:rPr lang="en-US" dirty="0"/>
              <a:t>The current threshold is $750,000.</a:t>
            </a:r>
          </a:p>
          <a:p>
            <a:pPr>
              <a:lnSpc>
                <a:spcPct val="100000"/>
              </a:lnSpc>
            </a:pPr>
            <a:r>
              <a:rPr lang="en-US" dirty="0"/>
              <a:t>With the addition of CARES Act funds, some CILs who were not required to conduct a single audit in the past will be required to do so this year.</a:t>
            </a:r>
          </a:p>
        </p:txBody>
      </p:sp>
      <p:sp>
        <p:nvSpPr>
          <p:cNvPr id="4" name="Slide Number Placeholder 3"/>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395753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Resource Development Activities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295401"/>
            <a:ext cx="9061450" cy="5638799"/>
          </a:xfrm>
        </p:spPr>
        <p:txBody>
          <a:bodyPr>
            <a:normAutofit fontScale="85000" lnSpcReduction="20000"/>
          </a:bodyPr>
          <a:lstStyle/>
          <a:p>
            <a:pPr marL="0" indent="0">
              <a:lnSpc>
                <a:spcPct val="120000"/>
              </a:lnSpc>
              <a:buNone/>
            </a:pPr>
            <a:r>
              <a:rPr lang="en-US" dirty="0"/>
              <a:t>ACL may look at your resource development activities,</a:t>
            </a:r>
            <a:r>
              <a:rPr lang="en-US" dirty="0">
                <a:solidFill>
                  <a:srgbClr val="FF0000"/>
                </a:solidFill>
              </a:rPr>
              <a:t> </a:t>
            </a:r>
            <a:r>
              <a:rPr lang="en-US" dirty="0"/>
              <a:t>since resource development is required of CILs in the Rehabilitation Act. Being allowed to use Federal funds for resource development is not only a requirement, it is an extremely rare opportunity. </a:t>
            </a:r>
          </a:p>
          <a:p>
            <a:pPr>
              <a:lnSpc>
                <a:spcPct val="120000"/>
              </a:lnSpc>
            </a:pPr>
            <a:r>
              <a:rPr lang="en-US" dirty="0"/>
              <a:t>To successfully develop new resources you must be able to demonstrate funds used for this purpose result in outcomes.</a:t>
            </a:r>
          </a:p>
          <a:p>
            <a:pPr>
              <a:lnSpc>
                <a:spcPct val="120000"/>
              </a:lnSpc>
            </a:pPr>
            <a:r>
              <a:rPr lang="en-US" dirty="0"/>
              <a:t>You may identify specific resource development procedures, and you must show them, such as:</a:t>
            </a:r>
          </a:p>
          <a:p>
            <a:pPr lvl="1">
              <a:lnSpc>
                <a:spcPct val="120000"/>
              </a:lnSpc>
            </a:pPr>
            <a:r>
              <a:rPr lang="en-US" dirty="0"/>
              <a:t>Meeting with local officials to discuss possible funding</a:t>
            </a:r>
          </a:p>
          <a:p>
            <a:pPr lvl="1">
              <a:lnSpc>
                <a:spcPct val="120000"/>
              </a:lnSpc>
            </a:pPr>
            <a:r>
              <a:rPr lang="en-US" dirty="0"/>
              <a:t>Meeting with corporations to discuss sponsorships</a:t>
            </a:r>
          </a:p>
          <a:p>
            <a:pPr lvl="1">
              <a:lnSpc>
                <a:spcPct val="120000"/>
              </a:lnSpc>
            </a:pPr>
            <a:r>
              <a:rPr lang="en-US" dirty="0"/>
              <a:t>Soliciting memberships</a:t>
            </a:r>
          </a:p>
          <a:p>
            <a:pPr lvl="1">
              <a:lnSpc>
                <a:spcPct val="120000"/>
              </a:lnSpc>
            </a:pPr>
            <a:r>
              <a:rPr lang="en-US" dirty="0"/>
              <a:t>Developing fee for service contracts in key areas</a:t>
            </a:r>
          </a:p>
          <a:p>
            <a:pPr lvl="1">
              <a:lnSpc>
                <a:spcPct val="120000"/>
              </a:lnSpc>
            </a:pPr>
            <a:r>
              <a:rPr lang="en-US" dirty="0"/>
              <a:t>Grant writing</a:t>
            </a:r>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214768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Resource Development Activities</a:t>
            </a:r>
            <a:r>
              <a:rPr lang="en-US" sz="2400" dirty="0"/>
              <a:t>, cont’d.</a:t>
            </a:r>
            <a:endParaRPr lang="en-US" dirty="0"/>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10000"/>
          </a:bodyPr>
          <a:lstStyle/>
          <a:p>
            <a:pPr>
              <a:lnSpc>
                <a:spcPct val="110000"/>
              </a:lnSpc>
            </a:pPr>
            <a:r>
              <a:rPr lang="en-US" dirty="0"/>
              <a:t>Board minutes should document goals and procedures for resource development.</a:t>
            </a:r>
          </a:p>
          <a:p>
            <a:pPr>
              <a:lnSpc>
                <a:spcPct val="110000"/>
              </a:lnSpc>
            </a:pPr>
            <a:r>
              <a:rPr lang="en-US" dirty="0"/>
              <a:t>Your budget should reflect your expectations for resource development income and expenses.</a:t>
            </a:r>
          </a:p>
          <a:p>
            <a:pPr>
              <a:lnSpc>
                <a:spcPct val="110000"/>
              </a:lnSpc>
            </a:pPr>
            <a:r>
              <a:rPr lang="en-US" dirty="0"/>
              <a:t>It is possible for costs to be higher and revenue lower in the early stages of resource development. Many activities can result in net losses in the early years. For example, grant writing expenses occur right away, but success may occur in the next fiscal year.</a:t>
            </a:r>
          </a:p>
          <a:p>
            <a:pPr>
              <a:lnSpc>
                <a:spcPct val="110000"/>
              </a:lnSpc>
            </a:pPr>
            <a:r>
              <a:rPr lang="en-US" dirty="0"/>
              <a:t>You should be able to show the monetary growth of your resource activities, and eventually to show that all resource development costs have been recouped and more.</a:t>
            </a:r>
          </a:p>
        </p:txBody>
      </p:sp>
      <p:sp>
        <p:nvSpPr>
          <p:cNvPr id="4" name="Slide Number Placeholder 3"/>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236485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Surviving Funder and Other Audits</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lnSpcReduction="10000"/>
          </a:bodyPr>
          <a:lstStyle/>
          <a:p>
            <a:pPr>
              <a:lnSpc>
                <a:spcPct val="100000"/>
              </a:lnSpc>
            </a:pPr>
            <a:r>
              <a:rPr lang="en-US" dirty="0"/>
              <a:t>Our experience is that if you demonstrate that you understand the key concepts, you will have a better result with funders when they audit your programs.</a:t>
            </a:r>
          </a:p>
          <a:p>
            <a:pPr>
              <a:lnSpc>
                <a:spcPct val="100000"/>
              </a:lnSpc>
            </a:pPr>
            <a:r>
              <a:rPr lang="en-US" dirty="0"/>
              <a:t>The key areas you need to be knowledgeable about are:</a:t>
            </a:r>
          </a:p>
          <a:p>
            <a:pPr lvl="1">
              <a:lnSpc>
                <a:spcPct val="100000"/>
              </a:lnSpc>
            </a:pPr>
            <a:r>
              <a:rPr lang="en-US" dirty="0"/>
              <a:t>Internal controls over federal awards,</a:t>
            </a:r>
          </a:p>
          <a:p>
            <a:pPr lvl="1">
              <a:lnSpc>
                <a:spcPct val="100000"/>
              </a:lnSpc>
            </a:pPr>
            <a:r>
              <a:rPr lang="en-US" dirty="0"/>
              <a:t>Documentation for costs and cost allocation, and</a:t>
            </a:r>
          </a:p>
          <a:p>
            <a:pPr lvl="1">
              <a:lnSpc>
                <a:spcPct val="100000"/>
              </a:lnSpc>
            </a:pPr>
            <a:r>
              <a:rPr lang="en-US" dirty="0"/>
              <a:t>Procurement requirements.</a:t>
            </a:r>
          </a:p>
          <a:p>
            <a:pPr>
              <a:lnSpc>
                <a:spcPct val="100000"/>
              </a:lnSpc>
            </a:pPr>
            <a:r>
              <a:rPr lang="en-US" dirty="0"/>
              <a:t>Your staff should also be informed about these rules</a:t>
            </a:r>
          </a:p>
          <a:p>
            <a:pPr lvl="1">
              <a:lnSpc>
                <a:spcPct val="100000"/>
              </a:lnSpc>
            </a:pPr>
            <a:r>
              <a:rPr lang="en-US" dirty="0"/>
              <a:t>They should be familiar with your policies, the specific procedures they are responsible for, and your resources.</a:t>
            </a:r>
          </a:p>
        </p:txBody>
      </p:sp>
      <p:sp>
        <p:nvSpPr>
          <p:cNvPr id="4" name="Slide Number Placeholder 3"/>
          <p:cNvSpPr>
            <a:spLocks noGrp="1"/>
          </p:cNvSpPr>
          <p:nvPr>
            <p:ph type="sldNum" sz="quarter" idx="12"/>
          </p:nvPr>
        </p:nvSpPr>
        <p:spPr/>
        <p:txBody>
          <a:bodyPr/>
          <a:lstStyle/>
          <a:p>
            <a:fld id="{45AF61AB-B0DD-4F9C-9F8E-E57A609D99F7}" type="slidenum">
              <a:rPr lang="en-US" smtClean="0"/>
              <a:t>20</a:t>
            </a:fld>
            <a:endParaRPr lang="en-US" dirty="0"/>
          </a:p>
        </p:txBody>
      </p:sp>
    </p:spTree>
    <p:extLst>
      <p:ext uri="{BB962C8B-B14F-4D97-AF65-F5344CB8AC3E}">
        <p14:creationId xmlns:p14="http://schemas.microsoft.com/office/powerpoint/2010/main" val="2311310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The Updated Fiscal Procedures Manual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533400" y="1447800"/>
            <a:ext cx="8985250" cy="5681662"/>
          </a:xfrm>
        </p:spPr>
        <p:txBody>
          <a:bodyPr>
            <a:normAutofit/>
          </a:bodyPr>
          <a:lstStyle/>
          <a:p>
            <a:pPr>
              <a:lnSpc>
                <a:spcPct val="100000"/>
              </a:lnSpc>
            </a:pPr>
            <a:r>
              <a:rPr lang="en-US" sz="2600" dirty="0"/>
              <a:t>The Fiscal Procedures Manual can help with many of these requirements. It has been updated  and is found at </a:t>
            </a:r>
            <a:r>
              <a:rPr lang="en-US" sz="2600" dirty="0">
                <a:hlinkClick r:id="rId3"/>
              </a:rPr>
              <a:t>https://www.ilru.org/il-net-sample-fiscal-policies-and-procedures-handbook</a:t>
            </a:r>
            <a:r>
              <a:rPr lang="en-US" sz="2600" dirty="0"/>
              <a:t>.  </a:t>
            </a:r>
          </a:p>
          <a:p>
            <a:pPr>
              <a:lnSpc>
                <a:spcPct val="100000"/>
              </a:lnSpc>
            </a:pPr>
            <a:r>
              <a:rPr lang="en-US" sz="2600" dirty="0"/>
              <a:t>Use as a starting point for you in evaluating your current policies, or for developing policies </a:t>
            </a:r>
            <a:r>
              <a:rPr lang="en-US" dirty="0"/>
              <a:t>and procedures. </a:t>
            </a:r>
            <a:endParaRPr lang="en-US" sz="2600" dirty="0"/>
          </a:p>
          <a:p>
            <a:pPr>
              <a:lnSpc>
                <a:spcPct val="100000"/>
              </a:lnSpc>
            </a:pPr>
            <a:r>
              <a:rPr lang="en-US" sz="2600" dirty="0"/>
              <a:t>Virtually all of the policy and procedures areas that ACL requires are addressed in this manual.</a:t>
            </a:r>
          </a:p>
          <a:p>
            <a:pPr>
              <a:lnSpc>
                <a:spcPct val="100000"/>
              </a:lnSpc>
            </a:pPr>
            <a:r>
              <a:rPr lang="en-US" sz="2600" dirty="0"/>
              <a:t>Make sure you expand upon the policies to detail your written procedures including specific steps you will undertake to implement the policy that can be followed regardless of changes in staff. This often includes specific titles, references timelines, and indicates what internal forms to use.</a:t>
            </a:r>
          </a:p>
        </p:txBody>
      </p:sp>
      <p:sp>
        <p:nvSpPr>
          <p:cNvPr id="4" name="Slide Number Placeholder 3"/>
          <p:cNvSpPr>
            <a:spLocks noGrp="1"/>
          </p:cNvSpPr>
          <p:nvPr>
            <p:ph type="sldNum" sz="quarter" idx="12"/>
          </p:nvPr>
        </p:nvSpPr>
        <p:spPr/>
        <p:txBody>
          <a:bodyPr/>
          <a:lstStyle/>
          <a:p>
            <a:fld id="{45AF61AB-B0DD-4F9C-9F8E-E57A609D99F7}" type="slidenum">
              <a:rPr lang="en-US" smtClean="0"/>
              <a:t>21</a:t>
            </a:fld>
            <a:endParaRPr lang="en-US" dirty="0"/>
          </a:p>
        </p:txBody>
      </p:sp>
    </p:spTree>
    <p:extLst>
      <p:ext uri="{BB962C8B-B14F-4D97-AF65-F5344CB8AC3E}">
        <p14:creationId xmlns:p14="http://schemas.microsoft.com/office/powerpoint/2010/main" val="119307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The Updated Fiscal Procedures Manual</a:t>
            </a:r>
            <a:r>
              <a:rPr lang="en-US" sz="2400" dirty="0"/>
              <a:t>, </a:t>
            </a:r>
            <a:r>
              <a:rPr lang="en-US" sz="2400" b="0" dirty="0"/>
              <a:t>cont’d.</a:t>
            </a:r>
            <a:r>
              <a:rPr lang="en-US" b="0"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533400" y="1447800"/>
            <a:ext cx="8985250" cy="5681662"/>
          </a:xfrm>
        </p:spPr>
        <p:txBody>
          <a:bodyPr>
            <a:normAutofit/>
          </a:bodyPr>
          <a:lstStyle/>
          <a:p>
            <a:pPr>
              <a:lnSpc>
                <a:spcPct val="100000"/>
              </a:lnSpc>
            </a:pPr>
            <a:r>
              <a:rPr lang="en-US" sz="2600" u="sng" dirty="0"/>
              <a:t>It is extremely important that you customize each of the policies for your own agency.  ACL expects you to adhere to your policies, even if they aren’t required. If you aren’t compliant with your own policies, you will be cited for that!</a:t>
            </a:r>
          </a:p>
          <a:p>
            <a:pPr>
              <a:lnSpc>
                <a:spcPct val="100000"/>
              </a:lnSpc>
            </a:pPr>
            <a:r>
              <a:rPr lang="en-US" sz="2600" dirty="0"/>
              <a:t>Federal funding requires compliance with regulations and also internal controls over your compliance.  Your policies will be evidence of your controls over compliance.</a:t>
            </a:r>
          </a:p>
          <a:p>
            <a:pPr>
              <a:lnSpc>
                <a:spcPct val="100000"/>
              </a:lnSpc>
            </a:pPr>
            <a:r>
              <a:rPr lang="en-US" dirty="0"/>
              <a:t>If these policies aren’t implemented and functioning, they are irrelevant.</a:t>
            </a:r>
          </a:p>
        </p:txBody>
      </p:sp>
      <p:sp>
        <p:nvSpPr>
          <p:cNvPr id="4" name="Slide Number Placeholder 3"/>
          <p:cNvSpPr>
            <a:spLocks noGrp="1"/>
          </p:cNvSpPr>
          <p:nvPr>
            <p:ph type="sldNum" sz="quarter" idx="12"/>
          </p:nvPr>
        </p:nvSpPr>
        <p:spPr/>
        <p:txBody>
          <a:bodyPr/>
          <a:lstStyle/>
          <a:p>
            <a:fld id="{45AF61AB-B0DD-4F9C-9F8E-E57A609D99F7}" type="slidenum">
              <a:rPr lang="en-US" smtClean="0"/>
              <a:t>22</a:t>
            </a:fld>
            <a:endParaRPr lang="en-US" dirty="0"/>
          </a:p>
        </p:txBody>
      </p:sp>
    </p:spTree>
    <p:extLst>
      <p:ext uri="{BB962C8B-B14F-4D97-AF65-F5344CB8AC3E}">
        <p14:creationId xmlns:p14="http://schemas.microsoft.com/office/powerpoint/2010/main" val="2688741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Review of the Fiscal Procedures Manual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295401"/>
            <a:ext cx="8756650" cy="5389561"/>
          </a:xfrm>
        </p:spPr>
        <p:txBody>
          <a:bodyPr>
            <a:normAutofit lnSpcReduction="10000"/>
          </a:bodyPr>
          <a:lstStyle/>
          <a:p>
            <a:pPr marL="0" indent="0">
              <a:lnSpc>
                <a:spcPct val="100000"/>
              </a:lnSpc>
              <a:buNone/>
            </a:pPr>
            <a:r>
              <a:rPr lang="en-US" dirty="0"/>
              <a:t>After introductory material, the manual starts with board, staff, and consultant responsibilities.</a:t>
            </a:r>
          </a:p>
          <a:p>
            <a:pPr>
              <a:lnSpc>
                <a:spcPct val="100000"/>
              </a:lnSpc>
            </a:pPr>
            <a:r>
              <a:rPr lang="en-US" dirty="0"/>
              <a:t>Are any of your board members unclear about their responsibilities?</a:t>
            </a:r>
          </a:p>
          <a:p>
            <a:pPr>
              <a:lnSpc>
                <a:spcPct val="100000"/>
              </a:lnSpc>
            </a:pPr>
            <a:r>
              <a:rPr lang="en-US" dirty="0"/>
              <a:t>Do board members get involved in tasks that seem more appropriate for staff?</a:t>
            </a:r>
          </a:p>
          <a:p>
            <a:pPr>
              <a:lnSpc>
                <a:spcPct val="100000"/>
              </a:lnSpc>
            </a:pPr>
            <a:r>
              <a:rPr lang="en-US" dirty="0"/>
              <a:t>What do you do to help them understand your agency?</a:t>
            </a:r>
          </a:p>
          <a:p>
            <a:pPr>
              <a:lnSpc>
                <a:spcPct val="100000"/>
              </a:lnSpc>
            </a:pPr>
            <a:r>
              <a:rPr lang="en-US" dirty="0"/>
              <a:t>What do you believe are the board’s responsibilities?</a:t>
            </a:r>
          </a:p>
          <a:p>
            <a:pPr>
              <a:lnSpc>
                <a:spcPct val="100000"/>
              </a:lnSpc>
            </a:pPr>
            <a:r>
              <a:rPr lang="en-US" dirty="0"/>
              <a:t>Have you recruited board members for their expertise? A banker, CPA, or successful business owner who understands financial statements?</a:t>
            </a:r>
          </a:p>
        </p:txBody>
      </p:sp>
      <p:sp>
        <p:nvSpPr>
          <p:cNvPr id="4" name="Slide Number Placeholder 3"/>
          <p:cNvSpPr>
            <a:spLocks noGrp="1"/>
          </p:cNvSpPr>
          <p:nvPr>
            <p:ph type="sldNum" sz="quarter" idx="12"/>
          </p:nvPr>
        </p:nvSpPr>
        <p:spPr/>
        <p:txBody>
          <a:bodyPr/>
          <a:lstStyle/>
          <a:p>
            <a:fld id="{45AF61AB-B0DD-4F9C-9F8E-E57A609D99F7}" type="slidenum">
              <a:rPr lang="en-US" smtClean="0"/>
              <a:t>23</a:t>
            </a:fld>
            <a:endParaRPr lang="en-US" dirty="0"/>
          </a:p>
        </p:txBody>
      </p:sp>
    </p:spTree>
    <p:extLst>
      <p:ext uri="{BB962C8B-B14F-4D97-AF65-F5344CB8AC3E}">
        <p14:creationId xmlns:p14="http://schemas.microsoft.com/office/powerpoint/2010/main" val="425109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Review of the Fiscal Procedures Manual, </a:t>
            </a:r>
            <a:r>
              <a:rPr lang="en-US" sz="2400" b="0" dirty="0"/>
              <a:t>cont’d.</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What are the key responsibilities of:</a:t>
            </a:r>
          </a:p>
          <a:p>
            <a:pPr>
              <a:lnSpc>
                <a:spcPct val="100000"/>
              </a:lnSpc>
            </a:pPr>
            <a:r>
              <a:rPr lang="en-US" dirty="0"/>
              <a:t>The Executive Director?</a:t>
            </a:r>
          </a:p>
          <a:p>
            <a:pPr>
              <a:lnSpc>
                <a:spcPct val="100000"/>
              </a:lnSpc>
            </a:pPr>
            <a:r>
              <a:rPr lang="en-US" dirty="0"/>
              <a:t>The accountant/CFO?</a:t>
            </a:r>
          </a:p>
          <a:p>
            <a:pPr>
              <a:lnSpc>
                <a:spcPct val="100000"/>
              </a:lnSpc>
            </a:pPr>
            <a:r>
              <a:rPr lang="en-US" dirty="0"/>
              <a:t>Your outside CPA?</a:t>
            </a:r>
          </a:p>
          <a:p>
            <a:pPr>
              <a:lnSpc>
                <a:spcPct val="100000"/>
              </a:lnSpc>
            </a:pPr>
            <a:endParaRPr lang="en-US" dirty="0"/>
          </a:p>
          <a:p>
            <a:pPr marL="0" indent="0">
              <a:lnSpc>
                <a:spcPct val="100000"/>
              </a:lnSpc>
              <a:buNone/>
            </a:pPr>
            <a:r>
              <a:rPr lang="en-US" dirty="0"/>
              <a:t>Are these written in policy or other documentation?</a:t>
            </a:r>
          </a:p>
        </p:txBody>
      </p:sp>
      <p:sp>
        <p:nvSpPr>
          <p:cNvPr id="4" name="Slide Number Placeholder 3"/>
          <p:cNvSpPr>
            <a:spLocks noGrp="1"/>
          </p:cNvSpPr>
          <p:nvPr>
            <p:ph type="sldNum" sz="quarter" idx="12"/>
          </p:nvPr>
        </p:nvSpPr>
        <p:spPr/>
        <p:txBody>
          <a:bodyPr/>
          <a:lstStyle/>
          <a:p>
            <a:fld id="{45AF61AB-B0DD-4F9C-9F8E-E57A609D99F7}" type="slidenum">
              <a:rPr lang="en-US" smtClean="0"/>
              <a:t>24</a:t>
            </a:fld>
            <a:endParaRPr lang="en-US" dirty="0"/>
          </a:p>
        </p:txBody>
      </p:sp>
    </p:spTree>
    <p:extLst>
      <p:ext uri="{BB962C8B-B14F-4D97-AF65-F5344CB8AC3E}">
        <p14:creationId xmlns:p14="http://schemas.microsoft.com/office/powerpoint/2010/main" val="2853598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Review of the Fiscal Procedures Manual, </a:t>
            </a:r>
            <a:r>
              <a:rPr lang="en-US" b="0" dirty="0"/>
              <a:t>cont’d. 2</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371600"/>
            <a:ext cx="8832850" cy="5237162"/>
          </a:xfrm>
        </p:spPr>
        <p:txBody>
          <a:bodyPr>
            <a:normAutofit fontScale="92500"/>
          </a:bodyPr>
          <a:lstStyle/>
          <a:p>
            <a:pPr>
              <a:lnSpc>
                <a:spcPct val="110000"/>
              </a:lnSpc>
            </a:pPr>
            <a:r>
              <a:rPr lang="en-US" dirty="0"/>
              <a:t>The next section of the manual talks about internal controls.  There are very specific procedures for access to records, segregation of responsibilities, receipts, disbursements, payroll, drawdowns, and expense allocation.</a:t>
            </a:r>
          </a:p>
          <a:p>
            <a:pPr>
              <a:lnSpc>
                <a:spcPct val="110000"/>
              </a:lnSpc>
            </a:pPr>
            <a:r>
              <a:rPr lang="en-US" dirty="0"/>
              <a:t>You need to adopt your version of these internal controls to secure your assets and confidential information, protect your reputation, and have and prove you have controls over compliance.</a:t>
            </a:r>
          </a:p>
          <a:p>
            <a:pPr>
              <a:lnSpc>
                <a:spcPct val="110000"/>
              </a:lnSpc>
            </a:pPr>
            <a:r>
              <a:rPr lang="en-US" dirty="0"/>
              <a:t>Your procedures should be very specific regarding how the duties related to fiscal procedures are assigned between staff, or if you are small, staff and board members.</a:t>
            </a:r>
          </a:p>
        </p:txBody>
      </p:sp>
      <p:sp>
        <p:nvSpPr>
          <p:cNvPr id="4" name="Slide Number Placeholder 3"/>
          <p:cNvSpPr>
            <a:spLocks noGrp="1"/>
          </p:cNvSpPr>
          <p:nvPr>
            <p:ph type="sldNum" sz="quarter" idx="12"/>
          </p:nvPr>
        </p:nvSpPr>
        <p:spPr/>
        <p:txBody>
          <a:bodyPr/>
          <a:lstStyle/>
          <a:p>
            <a:fld id="{45AF61AB-B0DD-4F9C-9F8E-E57A609D99F7}" type="slidenum">
              <a:rPr lang="en-US" smtClean="0"/>
              <a:t>25</a:t>
            </a:fld>
            <a:endParaRPr lang="en-US" dirty="0"/>
          </a:p>
        </p:txBody>
      </p:sp>
    </p:spTree>
    <p:extLst>
      <p:ext uri="{BB962C8B-B14F-4D97-AF65-F5344CB8AC3E}">
        <p14:creationId xmlns:p14="http://schemas.microsoft.com/office/powerpoint/2010/main" val="3565075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Can Go Wrong in Nonprofits?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To understand the value of internal controls we must understand how things can “go wrong.”  Improper transactions can include any of the following:</a:t>
            </a:r>
            <a:endParaRPr lang="en-US" b="1" i="1" dirty="0"/>
          </a:p>
          <a:p>
            <a:pPr lvl="1">
              <a:lnSpc>
                <a:spcPct val="100000"/>
              </a:lnSpc>
            </a:pPr>
            <a:r>
              <a:rPr lang="en-US" dirty="0"/>
              <a:t>Incoming receipts can be taken or deposited into an unknown account. Unexpected receipts (like contributions) pose more risk.</a:t>
            </a:r>
          </a:p>
          <a:p>
            <a:pPr lvl="1">
              <a:lnSpc>
                <a:spcPct val="100000"/>
              </a:lnSpc>
            </a:pPr>
            <a:r>
              <a:rPr lang="en-US" dirty="0"/>
              <a:t>Events where cash is collected are events where cash can be pocketed.</a:t>
            </a:r>
          </a:p>
          <a:p>
            <a:pPr lvl="1">
              <a:lnSpc>
                <a:spcPct val="100000"/>
              </a:lnSpc>
            </a:pPr>
            <a:r>
              <a:rPr lang="en-US" dirty="0"/>
              <a:t>Refunds can be generated and diverted by overpaying a bill or paying it twice.</a:t>
            </a:r>
          </a:p>
        </p:txBody>
      </p:sp>
      <p:sp>
        <p:nvSpPr>
          <p:cNvPr id="4" name="Slide Number Placeholder 3"/>
          <p:cNvSpPr>
            <a:spLocks noGrp="1"/>
          </p:cNvSpPr>
          <p:nvPr>
            <p:ph type="sldNum" sz="quarter" idx="12"/>
          </p:nvPr>
        </p:nvSpPr>
        <p:spPr/>
        <p:txBody>
          <a:bodyPr/>
          <a:lstStyle/>
          <a:p>
            <a:fld id="{45AF61AB-B0DD-4F9C-9F8E-E57A609D99F7}" type="slidenum">
              <a:rPr lang="en-US" smtClean="0"/>
              <a:t>26</a:t>
            </a:fld>
            <a:endParaRPr lang="en-US" dirty="0"/>
          </a:p>
        </p:txBody>
      </p:sp>
    </p:spTree>
    <p:extLst>
      <p:ext uri="{BB962C8B-B14F-4D97-AF65-F5344CB8AC3E}">
        <p14:creationId xmlns:p14="http://schemas.microsoft.com/office/powerpoint/2010/main" val="206279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Can Go Wrong in Nonprofits? </a:t>
            </a:r>
            <a:r>
              <a:rPr lang="en-US" sz="2400" b="0" dirty="0"/>
              <a:t>cont’d.</a:t>
            </a:r>
            <a:r>
              <a:rPr lang="en-US" b="0"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Kickbacks–a personal payment to an employee for purchasing from or contracting with a particular vendor or contractor.</a:t>
            </a:r>
          </a:p>
          <a:p>
            <a:pPr>
              <a:lnSpc>
                <a:spcPct val="100000"/>
              </a:lnSpc>
            </a:pPr>
            <a:r>
              <a:rPr lang="en-US" dirty="0"/>
              <a:t>Check signatures can be forged and improper payments made. Banks aren’t great about verifying signatures.</a:t>
            </a:r>
          </a:p>
          <a:p>
            <a:pPr>
              <a:lnSpc>
                <a:spcPct val="100000"/>
              </a:lnSpc>
            </a:pPr>
            <a:r>
              <a:rPr lang="en-US" dirty="0"/>
              <a:t>Phony invoices can be generated and submitted for payment.</a:t>
            </a:r>
          </a:p>
          <a:p>
            <a:pPr>
              <a:lnSpc>
                <a:spcPct val="100000"/>
              </a:lnSpc>
            </a:pPr>
            <a:r>
              <a:rPr lang="en-US" dirty="0"/>
              <a:t>Payroll checks can be prepared for employees who no longer work for the organization or are fictitious.</a:t>
            </a:r>
          </a:p>
        </p:txBody>
      </p:sp>
      <p:sp>
        <p:nvSpPr>
          <p:cNvPr id="4" name="Slide Number Placeholder 3"/>
          <p:cNvSpPr>
            <a:spLocks noGrp="1"/>
          </p:cNvSpPr>
          <p:nvPr>
            <p:ph type="sldNum" sz="quarter" idx="12"/>
          </p:nvPr>
        </p:nvSpPr>
        <p:spPr/>
        <p:txBody>
          <a:bodyPr/>
          <a:lstStyle/>
          <a:p>
            <a:fld id="{45AF61AB-B0DD-4F9C-9F8E-E57A609D99F7}" type="slidenum">
              <a:rPr lang="en-US" smtClean="0"/>
              <a:t>27</a:t>
            </a:fld>
            <a:endParaRPr lang="en-US" dirty="0"/>
          </a:p>
        </p:txBody>
      </p:sp>
    </p:spTree>
    <p:extLst>
      <p:ext uri="{BB962C8B-B14F-4D97-AF65-F5344CB8AC3E}">
        <p14:creationId xmlns:p14="http://schemas.microsoft.com/office/powerpoint/2010/main" val="211009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Can Go Wrong in Nonprofits? </a:t>
            </a:r>
            <a:r>
              <a:rPr lang="en-US" sz="2400" b="0" dirty="0"/>
              <a:t>cont’d. 2</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10000"/>
          </a:bodyPr>
          <a:lstStyle/>
          <a:p>
            <a:pPr marL="514350" indent="-457200">
              <a:lnSpc>
                <a:spcPct val="110000"/>
              </a:lnSpc>
            </a:pPr>
            <a:r>
              <a:rPr lang="en-US" dirty="0"/>
              <a:t>Fundraising events may involve cash, and internal controls may not be well-planned. This is inherently difficult because each event is unique. Internal controls should be part of your planning process.</a:t>
            </a:r>
          </a:p>
          <a:p>
            <a:pPr marL="514350" indent="-457200">
              <a:lnSpc>
                <a:spcPct val="110000"/>
              </a:lnSpc>
            </a:pPr>
            <a:r>
              <a:rPr lang="en-US" dirty="0"/>
              <a:t>Credit cards can be used for improper charges, and credits can be improperly issued.</a:t>
            </a:r>
          </a:p>
          <a:p>
            <a:pPr marL="514350" indent="-457200">
              <a:lnSpc>
                <a:spcPct val="110000"/>
              </a:lnSpc>
            </a:pPr>
            <a:r>
              <a:rPr lang="en-US" dirty="0"/>
              <a:t>Supply purchases can include personal items that are left in the trunk while the rest of order is brought in, unless someone checks the items against receipt.</a:t>
            </a:r>
          </a:p>
          <a:p>
            <a:pPr marL="514350" indent="-457200">
              <a:lnSpc>
                <a:spcPct val="110000"/>
              </a:lnSpc>
            </a:pPr>
            <a:r>
              <a:rPr lang="en-US" dirty="0"/>
              <a:t>Inactive investment accounts are risky because they may not be carefully reviewed. Improper withdrawals may be unnoticed.</a:t>
            </a:r>
          </a:p>
        </p:txBody>
      </p:sp>
      <p:sp>
        <p:nvSpPr>
          <p:cNvPr id="4" name="Slide Number Placeholder 3"/>
          <p:cNvSpPr>
            <a:spLocks noGrp="1"/>
          </p:cNvSpPr>
          <p:nvPr>
            <p:ph type="sldNum" sz="quarter" idx="12"/>
          </p:nvPr>
        </p:nvSpPr>
        <p:spPr/>
        <p:txBody>
          <a:bodyPr/>
          <a:lstStyle/>
          <a:p>
            <a:fld id="{45AF61AB-B0DD-4F9C-9F8E-E57A609D99F7}" type="slidenum">
              <a:rPr lang="en-US" smtClean="0"/>
              <a:t>28</a:t>
            </a:fld>
            <a:endParaRPr lang="en-US" dirty="0"/>
          </a:p>
        </p:txBody>
      </p:sp>
    </p:spTree>
    <p:extLst>
      <p:ext uri="{BB962C8B-B14F-4D97-AF65-F5344CB8AC3E}">
        <p14:creationId xmlns:p14="http://schemas.microsoft.com/office/powerpoint/2010/main" val="747218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Can Go Wrong in Nonprofits? </a:t>
            </a:r>
            <a:r>
              <a:rPr lang="en-US" sz="2400" b="0" dirty="0"/>
              <a:t>cont’d. 3</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Nonprofit Organizations face various risks in the form of fraud, disruption, theft, and errors on the part of insiders misusing technology to steal assets and personal information.</a:t>
            </a:r>
            <a:endParaRPr lang="en-US" sz="2400" dirty="0"/>
          </a:p>
          <a:p>
            <a:pPr>
              <a:lnSpc>
                <a:spcPct val="100000"/>
              </a:lnSpc>
            </a:pPr>
            <a:r>
              <a:rPr lang="en-US" u="sng" dirty="0"/>
              <a:t>Technology creates efficiency</a:t>
            </a:r>
            <a:r>
              <a:rPr lang="en-US" dirty="0"/>
              <a:t>, but also creates opportunities for fraud. </a:t>
            </a:r>
          </a:p>
        </p:txBody>
      </p:sp>
      <p:sp>
        <p:nvSpPr>
          <p:cNvPr id="4" name="Slide Number Placeholder 3"/>
          <p:cNvSpPr>
            <a:spLocks noGrp="1"/>
          </p:cNvSpPr>
          <p:nvPr>
            <p:ph type="sldNum" sz="quarter" idx="12"/>
          </p:nvPr>
        </p:nvSpPr>
        <p:spPr/>
        <p:txBody>
          <a:bodyPr/>
          <a:lstStyle/>
          <a:p>
            <a:fld id="{45AF61AB-B0DD-4F9C-9F8E-E57A609D99F7}" type="slidenum">
              <a:rPr lang="en-US" smtClean="0"/>
              <a:t>29</a:t>
            </a:fld>
            <a:endParaRPr lang="en-US" dirty="0"/>
          </a:p>
        </p:txBody>
      </p:sp>
    </p:spTree>
    <p:extLst>
      <p:ext uri="{BB962C8B-B14F-4D97-AF65-F5344CB8AC3E}">
        <p14:creationId xmlns:p14="http://schemas.microsoft.com/office/powerpoint/2010/main" val="300871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Your Conference, Your Questions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noFill/>
        </p:spPr>
        <p:txBody>
          <a:bodyPr>
            <a:normAutofit fontScale="92500" lnSpcReduction="10000"/>
          </a:bodyPr>
          <a:lstStyle/>
          <a:p>
            <a:pPr>
              <a:lnSpc>
                <a:spcPct val="100000"/>
              </a:lnSpc>
            </a:pPr>
            <a:r>
              <a:rPr lang="en-US" dirty="0"/>
              <a:t>What answers or insights would be worth big chunks of your life over the next few days?</a:t>
            </a:r>
          </a:p>
          <a:p>
            <a:pPr>
              <a:lnSpc>
                <a:spcPct val="100000"/>
              </a:lnSpc>
            </a:pPr>
            <a:r>
              <a:rPr lang="en-US" dirty="0"/>
              <a:t>What good ideas have you heard at webinars, blogs, that aren’t very easy to implement?</a:t>
            </a:r>
          </a:p>
          <a:p>
            <a:pPr>
              <a:lnSpc>
                <a:spcPct val="100000"/>
              </a:lnSpc>
            </a:pPr>
            <a:r>
              <a:rPr lang="en-US" dirty="0"/>
              <a:t>What would make you feel more confident discussing financial matters with your board, funders, outside accountants, or your accounting staff?</a:t>
            </a:r>
          </a:p>
          <a:p>
            <a:pPr>
              <a:lnSpc>
                <a:spcPct val="100000"/>
              </a:lnSpc>
            </a:pPr>
            <a:endParaRPr lang="en-US" dirty="0"/>
          </a:p>
          <a:p>
            <a:pPr marL="0" indent="0">
              <a:lnSpc>
                <a:spcPct val="100000"/>
              </a:lnSpc>
              <a:buNone/>
            </a:pPr>
            <a:r>
              <a:rPr lang="en-US" dirty="0"/>
              <a:t>Note: This week’s training is intended for Centers for Independent Living. SILC specific training is available at </a:t>
            </a:r>
            <a:r>
              <a:rPr lang="en-US" dirty="0">
                <a:hlinkClick r:id="rId3"/>
              </a:rPr>
              <a:t>https://www.ilru.org/training/administrative-requirements-and-cost-principles-for-silcs-sub-grantees-15-hours</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843254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Can Go Wrong in Nonprofits? </a:t>
            </a:r>
            <a:r>
              <a:rPr lang="en-US" sz="2400" b="0" dirty="0"/>
              <a:t>cont’d. 4</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Either the payee or the amount is altered after a check is signed.</a:t>
            </a:r>
          </a:p>
          <a:p>
            <a:pPr>
              <a:lnSpc>
                <a:spcPct val="100000"/>
              </a:lnSpc>
            </a:pPr>
            <a:r>
              <a:rPr lang="en-US" dirty="0"/>
              <a:t>Bank liability for improper checks diminishes when reconciliations are not timely.</a:t>
            </a:r>
          </a:p>
          <a:p>
            <a:pPr>
              <a:lnSpc>
                <a:spcPct val="100000"/>
              </a:lnSpc>
            </a:pPr>
            <a:r>
              <a:rPr lang="en-US" dirty="0"/>
              <a:t>If a check forgery is not reported to the bank, the bank has reduced liability on subsequent forged checks. That increases your liability.</a:t>
            </a:r>
          </a:p>
          <a:p>
            <a:pPr>
              <a:lnSpc>
                <a:spcPct val="100000"/>
              </a:lnSpc>
            </a:pPr>
            <a:r>
              <a:rPr lang="en-US" dirty="0"/>
              <a:t>Mobile banking fraud is becoming more common. Mobile devices must be secure.</a:t>
            </a:r>
          </a:p>
        </p:txBody>
      </p:sp>
      <p:sp>
        <p:nvSpPr>
          <p:cNvPr id="4" name="Slide Number Placeholder 3"/>
          <p:cNvSpPr>
            <a:spLocks noGrp="1"/>
          </p:cNvSpPr>
          <p:nvPr>
            <p:ph type="sldNum" sz="quarter" idx="12"/>
          </p:nvPr>
        </p:nvSpPr>
        <p:spPr/>
        <p:txBody>
          <a:bodyPr/>
          <a:lstStyle/>
          <a:p>
            <a:fld id="{45AF61AB-B0DD-4F9C-9F8E-E57A609D99F7}" type="slidenum">
              <a:rPr lang="en-US" smtClean="0"/>
              <a:t>30</a:t>
            </a:fld>
            <a:endParaRPr lang="en-US" dirty="0"/>
          </a:p>
        </p:txBody>
      </p:sp>
    </p:spTree>
    <p:extLst>
      <p:ext uri="{BB962C8B-B14F-4D97-AF65-F5344CB8AC3E}">
        <p14:creationId xmlns:p14="http://schemas.microsoft.com/office/powerpoint/2010/main" val="3762982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Findings of Most Common Frauds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The Association of Certified Fraud Examiners identifies the most common fraud schemes. They are—</a:t>
            </a:r>
          </a:p>
          <a:p>
            <a:pPr>
              <a:lnSpc>
                <a:spcPct val="100000"/>
              </a:lnSpc>
            </a:pPr>
            <a:r>
              <a:rPr lang="en-US" dirty="0"/>
              <a:t>Billing schemes for fictitious goods,</a:t>
            </a:r>
          </a:p>
          <a:p>
            <a:pPr>
              <a:lnSpc>
                <a:spcPct val="100000"/>
              </a:lnSpc>
            </a:pPr>
            <a:r>
              <a:rPr lang="en-US" dirty="0"/>
              <a:t>Improper benefits derived from a conflict of interest,</a:t>
            </a:r>
          </a:p>
          <a:p>
            <a:pPr>
              <a:lnSpc>
                <a:spcPct val="100000"/>
              </a:lnSpc>
            </a:pPr>
            <a:r>
              <a:rPr lang="en-US" dirty="0"/>
              <a:t>Inflated or improper expense reimbursement,</a:t>
            </a:r>
          </a:p>
          <a:p>
            <a:pPr>
              <a:lnSpc>
                <a:spcPct val="100000"/>
              </a:lnSpc>
            </a:pPr>
            <a:r>
              <a:rPr lang="en-US" dirty="0"/>
              <a:t>Overstated hours and fake employees,</a:t>
            </a:r>
          </a:p>
          <a:p>
            <a:pPr>
              <a:lnSpc>
                <a:spcPct val="100000"/>
              </a:lnSpc>
            </a:pPr>
            <a:r>
              <a:rPr lang="en-US" dirty="0"/>
              <a:t>Theft of cash on hand usually small amounts over a long period of time, and</a:t>
            </a:r>
          </a:p>
          <a:p>
            <a:pPr>
              <a:lnSpc>
                <a:spcPct val="100000"/>
              </a:lnSpc>
            </a:pPr>
            <a:r>
              <a:rPr lang="en-US" dirty="0"/>
              <a:t>Intercepting, forging or altering checks or electronic payments.</a:t>
            </a:r>
          </a:p>
        </p:txBody>
      </p:sp>
      <p:sp>
        <p:nvSpPr>
          <p:cNvPr id="4" name="Slide Number Placeholder 3"/>
          <p:cNvSpPr>
            <a:spLocks noGrp="1"/>
          </p:cNvSpPr>
          <p:nvPr>
            <p:ph type="sldNum" sz="quarter" idx="12"/>
          </p:nvPr>
        </p:nvSpPr>
        <p:spPr/>
        <p:txBody>
          <a:bodyPr/>
          <a:lstStyle/>
          <a:p>
            <a:fld id="{45AF61AB-B0DD-4F9C-9F8E-E57A609D99F7}" type="slidenum">
              <a:rPr lang="en-US" smtClean="0"/>
              <a:t>31</a:t>
            </a:fld>
            <a:endParaRPr lang="en-US" dirty="0"/>
          </a:p>
        </p:txBody>
      </p:sp>
    </p:spTree>
    <p:extLst>
      <p:ext uri="{BB962C8B-B14F-4D97-AF65-F5344CB8AC3E}">
        <p14:creationId xmlns:p14="http://schemas.microsoft.com/office/powerpoint/2010/main" val="443480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3D170-A07E-498A-8206-9E31B51BB773}"/>
              </a:ext>
            </a:extLst>
          </p:cNvPr>
          <p:cNvSpPr>
            <a:spLocks noGrp="1"/>
          </p:cNvSpPr>
          <p:nvPr>
            <p:ph type="title"/>
          </p:nvPr>
        </p:nvSpPr>
        <p:spPr/>
        <p:txBody>
          <a:bodyPr/>
          <a:lstStyle/>
          <a:p>
            <a:r>
              <a:rPr lang="en-US" sz="500" dirty="0">
                <a:solidFill>
                  <a:schemeClr val="bg1">
                    <a:lumMod val="85000"/>
                  </a:schemeClr>
                </a:solidFill>
              </a:rPr>
              <a:t>&gt;&gt;Slide 32</a:t>
            </a:r>
            <a:r>
              <a:rPr lang="en-US" dirty="0"/>
              <a:t/>
            </a:r>
            <a:br>
              <a:rPr lang="en-US" dirty="0"/>
            </a:br>
            <a:r>
              <a:rPr lang="en-US" dirty="0"/>
              <a:t>Q and A and Break</a:t>
            </a:r>
          </a:p>
        </p:txBody>
      </p:sp>
      <p:sp>
        <p:nvSpPr>
          <p:cNvPr id="4" name="Slide Number Placeholder 3">
            <a:extLst>
              <a:ext uri="{FF2B5EF4-FFF2-40B4-BE49-F238E27FC236}">
                <a16:creationId xmlns:a16="http://schemas.microsoft.com/office/drawing/2014/main" xmlns="" id="{D0100E96-F401-4751-BA27-A51BB6C653FF}"/>
              </a:ext>
            </a:extLst>
          </p:cNvPr>
          <p:cNvSpPr>
            <a:spLocks noGrp="1"/>
          </p:cNvSpPr>
          <p:nvPr>
            <p:ph type="sldNum" sz="quarter" idx="12"/>
          </p:nvPr>
        </p:nvSpPr>
        <p:spPr/>
        <p:txBody>
          <a:bodyPr/>
          <a:lstStyle/>
          <a:p>
            <a:fld id="{45AF61AB-B0DD-4F9C-9F8E-E57A609D99F7}" type="slidenum">
              <a:rPr lang="en-US" smtClean="0"/>
              <a:t>32</a:t>
            </a:fld>
            <a:endParaRPr lang="en-US" dirty="0"/>
          </a:p>
        </p:txBody>
      </p:sp>
    </p:spTree>
    <p:extLst>
      <p:ext uri="{BB962C8B-B14F-4D97-AF65-F5344CB8AC3E}">
        <p14:creationId xmlns:p14="http://schemas.microsoft.com/office/powerpoint/2010/main" val="3154326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33</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34</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34</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You Will Learn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9061450" cy="5237162"/>
          </a:xfrm>
        </p:spPr>
        <p:txBody>
          <a:bodyPr>
            <a:normAutofit lnSpcReduction="10000"/>
          </a:bodyPr>
          <a:lstStyle/>
          <a:p>
            <a:pPr>
              <a:lnSpc>
                <a:spcPct val="100000"/>
              </a:lnSpc>
            </a:pPr>
            <a:r>
              <a:rPr lang="en-US" dirty="0"/>
              <a:t>How to have good internal controls that will protect your assets and your reputation.</a:t>
            </a:r>
          </a:p>
          <a:p>
            <a:pPr>
              <a:lnSpc>
                <a:spcPct val="100000"/>
              </a:lnSpc>
            </a:pPr>
            <a:r>
              <a:rPr lang="en-US" dirty="0"/>
              <a:t>How you can monitor to be sure that your controls are appropriate and working.</a:t>
            </a:r>
          </a:p>
          <a:p>
            <a:pPr>
              <a:lnSpc>
                <a:spcPct val="100000"/>
              </a:lnSpc>
            </a:pPr>
            <a:r>
              <a:rPr lang="en-US" dirty="0"/>
              <a:t>How ACL/Office of Independent Living Programs (OILP) audits CILs and how to be prepared for those audits.</a:t>
            </a:r>
          </a:p>
          <a:p>
            <a:pPr>
              <a:lnSpc>
                <a:spcPct val="100000"/>
              </a:lnSpc>
            </a:pPr>
            <a:r>
              <a:rPr lang="en-US" dirty="0"/>
              <a:t>What can go wrong in nonprofits and how to prevent it.</a:t>
            </a:r>
          </a:p>
          <a:p>
            <a:pPr>
              <a:lnSpc>
                <a:spcPct val="100000"/>
              </a:lnSpc>
            </a:pPr>
            <a:r>
              <a:rPr lang="en-US" dirty="0"/>
              <a:t>What your responsibilities are for security. </a:t>
            </a:r>
          </a:p>
          <a:p>
            <a:pPr>
              <a:lnSpc>
                <a:spcPct val="100000"/>
              </a:lnSpc>
            </a:pPr>
            <a:r>
              <a:rPr lang="en-US" dirty="0"/>
              <a:t>Techniques for developing a budget.</a:t>
            </a:r>
          </a:p>
          <a:p>
            <a:pPr>
              <a:lnSpc>
                <a:spcPct val="100000"/>
              </a:lnSpc>
            </a:pPr>
            <a:r>
              <a:rPr lang="en-US" dirty="0"/>
              <a:t>How to request and document drawdowns, and advances.</a:t>
            </a:r>
          </a:p>
          <a:p>
            <a:pPr>
              <a:lnSpc>
                <a:spcPct val="100000"/>
              </a:lnSpc>
            </a:pPr>
            <a:r>
              <a:rPr lang="en-US" dirty="0"/>
              <a:t>How to recognize and reduce fraud.</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161873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You Will Learn, </a:t>
            </a:r>
            <a:r>
              <a:rPr lang="en-US" sz="2400" b="0" dirty="0"/>
              <a:t>cont’d.</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9061450" cy="5237162"/>
          </a:xfrm>
        </p:spPr>
        <p:txBody>
          <a:bodyPr>
            <a:normAutofit/>
          </a:bodyPr>
          <a:lstStyle/>
          <a:p>
            <a:r>
              <a:rPr lang="en-US" dirty="0"/>
              <a:t>What costs are allowable and unallowable.</a:t>
            </a:r>
          </a:p>
          <a:p>
            <a:r>
              <a:rPr lang="en-US" dirty="0"/>
              <a:t>How to distinguish direct from indirect costs.</a:t>
            </a:r>
          </a:p>
          <a:p>
            <a:r>
              <a:rPr lang="en-US" dirty="0"/>
              <a:t>How to work with the cost allocation method you have chosen.</a:t>
            </a:r>
          </a:p>
          <a:p>
            <a:r>
              <a:rPr lang="en-US" dirty="0"/>
              <a:t>What are proper procurement procedures.</a:t>
            </a:r>
          </a:p>
          <a:p>
            <a:r>
              <a:rPr lang="en-US" dirty="0"/>
              <a:t>How to document your federal compliance and controls over compliance.</a:t>
            </a:r>
          </a:p>
          <a:p>
            <a:r>
              <a:rPr lang="en-US" dirty="0"/>
              <a:t>How to greatly reduce the possibility of ransomware and other cybersecurity attacks.</a:t>
            </a:r>
          </a:p>
          <a:p>
            <a:r>
              <a:rPr lang="en-US" dirty="0"/>
              <a:t>How to distinguish between advocacy and lobbying.</a:t>
            </a:r>
          </a:p>
          <a:p>
            <a:r>
              <a:rPr lang="en-US" dirty="0"/>
              <a:t>What lobbying activities are permitted.</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162257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You Will Learn, </a:t>
            </a:r>
            <a:r>
              <a:rPr lang="en-US" sz="2400" b="0" dirty="0"/>
              <a:t>cont’d. 2</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143000"/>
            <a:ext cx="9137650" cy="5715000"/>
          </a:xfrm>
        </p:spPr>
        <p:txBody>
          <a:bodyPr>
            <a:normAutofit lnSpcReduction="10000"/>
          </a:bodyPr>
          <a:lstStyle/>
          <a:p>
            <a:pPr>
              <a:lnSpc>
                <a:spcPct val="110000"/>
              </a:lnSpc>
            </a:pPr>
            <a:r>
              <a:rPr lang="en-US" dirty="0"/>
              <a:t>What are the board’s financial responsibilities.</a:t>
            </a:r>
          </a:p>
          <a:p>
            <a:pPr>
              <a:lnSpc>
                <a:spcPct val="110000"/>
              </a:lnSpc>
            </a:pPr>
            <a:r>
              <a:rPr lang="en-US" dirty="0"/>
              <a:t>Where to find resources to help with policies and procedures.</a:t>
            </a:r>
          </a:p>
          <a:p>
            <a:pPr>
              <a:lnSpc>
                <a:spcPct val="110000"/>
              </a:lnSpc>
            </a:pPr>
            <a:r>
              <a:rPr lang="en-US" dirty="0"/>
              <a:t>How to improve your understanding of nonprofit financial statements including some recent and upcoming changes.</a:t>
            </a:r>
          </a:p>
          <a:p>
            <a:pPr>
              <a:lnSpc>
                <a:spcPct val="110000"/>
              </a:lnSpc>
            </a:pPr>
            <a:r>
              <a:rPr lang="en-US" dirty="0"/>
              <a:t>What annual and other filings are you responsible for.</a:t>
            </a:r>
          </a:p>
          <a:p>
            <a:pPr>
              <a:lnSpc>
                <a:spcPct val="110000"/>
              </a:lnSpc>
            </a:pPr>
            <a:r>
              <a:rPr lang="en-US" dirty="0"/>
              <a:t>How to distinguish employees from subcontractors.</a:t>
            </a:r>
          </a:p>
          <a:p>
            <a:pPr>
              <a:lnSpc>
                <a:spcPct val="110000"/>
              </a:lnSpc>
            </a:pPr>
            <a:r>
              <a:rPr lang="en-US" dirty="0"/>
              <a:t>Sub recipient monitoring (monitoring of Part B recipients by the DSE).</a:t>
            </a:r>
          </a:p>
          <a:p>
            <a:pPr>
              <a:lnSpc>
                <a:spcPct val="110000"/>
              </a:lnSpc>
            </a:pPr>
            <a:r>
              <a:rPr lang="en-US" dirty="0"/>
              <a:t>How to simplify your accounting system.</a:t>
            </a:r>
          </a:p>
          <a:p>
            <a:pPr>
              <a:lnSpc>
                <a:spcPct val="110000"/>
              </a:lnSpc>
            </a:pPr>
            <a:r>
              <a:rPr lang="en-US" dirty="0"/>
              <a:t>Where to get free stuff.</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268069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Key Definitions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15950" y="1431131"/>
            <a:ext cx="9137650" cy="5562600"/>
          </a:xfrm>
        </p:spPr>
        <p:txBody>
          <a:bodyPr>
            <a:normAutofit fontScale="85000" lnSpcReduction="10000"/>
          </a:bodyPr>
          <a:lstStyle/>
          <a:p>
            <a:pPr>
              <a:lnSpc>
                <a:spcPct val="110000"/>
              </a:lnSpc>
            </a:pPr>
            <a:r>
              <a:rPr lang="en-US" u="sng" dirty="0"/>
              <a:t>Nonfederal entity</a:t>
            </a:r>
            <a:r>
              <a:rPr lang="en-US" dirty="0"/>
              <a:t>. That is your organization, organizations that receive federal funding but aren’t part of the federal government.</a:t>
            </a:r>
          </a:p>
          <a:p>
            <a:pPr>
              <a:lnSpc>
                <a:spcPct val="110000"/>
              </a:lnSpc>
            </a:pPr>
            <a:r>
              <a:rPr lang="en-US" u="sng" dirty="0"/>
              <a:t>Sub-</a:t>
            </a:r>
            <a:r>
              <a:rPr lang="en-US" dirty="0"/>
              <a:t>recipient/sub-</a:t>
            </a:r>
            <a:r>
              <a:rPr lang="en-US" u="sng" dirty="0"/>
              <a:t>grantee</a:t>
            </a:r>
            <a:r>
              <a:rPr lang="en-US" dirty="0"/>
              <a:t>. If you receive Part B funds you are a sub-grantee of the Designated State Entity which receives the direct grant.</a:t>
            </a:r>
          </a:p>
          <a:p>
            <a:pPr>
              <a:lnSpc>
                <a:spcPct val="110000"/>
              </a:lnSpc>
            </a:pPr>
            <a:r>
              <a:rPr lang="en-US" u="sng" dirty="0"/>
              <a:t>Cost objectives</a:t>
            </a:r>
            <a:r>
              <a:rPr lang="en-US" dirty="0"/>
              <a:t>. These are services or groups of services for a specific population.</a:t>
            </a:r>
          </a:p>
          <a:p>
            <a:pPr>
              <a:lnSpc>
                <a:spcPct val="110000"/>
              </a:lnSpc>
            </a:pPr>
            <a:r>
              <a:rPr lang="en-US" u="sng" dirty="0"/>
              <a:t>Modified total direct costs</a:t>
            </a:r>
            <a:r>
              <a:rPr lang="en-US" dirty="0"/>
              <a:t>.  These are a select group, but not all of your total direct costs.</a:t>
            </a:r>
          </a:p>
          <a:p>
            <a:pPr>
              <a:lnSpc>
                <a:spcPct val="110000"/>
              </a:lnSpc>
            </a:pPr>
            <a:r>
              <a:rPr lang="en-US" u="sng" dirty="0"/>
              <a:t>Indirect costs</a:t>
            </a:r>
            <a:r>
              <a:rPr lang="en-US" dirty="0"/>
              <a:t>.  These are any costs that are shared across all of your programs similarly, and smaller cost categories where direct assignment produces more effort than benefit. These may include shared salaries, occupancy costs like rent and utilities and smaller categories like supplies.</a:t>
            </a:r>
            <a:endParaRPr lang="en-US" dirty="0">
              <a:highlight>
                <a:srgbClr val="FFFF00"/>
              </a:highlight>
            </a:endParaRP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180154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B4F9B-B970-4B00-964E-4B2DE1FC307A}"/>
              </a:ext>
            </a:extLst>
          </p:cNvPr>
          <p:cNvSpPr>
            <a:spLocks noGrp="1"/>
          </p:cNvSpPr>
          <p:nvPr>
            <p:ph type="title"/>
          </p:nvPr>
        </p:nvSpPr>
        <p:spPr/>
        <p:txBody>
          <a:bodyPr/>
          <a:lstStyle/>
          <a:p>
            <a:r>
              <a:rPr lang="en-US" sz="600" dirty="0">
                <a:solidFill>
                  <a:schemeClr val="bg1">
                    <a:lumMod val="85000"/>
                  </a:schemeClr>
                </a:solidFill>
              </a:rPr>
              <a:t>&gt;&gt;Slide 8</a:t>
            </a:r>
            <a:r>
              <a:rPr lang="en-US" dirty="0"/>
              <a:t/>
            </a:r>
            <a:br>
              <a:rPr lang="en-US" dirty="0"/>
            </a:br>
            <a:r>
              <a:rPr lang="en-US" dirty="0"/>
              <a:t>Survey</a:t>
            </a:r>
          </a:p>
        </p:txBody>
      </p:sp>
      <p:sp>
        <p:nvSpPr>
          <p:cNvPr id="3" name="Content Placeholder 2">
            <a:extLst>
              <a:ext uri="{FF2B5EF4-FFF2-40B4-BE49-F238E27FC236}">
                <a16:creationId xmlns:a16="http://schemas.microsoft.com/office/drawing/2014/main" xmlns="" id="{19FE7423-5157-4C5E-A4A2-F758391BC12E}"/>
              </a:ext>
            </a:extLst>
          </p:cNvPr>
          <p:cNvSpPr>
            <a:spLocks noGrp="1"/>
          </p:cNvSpPr>
          <p:nvPr>
            <p:ph idx="1"/>
          </p:nvPr>
        </p:nvSpPr>
        <p:spPr/>
        <p:txBody>
          <a:bodyPr/>
          <a:lstStyle/>
          <a:p>
            <a:r>
              <a:rPr lang="en-US" dirty="0"/>
              <a:t>What keeps you up at night? What areas of risk concern you?</a:t>
            </a:r>
          </a:p>
          <a:p>
            <a:endParaRPr lang="en-US" dirty="0"/>
          </a:p>
          <a:p>
            <a:pPr marL="0" indent="0">
              <a:buNone/>
            </a:pPr>
            <a:r>
              <a:rPr lang="en-US" dirty="0"/>
              <a:t>Here is a confidential survey for you to plug in your thoughts.</a:t>
            </a:r>
          </a:p>
        </p:txBody>
      </p:sp>
      <p:sp>
        <p:nvSpPr>
          <p:cNvPr id="4" name="Slide Number Placeholder 3">
            <a:extLst>
              <a:ext uri="{FF2B5EF4-FFF2-40B4-BE49-F238E27FC236}">
                <a16:creationId xmlns:a16="http://schemas.microsoft.com/office/drawing/2014/main" xmlns="" id="{F5015DB7-F0C8-4E46-9E61-45682351730B}"/>
              </a:ext>
            </a:extLst>
          </p:cNvPr>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165827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Environmental Risk for Nonprofits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371600"/>
            <a:ext cx="8909050" cy="5486400"/>
          </a:xfrm>
        </p:spPr>
        <p:txBody>
          <a:bodyPr>
            <a:normAutofit fontScale="92500" lnSpcReduction="10000"/>
          </a:bodyPr>
          <a:lstStyle/>
          <a:p>
            <a:pPr marL="0" indent="0">
              <a:lnSpc>
                <a:spcPct val="110000"/>
              </a:lnSpc>
              <a:buNone/>
            </a:pPr>
            <a:r>
              <a:rPr lang="en-US" dirty="0"/>
              <a:t>Each year the AICPA9(a)* highlights risks faced by nonprofits. Their most recent analysis included the following:</a:t>
            </a:r>
          </a:p>
          <a:p>
            <a:pPr>
              <a:lnSpc>
                <a:spcPct val="110000"/>
              </a:lnSpc>
            </a:pPr>
            <a:r>
              <a:rPr lang="en-US" dirty="0"/>
              <a:t>A tight job market at a time of increased complexity and risk combined with budget concerns.</a:t>
            </a:r>
          </a:p>
          <a:p>
            <a:pPr>
              <a:lnSpc>
                <a:spcPct val="110000"/>
              </a:lnSpc>
            </a:pPr>
            <a:r>
              <a:rPr lang="en-US" dirty="0"/>
              <a:t>Turnover as for-profits, schools, and hospitals hire away smaller nonprofit employees.</a:t>
            </a:r>
          </a:p>
          <a:p>
            <a:pPr>
              <a:lnSpc>
                <a:spcPct val="110000"/>
              </a:lnSpc>
            </a:pPr>
            <a:r>
              <a:rPr lang="en-US" dirty="0"/>
              <a:t>These are exacerbated by complex accounting changes and continuous regulations.</a:t>
            </a:r>
          </a:p>
          <a:p>
            <a:pPr>
              <a:lnSpc>
                <a:spcPct val="110000"/>
              </a:lnSpc>
            </a:pPr>
            <a:r>
              <a:rPr lang="en-US" dirty="0"/>
              <a:t>Defensive strategies may include increased salaries, professional development, building a strong culture, using outsourced accounting and finance resources.</a:t>
            </a:r>
          </a:p>
          <a:p>
            <a:pPr marL="0" indent="0">
              <a:lnSpc>
                <a:spcPct val="110000"/>
              </a:lnSpc>
              <a:buNone/>
            </a:pPr>
            <a:r>
              <a:rPr lang="en-US" sz="1800" dirty="0"/>
              <a:t>*(a) AICPA the American Institute of CPAs</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353651325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727</TotalTime>
  <Words>2528</Words>
  <Application>Microsoft Office PowerPoint</Application>
  <PresentationFormat>Custom</PresentationFormat>
  <Paragraphs>262</Paragraphs>
  <Slides>34</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Arial Rounded MT Bold</vt:lpstr>
      <vt:lpstr>Calibri</vt:lpstr>
      <vt:lpstr>IL-Arial Rounded MT Bold</vt:lpstr>
      <vt:lpstr>Tahoma</vt:lpstr>
      <vt:lpstr>Custom Design</vt:lpstr>
      <vt:lpstr>&gt;&gt;Slide 1 ILRU’s IL-NET National  Training and Technical Assistance Center for Independent Living</vt:lpstr>
      <vt:lpstr>&gt;&gt; Slide 2 Financial Management for  Centers for Independent Living Presenters:  John Heveron Paula McElwee</vt:lpstr>
      <vt:lpstr>&gt;&gt; Slide 3  Your Conference, Your Questions  </vt:lpstr>
      <vt:lpstr>&gt;&gt; Slide 4  What You Will Learn </vt:lpstr>
      <vt:lpstr>&gt;&gt; Slide 5  What You Will Learn, cont’d. </vt:lpstr>
      <vt:lpstr>&gt;&gt; Slide 6  What You Will Learn, cont’d. 2 </vt:lpstr>
      <vt:lpstr>&gt;&gt; Slide 7  Key Definitions </vt:lpstr>
      <vt:lpstr>&gt;&gt;Slide 8 Survey</vt:lpstr>
      <vt:lpstr>&gt;&gt; Slide 9  Environmental Risk for Nonprofits </vt:lpstr>
      <vt:lpstr>&gt;&gt; Slide 10  Environmental Risk for Nonprofits, cont’d. </vt:lpstr>
      <vt:lpstr>&gt;&gt; Slide 11  Environmental Risk for Nonprofits, cont’d. 2 </vt:lpstr>
      <vt:lpstr>&gt;&gt; Slide 12  What ACL Expects and Audits For… </vt:lpstr>
      <vt:lpstr>&gt;&gt; Slide 13  What ACL Expects and Audits For, cont’d. </vt:lpstr>
      <vt:lpstr>&gt;&gt; Slide 14  What ACL Expects and Audits For, cont’d. 2 </vt:lpstr>
      <vt:lpstr>&gt;&gt; Slide 15  What ACL Expects and Audits For, cont’d. 3 </vt:lpstr>
      <vt:lpstr>&gt;&gt; Slide 16  What ACL Expects and Audits For, cont’d. 4 </vt:lpstr>
      <vt:lpstr>&gt;&gt; Slide 17  What ACL Expects and Audits For, cont’d. 5 </vt:lpstr>
      <vt:lpstr>&gt;&gt; Slide 18  Documenting Resource Development Activities </vt:lpstr>
      <vt:lpstr>&gt;&gt; Slide 19  Documenting Resource Development Activities, cont’d.</vt:lpstr>
      <vt:lpstr>&gt;&gt; Slide 20  Surviving Funder and Other Audits</vt:lpstr>
      <vt:lpstr>&gt;&gt; Slide 21  The Updated Fiscal Procedures Manual  </vt:lpstr>
      <vt:lpstr>&gt;&gt; Slide 22  The Updated Fiscal Procedures Manual, cont’d.  </vt:lpstr>
      <vt:lpstr>&gt;&gt; Slide 23  Review of the Fiscal Procedures Manual  </vt:lpstr>
      <vt:lpstr>&gt;&gt; Slide 24  Review of the Fiscal Procedures Manual, cont’d. </vt:lpstr>
      <vt:lpstr>&gt;&gt; Slide 25  Review of the Fiscal Procedures Manual, cont’d. 2 </vt:lpstr>
      <vt:lpstr>&gt;&gt; Slide 26  What Can Go Wrong in Nonprofits? </vt:lpstr>
      <vt:lpstr>&gt;&gt; Slide 27  What Can Go Wrong in Nonprofits? cont’d. </vt:lpstr>
      <vt:lpstr>&gt;&gt; Slide 28  What Can Go Wrong in Nonprofits? cont’d. 2 </vt:lpstr>
      <vt:lpstr>&gt;&gt; Slide 29  What Can Go Wrong in Nonprofits? cont’d. 3 </vt:lpstr>
      <vt:lpstr>&gt;&gt; Slide 30  What Can Go Wrong in Nonprofits? cont’d. 4 </vt:lpstr>
      <vt:lpstr>&gt;&gt; Slide 31  Findings of Most Common Frauds </vt:lpstr>
      <vt:lpstr>&gt;&gt;Slide 32 Q and A and Break</vt:lpstr>
      <vt:lpstr>&gt;Slide 176 For More Information</vt:lpstr>
      <vt:lpstr>&gt;&gt; Slide 34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266</cp:revision>
  <cp:lastPrinted>2020-02-12T12:15:31Z</cp:lastPrinted>
  <dcterms:created xsi:type="dcterms:W3CDTF">2019-06-30T15:12:08Z</dcterms:created>
  <dcterms:modified xsi:type="dcterms:W3CDTF">2020-11-24T19:06:49Z</dcterms:modified>
</cp:coreProperties>
</file>