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handoutMasterIdLst>
    <p:handoutMasterId r:id="rId17"/>
  </p:handoutMasterIdLst>
  <p:sldIdLst>
    <p:sldId id="262" r:id="rId2"/>
    <p:sldId id="548" r:id="rId3"/>
    <p:sldId id="426" r:id="rId4"/>
    <p:sldId id="427" r:id="rId5"/>
    <p:sldId id="428" r:id="rId6"/>
    <p:sldId id="429" r:id="rId7"/>
    <p:sldId id="430" r:id="rId8"/>
    <p:sldId id="431" r:id="rId9"/>
    <p:sldId id="553" r:id="rId10"/>
    <p:sldId id="432" r:id="rId11"/>
    <p:sldId id="433" r:id="rId12"/>
    <p:sldId id="563" r:id="rId13"/>
    <p:sldId id="547" r:id="rId14"/>
    <p:sldId id="517" r:id="rId15"/>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323" autoAdjust="0"/>
  </p:normalViewPr>
  <p:slideViewPr>
    <p:cSldViewPr>
      <p:cViewPr varScale="1">
        <p:scale>
          <a:sx n="96" d="100"/>
          <a:sy n="96" d="100"/>
        </p:scale>
        <p:origin x="2538" y="90"/>
      </p:cViewPr>
      <p:guideLst>
        <p:guide orient="horz" pos="2448"/>
        <p:guide pos="3168"/>
      </p:guideLst>
    </p:cSldViewPr>
  </p:slideViewPr>
  <p:outlineViewPr>
    <p:cViewPr>
      <p:scale>
        <a:sx n="33" d="100"/>
        <a:sy n="33" d="100"/>
      </p:scale>
      <p:origin x="0" y="-168018"/>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8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59D2F993-33AF-4935-AA05-B71466C6BDC1}"/>
    <pc:docChg chg="delSld">
      <pc:chgData name="Paula McElwee" userId="9253ccc78c5345ae" providerId="LiveId" clId="{59D2F993-33AF-4935-AA05-B71466C6BDC1}" dt="2020-09-15T19:52:19.388" v="0" actId="47"/>
      <pc:docMkLst>
        <pc:docMk/>
      </pc:docMkLst>
      <pc:sldChg chg="del">
        <pc:chgData name="Paula McElwee" userId="9253ccc78c5345ae" providerId="LiveId" clId="{59D2F993-33AF-4935-AA05-B71466C6BDC1}" dt="2020-09-15T19:52:19.388" v="0" actId="47"/>
        <pc:sldMkLst>
          <pc:docMk/>
          <pc:sldMk cId="3994850793" sldId="504"/>
        </pc:sldMkLst>
      </pc:sldChg>
      <pc:sldChg chg="del">
        <pc:chgData name="Paula McElwee" userId="9253ccc78c5345ae" providerId="LiveId" clId="{59D2F993-33AF-4935-AA05-B71466C6BDC1}" dt="2020-09-15T19:52:19.388" v="0" actId="47"/>
        <pc:sldMkLst>
          <pc:docMk/>
          <pc:sldMk cId="4245556568" sldId="519"/>
        </pc:sldMkLst>
      </pc:sldChg>
      <pc:sldChg chg="del">
        <pc:chgData name="Paula McElwee" userId="9253ccc78c5345ae" providerId="LiveId" clId="{59D2F993-33AF-4935-AA05-B71466C6BDC1}" dt="2020-09-15T19:52:19.388" v="0" actId="47"/>
        <pc:sldMkLst>
          <pc:docMk/>
          <pc:sldMk cId="2623946892" sldId="520"/>
        </pc:sldMkLst>
      </pc:sldChg>
      <pc:sldChg chg="del">
        <pc:chgData name="Paula McElwee" userId="9253ccc78c5345ae" providerId="LiveId" clId="{59D2F993-33AF-4935-AA05-B71466C6BDC1}" dt="2020-09-15T19:52:19.388" v="0" actId="47"/>
        <pc:sldMkLst>
          <pc:docMk/>
          <pc:sldMk cId="709939425" sldId="521"/>
        </pc:sldMkLst>
      </pc:sldChg>
      <pc:sldChg chg="del">
        <pc:chgData name="Paula McElwee" userId="9253ccc78c5345ae" providerId="LiveId" clId="{59D2F993-33AF-4935-AA05-B71466C6BDC1}" dt="2020-09-15T19:52:19.388" v="0" actId="47"/>
        <pc:sldMkLst>
          <pc:docMk/>
          <pc:sldMk cId="2333630041" sldId="522"/>
        </pc:sldMkLst>
      </pc:sldChg>
      <pc:sldChg chg="del">
        <pc:chgData name="Paula McElwee" userId="9253ccc78c5345ae" providerId="LiveId" clId="{59D2F993-33AF-4935-AA05-B71466C6BDC1}" dt="2020-09-15T19:52:19.388" v="0" actId="47"/>
        <pc:sldMkLst>
          <pc:docMk/>
          <pc:sldMk cId="2738165716" sldId="523"/>
        </pc:sldMkLst>
      </pc:sldChg>
      <pc:sldChg chg="del">
        <pc:chgData name="Paula McElwee" userId="9253ccc78c5345ae" providerId="LiveId" clId="{59D2F993-33AF-4935-AA05-B71466C6BDC1}" dt="2020-09-15T19:52:19.388" v="0" actId="47"/>
        <pc:sldMkLst>
          <pc:docMk/>
          <pc:sldMk cId="1150464151" sldId="524"/>
        </pc:sldMkLst>
      </pc:sldChg>
      <pc:sldChg chg="del">
        <pc:chgData name="Paula McElwee" userId="9253ccc78c5345ae" providerId="LiveId" clId="{59D2F993-33AF-4935-AA05-B71466C6BDC1}" dt="2020-09-15T19:52:19.388" v="0" actId="47"/>
        <pc:sldMkLst>
          <pc:docMk/>
          <pc:sldMk cId="650523569" sldId="526"/>
        </pc:sldMkLst>
      </pc:sldChg>
      <pc:sldChg chg="del">
        <pc:chgData name="Paula McElwee" userId="9253ccc78c5345ae" providerId="LiveId" clId="{59D2F993-33AF-4935-AA05-B71466C6BDC1}" dt="2020-09-15T19:52:19.388" v="0" actId="47"/>
        <pc:sldMkLst>
          <pc:docMk/>
          <pc:sldMk cId="1165010738" sldId="527"/>
        </pc:sldMkLst>
      </pc:sldChg>
      <pc:sldChg chg="del">
        <pc:chgData name="Paula McElwee" userId="9253ccc78c5345ae" providerId="LiveId" clId="{59D2F993-33AF-4935-AA05-B71466C6BDC1}" dt="2020-09-15T19:52:19.388" v="0" actId="47"/>
        <pc:sldMkLst>
          <pc:docMk/>
          <pc:sldMk cId="3063352739" sldId="528"/>
        </pc:sldMkLst>
      </pc:sldChg>
      <pc:sldChg chg="del">
        <pc:chgData name="Paula McElwee" userId="9253ccc78c5345ae" providerId="LiveId" clId="{59D2F993-33AF-4935-AA05-B71466C6BDC1}" dt="2020-09-15T19:52:19.388" v="0" actId="47"/>
        <pc:sldMkLst>
          <pc:docMk/>
          <pc:sldMk cId="2244921401" sldId="529"/>
        </pc:sldMkLst>
      </pc:sldChg>
      <pc:sldChg chg="del">
        <pc:chgData name="Paula McElwee" userId="9253ccc78c5345ae" providerId="LiveId" clId="{59D2F993-33AF-4935-AA05-B71466C6BDC1}" dt="2020-09-15T19:52:19.388" v="0" actId="47"/>
        <pc:sldMkLst>
          <pc:docMk/>
          <pc:sldMk cId="2436989097" sldId="530"/>
        </pc:sldMkLst>
      </pc:sldChg>
      <pc:sldChg chg="del">
        <pc:chgData name="Paula McElwee" userId="9253ccc78c5345ae" providerId="LiveId" clId="{59D2F993-33AF-4935-AA05-B71466C6BDC1}" dt="2020-09-15T19:52:19.388" v="0" actId="47"/>
        <pc:sldMkLst>
          <pc:docMk/>
          <pc:sldMk cId="2822742824" sldId="531"/>
        </pc:sldMkLst>
      </pc:sldChg>
      <pc:sldChg chg="del">
        <pc:chgData name="Paula McElwee" userId="9253ccc78c5345ae" providerId="LiveId" clId="{59D2F993-33AF-4935-AA05-B71466C6BDC1}" dt="2020-09-15T19:52:19.388" v="0" actId="47"/>
        <pc:sldMkLst>
          <pc:docMk/>
          <pc:sldMk cId="3526628338" sldId="532"/>
        </pc:sldMkLst>
      </pc:sldChg>
      <pc:sldChg chg="del">
        <pc:chgData name="Paula McElwee" userId="9253ccc78c5345ae" providerId="LiveId" clId="{59D2F993-33AF-4935-AA05-B71466C6BDC1}" dt="2020-09-15T19:52:19.388" v="0" actId="47"/>
        <pc:sldMkLst>
          <pc:docMk/>
          <pc:sldMk cId="672562155" sldId="5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11/25/2020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11/25/2020</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659333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185763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207028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2707166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2470251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1584049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309209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3184314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308561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john@heveroncpa.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Allocation of Payroll Overhead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756650" cy="5486400"/>
          </a:xfrm>
        </p:spPr>
        <p:txBody>
          <a:bodyPr>
            <a:normAutofit lnSpcReduction="10000"/>
          </a:bodyPr>
          <a:lstStyle/>
          <a:p>
            <a:pPr marL="0" indent="0">
              <a:lnSpc>
                <a:spcPct val="100000"/>
              </a:lnSpc>
              <a:buNone/>
            </a:pPr>
            <a:r>
              <a:rPr lang="en-US" dirty="0"/>
              <a:t>Typical procedures for allocating Payroll Overhead include:</a:t>
            </a:r>
          </a:p>
          <a:p>
            <a:pPr lvl="1">
              <a:lnSpc>
                <a:spcPct val="100000"/>
              </a:lnSpc>
            </a:pPr>
            <a:r>
              <a:rPr lang="en-US" dirty="0"/>
              <a:t>Payroll taxes and fringe benefits (FICA, Unemployment Compensation, and Worker’s Compensation costs) are assigned in the same manner as salaries and wages. Health insurance, dental insurance, life and disability, and other fringe benefits are also allocated in the same manner as salaries and wages.</a:t>
            </a:r>
          </a:p>
          <a:p>
            <a:pPr lvl="1">
              <a:lnSpc>
                <a:spcPct val="100000"/>
              </a:lnSpc>
            </a:pPr>
            <a:r>
              <a:rPr lang="en-US" dirty="0"/>
              <a:t>Vacation, holiday, and sick pay are assigned in the same manner as salaries and wages.</a:t>
            </a:r>
          </a:p>
          <a:p>
            <a:pPr lvl="1">
              <a:lnSpc>
                <a:spcPct val="100000"/>
              </a:lnSpc>
            </a:pPr>
            <a:r>
              <a:rPr lang="en-US" dirty="0"/>
              <a:t>This is true for federal and other programs, lobbying, fundraising, and indirect. </a:t>
            </a:r>
          </a:p>
          <a:p>
            <a:pPr lvl="1">
              <a:lnSpc>
                <a:spcPct val="100000"/>
              </a:lnSpc>
            </a:pPr>
            <a:r>
              <a:rPr lang="en-US" dirty="0"/>
              <a:t>What about personal care services, when your CIL acts as the payroll agent for these additional employees? </a:t>
            </a:r>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3384329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Allocation of Other Costs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lnSpcReduction="10000"/>
          </a:bodyPr>
          <a:lstStyle/>
          <a:p>
            <a:pPr lvl="1">
              <a:lnSpc>
                <a:spcPct val="100000"/>
              </a:lnSpc>
            </a:pPr>
            <a:r>
              <a:rPr lang="en-US" dirty="0"/>
              <a:t>Rent and Utilities – occupancy costs are charged to individual cost objectives/activities based on square footage used by each cost objective or activity. Facilities costs that benefit all cost objectives are included with general and administrative/indirect, and are allocated based on your indirect cost policy (unless you use the 10% de minimis).</a:t>
            </a:r>
          </a:p>
          <a:p>
            <a:pPr lvl="1">
              <a:lnSpc>
                <a:spcPct val="100000"/>
              </a:lnSpc>
            </a:pPr>
            <a:r>
              <a:rPr lang="en-US" dirty="0"/>
              <a:t>Other – Allowable costs that benefit single or multiple cost objectives are assigned directly to those cost objectives. Costs that benefit all cost objectives are included with general and administrative/indirect, and allocated based on your indirect cost policy.</a:t>
            </a:r>
          </a:p>
        </p:txBody>
      </p:sp>
      <p:sp>
        <p:nvSpPr>
          <p:cNvPr id="4" name="Slide Number Placeholder 3"/>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4276105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DC1823-3DD0-4356-B1E6-6865351380CC}"/>
              </a:ext>
            </a:extLst>
          </p:cNvPr>
          <p:cNvSpPr>
            <a:spLocks noGrp="1"/>
          </p:cNvSpPr>
          <p:nvPr>
            <p:ph type="title"/>
          </p:nvPr>
        </p:nvSpPr>
        <p:spPr/>
        <p:txBody>
          <a:bodyPr/>
          <a:lstStyle/>
          <a:p>
            <a:r>
              <a:rPr lang="en-US" sz="800" dirty="0">
                <a:solidFill>
                  <a:schemeClr val="bg1">
                    <a:lumMod val="85000"/>
                  </a:schemeClr>
                </a:solidFill>
              </a:rPr>
              <a:t>&gt;&gt;Slide 99 </a:t>
            </a:r>
            <a:br>
              <a:rPr lang="en-US" sz="800" dirty="0">
                <a:solidFill>
                  <a:schemeClr val="bg1">
                    <a:lumMod val="85000"/>
                  </a:schemeClr>
                </a:solidFill>
              </a:rPr>
            </a:br>
            <a:r>
              <a:rPr lang="en-US" dirty="0"/>
              <a:t>Q and A, Assignment, and End of Day 2	</a:t>
            </a:r>
          </a:p>
        </p:txBody>
      </p:sp>
      <p:sp>
        <p:nvSpPr>
          <p:cNvPr id="3" name="Content Placeholder 2">
            <a:extLst>
              <a:ext uri="{FF2B5EF4-FFF2-40B4-BE49-F238E27FC236}">
                <a16:creationId xmlns="" xmlns:a16="http://schemas.microsoft.com/office/drawing/2014/main" id="{5F6C789B-518A-4873-98E2-3AC27430900D}"/>
              </a:ext>
            </a:extLst>
          </p:cNvPr>
          <p:cNvSpPr>
            <a:spLocks noGrp="1"/>
          </p:cNvSpPr>
          <p:nvPr>
            <p:ph idx="1"/>
          </p:nvPr>
        </p:nvSpPr>
        <p:spPr/>
        <p:txBody>
          <a:bodyPr/>
          <a:lstStyle/>
          <a:p>
            <a:r>
              <a:rPr lang="en-US" dirty="0"/>
              <a:t>Find your indirect cost proposal and your approved rate.</a:t>
            </a:r>
          </a:p>
          <a:p>
            <a:r>
              <a:rPr lang="en-US" dirty="0"/>
              <a:t>Are you confident that your center is applying the methodology from your approved plan?</a:t>
            </a:r>
          </a:p>
          <a:p>
            <a:r>
              <a:rPr lang="en-US" dirty="0"/>
              <a:t>Are you submitting required updates?</a:t>
            </a:r>
          </a:p>
          <a:p>
            <a:r>
              <a:rPr lang="en-US" dirty="0"/>
              <a:t>Has your rate changed from time to time?</a:t>
            </a:r>
          </a:p>
        </p:txBody>
      </p:sp>
      <p:sp>
        <p:nvSpPr>
          <p:cNvPr id="4" name="Slide Number Placeholder 3">
            <a:extLst>
              <a:ext uri="{FF2B5EF4-FFF2-40B4-BE49-F238E27FC236}">
                <a16:creationId xmlns="" xmlns:a16="http://schemas.microsoft.com/office/drawing/2014/main" id="{AEBE787E-D985-410E-91D1-918CF24C4297}"/>
              </a:ext>
            </a:extLst>
          </p:cNvPr>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386868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176</a:t>
            </a:r>
            <a:r>
              <a:rPr lang="en-US" dirty="0">
                <a:solidFill>
                  <a:schemeClr val="bg1">
                    <a:lumMod val="95000"/>
                  </a:schemeClr>
                </a:solidFill>
              </a:rPr>
              <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John Heveron, Jr. </a:t>
            </a:r>
            <a:r>
              <a:rPr lang="en-US" dirty="0">
                <a:hlinkClick r:id="rId2"/>
              </a:rPr>
              <a:t>john@heveroncpa.com</a:t>
            </a:r>
            <a:endParaRPr lang="en-US" dirty="0"/>
          </a:p>
          <a:p>
            <a:pPr lvl="1">
              <a:buNone/>
            </a:pPr>
            <a:r>
              <a:rPr lang="en-US" dirty="0"/>
              <a:t>Paula McElwee </a:t>
            </a:r>
            <a:r>
              <a:rPr lang="en-US" dirty="0">
                <a:hlinkClick r:id="rId3"/>
              </a:rPr>
              <a:t>paulamcelwee-ILRU@yahoo.com</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98525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14</a:t>
            </a:fld>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IL-NET </a:t>
            </a:r>
            <a:r>
              <a:rPr lang="en-US" dirty="0">
                <a:ea typeface="Arial"/>
                <a:cs typeface="Arial"/>
                <a:sym typeface="Arial"/>
              </a:rPr>
              <a:t>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143000"/>
            <a:ext cx="9220200" cy="5486399"/>
          </a:xfrm>
        </p:spPr>
        <p:txBody>
          <a:bodyPr>
            <a:noAutofit/>
          </a:bodyPr>
          <a:lstStyle/>
          <a:p>
            <a:pPr marL="0" indent="0" fontAlgn="base">
              <a:lnSpc>
                <a:spcPct val="100000"/>
              </a:lnSpc>
              <a:buNone/>
            </a:pPr>
            <a:r>
              <a:rPr lang="en-US" sz="2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400" dirty="0">
              <a:effectLst/>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14</a:t>
            </a:fld>
            <a:endParaRPr lang="en-US" dirty="0"/>
          </a:p>
        </p:txBody>
      </p:sp>
    </p:spTree>
    <p:extLst>
      <p:ext uri="{BB962C8B-B14F-4D97-AF65-F5344CB8AC3E}">
        <p14:creationId xmlns:p14="http://schemas.microsoft.com/office/powerpoint/2010/main" val="22662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r>
              <a:rPr lang="en-US" sz="3200" b="1" dirty="0">
                <a:solidFill>
                  <a:schemeClr val="bg1">
                    <a:lumMod val="75000"/>
                  </a:schemeClr>
                </a:solidFill>
                <a:latin typeface="Arial Rounded MT Bold" panose="020F0704030504030204" pitchFamily="34" charset="0"/>
              </a:rPr>
              <a:t/>
            </a:r>
            <a:br>
              <a:rPr lang="en-US" sz="3200" b="1" dirty="0">
                <a:solidFill>
                  <a:schemeClr val="bg1">
                    <a:lumMod val="75000"/>
                  </a:schemeClr>
                </a:solidFill>
                <a:latin typeface="Arial Rounded MT Bold" panose="020F0704030504030204" pitchFamily="34" charset="0"/>
              </a:rPr>
            </a:br>
            <a:r>
              <a:rPr lang="en-US" sz="3200" dirty="0"/>
              <a:t>Financial Management for </a:t>
            </a:r>
            <a:br>
              <a:rPr lang="en-US" sz="3200" dirty="0"/>
            </a:br>
            <a:r>
              <a:rPr lang="en-US" sz="3200" dirty="0"/>
              <a:t>Centers for Independent Living</a:t>
            </a: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i="1" dirty="0">
                <a:solidFill>
                  <a:srgbClr val="333399"/>
                </a:solidFill>
                <a:latin typeface="Arial Rounded MT Bold" panose="020F0704030504030204" pitchFamily="34" charset="0"/>
                <a:ea typeface="ＭＳ Ｐゴシック" pitchFamily="34" charset="-128"/>
                <a:cs typeface="Arial" charset="0"/>
              </a:rPr>
              <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dirty="0">
                <a:ea typeface="ＭＳ Ｐゴシック" pitchFamily="34" charset="-128"/>
                <a:cs typeface="Arial" charset="0"/>
              </a:rPr>
              <a:t>John Heveron</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Payroll Allocation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r>
              <a:rPr lang="en-US" dirty="0"/>
              <a:t>What percentage of your total costs is payroll and related costs?  </a:t>
            </a:r>
          </a:p>
          <a:p>
            <a:r>
              <a:rPr lang="en-US" dirty="0"/>
              <a:t>Allocation and documentation of payroll</a:t>
            </a:r>
          </a:p>
          <a:p>
            <a:pPr lvl="1"/>
            <a:r>
              <a:rPr lang="en-US" dirty="0"/>
              <a:t>Some payroll cost is unallowable, specifically payroll for fundraising and lobbying.</a:t>
            </a:r>
          </a:p>
          <a:p>
            <a:pPr lvl="1"/>
            <a:r>
              <a:rPr lang="en-US" dirty="0"/>
              <a:t>Some payroll is directly charged to federal awards and other activities.</a:t>
            </a:r>
          </a:p>
          <a:p>
            <a:pPr lvl="1"/>
            <a:r>
              <a:rPr lang="en-US" dirty="0"/>
              <a:t>Payroll that benefits all activities (such as accounting, HR, general management and the like) is indirect.</a:t>
            </a:r>
          </a:p>
          <a:p>
            <a:pPr lvl="1"/>
            <a:r>
              <a:rPr lang="en-US" dirty="0"/>
              <a:t>Some employees, typically an executive director will provide both direct and indirect services.</a:t>
            </a:r>
          </a:p>
        </p:txBody>
      </p:sp>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2561102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Payroll Allocation</a:t>
            </a:r>
            <a:r>
              <a:rPr lang="en-US" sz="2400" b="0" dirty="0"/>
              <a:t>, 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756650" cy="5681662"/>
          </a:xfrm>
        </p:spPr>
        <p:txBody>
          <a:bodyPr>
            <a:normAutofit fontScale="92500" lnSpcReduction="10000"/>
          </a:bodyPr>
          <a:lstStyle/>
          <a:p>
            <a:pPr>
              <a:lnSpc>
                <a:spcPct val="110000"/>
              </a:lnSpc>
            </a:pPr>
            <a:r>
              <a:rPr lang="en-US" dirty="0"/>
              <a:t>45 CFR section 75.430 provides guidance for documentation and allocation of costs. </a:t>
            </a:r>
          </a:p>
          <a:p>
            <a:pPr>
              <a:lnSpc>
                <a:spcPct val="110000"/>
              </a:lnSpc>
            </a:pPr>
            <a:r>
              <a:rPr lang="en-US" dirty="0"/>
              <a:t>Compensation includes all remuneration </a:t>
            </a:r>
            <a:r>
              <a:rPr lang="en-US" b="1" dirty="0"/>
              <a:t>paid or earned </a:t>
            </a:r>
            <a:r>
              <a:rPr lang="en-US" dirty="0"/>
              <a:t>during the period of performance of the Federal award as long as the payroll is reasonable for the services rendered and is paid consistent with your organization’s policies.</a:t>
            </a:r>
          </a:p>
          <a:p>
            <a:pPr>
              <a:lnSpc>
                <a:spcPct val="110000"/>
              </a:lnSpc>
            </a:pPr>
            <a:r>
              <a:rPr lang="en-US" dirty="0"/>
              <a:t>Payroll allocations to Federal awards and other activities must follow your policies, including your indirect cost rate policy regardless of whether you have an approved indirect cost rate.</a:t>
            </a:r>
          </a:p>
          <a:p>
            <a:pPr>
              <a:lnSpc>
                <a:spcPct val="110000"/>
              </a:lnSpc>
            </a:pPr>
            <a:r>
              <a:rPr lang="en-US" dirty="0"/>
              <a:t>Allocation, you will remember, is required of all your costs to assure that each funding source bears only its fair share of these costs.</a:t>
            </a:r>
          </a:p>
        </p:txBody>
      </p:sp>
      <p:sp>
        <p:nvSpPr>
          <p:cNvPr id="4" name="Slide Number Placeholder 3"/>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425318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Payroll Allocation</a:t>
            </a:r>
            <a:r>
              <a:rPr lang="en-US" sz="2400" b="0" dirty="0"/>
              <a:t>, cont’d. 2</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985250" cy="5237162"/>
          </a:xfrm>
        </p:spPr>
        <p:txBody>
          <a:bodyPr/>
          <a:lstStyle/>
          <a:p>
            <a:pPr marL="0" indent="0">
              <a:lnSpc>
                <a:spcPct val="100000"/>
              </a:lnSpc>
              <a:buNone/>
            </a:pPr>
            <a:r>
              <a:rPr lang="en-US" sz="2600" dirty="0"/>
              <a:t>The regulations go on to say the charges to Federal awards for payroll must be based on organization records that accurately reflect work performed, and that these records must:</a:t>
            </a:r>
          </a:p>
          <a:p>
            <a:pPr lvl="1">
              <a:lnSpc>
                <a:spcPct val="100000"/>
              </a:lnSpc>
            </a:pPr>
            <a:r>
              <a:rPr lang="en-US" sz="2600" dirty="0"/>
              <a:t>be developed by a system of internal controls that provides reasonable assurance that the charges are accurate,   </a:t>
            </a:r>
          </a:p>
          <a:p>
            <a:pPr lvl="1">
              <a:lnSpc>
                <a:spcPct val="100000"/>
              </a:lnSpc>
            </a:pPr>
            <a:r>
              <a:rPr lang="en-US" sz="2600" dirty="0"/>
              <a:t>be allowable and properly allocated,</a:t>
            </a:r>
          </a:p>
          <a:p>
            <a:pPr lvl="1">
              <a:lnSpc>
                <a:spcPct val="100000"/>
              </a:lnSpc>
            </a:pPr>
            <a:r>
              <a:rPr lang="en-US" sz="2600" dirty="0"/>
              <a:t>account for all activity that employees are compensated for, and</a:t>
            </a:r>
          </a:p>
          <a:p>
            <a:pPr lvl="1">
              <a:lnSpc>
                <a:spcPct val="100000"/>
              </a:lnSpc>
            </a:pPr>
            <a:r>
              <a:rPr lang="en-US" sz="2600" dirty="0"/>
              <a:t>document the distribution of the salary among specific activities or cost objectives.</a:t>
            </a:r>
          </a:p>
        </p:txBody>
      </p:sp>
      <p:sp>
        <p:nvSpPr>
          <p:cNvPr id="4" name="Slide Number Placeholder 3"/>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244454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Payroll Allocation</a:t>
            </a:r>
            <a:r>
              <a:rPr lang="en-US" sz="2400" b="0" dirty="0"/>
              <a:t>, cont’d. 3</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sz="2600" dirty="0"/>
              <a:t>The regulations do provide some flexibility.  </a:t>
            </a:r>
          </a:p>
          <a:p>
            <a:pPr>
              <a:lnSpc>
                <a:spcPct val="100000"/>
              </a:lnSpc>
            </a:pPr>
            <a:r>
              <a:rPr lang="en-US" sz="2600" dirty="0"/>
              <a:t>They state that budget estimates can be used for interim accounting purposes, but only: </a:t>
            </a:r>
          </a:p>
          <a:p>
            <a:pPr lvl="1">
              <a:lnSpc>
                <a:spcPct val="100000"/>
              </a:lnSpc>
            </a:pPr>
            <a:r>
              <a:rPr lang="en-US" sz="2600" dirty="0"/>
              <a:t>if they are reasonably accurate and </a:t>
            </a:r>
          </a:p>
          <a:p>
            <a:pPr lvl="1">
              <a:lnSpc>
                <a:spcPct val="100000"/>
              </a:lnSpc>
            </a:pPr>
            <a:r>
              <a:rPr lang="en-US" sz="2600" dirty="0"/>
              <a:t>if changes are identified and entered into the records in a timely manner.  </a:t>
            </a:r>
          </a:p>
          <a:p>
            <a:pPr>
              <a:lnSpc>
                <a:spcPct val="100000"/>
              </a:lnSpc>
            </a:pPr>
            <a:r>
              <a:rPr lang="en-US" sz="2600" dirty="0"/>
              <a:t>They even specifically state that short-term (such as one or two months) fluctuation between workload categories would not need to be adjusted as long as there are proper controls to review actual work performed, and adjustments are made so that the distribution of salaries is reasonable over the longer-term.</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41364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Payroll Allocation</a:t>
            </a:r>
            <a:r>
              <a:rPr lang="en-US" sz="2400" b="0" dirty="0"/>
              <a:t>, cont’d. 4</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dirty="0"/>
              <a:t>How would you interpret those requirements?</a:t>
            </a:r>
          </a:p>
          <a:p>
            <a:pPr>
              <a:lnSpc>
                <a:spcPct val="100000"/>
              </a:lnSpc>
            </a:pPr>
            <a:r>
              <a:rPr lang="en-US" dirty="0"/>
              <a:t>What would be the most efficient way to comply with requirements for documenting allocation of payroll and related costs?</a:t>
            </a:r>
          </a:p>
          <a:p>
            <a:pPr>
              <a:lnSpc>
                <a:spcPct val="100000"/>
              </a:lnSpc>
            </a:pPr>
            <a:r>
              <a:rPr lang="en-US" dirty="0"/>
              <a:t>Would a quarterly “true up” be a good option? Where you reconcile and adjust the allocation?</a:t>
            </a:r>
            <a:endParaRPr lang="en-US" dirty="0">
              <a:highlight>
                <a:srgbClr val="FFFF00"/>
              </a:highlight>
            </a:endParaRPr>
          </a:p>
          <a:p>
            <a:pPr>
              <a:lnSpc>
                <a:spcPct val="100000"/>
              </a:lnSpc>
            </a:pPr>
            <a:r>
              <a:rPr lang="en-US" dirty="0"/>
              <a:t>What about the timing of your drawdowns?</a:t>
            </a:r>
          </a:p>
          <a:p>
            <a:pPr>
              <a:lnSpc>
                <a:spcPct val="100000"/>
              </a:lnSpc>
            </a:pPr>
            <a:r>
              <a:rPr lang="en-US" dirty="0"/>
              <a:t>You must be able to show documentation for the allocation of payroll and related expenses.</a:t>
            </a: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10706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Payroll Allocation</a:t>
            </a:r>
            <a:r>
              <a:rPr lang="en-US" sz="2400" b="0" dirty="0"/>
              <a:t>, cont’d. 5</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HHS regulations confirm that if the standards in this section of the regulations are met, your agency will not be required to provide additional support or documentation for work performed.</a:t>
            </a:r>
          </a:p>
          <a:p>
            <a:pPr>
              <a:lnSpc>
                <a:spcPct val="100000"/>
              </a:lnSpc>
            </a:pPr>
            <a:r>
              <a:rPr lang="en-US" dirty="0"/>
              <a:t>However, many organizations have used personnel activity reports (PARs) to document work performed.  This is a proper compliant practice, and although it is not required, it would be worthwhile to continue a practice that is proper and effective. </a:t>
            </a:r>
          </a:p>
        </p:txBody>
      </p:sp>
      <p:sp>
        <p:nvSpPr>
          <p:cNvPr id="4" name="Slide Number Placeholder 3"/>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423257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F18747-3E99-468C-9206-3DBCB92221F4}"/>
              </a:ext>
            </a:extLst>
          </p:cNvPr>
          <p:cNvSpPr>
            <a:spLocks noGrp="1"/>
          </p:cNvSpPr>
          <p:nvPr>
            <p:ph type="title"/>
          </p:nvPr>
        </p:nvSpPr>
        <p:spPr/>
        <p:txBody>
          <a:bodyPr/>
          <a:lstStyle/>
          <a:p>
            <a:r>
              <a:rPr lang="en-US" sz="500" dirty="0">
                <a:solidFill>
                  <a:schemeClr val="bg1">
                    <a:lumMod val="85000"/>
                  </a:schemeClr>
                </a:solidFill>
              </a:rPr>
              <a:t>&gt;&gt;Slide 96</a:t>
            </a:r>
            <a:r>
              <a:rPr lang="en-US" dirty="0"/>
              <a:t/>
            </a:r>
            <a:br>
              <a:rPr lang="en-US" dirty="0"/>
            </a:br>
            <a:r>
              <a:rPr lang="en-US" dirty="0"/>
              <a:t>Elements of Personnel Activity Report</a:t>
            </a:r>
          </a:p>
        </p:txBody>
      </p:sp>
      <p:graphicFrame>
        <p:nvGraphicFramePr>
          <p:cNvPr id="5" name="Table 5" descr="Elements of Personnel Activity Repport&#10;Table with 10 columns: Date/CARES/Part C/Part B/ State IL/Lobbying/Employment/PTO/General/Admin /Totals&#10;10 blank rows numbered 1-10">
            <a:extLst>
              <a:ext uri="{FF2B5EF4-FFF2-40B4-BE49-F238E27FC236}">
                <a16:creationId xmlns="" xmlns:a16="http://schemas.microsoft.com/office/drawing/2014/main" id="{3EB05AAA-101A-4AA1-BB3D-8C79D20BA3F7}"/>
              </a:ext>
            </a:extLst>
          </p:cNvPr>
          <p:cNvGraphicFramePr>
            <a:graphicFrameLocks noGrp="1"/>
          </p:cNvGraphicFramePr>
          <p:nvPr>
            <p:ph idx="1"/>
            <p:extLst>
              <p:ext uri="{D42A27DB-BD31-4B8C-83A1-F6EECF244321}">
                <p14:modId xmlns:p14="http://schemas.microsoft.com/office/powerpoint/2010/main" val="3722477019"/>
              </p:ext>
            </p:extLst>
          </p:nvPr>
        </p:nvGraphicFramePr>
        <p:xfrm>
          <a:off x="692149" y="1295401"/>
          <a:ext cx="8674101" cy="4287520"/>
        </p:xfrm>
        <a:graphic>
          <a:graphicData uri="http://schemas.openxmlformats.org/drawingml/2006/table">
            <a:tbl>
              <a:tblPr firstRow="1" bandRow="1">
                <a:tableStyleId>{5C22544A-7EE6-4342-B048-85BDC9FD1C3A}</a:tableStyleId>
              </a:tblPr>
              <a:tblGrid>
                <a:gridCol w="830298">
                  <a:extLst>
                    <a:ext uri="{9D8B030D-6E8A-4147-A177-3AD203B41FA5}">
                      <a16:colId xmlns="" xmlns:a16="http://schemas.microsoft.com/office/drawing/2014/main" val="2165073520"/>
                    </a:ext>
                  </a:extLst>
                </a:gridCol>
                <a:gridCol w="687353">
                  <a:extLst>
                    <a:ext uri="{9D8B030D-6E8A-4147-A177-3AD203B41FA5}">
                      <a16:colId xmlns="" xmlns:a16="http://schemas.microsoft.com/office/drawing/2014/main" val="3486372141"/>
                    </a:ext>
                  </a:extLst>
                </a:gridCol>
                <a:gridCol w="762000">
                  <a:extLst>
                    <a:ext uri="{9D8B030D-6E8A-4147-A177-3AD203B41FA5}">
                      <a16:colId xmlns="" xmlns:a16="http://schemas.microsoft.com/office/drawing/2014/main" val="1112510347"/>
                    </a:ext>
                  </a:extLst>
                </a:gridCol>
                <a:gridCol w="762000">
                  <a:extLst>
                    <a:ext uri="{9D8B030D-6E8A-4147-A177-3AD203B41FA5}">
                      <a16:colId xmlns="" xmlns:a16="http://schemas.microsoft.com/office/drawing/2014/main" val="4203304263"/>
                    </a:ext>
                  </a:extLst>
                </a:gridCol>
                <a:gridCol w="838200">
                  <a:extLst>
                    <a:ext uri="{9D8B030D-6E8A-4147-A177-3AD203B41FA5}">
                      <a16:colId xmlns="" xmlns:a16="http://schemas.microsoft.com/office/drawing/2014/main" val="2568606422"/>
                    </a:ext>
                  </a:extLst>
                </a:gridCol>
                <a:gridCol w="950976">
                  <a:extLst>
                    <a:ext uri="{9D8B030D-6E8A-4147-A177-3AD203B41FA5}">
                      <a16:colId xmlns="" xmlns:a16="http://schemas.microsoft.com/office/drawing/2014/main" val="3931023981"/>
                    </a:ext>
                  </a:extLst>
                </a:gridCol>
                <a:gridCol w="1258824">
                  <a:extLst>
                    <a:ext uri="{9D8B030D-6E8A-4147-A177-3AD203B41FA5}">
                      <a16:colId xmlns="" xmlns:a16="http://schemas.microsoft.com/office/drawing/2014/main" val="3030135960"/>
                    </a:ext>
                  </a:extLst>
                </a:gridCol>
                <a:gridCol w="609600">
                  <a:extLst>
                    <a:ext uri="{9D8B030D-6E8A-4147-A177-3AD203B41FA5}">
                      <a16:colId xmlns="" xmlns:a16="http://schemas.microsoft.com/office/drawing/2014/main" val="1868528182"/>
                    </a:ext>
                  </a:extLst>
                </a:gridCol>
                <a:gridCol w="990600">
                  <a:extLst>
                    <a:ext uri="{9D8B030D-6E8A-4147-A177-3AD203B41FA5}">
                      <a16:colId xmlns="" xmlns:a16="http://schemas.microsoft.com/office/drawing/2014/main" val="1602276218"/>
                    </a:ext>
                  </a:extLst>
                </a:gridCol>
                <a:gridCol w="984250">
                  <a:extLst>
                    <a:ext uri="{9D8B030D-6E8A-4147-A177-3AD203B41FA5}">
                      <a16:colId xmlns="" xmlns:a16="http://schemas.microsoft.com/office/drawing/2014/main" val="2609055042"/>
                    </a:ext>
                  </a:extLst>
                </a:gridCol>
              </a:tblGrid>
              <a:tr h="370840">
                <a:tc>
                  <a:txBody>
                    <a:bodyPr/>
                    <a:lstStyle/>
                    <a:p>
                      <a:r>
                        <a:rPr lang="en-US" sz="1600" dirty="0"/>
                        <a:t>Date</a:t>
                      </a:r>
                    </a:p>
                  </a:txBody>
                  <a:tcPr/>
                </a:tc>
                <a:tc>
                  <a:txBody>
                    <a:bodyPr/>
                    <a:lstStyle/>
                    <a:p>
                      <a:r>
                        <a:rPr lang="en-US" sz="1600" dirty="0"/>
                        <a:t>Cares</a:t>
                      </a:r>
                    </a:p>
                  </a:txBody>
                  <a:tcPr/>
                </a:tc>
                <a:tc>
                  <a:txBody>
                    <a:bodyPr/>
                    <a:lstStyle/>
                    <a:p>
                      <a:r>
                        <a:rPr lang="en-US" sz="1600" dirty="0"/>
                        <a:t>Part C</a:t>
                      </a:r>
                    </a:p>
                  </a:txBody>
                  <a:tcPr/>
                </a:tc>
                <a:tc>
                  <a:txBody>
                    <a:bodyPr/>
                    <a:lstStyle/>
                    <a:p>
                      <a:r>
                        <a:rPr lang="en-US" sz="1600" dirty="0"/>
                        <a:t>Part B</a:t>
                      </a:r>
                    </a:p>
                  </a:txBody>
                  <a:tcPr/>
                </a:tc>
                <a:tc>
                  <a:txBody>
                    <a:bodyPr/>
                    <a:lstStyle/>
                    <a:p>
                      <a:r>
                        <a:rPr lang="en-US" sz="1600" dirty="0"/>
                        <a:t>State IL</a:t>
                      </a:r>
                    </a:p>
                  </a:txBody>
                  <a:tcPr/>
                </a:tc>
                <a:tc>
                  <a:txBody>
                    <a:bodyPr/>
                    <a:lstStyle/>
                    <a:p>
                      <a:r>
                        <a:rPr lang="en-US" sz="1600" dirty="0"/>
                        <a:t>Lobbying</a:t>
                      </a:r>
                    </a:p>
                  </a:txBody>
                  <a:tcPr/>
                </a:tc>
                <a:tc>
                  <a:txBody>
                    <a:bodyPr/>
                    <a:lstStyle/>
                    <a:p>
                      <a:r>
                        <a:rPr lang="en-US" sz="1600" dirty="0"/>
                        <a:t>Employment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PTO</a:t>
                      </a:r>
                    </a:p>
                  </a:txBody>
                  <a:tcPr/>
                </a:tc>
                <a:tc>
                  <a:txBody>
                    <a:bodyPr/>
                    <a:lstStyle/>
                    <a:p>
                      <a:r>
                        <a:rPr lang="en-US" sz="1600" dirty="0"/>
                        <a:t>General/Admin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Totals</a:t>
                      </a:r>
                    </a:p>
                    <a:p>
                      <a:endParaRPr lang="en-US" sz="1600" dirty="0"/>
                    </a:p>
                  </a:txBody>
                  <a:tcPr/>
                </a:tc>
                <a:extLst>
                  <a:ext uri="{0D108BD9-81ED-4DB2-BD59-A6C34878D82A}">
                    <a16:rowId xmlns="" xmlns:a16="http://schemas.microsoft.com/office/drawing/2014/main" val="2846128840"/>
                  </a:ext>
                </a:extLst>
              </a:tr>
              <a:tr h="370840">
                <a:tc>
                  <a:txBody>
                    <a:bodyPr/>
                    <a:lstStyle/>
                    <a:p>
                      <a:r>
                        <a:rPr lang="en-US" sz="1600" dirty="0"/>
                        <a:t>1</a:t>
                      </a:r>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 xmlns:a16="http://schemas.microsoft.com/office/drawing/2014/main" val="1770267184"/>
                  </a:ext>
                </a:extLst>
              </a:tr>
              <a:tr h="370840">
                <a:tc>
                  <a:txBody>
                    <a:bodyPr/>
                    <a:lstStyle/>
                    <a:p>
                      <a:r>
                        <a:rPr lang="en-US" sz="1600" dirty="0"/>
                        <a:t>2</a:t>
                      </a:r>
                    </a:p>
                  </a:txBody>
                  <a:tcPr/>
                </a:tc>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 xmlns:a16="http://schemas.microsoft.com/office/drawing/2014/main" val="3336148597"/>
                  </a:ext>
                </a:extLst>
              </a:tr>
              <a:tr h="370840">
                <a:tc>
                  <a:txBody>
                    <a:bodyPr/>
                    <a:lstStyle/>
                    <a:p>
                      <a:r>
                        <a:rPr lang="en-US" sz="1600" dirty="0"/>
                        <a:t>3</a:t>
                      </a:r>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 xmlns:a16="http://schemas.microsoft.com/office/drawing/2014/main" val="665652156"/>
                  </a:ext>
                </a:extLst>
              </a:tr>
              <a:tr h="370840">
                <a:tc>
                  <a:txBody>
                    <a:bodyPr/>
                    <a:lstStyle/>
                    <a:p>
                      <a:r>
                        <a:rPr lang="en-US" sz="1600" dirty="0"/>
                        <a:t>4</a:t>
                      </a:r>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 xmlns:a16="http://schemas.microsoft.com/office/drawing/2014/main" val="1095881428"/>
                  </a:ext>
                </a:extLst>
              </a:tr>
              <a:tr h="370840">
                <a:tc>
                  <a:txBody>
                    <a:bodyPr/>
                    <a:lstStyle/>
                    <a:p>
                      <a:r>
                        <a:rPr lang="en-US" sz="1600" dirty="0"/>
                        <a:t>5</a:t>
                      </a:r>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 xmlns:a16="http://schemas.microsoft.com/office/drawing/2014/main" val="3623038125"/>
                  </a:ext>
                </a:extLst>
              </a:tr>
              <a:tr h="370840">
                <a:tc>
                  <a:txBody>
                    <a:bodyPr/>
                    <a:lstStyle/>
                    <a:p>
                      <a:r>
                        <a:rPr lang="en-US" sz="1600" dirty="0"/>
                        <a:t>6</a:t>
                      </a:r>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 xmlns:a16="http://schemas.microsoft.com/office/drawing/2014/main" val="3479481319"/>
                  </a:ext>
                </a:extLst>
              </a:tr>
              <a:tr h="370840">
                <a:tc>
                  <a:txBody>
                    <a:bodyPr/>
                    <a:lstStyle/>
                    <a:p>
                      <a:r>
                        <a:rPr lang="en-US" sz="1600" dirty="0"/>
                        <a:t>7</a:t>
                      </a:r>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 xmlns:a16="http://schemas.microsoft.com/office/drawing/2014/main" val="2539999597"/>
                  </a:ext>
                </a:extLst>
              </a:tr>
              <a:tr h="370840">
                <a:tc>
                  <a:txBody>
                    <a:bodyPr/>
                    <a:lstStyle/>
                    <a:p>
                      <a:r>
                        <a:rPr lang="en-US" sz="1600" dirty="0"/>
                        <a:t>8</a:t>
                      </a:r>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 xmlns:a16="http://schemas.microsoft.com/office/drawing/2014/main" val="2182052120"/>
                  </a:ext>
                </a:extLst>
              </a:tr>
              <a:tr h="370840">
                <a:tc>
                  <a:txBody>
                    <a:bodyPr/>
                    <a:lstStyle/>
                    <a:p>
                      <a:r>
                        <a:rPr lang="en-US" sz="1600" dirty="0"/>
                        <a:t>9</a:t>
                      </a:r>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 xmlns:a16="http://schemas.microsoft.com/office/drawing/2014/main" val="3002937502"/>
                  </a:ext>
                </a:extLst>
              </a:tr>
              <a:tr h="370840">
                <a:tc>
                  <a:txBody>
                    <a:bodyPr/>
                    <a:lstStyle/>
                    <a:p>
                      <a:r>
                        <a:rPr lang="en-US" sz="1600" dirty="0"/>
                        <a:t>T</a:t>
                      </a:r>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 xmlns:a16="http://schemas.microsoft.com/office/drawing/2014/main" val="3415575544"/>
                  </a:ext>
                </a:extLst>
              </a:tr>
            </a:tbl>
          </a:graphicData>
        </a:graphic>
      </p:graphicFrame>
      <p:sp>
        <p:nvSpPr>
          <p:cNvPr id="4" name="Slide Number Placeholder 3">
            <a:extLst>
              <a:ext uri="{FF2B5EF4-FFF2-40B4-BE49-F238E27FC236}">
                <a16:creationId xmlns="" xmlns:a16="http://schemas.microsoft.com/office/drawing/2014/main" id="{0F40C8F1-3A55-4A1C-BADE-71F559DFCE4D}"/>
              </a:ext>
            </a:extLst>
          </p:cNvPr>
          <p:cNvSpPr>
            <a:spLocks noGrp="1"/>
          </p:cNvSpPr>
          <p:nvPr>
            <p:ph type="sldNum" sz="quarter" idx="12"/>
          </p:nvPr>
        </p:nvSpPr>
        <p:spPr/>
        <p:txBody>
          <a:bodyPr/>
          <a:lstStyle/>
          <a:p>
            <a:fld id="{45AF61AB-B0DD-4F9C-9F8E-E57A609D99F7}" type="slidenum">
              <a:rPr lang="en-US" smtClean="0"/>
              <a:t>9</a:t>
            </a:fld>
            <a:endParaRPr lang="en-US" dirty="0"/>
          </a:p>
        </p:txBody>
      </p:sp>
      <p:sp>
        <p:nvSpPr>
          <p:cNvPr id="7" name="TextBox 6">
            <a:extLst>
              <a:ext uri="{FF2B5EF4-FFF2-40B4-BE49-F238E27FC236}">
                <a16:creationId xmlns="" xmlns:a16="http://schemas.microsoft.com/office/drawing/2014/main" id="{12CF7A2B-A930-4C15-A666-DB4299A9A9ED}"/>
              </a:ext>
            </a:extLst>
          </p:cNvPr>
          <p:cNvSpPr txBox="1"/>
          <p:nvPr/>
        </p:nvSpPr>
        <p:spPr>
          <a:xfrm>
            <a:off x="407324" y="5715000"/>
            <a:ext cx="9041476" cy="1323439"/>
          </a:xfrm>
          <a:prstGeom prst="rect">
            <a:avLst/>
          </a:prstGeom>
          <a:noFill/>
        </p:spPr>
        <p:txBody>
          <a:bodyPr wrap="square" rtlCol="0">
            <a:spAutoFit/>
          </a:bodyPr>
          <a:lstStyle/>
          <a:p>
            <a:r>
              <a:rPr lang="en-US" dirty="0"/>
              <a:t>_______________________________    ____________________________</a:t>
            </a:r>
          </a:p>
          <a:p>
            <a:r>
              <a:rPr lang="en-US" i="1" dirty="0"/>
              <a:t>Signature of employee		   Date (must be after time worked</a:t>
            </a:r>
            <a:r>
              <a:rPr lang="en-US" dirty="0"/>
              <a:t>)</a:t>
            </a:r>
          </a:p>
          <a:p>
            <a:r>
              <a:rPr lang="en-US" dirty="0"/>
              <a:t>I certify that this report is an accurate representation of the activities/effort expended during this pay period and that I have full knowledge of those activities.</a:t>
            </a:r>
          </a:p>
        </p:txBody>
      </p:sp>
    </p:spTree>
    <p:extLst>
      <p:ext uri="{BB962C8B-B14F-4D97-AF65-F5344CB8AC3E}">
        <p14:creationId xmlns:p14="http://schemas.microsoft.com/office/powerpoint/2010/main" val="27150194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TotalTime>
  <Words>943</Words>
  <Application>Microsoft Office PowerPoint</Application>
  <PresentationFormat>Custom</PresentationFormat>
  <Paragraphs>105</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Arial Rounded MT Bold</vt:lpstr>
      <vt:lpstr>Calibri</vt:lpstr>
      <vt:lpstr>IL-Arial Rounded MT Bold</vt:lpstr>
      <vt:lpstr>Tahoma</vt:lpstr>
      <vt:lpstr>Custom Design</vt:lpstr>
      <vt:lpstr>&gt;&gt;Slide 1 ILRU’s IL-NET National  Training and Technical Assistance Center for Independent Living</vt:lpstr>
      <vt:lpstr>&gt;&gt; Slide 2 Financial Management for  Centers for Independent Living Presenters:  John Heveron Paula McElwee</vt:lpstr>
      <vt:lpstr>&gt;&gt; Slide 3  Documenting Payroll Allocation </vt:lpstr>
      <vt:lpstr>&gt;&gt; Slide 4  Documenting Payroll Allocation, cont’d. </vt:lpstr>
      <vt:lpstr>&gt;&gt; Slide 5  Documenting Payroll Allocation, cont’d. 2 </vt:lpstr>
      <vt:lpstr>&gt;&gt; Slide 6  Documenting Payroll Allocation, cont’d. 3 </vt:lpstr>
      <vt:lpstr>&gt;&gt; Slide 7  Documenting Payroll Allocation, cont’d. 4 </vt:lpstr>
      <vt:lpstr>&gt;&gt; Slide 8  Documenting Payroll Allocation, cont’d. 5 </vt:lpstr>
      <vt:lpstr>&gt;&gt;Slide 96 Elements of Personnel Activity Report</vt:lpstr>
      <vt:lpstr>&gt;&gt; Slide 10  Allocation of Payroll Overhead </vt:lpstr>
      <vt:lpstr>&gt;&gt; Slide 11  Allocation of Other Costs </vt:lpstr>
      <vt:lpstr>&gt;&gt;Slide 99  Q and A, Assignment, and End of Day 2 </vt:lpstr>
      <vt:lpstr>&gt;Slide 176 For More Information</vt:lpstr>
      <vt:lpstr>&gt;&gt; Slide 14 IL-NET 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Carol Eubanks</cp:lastModifiedBy>
  <cp:revision>265</cp:revision>
  <cp:lastPrinted>2020-02-12T12:15:31Z</cp:lastPrinted>
  <dcterms:created xsi:type="dcterms:W3CDTF">2019-06-30T15:12:08Z</dcterms:created>
  <dcterms:modified xsi:type="dcterms:W3CDTF">2020-11-25T19:23:26Z</dcterms:modified>
</cp:coreProperties>
</file>