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1"/>
  </p:notesMasterIdLst>
  <p:handoutMasterIdLst>
    <p:handoutMasterId r:id="rId22"/>
  </p:handoutMasterIdLst>
  <p:sldIdLst>
    <p:sldId id="262" r:id="rId2"/>
    <p:sldId id="548" r:id="rId3"/>
    <p:sldId id="474" r:id="rId4"/>
    <p:sldId id="475" r:id="rId5"/>
    <p:sldId id="476" r:id="rId6"/>
    <p:sldId id="477" r:id="rId7"/>
    <p:sldId id="478" r:id="rId8"/>
    <p:sldId id="484" r:id="rId9"/>
    <p:sldId id="485" r:id="rId10"/>
    <p:sldId id="486" r:id="rId11"/>
    <p:sldId id="487" r:id="rId12"/>
    <p:sldId id="488" r:id="rId13"/>
    <p:sldId id="489" r:id="rId14"/>
    <p:sldId id="490" r:id="rId15"/>
    <p:sldId id="491" r:id="rId16"/>
    <p:sldId id="492" r:id="rId17"/>
    <p:sldId id="567" r:id="rId18"/>
    <p:sldId id="547" r:id="rId19"/>
    <p:sldId id="517" r:id="rId20"/>
  </p:sldIdLst>
  <p:sldSz cx="10058400" cy="7772400"/>
  <p:notesSz cx="7010400" cy="92964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urtis, Brooke" initials="CB" lastIdx="18" clrIdx="0">
    <p:extLst>
      <p:ext uri="{19B8F6BF-5375-455C-9EA6-DF929625EA0E}">
        <p15:presenceInfo xmlns:p15="http://schemas.microsoft.com/office/powerpoint/2012/main" userId="S-1-5-21-2125796797-660828019-1501187911-650089" providerId="AD"/>
      </p:ext>
    </p:extLst>
  </p:cmAuthor>
  <p:cmAuthor id="2" name="Carol Eubanks" initials="CE" lastIdx="9" clrIdx="1">
    <p:extLst>
      <p:ext uri="{19B8F6BF-5375-455C-9EA6-DF929625EA0E}">
        <p15:presenceInfo xmlns:p15="http://schemas.microsoft.com/office/powerpoint/2012/main" userId="75585efcf1069a26" providerId="Windows Live"/>
      </p:ext>
    </p:extLst>
  </p:cmAuthor>
  <p:cmAuthor id="3" name="Paula McElwee" initials="PM" lastIdx="2" clrIdx="2">
    <p:extLst>
      <p:ext uri="{19B8F6BF-5375-455C-9EA6-DF929625EA0E}">
        <p15:presenceInfo xmlns:p15="http://schemas.microsoft.com/office/powerpoint/2012/main" userId="9253ccc78c5345a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3657" autoAdjust="0"/>
    <p:restoredTop sz="96323" autoAdjust="0"/>
  </p:normalViewPr>
  <p:slideViewPr>
    <p:cSldViewPr>
      <p:cViewPr varScale="1">
        <p:scale>
          <a:sx n="96" d="100"/>
          <a:sy n="96" d="100"/>
        </p:scale>
        <p:origin x="2538" y="90"/>
      </p:cViewPr>
      <p:guideLst>
        <p:guide orient="horz" pos="2448"/>
        <p:guide pos="3168"/>
      </p:guideLst>
    </p:cSldViewPr>
  </p:slideViewPr>
  <p:outlineViewPr>
    <p:cViewPr>
      <p:scale>
        <a:sx n="33" d="100"/>
        <a:sy n="33" d="100"/>
      </p:scale>
      <p:origin x="0" y="-168018"/>
    </p:cViewPr>
  </p:outlineViewPr>
  <p:notesTextViewPr>
    <p:cViewPr>
      <p:scale>
        <a:sx n="1" d="1"/>
        <a:sy n="1" d="1"/>
      </p:scale>
      <p:origin x="0" y="0"/>
    </p:cViewPr>
  </p:notesTextViewPr>
  <p:sorterViewPr>
    <p:cViewPr>
      <p:scale>
        <a:sx n="200" d="100"/>
        <a:sy n="200" d="100"/>
      </p:scale>
      <p:origin x="0" y="0"/>
    </p:cViewPr>
  </p:sorterViewPr>
  <p:notesViewPr>
    <p:cSldViewPr>
      <p:cViewPr varScale="1">
        <p:scale>
          <a:sx n="64" d="100"/>
          <a:sy n="64" d="100"/>
        </p:scale>
        <p:origin x="2568"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8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a McElwee" userId="9253ccc78c5345ae" providerId="LiveId" clId="{59D2F993-33AF-4935-AA05-B71466C6BDC1}"/>
    <pc:docChg chg="delSld">
      <pc:chgData name="Paula McElwee" userId="9253ccc78c5345ae" providerId="LiveId" clId="{59D2F993-33AF-4935-AA05-B71466C6BDC1}" dt="2020-09-15T19:52:19.388" v="0" actId="47"/>
      <pc:docMkLst>
        <pc:docMk/>
      </pc:docMkLst>
      <pc:sldChg chg="del">
        <pc:chgData name="Paula McElwee" userId="9253ccc78c5345ae" providerId="LiveId" clId="{59D2F993-33AF-4935-AA05-B71466C6BDC1}" dt="2020-09-15T19:52:19.388" v="0" actId="47"/>
        <pc:sldMkLst>
          <pc:docMk/>
          <pc:sldMk cId="3994850793" sldId="504"/>
        </pc:sldMkLst>
      </pc:sldChg>
      <pc:sldChg chg="del">
        <pc:chgData name="Paula McElwee" userId="9253ccc78c5345ae" providerId="LiveId" clId="{59D2F993-33AF-4935-AA05-B71466C6BDC1}" dt="2020-09-15T19:52:19.388" v="0" actId="47"/>
        <pc:sldMkLst>
          <pc:docMk/>
          <pc:sldMk cId="4245556568" sldId="519"/>
        </pc:sldMkLst>
      </pc:sldChg>
      <pc:sldChg chg="del">
        <pc:chgData name="Paula McElwee" userId="9253ccc78c5345ae" providerId="LiveId" clId="{59D2F993-33AF-4935-AA05-B71466C6BDC1}" dt="2020-09-15T19:52:19.388" v="0" actId="47"/>
        <pc:sldMkLst>
          <pc:docMk/>
          <pc:sldMk cId="2623946892" sldId="520"/>
        </pc:sldMkLst>
      </pc:sldChg>
      <pc:sldChg chg="del">
        <pc:chgData name="Paula McElwee" userId="9253ccc78c5345ae" providerId="LiveId" clId="{59D2F993-33AF-4935-AA05-B71466C6BDC1}" dt="2020-09-15T19:52:19.388" v="0" actId="47"/>
        <pc:sldMkLst>
          <pc:docMk/>
          <pc:sldMk cId="709939425" sldId="521"/>
        </pc:sldMkLst>
      </pc:sldChg>
      <pc:sldChg chg="del">
        <pc:chgData name="Paula McElwee" userId="9253ccc78c5345ae" providerId="LiveId" clId="{59D2F993-33AF-4935-AA05-B71466C6BDC1}" dt="2020-09-15T19:52:19.388" v="0" actId="47"/>
        <pc:sldMkLst>
          <pc:docMk/>
          <pc:sldMk cId="2333630041" sldId="522"/>
        </pc:sldMkLst>
      </pc:sldChg>
      <pc:sldChg chg="del">
        <pc:chgData name="Paula McElwee" userId="9253ccc78c5345ae" providerId="LiveId" clId="{59D2F993-33AF-4935-AA05-B71466C6BDC1}" dt="2020-09-15T19:52:19.388" v="0" actId="47"/>
        <pc:sldMkLst>
          <pc:docMk/>
          <pc:sldMk cId="2738165716" sldId="523"/>
        </pc:sldMkLst>
      </pc:sldChg>
      <pc:sldChg chg="del">
        <pc:chgData name="Paula McElwee" userId="9253ccc78c5345ae" providerId="LiveId" clId="{59D2F993-33AF-4935-AA05-B71466C6BDC1}" dt="2020-09-15T19:52:19.388" v="0" actId="47"/>
        <pc:sldMkLst>
          <pc:docMk/>
          <pc:sldMk cId="1150464151" sldId="524"/>
        </pc:sldMkLst>
      </pc:sldChg>
      <pc:sldChg chg="del">
        <pc:chgData name="Paula McElwee" userId="9253ccc78c5345ae" providerId="LiveId" clId="{59D2F993-33AF-4935-AA05-B71466C6BDC1}" dt="2020-09-15T19:52:19.388" v="0" actId="47"/>
        <pc:sldMkLst>
          <pc:docMk/>
          <pc:sldMk cId="650523569" sldId="526"/>
        </pc:sldMkLst>
      </pc:sldChg>
      <pc:sldChg chg="del">
        <pc:chgData name="Paula McElwee" userId="9253ccc78c5345ae" providerId="LiveId" clId="{59D2F993-33AF-4935-AA05-B71466C6BDC1}" dt="2020-09-15T19:52:19.388" v="0" actId="47"/>
        <pc:sldMkLst>
          <pc:docMk/>
          <pc:sldMk cId="1165010738" sldId="527"/>
        </pc:sldMkLst>
      </pc:sldChg>
      <pc:sldChg chg="del">
        <pc:chgData name="Paula McElwee" userId="9253ccc78c5345ae" providerId="LiveId" clId="{59D2F993-33AF-4935-AA05-B71466C6BDC1}" dt="2020-09-15T19:52:19.388" v="0" actId="47"/>
        <pc:sldMkLst>
          <pc:docMk/>
          <pc:sldMk cId="3063352739" sldId="528"/>
        </pc:sldMkLst>
      </pc:sldChg>
      <pc:sldChg chg="del">
        <pc:chgData name="Paula McElwee" userId="9253ccc78c5345ae" providerId="LiveId" clId="{59D2F993-33AF-4935-AA05-B71466C6BDC1}" dt="2020-09-15T19:52:19.388" v="0" actId="47"/>
        <pc:sldMkLst>
          <pc:docMk/>
          <pc:sldMk cId="2244921401" sldId="529"/>
        </pc:sldMkLst>
      </pc:sldChg>
      <pc:sldChg chg="del">
        <pc:chgData name="Paula McElwee" userId="9253ccc78c5345ae" providerId="LiveId" clId="{59D2F993-33AF-4935-AA05-B71466C6BDC1}" dt="2020-09-15T19:52:19.388" v="0" actId="47"/>
        <pc:sldMkLst>
          <pc:docMk/>
          <pc:sldMk cId="2436989097" sldId="530"/>
        </pc:sldMkLst>
      </pc:sldChg>
      <pc:sldChg chg="del">
        <pc:chgData name="Paula McElwee" userId="9253ccc78c5345ae" providerId="LiveId" clId="{59D2F993-33AF-4935-AA05-B71466C6BDC1}" dt="2020-09-15T19:52:19.388" v="0" actId="47"/>
        <pc:sldMkLst>
          <pc:docMk/>
          <pc:sldMk cId="2822742824" sldId="531"/>
        </pc:sldMkLst>
      </pc:sldChg>
      <pc:sldChg chg="del">
        <pc:chgData name="Paula McElwee" userId="9253ccc78c5345ae" providerId="LiveId" clId="{59D2F993-33AF-4935-AA05-B71466C6BDC1}" dt="2020-09-15T19:52:19.388" v="0" actId="47"/>
        <pc:sldMkLst>
          <pc:docMk/>
          <pc:sldMk cId="3526628338" sldId="532"/>
        </pc:sldMkLst>
      </pc:sldChg>
      <pc:sldChg chg="del">
        <pc:chgData name="Paula McElwee" userId="9253ccc78c5345ae" providerId="LiveId" clId="{59D2F993-33AF-4935-AA05-B71466C6BDC1}" dt="2020-09-15T19:52:19.388" v="0" actId="47"/>
        <pc:sldMkLst>
          <pc:docMk/>
          <pc:sldMk cId="672562155" sldId="54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435EDD98-0BE7-4947-A387-4990F7AFBD5B}" type="datetimeFigureOut">
              <a:rPr lang="en-US" smtClean="0"/>
              <a:t>11/29/2020</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15F497E-2CFB-4B9B-B204-045FD3ACCA08}" type="slidenum">
              <a:rPr lang="en-US" smtClean="0"/>
              <a:t>‹#›</a:t>
            </a:fld>
            <a:endParaRPr lang="en-US" dirty="0"/>
          </a:p>
        </p:txBody>
      </p:sp>
    </p:spTree>
    <p:extLst>
      <p:ext uri="{BB962C8B-B14F-4D97-AF65-F5344CB8AC3E}">
        <p14:creationId xmlns:p14="http://schemas.microsoft.com/office/powerpoint/2010/main" val="3899735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B87D9D1-A72C-4980-BA97-6D821C250A20}" type="datetimeFigureOut">
              <a:rPr lang="en-US" smtClean="0"/>
              <a:t>11/29/2020</a:t>
            </a:fld>
            <a:endParaRPr lang="en-US" dirty="0"/>
          </a:p>
        </p:txBody>
      </p:sp>
      <p:sp>
        <p:nvSpPr>
          <p:cNvPr id="4" name="Slide Image Placeholder 3"/>
          <p:cNvSpPr>
            <a:spLocks noGrp="1" noRot="1" noChangeAspect="1"/>
          </p:cNvSpPr>
          <p:nvPr>
            <p:ph type="sldImg" idx="2"/>
          </p:nvPr>
        </p:nvSpPr>
        <p:spPr>
          <a:xfrm>
            <a:off x="1249363" y="696913"/>
            <a:ext cx="4511675"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F40FD86-9BCF-4886-A05C-E17597BA8168}" type="slidenum">
              <a:rPr lang="en-US" smtClean="0"/>
              <a:t>‹#›</a:t>
            </a:fld>
            <a:endParaRPr lang="en-US" dirty="0"/>
          </a:p>
        </p:txBody>
      </p:sp>
    </p:spTree>
    <p:extLst>
      <p:ext uri="{BB962C8B-B14F-4D97-AF65-F5344CB8AC3E}">
        <p14:creationId xmlns:p14="http://schemas.microsoft.com/office/powerpoint/2010/main" val="572508534"/>
      </p:ext>
    </p:extLst>
  </p:cSld>
  <p:clrMap bg1="lt1" tx1="dk1" bg2="lt2" tx2="dk2" accent1="accent1" accent2="accent2" accent3="accent3" accent4="accent4" accent5="accent5" accent6="accent6" hlink="hlink" folHlink="folHlink"/>
  <p:notesStyle>
    <a:lvl1pPr marL="0" algn="l" defTabSz="1018824" rtl="0" eaLnBrk="1" latinLnBrk="0" hangingPunct="1">
      <a:defRPr sz="1300" kern="1200">
        <a:solidFill>
          <a:schemeClr val="tx1"/>
        </a:solidFill>
        <a:latin typeface="+mn-lt"/>
        <a:ea typeface="+mn-ea"/>
        <a:cs typeface="+mn-cs"/>
      </a:defRPr>
    </a:lvl1pPr>
    <a:lvl2pPr marL="509412" algn="l" defTabSz="1018824" rtl="0" eaLnBrk="1" latinLnBrk="0" hangingPunct="1">
      <a:defRPr sz="1300" kern="1200">
        <a:solidFill>
          <a:schemeClr val="tx1"/>
        </a:solidFill>
        <a:latin typeface="+mn-lt"/>
        <a:ea typeface="+mn-ea"/>
        <a:cs typeface="+mn-cs"/>
      </a:defRPr>
    </a:lvl2pPr>
    <a:lvl3pPr marL="1018824" algn="l" defTabSz="1018824" rtl="0" eaLnBrk="1" latinLnBrk="0" hangingPunct="1">
      <a:defRPr sz="1300" kern="1200">
        <a:solidFill>
          <a:schemeClr val="tx1"/>
        </a:solidFill>
        <a:latin typeface="+mn-lt"/>
        <a:ea typeface="+mn-ea"/>
        <a:cs typeface="+mn-cs"/>
      </a:defRPr>
    </a:lvl3pPr>
    <a:lvl4pPr marL="1528237" algn="l" defTabSz="1018824" rtl="0" eaLnBrk="1" latinLnBrk="0" hangingPunct="1">
      <a:defRPr sz="1300" kern="1200">
        <a:solidFill>
          <a:schemeClr val="tx1"/>
        </a:solidFill>
        <a:latin typeface="+mn-lt"/>
        <a:ea typeface="+mn-ea"/>
        <a:cs typeface="+mn-cs"/>
      </a:defRPr>
    </a:lvl4pPr>
    <a:lvl5pPr marL="2037649" algn="l" defTabSz="1018824" rtl="0" eaLnBrk="1" latinLnBrk="0" hangingPunct="1">
      <a:defRPr sz="1300" kern="1200">
        <a:solidFill>
          <a:schemeClr val="tx1"/>
        </a:solidFill>
        <a:latin typeface="+mn-lt"/>
        <a:ea typeface="+mn-ea"/>
        <a:cs typeface="+mn-cs"/>
      </a:defRPr>
    </a:lvl5pPr>
    <a:lvl6pPr marL="2547061" algn="l" defTabSz="1018824" rtl="0" eaLnBrk="1" latinLnBrk="0" hangingPunct="1">
      <a:defRPr sz="1300" kern="1200">
        <a:solidFill>
          <a:schemeClr val="tx1"/>
        </a:solidFill>
        <a:latin typeface="+mn-lt"/>
        <a:ea typeface="+mn-ea"/>
        <a:cs typeface="+mn-cs"/>
      </a:defRPr>
    </a:lvl6pPr>
    <a:lvl7pPr marL="3056473" algn="l" defTabSz="1018824" rtl="0" eaLnBrk="1" latinLnBrk="0" hangingPunct="1">
      <a:defRPr sz="1300" kern="1200">
        <a:solidFill>
          <a:schemeClr val="tx1"/>
        </a:solidFill>
        <a:latin typeface="+mn-lt"/>
        <a:ea typeface="+mn-ea"/>
        <a:cs typeface="+mn-cs"/>
      </a:defRPr>
    </a:lvl7pPr>
    <a:lvl8pPr marL="3565886" algn="l" defTabSz="1018824" rtl="0" eaLnBrk="1" latinLnBrk="0" hangingPunct="1">
      <a:defRPr sz="1300" kern="1200">
        <a:solidFill>
          <a:schemeClr val="tx1"/>
        </a:solidFill>
        <a:latin typeface="+mn-lt"/>
        <a:ea typeface="+mn-ea"/>
        <a:cs typeface="+mn-cs"/>
      </a:defRPr>
    </a:lvl8pPr>
    <a:lvl9pPr marL="4075298" algn="l" defTabSz="101882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a:t>
            </a:fld>
            <a:endParaRPr lang="en-US" dirty="0"/>
          </a:p>
        </p:txBody>
      </p:sp>
    </p:spTree>
    <p:extLst>
      <p:ext uri="{BB962C8B-B14F-4D97-AF65-F5344CB8AC3E}">
        <p14:creationId xmlns:p14="http://schemas.microsoft.com/office/powerpoint/2010/main" val="5095392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10</a:t>
            </a:fld>
            <a:endParaRPr lang="en-US" dirty="0"/>
          </a:p>
        </p:txBody>
      </p:sp>
    </p:spTree>
    <p:extLst>
      <p:ext uri="{BB962C8B-B14F-4D97-AF65-F5344CB8AC3E}">
        <p14:creationId xmlns:p14="http://schemas.microsoft.com/office/powerpoint/2010/main" val="34510526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11</a:t>
            </a:fld>
            <a:endParaRPr lang="en-US" dirty="0"/>
          </a:p>
        </p:txBody>
      </p:sp>
    </p:spTree>
    <p:extLst>
      <p:ext uri="{BB962C8B-B14F-4D97-AF65-F5344CB8AC3E}">
        <p14:creationId xmlns:p14="http://schemas.microsoft.com/office/powerpoint/2010/main" val="20432287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12</a:t>
            </a:fld>
            <a:endParaRPr lang="en-US" dirty="0"/>
          </a:p>
        </p:txBody>
      </p:sp>
    </p:spTree>
    <p:extLst>
      <p:ext uri="{BB962C8B-B14F-4D97-AF65-F5344CB8AC3E}">
        <p14:creationId xmlns:p14="http://schemas.microsoft.com/office/powerpoint/2010/main" val="20360030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13</a:t>
            </a:fld>
            <a:endParaRPr lang="en-US" dirty="0"/>
          </a:p>
        </p:txBody>
      </p:sp>
    </p:spTree>
    <p:extLst>
      <p:ext uri="{BB962C8B-B14F-4D97-AF65-F5344CB8AC3E}">
        <p14:creationId xmlns:p14="http://schemas.microsoft.com/office/powerpoint/2010/main" val="31190796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14</a:t>
            </a:fld>
            <a:endParaRPr lang="en-US" dirty="0"/>
          </a:p>
        </p:txBody>
      </p:sp>
    </p:spTree>
    <p:extLst>
      <p:ext uri="{BB962C8B-B14F-4D97-AF65-F5344CB8AC3E}">
        <p14:creationId xmlns:p14="http://schemas.microsoft.com/office/powerpoint/2010/main" val="33312277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15</a:t>
            </a:fld>
            <a:endParaRPr lang="en-US" dirty="0"/>
          </a:p>
        </p:txBody>
      </p:sp>
    </p:spTree>
    <p:extLst>
      <p:ext uri="{BB962C8B-B14F-4D97-AF65-F5344CB8AC3E}">
        <p14:creationId xmlns:p14="http://schemas.microsoft.com/office/powerpoint/2010/main" val="10961063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16</a:t>
            </a:fld>
            <a:endParaRPr lang="en-US" dirty="0"/>
          </a:p>
        </p:txBody>
      </p:sp>
    </p:spTree>
    <p:extLst>
      <p:ext uri="{BB962C8B-B14F-4D97-AF65-F5344CB8AC3E}">
        <p14:creationId xmlns:p14="http://schemas.microsoft.com/office/powerpoint/2010/main" val="22458712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19</a:t>
            </a:fld>
            <a:endParaRPr lang="en-US" dirty="0"/>
          </a:p>
        </p:txBody>
      </p:sp>
    </p:spTree>
    <p:extLst>
      <p:ext uri="{BB962C8B-B14F-4D97-AF65-F5344CB8AC3E}">
        <p14:creationId xmlns:p14="http://schemas.microsoft.com/office/powerpoint/2010/main" val="1857636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a:t>
            </a:fld>
            <a:endParaRPr lang="en-US" dirty="0"/>
          </a:p>
        </p:txBody>
      </p:sp>
    </p:spTree>
    <p:extLst>
      <p:ext uri="{BB962C8B-B14F-4D97-AF65-F5344CB8AC3E}">
        <p14:creationId xmlns:p14="http://schemas.microsoft.com/office/powerpoint/2010/main" val="25812841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a:t>
            </a:fld>
            <a:endParaRPr lang="en-US" dirty="0"/>
          </a:p>
        </p:txBody>
      </p:sp>
    </p:spTree>
    <p:extLst>
      <p:ext uri="{BB962C8B-B14F-4D97-AF65-F5344CB8AC3E}">
        <p14:creationId xmlns:p14="http://schemas.microsoft.com/office/powerpoint/2010/main" val="110967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4</a:t>
            </a:fld>
            <a:endParaRPr lang="en-US" dirty="0"/>
          </a:p>
        </p:txBody>
      </p:sp>
    </p:spTree>
    <p:extLst>
      <p:ext uri="{BB962C8B-B14F-4D97-AF65-F5344CB8AC3E}">
        <p14:creationId xmlns:p14="http://schemas.microsoft.com/office/powerpoint/2010/main" val="17258746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5</a:t>
            </a:fld>
            <a:endParaRPr lang="en-US" dirty="0"/>
          </a:p>
        </p:txBody>
      </p:sp>
    </p:spTree>
    <p:extLst>
      <p:ext uri="{BB962C8B-B14F-4D97-AF65-F5344CB8AC3E}">
        <p14:creationId xmlns:p14="http://schemas.microsoft.com/office/powerpoint/2010/main" val="20908252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6</a:t>
            </a:fld>
            <a:endParaRPr lang="en-US" dirty="0"/>
          </a:p>
        </p:txBody>
      </p:sp>
    </p:spTree>
    <p:extLst>
      <p:ext uri="{BB962C8B-B14F-4D97-AF65-F5344CB8AC3E}">
        <p14:creationId xmlns:p14="http://schemas.microsoft.com/office/powerpoint/2010/main" val="3125440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7</a:t>
            </a:fld>
            <a:endParaRPr lang="en-US" dirty="0"/>
          </a:p>
        </p:txBody>
      </p:sp>
    </p:spTree>
    <p:extLst>
      <p:ext uri="{BB962C8B-B14F-4D97-AF65-F5344CB8AC3E}">
        <p14:creationId xmlns:p14="http://schemas.microsoft.com/office/powerpoint/2010/main" val="20567361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8</a:t>
            </a:fld>
            <a:endParaRPr lang="en-US" dirty="0"/>
          </a:p>
        </p:txBody>
      </p:sp>
    </p:spTree>
    <p:extLst>
      <p:ext uri="{BB962C8B-B14F-4D97-AF65-F5344CB8AC3E}">
        <p14:creationId xmlns:p14="http://schemas.microsoft.com/office/powerpoint/2010/main" val="21904312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9</a:t>
            </a:fld>
            <a:endParaRPr lang="en-US" dirty="0"/>
          </a:p>
        </p:txBody>
      </p:sp>
    </p:spTree>
    <p:extLst>
      <p:ext uri="{BB962C8B-B14F-4D97-AF65-F5344CB8AC3E}">
        <p14:creationId xmlns:p14="http://schemas.microsoft.com/office/powerpoint/2010/main" val="2405331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57300" y="1828800"/>
            <a:ext cx="7543800" cy="1828800"/>
          </a:xfrm>
        </p:spPr>
        <p:txBody>
          <a:bodyPr anchor="b">
            <a:normAutofit/>
          </a:bodyPr>
          <a:lstStyle>
            <a:lvl1pPr algn="ctr">
              <a:defRPr sz="3600"/>
            </a:lvl1pPr>
          </a:lstStyle>
          <a:p>
            <a:r>
              <a:rPr lang="en-US" dirty="0"/>
              <a:t>Click to edit Master title style</a:t>
            </a:r>
          </a:p>
        </p:txBody>
      </p:sp>
      <p:sp>
        <p:nvSpPr>
          <p:cNvPr id="3" name="Subtitle 2"/>
          <p:cNvSpPr>
            <a:spLocks noGrp="1"/>
          </p:cNvSpPr>
          <p:nvPr>
            <p:ph type="subTitle" idx="1"/>
          </p:nvPr>
        </p:nvSpPr>
        <p:spPr>
          <a:xfrm>
            <a:off x="1257300" y="4083050"/>
            <a:ext cx="7543800" cy="1876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p:txBody>
          <a:bodyPr/>
          <a:lstStyle/>
          <a:p>
            <a:fld id="{45AF61AB-B0DD-4F9C-9F8E-E57A609D99F7}" type="slidenum">
              <a:rPr lang="en-US" smtClean="0"/>
              <a:t>‹#›</a:t>
            </a:fld>
            <a:endParaRPr lang="en-US" dirty="0"/>
          </a:p>
        </p:txBody>
      </p:sp>
    </p:spTree>
    <p:extLst>
      <p:ext uri="{BB962C8B-B14F-4D97-AF65-F5344CB8AC3E}">
        <p14:creationId xmlns:p14="http://schemas.microsoft.com/office/powerpoint/2010/main" val="3876736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92150" y="381000"/>
            <a:ext cx="8985250" cy="914401"/>
          </a:xfrm>
        </p:spPr>
        <p:txBody>
          <a:bodyPr/>
          <a:lstStyle>
            <a:lvl1pPr>
              <a:defRPr>
                <a:solidFill>
                  <a:srgbClr val="333399"/>
                </a:solidFill>
              </a:defRPr>
            </a:lvl1pPr>
          </a:lstStyle>
          <a:p>
            <a:r>
              <a:rPr lang="en-US" dirty="0"/>
              <a:t>Click to Edit Master Title Style</a:t>
            </a:r>
          </a:p>
        </p:txBody>
      </p:sp>
      <p:sp>
        <p:nvSpPr>
          <p:cNvPr id="3" name="Content Placeholder 2"/>
          <p:cNvSpPr>
            <a:spLocks noGrp="1"/>
          </p:cNvSpPr>
          <p:nvPr>
            <p:ph idx="1"/>
          </p:nvPr>
        </p:nvSpPr>
        <p:spPr>
          <a:xfrm>
            <a:off x="692150" y="1447800"/>
            <a:ext cx="8756650" cy="5237162"/>
          </a:xfrm>
        </p:spPr>
        <p:txBody>
          <a:bodyPr>
            <a:normAutofit/>
          </a:bodyPr>
          <a:lstStyle>
            <a:lvl1pPr>
              <a:defRPr sz="2800"/>
            </a:lvl1pPr>
            <a:lvl2pPr>
              <a:defRPr sz="2800"/>
            </a:lvl2pPr>
            <a:lvl3pPr>
              <a:defRPr sz="2800"/>
            </a:lvl3pPr>
            <a:lvl4pPr>
              <a:defRPr sz="2800"/>
            </a:lvl4pPr>
            <a:lvl5pPr>
              <a:defRPr sz="2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45AF61AB-B0DD-4F9C-9F8E-E57A609D99F7}" type="slidenum">
              <a:rPr lang="en-US" smtClean="0"/>
              <a:t>‹#›</a:t>
            </a:fld>
            <a:endParaRPr lang="en-US" dirty="0"/>
          </a:p>
        </p:txBody>
      </p:sp>
      <p:sp>
        <p:nvSpPr>
          <p:cNvPr id="7" name="Rectangle 6"/>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841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2150" y="2068513"/>
            <a:ext cx="4260850" cy="4932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5400" y="2068513"/>
            <a:ext cx="4260850" cy="4932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45AF61AB-B0DD-4F9C-9F8E-E57A609D99F7}" type="slidenum">
              <a:rPr lang="en-US" smtClean="0"/>
              <a:t>‹#›</a:t>
            </a:fld>
            <a:endParaRPr lang="en-US" dirty="0"/>
          </a:p>
        </p:txBody>
      </p:sp>
      <p:sp>
        <p:nvSpPr>
          <p:cNvPr id="6" name="Rectangle 5"/>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7312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150" y="414338"/>
            <a:ext cx="8675688" cy="1501775"/>
          </a:xfrm>
        </p:spPr>
        <p:txBody>
          <a:bodyPr/>
          <a:lstStyle/>
          <a:p>
            <a:r>
              <a:rPr lang="en-US"/>
              <a:t>Click to edit Master title style</a:t>
            </a:r>
          </a:p>
        </p:txBody>
      </p:sp>
      <p:sp>
        <p:nvSpPr>
          <p:cNvPr id="3" name="Text Placeholder 2"/>
          <p:cNvSpPr>
            <a:spLocks noGrp="1"/>
          </p:cNvSpPr>
          <p:nvPr>
            <p:ph type="body" idx="1"/>
          </p:nvPr>
        </p:nvSpPr>
        <p:spPr>
          <a:xfrm>
            <a:off x="692150" y="1905000"/>
            <a:ext cx="4256088" cy="933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92150" y="2838450"/>
            <a:ext cx="4256088" cy="4176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92700" y="1905000"/>
            <a:ext cx="4275138" cy="933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92700" y="2838450"/>
            <a:ext cx="4275138" cy="4176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45AF61AB-B0DD-4F9C-9F8E-E57A609D99F7}" type="slidenum">
              <a:rPr lang="en-US" smtClean="0"/>
              <a:t>‹#›</a:t>
            </a:fld>
            <a:endParaRPr lang="en-US" dirty="0"/>
          </a:p>
        </p:txBody>
      </p:sp>
      <p:sp>
        <p:nvSpPr>
          <p:cNvPr id="8" name="Rectangle 7"/>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43666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2150" y="609599"/>
            <a:ext cx="8674100" cy="91440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92150" y="1752600"/>
            <a:ext cx="8674100" cy="493236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7104063" y="7129462"/>
            <a:ext cx="2262187" cy="414338"/>
          </a:xfrm>
          <a:prstGeom prst="rect">
            <a:avLst/>
          </a:prstGeom>
        </p:spPr>
        <p:txBody>
          <a:bodyPr vert="horz" lIns="91440" tIns="45720" rIns="91440" bIns="45720" rtlCol="0" anchor="ctr"/>
          <a:lstStyle>
            <a:lvl1pPr algn="r">
              <a:defRPr sz="1400">
                <a:solidFill>
                  <a:schemeClr val="tx1"/>
                </a:solidFill>
              </a:defRPr>
            </a:lvl1pPr>
          </a:lstStyle>
          <a:p>
            <a:fld id="{45AF61AB-B0DD-4F9C-9F8E-E57A609D99F7}" type="slidenum">
              <a:rPr lang="en-US" smtClean="0"/>
              <a:pPr/>
              <a:t>‹#›</a:t>
            </a:fld>
            <a:endParaRPr lang="en-US" dirty="0"/>
          </a:p>
        </p:txBody>
      </p:sp>
      <p:pic>
        <p:nvPicPr>
          <p:cNvPr id="8" name="Picture 7" descr="ILRU logo - ilru red block letters with blue &quot;eyebrow&quot; over it"/>
          <p:cNvPicPr>
            <a:picLocks noChangeAspect="1"/>
          </p:cNvPicPr>
          <p:nvPr userDrawn="1"/>
        </p:nvPicPr>
        <p:blipFill>
          <a:blip r:embed="rId6" cstate="print"/>
          <a:stretch>
            <a:fillRect/>
          </a:stretch>
        </p:blipFill>
        <p:spPr>
          <a:xfrm>
            <a:off x="4847431" y="7066280"/>
            <a:ext cx="838200" cy="401320"/>
          </a:xfrm>
          <a:prstGeom prst="rect">
            <a:avLst/>
          </a:prstGeom>
        </p:spPr>
      </p:pic>
      <p:sp>
        <p:nvSpPr>
          <p:cNvPr id="7" name="Rectangle 6"/>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7471286"/>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5" r:id="rId3"/>
    <p:sldLayoutId id="2147483656" r:id="rId4"/>
  </p:sldLayoutIdLst>
  <p:hf hdr="0" ftr="0" dt="0"/>
  <p:txStyles>
    <p:titleStyle>
      <a:lvl1pPr algn="l" defTabSz="914400" rtl="0" eaLnBrk="1" latinLnBrk="0" hangingPunct="1">
        <a:lnSpc>
          <a:spcPct val="90000"/>
        </a:lnSpc>
        <a:spcBef>
          <a:spcPct val="0"/>
        </a:spcBef>
        <a:buNone/>
        <a:defRPr sz="2800" b="1" kern="1200">
          <a:solidFill>
            <a:srgbClr val="333399"/>
          </a:solidFill>
          <a:latin typeface="Arial Rounded MT Bold" panose="020B060402020202020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paulamcelwee-ILRU@yahoo.com" TargetMode="External"/><Relationship Id="rId2" Type="http://schemas.openxmlformats.org/officeDocument/2006/relationships/hyperlink" Target="mailto:john@heveroncpa.co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irs.gov/forms-pubs/about-form-w-4"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title"/>
          </p:nvPr>
        </p:nvSpPr>
        <p:spPr>
          <a:xfrm>
            <a:off x="692150" y="381000"/>
            <a:ext cx="8985250" cy="1752600"/>
          </a:xfrm>
        </p:spPr>
        <p:txBody>
          <a:bodyPr>
            <a:normAutofit/>
          </a:bodyPr>
          <a:lstStyle/>
          <a:p>
            <a:pPr marL="0" indent="0" algn="ctr">
              <a:lnSpc>
                <a:spcPct val="100000"/>
              </a:lnSpc>
            </a:pPr>
            <a:r>
              <a:rPr lang="en-US" sz="600" dirty="0">
                <a:solidFill>
                  <a:schemeClr val="bg1">
                    <a:lumMod val="85000"/>
                  </a:schemeClr>
                </a:solidFill>
                <a:latin typeface="IL-Arial Rounded MT Bold"/>
              </a:rPr>
              <a:t>&gt;&gt;Slide 1</a:t>
            </a:r>
            <a:br>
              <a:rPr lang="en-US" sz="600" dirty="0">
                <a:solidFill>
                  <a:schemeClr val="bg1">
                    <a:lumMod val="85000"/>
                  </a:schemeClr>
                </a:solidFill>
                <a:latin typeface="IL-Arial Rounded MT Bold"/>
              </a:rPr>
            </a:br>
            <a:r>
              <a:rPr lang="en-US" dirty="0">
                <a:latin typeface="IL-Arial Rounded MT Bold"/>
              </a:rPr>
              <a:t>ILRU’s IL-NET National </a:t>
            </a:r>
            <a:br>
              <a:rPr lang="en-US" dirty="0">
                <a:latin typeface="IL-Arial Rounded MT Bold"/>
              </a:rPr>
            </a:br>
            <a:r>
              <a:rPr lang="en-US" dirty="0">
                <a:latin typeface="IL-Arial Rounded MT Bold"/>
              </a:rPr>
              <a:t>Training and Technical Assistance Center for Independent Living</a:t>
            </a:r>
            <a:endParaRPr lang="en-US" dirty="0"/>
          </a:p>
        </p:txBody>
      </p:sp>
      <p:pic>
        <p:nvPicPr>
          <p:cNvPr id="8" name="Picture 5" descr="We create opportunities for independence for people with disabilities through research, education, and consultation. ILRU logo in block red letters with blue eyebrow swoosh above and below Independent Living Research utilization. www.ilru.org. " title="ILRU Logo"/>
          <p:cNvPicPr>
            <a:picLocks noChangeAspect="1"/>
          </p:cNvPicPr>
          <p:nvPr/>
        </p:nvPicPr>
        <p:blipFill rotWithShape="1">
          <a:blip r:embed="rId3">
            <a:extLst>
              <a:ext uri="{28A0092B-C50C-407E-A947-70E740481C1C}">
                <a14:useLocalDpi xmlns:a14="http://schemas.microsoft.com/office/drawing/2010/main" val="0"/>
              </a:ext>
            </a:extLst>
          </a:blip>
          <a:srcRect l="1" t="16746" r="-944" b="11313"/>
          <a:stretch/>
        </p:blipFill>
        <p:spPr bwMode="auto">
          <a:xfrm>
            <a:off x="995761" y="2286000"/>
            <a:ext cx="8149428" cy="4255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692150" y="7312968"/>
            <a:ext cx="4946650" cy="2308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a:t>
            </a:r>
            <a:r>
              <a:rPr lang="en-US" sz="900" dirty="0">
                <a:latin typeface="Arial" panose="020B0604020202020204" pitchFamily="34" charset="0"/>
                <a:cs typeface="Arial" panose="020B0604020202020204" pitchFamily="34" charset="0"/>
              </a:rPr>
              <a:t>for </a:t>
            </a:r>
            <a:r>
              <a:rPr lang="en-US" sz="900" dirty="0">
                <a:solidFill>
                  <a:schemeClr val="tx1"/>
                </a:solidFill>
                <a:effectLst/>
                <a:latin typeface="Arial" panose="020B0604020202020204" pitchFamily="34" charset="0"/>
                <a:cs typeface="Arial" panose="020B0604020202020204" pitchFamily="34" charset="0"/>
              </a:rPr>
              <a:t>Independent Living </a:t>
            </a:r>
            <a:endParaRPr lang="en-US" sz="900" dirty="0">
              <a:solidFill>
                <a:schemeClr val="tx1"/>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a:xfrm>
            <a:off x="6248400" y="7166633"/>
            <a:ext cx="2262187" cy="414338"/>
          </a:xfrm>
        </p:spPr>
        <p:txBody>
          <a:bodyPr/>
          <a:lstStyle/>
          <a:p>
            <a:fld id="{6153527D-BED1-478D-AC23-D9BDE0E418EC}" type="slidenum">
              <a:rPr lang="en-US" smtClean="0"/>
              <a:t>1</a:t>
            </a:fld>
            <a:endParaRPr lang="en-US" dirty="0"/>
          </a:p>
        </p:txBody>
      </p:sp>
    </p:spTree>
    <p:extLst>
      <p:ext uri="{BB962C8B-B14F-4D97-AF65-F5344CB8AC3E}">
        <p14:creationId xmlns:p14="http://schemas.microsoft.com/office/powerpoint/2010/main" val="1572116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a:xfrm>
            <a:off x="692150" y="381000"/>
            <a:ext cx="9137650" cy="914401"/>
          </a:xfrm>
        </p:spPr>
        <p:txBody>
          <a:bodyPr>
            <a:normAutofit/>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10</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Distinguishing Employees From Subcontractors</a:t>
            </a:r>
            <a:r>
              <a:rPr lang="en-US" sz="2400" b="0" dirty="0"/>
              <a:t>, cont’d.</a:t>
            </a:r>
            <a:endParaRPr lang="en-US" dirty="0"/>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lstStyle/>
          <a:p>
            <a:pPr marL="0" indent="0">
              <a:lnSpc>
                <a:spcPct val="100000"/>
              </a:lnSpc>
              <a:buNone/>
            </a:pPr>
            <a:r>
              <a:rPr lang="en-US" dirty="0"/>
              <a:t>Characteristics of subcontractors include:</a:t>
            </a:r>
          </a:p>
          <a:p>
            <a:pPr>
              <a:lnSpc>
                <a:spcPct val="100000"/>
              </a:lnSpc>
            </a:pPr>
            <a:r>
              <a:rPr lang="en-US" dirty="0"/>
              <a:t>The ability to make a profit (or incur a loss).</a:t>
            </a:r>
          </a:p>
          <a:p>
            <a:pPr>
              <a:lnSpc>
                <a:spcPct val="100000"/>
              </a:lnSpc>
            </a:pPr>
            <a:r>
              <a:rPr lang="en-US" dirty="0"/>
              <a:t>The ability to have someone else assist or perform services.</a:t>
            </a:r>
          </a:p>
          <a:p>
            <a:pPr>
              <a:lnSpc>
                <a:spcPct val="100000"/>
              </a:lnSpc>
            </a:pPr>
            <a:r>
              <a:rPr lang="en-US" dirty="0"/>
              <a:t>The need to obtain their own training.</a:t>
            </a:r>
          </a:p>
          <a:p>
            <a:pPr>
              <a:lnSpc>
                <a:spcPct val="100000"/>
              </a:lnSpc>
            </a:pPr>
            <a:r>
              <a:rPr lang="en-US" dirty="0"/>
              <a:t>The need to provide their own tools or equipment.</a:t>
            </a:r>
          </a:p>
          <a:p>
            <a:pPr>
              <a:lnSpc>
                <a:spcPct val="100000"/>
              </a:lnSpc>
            </a:pPr>
            <a:r>
              <a:rPr lang="en-US" dirty="0"/>
              <a:t>Payment is typically by the job rather than hourly, or weekly.</a:t>
            </a:r>
          </a:p>
        </p:txBody>
      </p:sp>
      <p:sp>
        <p:nvSpPr>
          <p:cNvPr id="4" name="Slide Number Placeholder 3"/>
          <p:cNvSpPr>
            <a:spLocks noGrp="1"/>
          </p:cNvSpPr>
          <p:nvPr>
            <p:ph type="sldNum" sz="quarter" idx="12"/>
          </p:nvPr>
        </p:nvSpPr>
        <p:spPr/>
        <p:txBody>
          <a:bodyPr/>
          <a:lstStyle/>
          <a:p>
            <a:fld id="{45AF61AB-B0DD-4F9C-9F8E-E57A609D99F7}" type="slidenum">
              <a:rPr lang="en-US" smtClean="0"/>
              <a:t>10</a:t>
            </a:fld>
            <a:endParaRPr lang="en-US" dirty="0"/>
          </a:p>
        </p:txBody>
      </p:sp>
    </p:spTree>
    <p:extLst>
      <p:ext uri="{BB962C8B-B14F-4D97-AF65-F5344CB8AC3E}">
        <p14:creationId xmlns:p14="http://schemas.microsoft.com/office/powerpoint/2010/main" val="3611296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11</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Subrecipients and Contractors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lstStyle/>
          <a:p>
            <a:pPr>
              <a:lnSpc>
                <a:spcPct val="100000"/>
              </a:lnSpc>
            </a:pPr>
            <a:r>
              <a:rPr lang="en-US" dirty="0"/>
              <a:t>Responsibilities with subrecipients and contractors are very different.</a:t>
            </a:r>
          </a:p>
          <a:p>
            <a:pPr>
              <a:lnSpc>
                <a:spcPct val="100000"/>
              </a:lnSpc>
            </a:pPr>
            <a:r>
              <a:rPr lang="en-US" dirty="0"/>
              <a:t>Agencies must follow their procurement policies when dealing with contractors.</a:t>
            </a:r>
          </a:p>
          <a:p>
            <a:pPr>
              <a:lnSpc>
                <a:spcPct val="100000"/>
              </a:lnSpc>
            </a:pPr>
            <a:r>
              <a:rPr lang="en-US" dirty="0"/>
              <a:t>Agencies have monitoring responsibilities when dealing with subrecipients.</a:t>
            </a:r>
          </a:p>
        </p:txBody>
      </p:sp>
      <p:sp>
        <p:nvSpPr>
          <p:cNvPr id="4" name="Slide Number Placeholder 3"/>
          <p:cNvSpPr>
            <a:spLocks noGrp="1"/>
          </p:cNvSpPr>
          <p:nvPr>
            <p:ph type="sldNum" sz="quarter" idx="12"/>
          </p:nvPr>
        </p:nvSpPr>
        <p:spPr/>
        <p:txBody>
          <a:bodyPr/>
          <a:lstStyle/>
          <a:p>
            <a:fld id="{45AF61AB-B0DD-4F9C-9F8E-E57A609D99F7}" type="slidenum">
              <a:rPr lang="en-US" smtClean="0"/>
              <a:t>11</a:t>
            </a:fld>
            <a:endParaRPr lang="en-US" dirty="0"/>
          </a:p>
        </p:txBody>
      </p:sp>
    </p:spTree>
    <p:extLst>
      <p:ext uri="{BB962C8B-B14F-4D97-AF65-F5344CB8AC3E}">
        <p14:creationId xmlns:p14="http://schemas.microsoft.com/office/powerpoint/2010/main" val="9250110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a:xfrm>
            <a:off x="692150" y="414339"/>
            <a:ext cx="8675688" cy="914400"/>
          </a:xfrm>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12</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Distinguishing Subrecipients From Contractors	</a:t>
            </a:r>
          </a:p>
        </p:txBody>
      </p:sp>
      <p:sp>
        <p:nvSpPr>
          <p:cNvPr id="5" name="Text Placeholder 4"/>
          <p:cNvSpPr>
            <a:spLocks noGrp="1"/>
          </p:cNvSpPr>
          <p:nvPr>
            <p:ph type="body" idx="1"/>
          </p:nvPr>
        </p:nvSpPr>
        <p:spPr>
          <a:xfrm>
            <a:off x="836612" y="1371600"/>
            <a:ext cx="4256088" cy="552450"/>
          </a:xfrm>
        </p:spPr>
        <p:txBody>
          <a:bodyPr>
            <a:normAutofit/>
          </a:bodyPr>
          <a:lstStyle/>
          <a:p>
            <a:pPr algn="ctr"/>
            <a:r>
              <a:rPr lang="en-US" sz="2800" dirty="0"/>
              <a:t>Subrecipients</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sz="half" idx="2"/>
          </p:nvPr>
        </p:nvSpPr>
        <p:spPr>
          <a:xfrm>
            <a:off x="836612" y="2057400"/>
            <a:ext cx="4344988" cy="4572000"/>
          </a:xfrm>
        </p:spPr>
        <p:txBody>
          <a:bodyPr>
            <a:normAutofit/>
          </a:bodyPr>
          <a:lstStyle/>
          <a:p>
            <a:pPr>
              <a:lnSpc>
                <a:spcPct val="100000"/>
              </a:lnSpc>
            </a:pPr>
            <a:r>
              <a:rPr lang="en-US" dirty="0"/>
              <a:t>Determine who will receive federal assistance</a:t>
            </a:r>
          </a:p>
          <a:p>
            <a:pPr>
              <a:lnSpc>
                <a:spcPct val="100000"/>
              </a:lnSpc>
            </a:pPr>
            <a:r>
              <a:rPr lang="en-US" dirty="0"/>
              <a:t>Are responsible for programmatic decision-making</a:t>
            </a:r>
          </a:p>
          <a:p>
            <a:pPr>
              <a:lnSpc>
                <a:spcPct val="100000"/>
              </a:lnSpc>
            </a:pPr>
            <a:r>
              <a:rPr lang="en-US" dirty="0"/>
              <a:t>Are responsible for federal program objectives</a:t>
            </a:r>
          </a:p>
          <a:p>
            <a:pPr>
              <a:lnSpc>
                <a:spcPct val="100000"/>
              </a:lnSpc>
            </a:pPr>
            <a:r>
              <a:rPr lang="en-US" dirty="0"/>
              <a:t>Must adhere to federal award requirements</a:t>
            </a:r>
          </a:p>
          <a:p>
            <a:pPr>
              <a:lnSpc>
                <a:spcPct val="100000"/>
              </a:lnSpc>
            </a:pPr>
            <a:r>
              <a:rPr lang="en-US" dirty="0"/>
              <a:t>Carry out the program</a:t>
            </a:r>
          </a:p>
        </p:txBody>
      </p:sp>
      <p:sp>
        <p:nvSpPr>
          <p:cNvPr id="6" name="Text Placeholder 5"/>
          <p:cNvSpPr>
            <a:spLocks noGrp="1"/>
          </p:cNvSpPr>
          <p:nvPr>
            <p:ph type="body" sz="quarter" idx="3"/>
          </p:nvPr>
        </p:nvSpPr>
        <p:spPr>
          <a:xfrm>
            <a:off x="5092700" y="1371600"/>
            <a:ext cx="4275138" cy="552450"/>
          </a:xfrm>
        </p:spPr>
        <p:txBody>
          <a:bodyPr>
            <a:normAutofit/>
          </a:bodyPr>
          <a:lstStyle/>
          <a:p>
            <a:pPr algn="ctr"/>
            <a:r>
              <a:rPr lang="en-US" sz="2800" dirty="0"/>
              <a:t>Contractors</a:t>
            </a:r>
          </a:p>
        </p:txBody>
      </p:sp>
      <p:sp>
        <p:nvSpPr>
          <p:cNvPr id="7" name="Content Placeholder 6"/>
          <p:cNvSpPr>
            <a:spLocks noGrp="1"/>
          </p:cNvSpPr>
          <p:nvPr>
            <p:ph sz="quarter" idx="4"/>
          </p:nvPr>
        </p:nvSpPr>
        <p:spPr>
          <a:xfrm>
            <a:off x="5092700" y="2057400"/>
            <a:ext cx="4508500" cy="4572000"/>
          </a:xfrm>
        </p:spPr>
        <p:txBody>
          <a:bodyPr>
            <a:normAutofit fontScale="92500"/>
          </a:bodyPr>
          <a:lstStyle/>
          <a:p>
            <a:pPr>
              <a:lnSpc>
                <a:spcPct val="110000"/>
              </a:lnSpc>
            </a:pPr>
            <a:r>
              <a:rPr lang="en-US" dirty="0"/>
              <a:t>Provide goods and/or services based on a procurement relationship</a:t>
            </a:r>
          </a:p>
          <a:p>
            <a:pPr>
              <a:lnSpc>
                <a:spcPct val="110000"/>
              </a:lnSpc>
            </a:pPr>
            <a:r>
              <a:rPr lang="en-US" dirty="0"/>
              <a:t>Normally provide similar goods or services to other purchasers</a:t>
            </a:r>
          </a:p>
          <a:p>
            <a:pPr>
              <a:lnSpc>
                <a:spcPct val="110000"/>
              </a:lnSpc>
            </a:pPr>
            <a:r>
              <a:rPr lang="en-US" dirty="0"/>
              <a:t>Operate in a competitive environment</a:t>
            </a:r>
          </a:p>
          <a:p>
            <a:pPr>
              <a:lnSpc>
                <a:spcPct val="110000"/>
              </a:lnSpc>
            </a:pPr>
            <a:r>
              <a:rPr lang="en-US" dirty="0"/>
              <a:t>Are not subject to compliance requirements of the federal award</a:t>
            </a:r>
            <a:endParaRPr lang="en-US" b="1" dirty="0"/>
          </a:p>
        </p:txBody>
      </p:sp>
      <p:sp>
        <p:nvSpPr>
          <p:cNvPr id="4" name="Slide Number Placeholder 3"/>
          <p:cNvSpPr>
            <a:spLocks noGrp="1"/>
          </p:cNvSpPr>
          <p:nvPr>
            <p:ph type="sldNum" sz="quarter" idx="12"/>
          </p:nvPr>
        </p:nvSpPr>
        <p:spPr/>
        <p:txBody>
          <a:bodyPr/>
          <a:lstStyle/>
          <a:p>
            <a:fld id="{45AF61AB-B0DD-4F9C-9F8E-E57A609D99F7}" type="slidenum">
              <a:rPr lang="en-US" smtClean="0"/>
              <a:t>12</a:t>
            </a:fld>
            <a:endParaRPr lang="en-US" dirty="0"/>
          </a:p>
        </p:txBody>
      </p:sp>
    </p:spTree>
    <p:extLst>
      <p:ext uri="{BB962C8B-B14F-4D97-AF65-F5344CB8AC3E}">
        <p14:creationId xmlns:p14="http://schemas.microsoft.com/office/powerpoint/2010/main" val="12951554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13</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Subrecipient Monitoring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normAutofit fontScale="92500" lnSpcReduction="20000"/>
          </a:bodyPr>
          <a:lstStyle/>
          <a:p>
            <a:pPr marL="0" indent="0">
              <a:lnSpc>
                <a:spcPct val="110000"/>
              </a:lnSpc>
              <a:buNone/>
            </a:pPr>
            <a:r>
              <a:rPr lang="en-US" dirty="0"/>
              <a:t>Pass-through agency must, provide the subrecipient with:</a:t>
            </a:r>
          </a:p>
          <a:p>
            <a:pPr lvl="1">
              <a:lnSpc>
                <a:spcPct val="110000"/>
              </a:lnSpc>
            </a:pPr>
            <a:r>
              <a:rPr lang="en-US" dirty="0"/>
              <a:t>the federal award, name, and CFDA number</a:t>
            </a:r>
          </a:p>
          <a:p>
            <a:pPr lvl="1">
              <a:lnSpc>
                <a:spcPct val="110000"/>
              </a:lnSpc>
            </a:pPr>
            <a:r>
              <a:rPr lang="en-US" dirty="0"/>
              <a:t>the federal awarding agency </a:t>
            </a:r>
          </a:p>
          <a:p>
            <a:pPr lvl="1">
              <a:lnSpc>
                <a:spcPct val="110000"/>
              </a:lnSpc>
            </a:pPr>
            <a:r>
              <a:rPr lang="en-US" dirty="0"/>
              <a:t>the </a:t>
            </a:r>
            <a:r>
              <a:rPr lang="en-US" u="sng" dirty="0"/>
              <a:t>current</a:t>
            </a:r>
            <a:r>
              <a:rPr lang="en-US" dirty="0"/>
              <a:t> federal award amount being passed through </a:t>
            </a:r>
          </a:p>
          <a:p>
            <a:pPr lvl="1">
              <a:lnSpc>
                <a:spcPct val="110000"/>
              </a:lnSpc>
            </a:pPr>
            <a:r>
              <a:rPr lang="en-US" dirty="0"/>
              <a:t>the </a:t>
            </a:r>
            <a:r>
              <a:rPr lang="en-US" u="sng" dirty="0"/>
              <a:t>cumulative </a:t>
            </a:r>
            <a:r>
              <a:rPr lang="en-US" dirty="0"/>
              <a:t>federal award amounts being passed through</a:t>
            </a:r>
          </a:p>
          <a:p>
            <a:pPr lvl="1">
              <a:lnSpc>
                <a:spcPct val="110000"/>
              </a:lnSpc>
            </a:pPr>
            <a:r>
              <a:rPr lang="en-US" dirty="0"/>
              <a:t>the date of the award </a:t>
            </a:r>
          </a:p>
          <a:p>
            <a:pPr lvl="1">
              <a:lnSpc>
                <a:spcPct val="110000"/>
              </a:lnSpc>
            </a:pPr>
            <a:r>
              <a:rPr lang="en-US" dirty="0"/>
              <a:t>the timeframe for performing services</a:t>
            </a:r>
          </a:p>
          <a:p>
            <a:pPr lvl="1">
              <a:lnSpc>
                <a:spcPct val="110000"/>
              </a:lnSpc>
            </a:pPr>
            <a:r>
              <a:rPr lang="en-US" dirty="0"/>
              <a:t>your agency’s contact person </a:t>
            </a:r>
          </a:p>
          <a:p>
            <a:pPr lvl="1">
              <a:lnSpc>
                <a:spcPct val="110000"/>
              </a:lnSpc>
            </a:pPr>
            <a:r>
              <a:rPr lang="en-US" dirty="0"/>
              <a:t>your ID number </a:t>
            </a:r>
          </a:p>
          <a:p>
            <a:pPr lvl="1">
              <a:lnSpc>
                <a:spcPct val="110000"/>
              </a:lnSpc>
            </a:pPr>
            <a:r>
              <a:rPr lang="en-US" dirty="0"/>
              <a:t>the indirect cost rate (their rate if they have an approved indirect cost rate or use the de minimis 10% rate).</a:t>
            </a:r>
          </a:p>
        </p:txBody>
      </p:sp>
      <p:sp>
        <p:nvSpPr>
          <p:cNvPr id="4" name="Slide Number Placeholder 3"/>
          <p:cNvSpPr>
            <a:spLocks noGrp="1"/>
          </p:cNvSpPr>
          <p:nvPr>
            <p:ph type="sldNum" sz="quarter" idx="12"/>
          </p:nvPr>
        </p:nvSpPr>
        <p:spPr/>
        <p:txBody>
          <a:bodyPr/>
          <a:lstStyle/>
          <a:p>
            <a:fld id="{45AF61AB-B0DD-4F9C-9F8E-E57A609D99F7}" type="slidenum">
              <a:rPr lang="en-US" smtClean="0"/>
              <a:t>13</a:t>
            </a:fld>
            <a:endParaRPr lang="en-US" dirty="0"/>
          </a:p>
        </p:txBody>
      </p:sp>
    </p:spTree>
    <p:extLst>
      <p:ext uri="{BB962C8B-B14F-4D97-AF65-F5344CB8AC3E}">
        <p14:creationId xmlns:p14="http://schemas.microsoft.com/office/powerpoint/2010/main" val="4068546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14</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Subrecipient Risk Assessment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lstStyle/>
          <a:p>
            <a:pPr lvl="0">
              <a:lnSpc>
                <a:spcPct val="100000"/>
              </a:lnSpc>
            </a:pPr>
            <a:r>
              <a:rPr lang="en-US" dirty="0"/>
              <a:t>Consider withholding funds, if there are issues, until evidence of acceptable performance is received. </a:t>
            </a:r>
          </a:p>
          <a:p>
            <a:pPr lvl="0">
              <a:lnSpc>
                <a:spcPct val="100000"/>
              </a:lnSpc>
            </a:pPr>
            <a:r>
              <a:rPr lang="en-US" dirty="0"/>
              <a:t>Consider additional monitoring and more detailed reporting.</a:t>
            </a:r>
          </a:p>
          <a:p>
            <a:pPr lvl="0">
              <a:lnSpc>
                <a:spcPct val="100000"/>
              </a:lnSpc>
            </a:pPr>
            <a:r>
              <a:rPr lang="en-US" dirty="0"/>
              <a:t>If issues are identified, consider training, consider on-site reviews or agreed-upon procedures audits of aspects of their program.</a:t>
            </a:r>
          </a:p>
          <a:p>
            <a:pPr lvl="0">
              <a:lnSpc>
                <a:spcPct val="100000"/>
              </a:lnSpc>
            </a:pPr>
            <a:r>
              <a:rPr lang="en-US" dirty="0"/>
              <a:t>If you receive Part B funds, you are a subrecipient of the Designated State Entity (DSE) and they may consider on-site reviews or other audits of your organization.</a:t>
            </a:r>
          </a:p>
        </p:txBody>
      </p:sp>
      <p:sp>
        <p:nvSpPr>
          <p:cNvPr id="4" name="Slide Number Placeholder 3"/>
          <p:cNvSpPr>
            <a:spLocks noGrp="1"/>
          </p:cNvSpPr>
          <p:nvPr>
            <p:ph type="sldNum" sz="quarter" idx="12"/>
          </p:nvPr>
        </p:nvSpPr>
        <p:spPr/>
        <p:txBody>
          <a:bodyPr/>
          <a:lstStyle/>
          <a:p>
            <a:fld id="{45AF61AB-B0DD-4F9C-9F8E-E57A609D99F7}" type="slidenum">
              <a:rPr lang="en-US" smtClean="0"/>
              <a:t>14</a:t>
            </a:fld>
            <a:endParaRPr lang="en-US" dirty="0"/>
          </a:p>
        </p:txBody>
      </p:sp>
    </p:spTree>
    <p:extLst>
      <p:ext uri="{BB962C8B-B14F-4D97-AF65-F5344CB8AC3E}">
        <p14:creationId xmlns:p14="http://schemas.microsoft.com/office/powerpoint/2010/main" val="349404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15</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Subrecipient Risk Assessment</a:t>
            </a:r>
            <a:r>
              <a:rPr lang="en-US" sz="2400" b="0" dirty="0"/>
              <a:t>, cont’d.</a:t>
            </a:r>
            <a:r>
              <a:rPr lang="en-US" dirty="0"/>
              <a:t>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lstStyle/>
          <a:p>
            <a:pPr lvl="0"/>
            <a:r>
              <a:rPr lang="en-US" dirty="0"/>
              <a:t>Assess the risk of the subrecipient not complying with all requirements (based on our prior experience with the subrecipient, or on the results of previous audits, or the results of federal monitoring that we are aware of).</a:t>
            </a:r>
          </a:p>
          <a:p>
            <a:pPr lvl="0"/>
            <a:r>
              <a:rPr lang="en-US" dirty="0"/>
              <a:t>Monitor subrecipients for performance and compliance (review reports of services they have provided, review audit reports, compare actual accomplishment to objectives).</a:t>
            </a:r>
          </a:p>
          <a:p>
            <a:pPr lvl="0"/>
            <a:r>
              <a:rPr lang="en-US" dirty="0"/>
              <a:t>Monitoring could include things such as calculation of whether per unit costs are as expected, obtaining information about cost overruns, failure to meet goals, delays and the like.</a:t>
            </a:r>
          </a:p>
        </p:txBody>
      </p:sp>
      <p:sp>
        <p:nvSpPr>
          <p:cNvPr id="4" name="Slide Number Placeholder 3"/>
          <p:cNvSpPr>
            <a:spLocks noGrp="1"/>
          </p:cNvSpPr>
          <p:nvPr>
            <p:ph type="sldNum" sz="quarter" idx="12"/>
          </p:nvPr>
        </p:nvSpPr>
        <p:spPr/>
        <p:txBody>
          <a:bodyPr/>
          <a:lstStyle/>
          <a:p>
            <a:fld id="{45AF61AB-B0DD-4F9C-9F8E-E57A609D99F7}" type="slidenum">
              <a:rPr lang="en-US" smtClean="0"/>
              <a:t>15</a:t>
            </a:fld>
            <a:endParaRPr lang="en-US" dirty="0"/>
          </a:p>
        </p:txBody>
      </p:sp>
    </p:spTree>
    <p:extLst>
      <p:ext uri="{BB962C8B-B14F-4D97-AF65-F5344CB8AC3E}">
        <p14:creationId xmlns:p14="http://schemas.microsoft.com/office/powerpoint/2010/main" val="1315887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16</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Information Needed from the Subrecipient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lstStyle/>
          <a:p>
            <a:pPr marL="0" indent="0">
              <a:lnSpc>
                <a:spcPct val="100000"/>
              </a:lnSpc>
              <a:buNone/>
            </a:pPr>
            <a:r>
              <a:rPr lang="en-US" dirty="0"/>
              <a:t>The subrecipient entity must provide: </a:t>
            </a:r>
          </a:p>
          <a:p>
            <a:pPr>
              <a:lnSpc>
                <a:spcPct val="100000"/>
              </a:lnSpc>
            </a:pPr>
            <a:r>
              <a:rPr lang="en-US" dirty="0"/>
              <a:t>Confirmation of their indirect cost rate if they have one, or their election of the 10% de minimis rate. </a:t>
            </a:r>
          </a:p>
          <a:p>
            <a:pPr>
              <a:lnSpc>
                <a:spcPct val="100000"/>
              </a:lnSpc>
            </a:pPr>
            <a:r>
              <a:rPr lang="en-US" dirty="0"/>
              <a:t>Access to records and financial statements. </a:t>
            </a:r>
          </a:p>
          <a:p>
            <a:pPr>
              <a:lnSpc>
                <a:spcPct val="100000"/>
              </a:lnSpc>
            </a:pPr>
            <a:r>
              <a:rPr lang="en-US" dirty="0"/>
              <a:t>The extent of procedures performed will depend on the subrecipient. If they have a federal compliance audit, request and review that to reduce other monitoring. </a:t>
            </a:r>
          </a:p>
          <a:p>
            <a:pPr>
              <a:lnSpc>
                <a:spcPct val="100000"/>
              </a:lnSpc>
            </a:pPr>
            <a:r>
              <a:rPr lang="en-US" dirty="0"/>
              <a:t>If they are a smaller organization with limited federal funding experience, monitoring, and up front training should be much more thorough.</a:t>
            </a:r>
          </a:p>
        </p:txBody>
      </p:sp>
      <p:sp>
        <p:nvSpPr>
          <p:cNvPr id="4" name="Slide Number Placeholder 3"/>
          <p:cNvSpPr>
            <a:spLocks noGrp="1"/>
          </p:cNvSpPr>
          <p:nvPr>
            <p:ph type="sldNum" sz="quarter" idx="12"/>
          </p:nvPr>
        </p:nvSpPr>
        <p:spPr/>
        <p:txBody>
          <a:bodyPr/>
          <a:lstStyle/>
          <a:p>
            <a:fld id="{45AF61AB-B0DD-4F9C-9F8E-E57A609D99F7}" type="slidenum">
              <a:rPr lang="en-US" smtClean="0"/>
              <a:t>16</a:t>
            </a:fld>
            <a:endParaRPr lang="en-US" dirty="0"/>
          </a:p>
        </p:txBody>
      </p:sp>
    </p:spTree>
    <p:extLst>
      <p:ext uri="{BB962C8B-B14F-4D97-AF65-F5344CB8AC3E}">
        <p14:creationId xmlns:p14="http://schemas.microsoft.com/office/powerpoint/2010/main" val="36610826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0E9406-99B1-409D-9E39-B718F8E7E9EF}"/>
              </a:ext>
            </a:extLst>
          </p:cNvPr>
          <p:cNvSpPr>
            <a:spLocks noGrp="1"/>
          </p:cNvSpPr>
          <p:nvPr>
            <p:ph type="title"/>
          </p:nvPr>
        </p:nvSpPr>
        <p:spPr/>
        <p:txBody>
          <a:bodyPr/>
          <a:lstStyle/>
          <a:p>
            <a:r>
              <a:rPr lang="en-US" sz="500" dirty="0">
                <a:solidFill>
                  <a:schemeClr val="bg1">
                    <a:lumMod val="85000"/>
                  </a:schemeClr>
                </a:solidFill>
              </a:rPr>
              <a:t>&gt;&gt;Slide 150</a:t>
            </a:r>
            <a:r>
              <a:rPr lang="en-US" dirty="0"/>
              <a:t/>
            </a:r>
            <a:br>
              <a:rPr lang="en-US" dirty="0"/>
            </a:br>
            <a:r>
              <a:rPr lang="en-US" dirty="0"/>
              <a:t>Q &amp; A and End of Day 3</a:t>
            </a:r>
          </a:p>
        </p:txBody>
      </p:sp>
      <p:sp>
        <p:nvSpPr>
          <p:cNvPr id="4" name="Slide Number Placeholder 3">
            <a:extLst>
              <a:ext uri="{FF2B5EF4-FFF2-40B4-BE49-F238E27FC236}">
                <a16:creationId xmlns="" xmlns:a16="http://schemas.microsoft.com/office/drawing/2014/main" id="{E40E7925-73F8-4210-AE6E-1BFCFFE31405}"/>
              </a:ext>
            </a:extLst>
          </p:cNvPr>
          <p:cNvSpPr>
            <a:spLocks noGrp="1"/>
          </p:cNvSpPr>
          <p:nvPr>
            <p:ph type="sldNum" sz="quarter" idx="12"/>
          </p:nvPr>
        </p:nvSpPr>
        <p:spPr/>
        <p:txBody>
          <a:bodyPr/>
          <a:lstStyle/>
          <a:p>
            <a:fld id="{45AF61AB-B0DD-4F9C-9F8E-E57A609D99F7}" type="slidenum">
              <a:rPr lang="en-US" smtClean="0"/>
              <a:t>17</a:t>
            </a:fld>
            <a:endParaRPr lang="en-US" dirty="0"/>
          </a:p>
        </p:txBody>
      </p:sp>
    </p:spTree>
    <p:extLst>
      <p:ext uri="{BB962C8B-B14F-4D97-AF65-F5344CB8AC3E}">
        <p14:creationId xmlns:p14="http://schemas.microsoft.com/office/powerpoint/2010/main" val="40344612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 dirty="0">
                <a:solidFill>
                  <a:schemeClr val="bg1">
                    <a:lumMod val="95000"/>
                  </a:schemeClr>
                </a:solidFill>
              </a:rPr>
              <a:t>&gt;Slide </a:t>
            </a:r>
            <a:r>
              <a:rPr lang="en-US" sz="600" dirty="0" smtClean="0">
                <a:solidFill>
                  <a:schemeClr val="bg1">
                    <a:lumMod val="95000"/>
                  </a:schemeClr>
                </a:solidFill>
              </a:rPr>
              <a:t>176</a:t>
            </a:r>
            <a:r>
              <a:rPr lang="en-US" dirty="0">
                <a:solidFill>
                  <a:schemeClr val="bg1">
                    <a:lumMod val="95000"/>
                  </a:schemeClr>
                </a:solidFill>
              </a:rPr>
              <a:t/>
            </a:r>
            <a:br>
              <a:rPr lang="en-US" dirty="0">
                <a:solidFill>
                  <a:schemeClr val="bg1">
                    <a:lumMod val="95000"/>
                  </a:schemeClr>
                </a:solidFill>
              </a:rPr>
            </a:br>
            <a:r>
              <a:rPr lang="en-US" dirty="0"/>
              <a:t>For More Information</a:t>
            </a:r>
          </a:p>
        </p:txBody>
      </p:sp>
      <p:sp>
        <p:nvSpPr>
          <p:cNvPr id="3" name="Content Placeholder 2"/>
          <p:cNvSpPr>
            <a:spLocks noGrp="1"/>
          </p:cNvSpPr>
          <p:nvPr>
            <p:ph idx="1"/>
          </p:nvPr>
        </p:nvSpPr>
        <p:spPr/>
        <p:txBody>
          <a:bodyPr/>
          <a:lstStyle/>
          <a:p>
            <a:pPr>
              <a:buFont typeface="Tahoma" pitchFamily="34" charset="0"/>
              <a:buNone/>
            </a:pPr>
            <a:r>
              <a:rPr lang="en-US" dirty="0"/>
              <a:t>Contact:</a:t>
            </a:r>
          </a:p>
          <a:p>
            <a:pPr lvl="1">
              <a:buNone/>
            </a:pPr>
            <a:r>
              <a:rPr lang="en-US" dirty="0"/>
              <a:t>John Heveron, Jr. </a:t>
            </a:r>
            <a:r>
              <a:rPr lang="en-US" dirty="0">
                <a:hlinkClick r:id="rId2"/>
              </a:rPr>
              <a:t>john@heveroncpa.com</a:t>
            </a:r>
            <a:endParaRPr lang="en-US" dirty="0"/>
          </a:p>
          <a:p>
            <a:pPr lvl="1">
              <a:buNone/>
            </a:pPr>
            <a:r>
              <a:rPr lang="en-US" dirty="0"/>
              <a:t>Paula McElwee </a:t>
            </a:r>
            <a:r>
              <a:rPr lang="en-US" dirty="0">
                <a:hlinkClick r:id="rId3"/>
              </a:rPr>
              <a:t>paulamcelwee-ILRU@yahoo.com</a:t>
            </a:r>
            <a:endParaRPr lang="en-US" dirty="0"/>
          </a:p>
        </p:txBody>
      </p:sp>
      <p:sp>
        <p:nvSpPr>
          <p:cNvPr id="4" name="Slide Number Placeholder 3"/>
          <p:cNvSpPr>
            <a:spLocks noGrp="1"/>
          </p:cNvSpPr>
          <p:nvPr>
            <p:ph type="sldNum" sz="quarter" idx="12"/>
          </p:nvPr>
        </p:nvSpPr>
        <p:spPr/>
        <p:txBody>
          <a:bodyPr/>
          <a:lstStyle/>
          <a:p>
            <a:fld id="{45AF61AB-B0DD-4F9C-9F8E-E57A609D99F7}" type="slidenum">
              <a:rPr lang="en-US" smtClean="0"/>
              <a:t>18</a:t>
            </a:fld>
            <a:endParaRPr lang="en-US" dirty="0"/>
          </a:p>
        </p:txBody>
      </p:sp>
    </p:spTree>
    <p:extLst>
      <p:ext uri="{BB962C8B-B14F-4D97-AF65-F5344CB8AC3E}">
        <p14:creationId xmlns:p14="http://schemas.microsoft.com/office/powerpoint/2010/main" val="10624157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150" y="304800"/>
            <a:ext cx="8985250" cy="914401"/>
          </a:xfrm>
        </p:spPr>
        <p:txBody>
          <a:bodyPr>
            <a:normAutofit/>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19</a:t>
            </a:fld>
            <a:r>
              <a:rPr lang="en-US" dirty="0">
                <a:latin typeface="Arial Rounded MT Bold" panose="020F0704030504030204" pitchFamily="34" charset="0"/>
              </a:rPr>
              <a:t/>
            </a:r>
            <a:br>
              <a:rPr lang="en-US" dirty="0">
                <a:latin typeface="Arial Rounded MT Bold" panose="020F0704030504030204" pitchFamily="34" charset="0"/>
              </a:rPr>
            </a:br>
            <a:r>
              <a:rPr lang="en-US" dirty="0">
                <a:latin typeface="Arial Rounded MT Bold" panose="020F0704030504030204" pitchFamily="34" charset="0"/>
              </a:rPr>
              <a:t>IL-NET </a:t>
            </a:r>
            <a:r>
              <a:rPr lang="en-US" dirty="0">
                <a:ea typeface="Arial"/>
                <a:cs typeface="Arial"/>
                <a:sym typeface="Arial"/>
              </a:rPr>
              <a:t>Attribution</a:t>
            </a:r>
            <a:endParaRPr lang="en-US" sz="2800" b="1" dirty="0">
              <a:latin typeface="Arial Rounded MT Bold" panose="020F0704030504030204" pitchFamily="34" charset="0"/>
            </a:endParaRPr>
          </a:p>
        </p:txBody>
      </p:sp>
      <p:sp>
        <p:nvSpPr>
          <p:cNvPr id="3" name="Subtitle 2"/>
          <p:cNvSpPr>
            <a:spLocks noGrp="1"/>
          </p:cNvSpPr>
          <p:nvPr>
            <p:ph idx="1"/>
          </p:nvPr>
        </p:nvSpPr>
        <p:spPr>
          <a:xfrm>
            <a:off x="609600" y="1143000"/>
            <a:ext cx="9220200" cy="5486399"/>
          </a:xfrm>
        </p:spPr>
        <p:txBody>
          <a:bodyPr>
            <a:noAutofit/>
          </a:bodyPr>
          <a:lstStyle/>
          <a:p>
            <a:pPr marL="0" indent="0" fontAlgn="base">
              <a:lnSpc>
                <a:spcPct val="100000"/>
              </a:lnSpc>
              <a:buNone/>
            </a:pPr>
            <a:r>
              <a:rPr lang="en-US" sz="2400" dirty="0"/>
              <a:t>The IL-NET is supported by grant numbers 90ILTA0001 and 90ISTA0001 from the U.S. Administration for Community Living, Department of Health and Human Services, Washington, D.C. 20201. Grantees undertaking projects under government sponsorship are encouraged to express freely their findings and conclusions. Points of view or opinions do not, therefore, necessarily represent official Administration for Community Living policy.</a:t>
            </a:r>
            <a:endParaRPr lang="en-US" sz="2400" dirty="0">
              <a:effectLst/>
            </a:endParaRPr>
          </a:p>
        </p:txBody>
      </p:sp>
      <p:sp>
        <p:nvSpPr>
          <p:cNvPr id="4" name="Slide Number Placeholder 3"/>
          <p:cNvSpPr>
            <a:spLocks noGrp="1"/>
          </p:cNvSpPr>
          <p:nvPr>
            <p:ph type="sldNum" sz="quarter" idx="12"/>
          </p:nvPr>
        </p:nvSpPr>
        <p:spPr/>
        <p:txBody>
          <a:bodyPr/>
          <a:lstStyle/>
          <a:p>
            <a:fld id="{6153527D-BED1-478D-AC23-D9BDE0E418EC}" type="slidenum">
              <a:rPr lang="en-US" smtClean="0"/>
              <a:t>19</a:t>
            </a:fld>
            <a:endParaRPr lang="en-US" dirty="0"/>
          </a:p>
        </p:txBody>
      </p:sp>
    </p:spTree>
    <p:extLst>
      <p:ext uri="{BB962C8B-B14F-4D97-AF65-F5344CB8AC3E}">
        <p14:creationId xmlns:p14="http://schemas.microsoft.com/office/powerpoint/2010/main" val="226620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276600"/>
            <a:ext cx="9144000" cy="1524000"/>
          </a:xfrm>
        </p:spPr>
        <p:txBody>
          <a:bodyPr>
            <a:noAutofit/>
          </a:bodyPr>
          <a:lstStyle/>
          <a:p>
            <a:pPr>
              <a:lnSpc>
                <a:spcPct val="100000"/>
              </a:lnSpc>
            </a:pPr>
            <a:r>
              <a:rPr lang="en-US" sz="600" b="1" dirty="0">
                <a:solidFill>
                  <a:schemeClr val="bg2"/>
                </a:solidFill>
                <a:latin typeface="Arial Rounded MT Bold" panose="020F0704030504030204" pitchFamily="34" charset="0"/>
              </a:rPr>
              <a:t>&gt;&gt; Slide </a:t>
            </a:r>
            <a:fld id="{8A444053-2964-4726-8391-23A946A74AF7}" type="slidenum">
              <a:rPr lang="en-US" sz="600" b="1">
                <a:solidFill>
                  <a:schemeClr val="bg2"/>
                </a:solidFill>
                <a:latin typeface="Arial Rounded MT Bold" panose="020F0704030504030204" pitchFamily="34" charset="0"/>
              </a:rPr>
              <a:pPr>
                <a:lnSpc>
                  <a:spcPct val="100000"/>
                </a:lnSpc>
              </a:pPr>
              <a:t>2</a:t>
            </a:fld>
            <a:r>
              <a:rPr lang="en-US" sz="3200" b="1" dirty="0">
                <a:solidFill>
                  <a:schemeClr val="bg1">
                    <a:lumMod val="75000"/>
                  </a:schemeClr>
                </a:solidFill>
                <a:latin typeface="Arial Rounded MT Bold" panose="020F0704030504030204" pitchFamily="34" charset="0"/>
              </a:rPr>
              <a:t/>
            </a:r>
            <a:br>
              <a:rPr lang="en-US" sz="3200" b="1" dirty="0">
                <a:solidFill>
                  <a:schemeClr val="bg1">
                    <a:lumMod val="75000"/>
                  </a:schemeClr>
                </a:solidFill>
                <a:latin typeface="Arial Rounded MT Bold" panose="020F0704030504030204" pitchFamily="34" charset="0"/>
              </a:rPr>
            </a:br>
            <a:r>
              <a:rPr lang="en-US" sz="3200" dirty="0"/>
              <a:t>Financial Management for </a:t>
            </a:r>
            <a:br>
              <a:rPr lang="en-US" sz="3200" dirty="0"/>
            </a:br>
            <a:r>
              <a:rPr lang="en-US" sz="3200" dirty="0"/>
              <a:t>Centers for Independent Living</a:t>
            </a:r>
            <a:br>
              <a:rPr lang="en-US" sz="3200" dirty="0"/>
            </a:br>
            <a:r>
              <a:rPr lang="en-US" altLang="en-US" sz="2800" i="1" dirty="0">
                <a:solidFill>
                  <a:srgbClr val="333399"/>
                </a:solidFill>
                <a:latin typeface="Arial Rounded MT Bold" panose="020F0704030504030204" pitchFamily="34" charset="0"/>
                <a:ea typeface="ＭＳ Ｐゴシック" pitchFamily="34" charset="-128"/>
                <a:cs typeface="Arial" charset="0"/>
              </a:rPr>
              <a:t>Presenters:</a:t>
            </a:r>
            <a:br>
              <a:rPr lang="en-US" altLang="en-US" sz="2800" i="1" dirty="0">
                <a:solidFill>
                  <a:srgbClr val="333399"/>
                </a:solidFill>
                <a:latin typeface="Arial Rounded MT Bold" panose="020F0704030504030204" pitchFamily="34" charset="0"/>
                <a:ea typeface="ＭＳ Ｐゴシック" pitchFamily="34" charset="-128"/>
                <a:cs typeface="Arial" charset="0"/>
              </a:rPr>
            </a:br>
            <a:r>
              <a:rPr lang="en-US" altLang="en-US" sz="2800" i="1" dirty="0">
                <a:solidFill>
                  <a:srgbClr val="333399"/>
                </a:solidFill>
                <a:latin typeface="Arial Rounded MT Bold" panose="020F0704030504030204" pitchFamily="34" charset="0"/>
                <a:ea typeface="ＭＳ Ｐゴシック" pitchFamily="34" charset="-128"/>
                <a:cs typeface="Arial" charset="0"/>
              </a:rPr>
              <a:t/>
            </a:r>
            <a:br>
              <a:rPr lang="en-US" altLang="en-US" sz="2800" i="1" dirty="0">
                <a:solidFill>
                  <a:srgbClr val="333399"/>
                </a:solidFill>
                <a:latin typeface="Arial Rounded MT Bold" panose="020F0704030504030204" pitchFamily="34" charset="0"/>
                <a:ea typeface="ＭＳ Ｐゴシック" pitchFamily="34" charset="-128"/>
                <a:cs typeface="Arial" charset="0"/>
              </a:rPr>
            </a:br>
            <a:r>
              <a:rPr lang="en-US" altLang="en-US" sz="2800" dirty="0">
                <a:ea typeface="ＭＳ Ｐゴシック" pitchFamily="34" charset="-128"/>
                <a:cs typeface="Arial" charset="0"/>
              </a:rPr>
              <a:t>John Heveron</a:t>
            </a:r>
            <a:br>
              <a:rPr lang="en-US" altLang="en-US" sz="2800" dirty="0">
                <a:ea typeface="ＭＳ Ｐゴシック" pitchFamily="34" charset="-128"/>
                <a:cs typeface="Arial" charset="0"/>
              </a:rPr>
            </a:br>
            <a:r>
              <a:rPr lang="en-US" altLang="en-US" sz="2800" dirty="0">
                <a:ea typeface="ＭＳ Ｐゴシック" pitchFamily="34" charset="-128"/>
                <a:cs typeface="Arial" charset="0"/>
              </a:rPr>
              <a:t>Paula McElwee</a:t>
            </a:r>
            <a:endParaRPr lang="en-US" b="1" dirty="0">
              <a:solidFill>
                <a:srgbClr val="333399"/>
              </a:solidFill>
              <a:latin typeface="Arial Rounded MT Bold" panose="020F0704030504030204" pitchFamily="34" charset="0"/>
            </a:endParaRPr>
          </a:p>
        </p:txBody>
      </p:sp>
      <p:sp>
        <p:nvSpPr>
          <p:cNvPr id="3" name="Slide Number Placeholder 2"/>
          <p:cNvSpPr>
            <a:spLocks noGrp="1"/>
          </p:cNvSpPr>
          <p:nvPr>
            <p:ph type="sldNum" sz="quarter" idx="12"/>
          </p:nvPr>
        </p:nvSpPr>
        <p:spPr/>
        <p:txBody>
          <a:bodyPr/>
          <a:lstStyle/>
          <a:p>
            <a:fld id="{6153527D-BED1-478D-AC23-D9BDE0E418EC}" type="slidenum">
              <a:rPr lang="en-US" smtClean="0"/>
              <a:t>2</a:t>
            </a:fld>
            <a:endParaRPr lang="en-US" dirty="0"/>
          </a:p>
        </p:txBody>
      </p:sp>
    </p:spTree>
    <p:extLst>
      <p:ext uri="{BB962C8B-B14F-4D97-AF65-F5344CB8AC3E}">
        <p14:creationId xmlns:p14="http://schemas.microsoft.com/office/powerpoint/2010/main" val="3238155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3</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Other Financial Reports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normAutofit fontScale="92500" lnSpcReduction="10000"/>
          </a:bodyPr>
          <a:lstStyle/>
          <a:p>
            <a:pPr>
              <a:lnSpc>
                <a:spcPct val="100000"/>
              </a:lnSpc>
            </a:pPr>
            <a:r>
              <a:rPr lang="en-US" dirty="0"/>
              <a:t>Some organizations include other financial reports in their interim internal financial statements.</a:t>
            </a:r>
          </a:p>
          <a:p>
            <a:pPr>
              <a:lnSpc>
                <a:spcPct val="100000"/>
              </a:lnSpc>
            </a:pPr>
            <a:r>
              <a:rPr lang="en-US" dirty="0"/>
              <a:t>Budget comparisons are common. How many organizations use these? Do you find them useful?</a:t>
            </a:r>
          </a:p>
          <a:p>
            <a:pPr>
              <a:lnSpc>
                <a:spcPct val="100000"/>
              </a:lnSpc>
            </a:pPr>
            <a:r>
              <a:rPr lang="en-US" dirty="0"/>
              <a:t>Accounts Receivable aging.</a:t>
            </a:r>
          </a:p>
          <a:p>
            <a:pPr>
              <a:lnSpc>
                <a:spcPct val="100000"/>
              </a:lnSpc>
            </a:pPr>
            <a:r>
              <a:rPr lang="en-US" dirty="0"/>
              <a:t>Accounts Payable aging.</a:t>
            </a:r>
          </a:p>
          <a:p>
            <a:pPr>
              <a:lnSpc>
                <a:spcPct val="100000"/>
              </a:lnSpc>
            </a:pPr>
            <a:r>
              <a:rPr lang="en-US" dirty="0"/>
              <a:t>Does anyone use a dashboard report? What things do you track on that report?</a:t>
            </a:r>
          </a:p>
          <a:p>
            <a:pPr>
              <a:lnSpc>
                <a:spcPct val="100000"/>
              </a:lnSpc>
            </a:pPr>
            <a:r>
              <a:rPr lang="en-US" dirty="0"/>
              <a:t>The latest version of QuickBooks can generate dashboard reports.</a:t>
            </a:r>
          </a:p>
          <a:p>
            <a:pPr>
              <a:lnSpc>
                <a:spcPct val="100000"/>
              </a:lnSpc>
            </a:pPr>
            <a:r>
              <a:rPr lang="en-US" dirty="0"/>
              <a:t>Dashboards can be desirable for communicating your financial statements to your board and other stakeholders.</a:t>
            </a:r>
          </a:p>
        </p:txBody>
      </p:sp>
      <p:sp>
        <p:nvSpPr>
          <p:cNvPr id="4" name="Slide Number Placeholder 3"/>
          <p:cNvSpPr>
            <a:spLocks noGrp="1"/>
          </p:cNvSpPr>
          <p:nvPr>
            <p:ph type="sldNum" sz="quarter" idx="12"/>
          </p:nvPr>
        </p:nvSpPr>
        <p:spPr/>
        <p:txBody>
          <a:bodyPr/>
          <a:lstStyle/>
          <a:p>
            <a:fld id="{45AF61AB-B0DD-4F9C-9F8E-E57A609D99F7}" type="slidenum">
              <a:rPr lang="en-US" smtClean="0"/>
              <a:t>3</a:t>
            </a:fld>
            <a:endParaRPr lang="en-US" dirty="0"/>
          </a:p>
        </p:txBody>
      </p:sp>
    </p:spTree>
    <p:extLst>
      <p:ext uri="{BB962C8B-B14F-4D97-AF65-F5344CB8AC3E}">
        <p14:creationId xmlns:p14="http://schemas.microsoft.com/office/powerpoint/2010/main" val="2153900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4</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Annual Filings</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lstStyle/>
          <a:p>
            <a:pPr>
              <a:lnSpc>
                <a:spcPct val="100000"/>
              </a:lnSpc>
            </a:pPr>
            <a:r>
              <a:rPr lang="en-US" dirty="0"/>
              <a:t>Your organization is generally responsible to file form 990 or form 990 EZ. These are due 4 ½ months after your year-end and there are significant penalties for late filing.</a:t>
            </a:r>
          </a:p>
          <a:p>
            <a:pPr>
              <a:lnSpc>
                <a:spcPct val="100000"/>
              </a:lnSpc>
            </a:pPr>
            <a:r>
              <a:rPr lang="en-US" dirty="0"/>
              <a:t>Extensions are possible.</a:t>
            </a:r>
          </a:p>
          <a:p>
            <a:pPr>
              <a:lnSpc>
                <a:spcPct val="100000"/>
              </a:lnSpc>
            </a:pPr>
            <a:r>
              <a:rPr lang="en-US" dirty="0"/>
              <a:t>You may also have a filing with your Charities Bureau.</a:t>
            </a:r>
          </a:p>
          <a:p>
            <a:pPr>
              <a:lnSpc>
                <a:spcPct val="100000"/>
              </a:lnSpc>
            </a:pPr>
            <a:r>
              <a:rPr lang="en-US" dirty="0"/>
              <a:t>Do you solicit funds in other states? Are you sure?</a:t>
            </a:r>
          </a:p>
        </p:txBody>
      </p:sp>
      <p:sp>
        <p:nvSpPr>
          <p:cNvPr id="4" name="Slide Number Placeholder 3"/>
          <p:cNvSpPr>
            <a:spLocks noGrp="1"/>
          </p:cNvSpPr>
          <p:nvPr>
            <p:ph type="sldNum" sz="quarter" idx="12"/>
          </p:nvPr>
        </p:nvSpPr>
        <p:spPr/>
        <p:txBody>
          <a:bodyPr/>
          <a:lstStyle/>
          <a:p>
            <a:fld id="{45AF61AB-B0DD-4F9C-9F8E-E57A609D99F7}" type="slidenum">
              <a:rPr lang="en-US" smtClean="0"/>
              <a:t>4</a:t>
            </a:fld>
            <a:endParaRPr lang="en-US" dirty="0"/>
          </a:p>
        </p:txBody>
      </p:sp>
    </p:spTree>
    <p:extLst>
      <p:ext uri="{BB962C8B-B14F-4D97-AF65-F5344CB8AC3E}">
        <p14:creationId xmlns:p14="http://schemas.microsoft.com/office/powerpoint/2010/main" val="1352393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5</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Penalties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lstStyle/>
          <a:p>
            <a:pPr marL="0" indent="0">
              <a:lnSpc>
                <a:spcPct val="100000"/>
              </a:lnSpc>
              <a:buNone/>
            </a:pPr>
            <a:r>
              <a:rPr lang="en-US" dirty="0"/>
              <a:t>Pop quiz </a:t>
            </a:r>
            <a:r>
              <a:rPr lang="en-US" dirty="0">
                <a:latin typeface="Times New Roman" panose="02020603050405020304" pitchFamily="18" charset="0"/>
                <a:cs typeface="Times New Roman" panose="02020603050405020304" pitchFamily="18" charset="0"/>
              </a:rPr>
              <a:t>‒</a:t>
            </a:r>
            <a:r>
              <a:rPr lang="en-US" dirty="0"/>
              <a:t> what do you do if you receive a penalty notice?</a:t>
            </a:r>
          </a:p>
          <a:p>
            <a:pPr lvl="1">
              <a:lnSpc>
                <a:spcPct val="100000"/>
              </a:lnSpc>
            </a:pPr>
            <a:r>
              <a:rPr lang="en-US" dirty="0"/>
              <a:t>Pay it?</a:t>
            </a:r>
          </a:p>
          <a:p>
            <a:pPr lvl="1">
              <a:lnSpc>
                <a:spcPct val="100000"/>
              </a:lnSpc>
            </a:pPr>
            <a:r>
              <a:rPr lang="en-US" dirty="0"/>
              <a:t>Protest it?</a:t>
            </a:r>
          </a:p>
          <a:p>
            <a:pPr lvl="1">
              <a:lnSpc>
                <a:spcPct val="100000"/>
              </a:lnSpc>
            </a:pPr>
            <a:r>
              <a:rPr lang="en-US" dirty="0"/>
              <a:t>How do you think IRS selects nonprofits to audit? </a:t>
            </a:r>
          </a:p>
          <a:p>
            <a:pPr lvl="1">
              <a:lnSpc>
                <a:spcPct val="100000"/>
              </a:lnSpc>
            </a:pPr>
            <a:r>
              <a:rPr lang="en-US" dirty="0"/>
              <a:t>Would you like to know exactly what they are going to ask if you are selected?</a:t>
            </a:r>
          </a:p>
        </p:txBody>
      </p:sp>
      <p:sp>
        <p:nvSpPr>
          <p:cNvPr id="4" name="Slide Number Placeholder 3"/>
          <p:cNvSpPr>
            <a:spLocks noGrp="1"/>
          </p:cNvSpPr>
          <p:nvPr>
            <p:ph type="sldNum" sz="quarter" idx="12"/>
          </p:nvPr>
        </p:nvSpPr>
        <p:spPr/>
        <p:txBody>
          <a:bodyPr/>
          <a:lstStyle/>
          <a:p>
            <a:fld id="{45AF61AB-B0DD-4F9C-9F8E-E57A609D99F7}" type="slidenum">
              <a:rPr lang="en-US" smtClean="0"/>
              <a:t>5</a:t>
            </a:fld>
            <a:endParaRPr lang="en-US" dirty="0"/>
          </a:p>
        </p:txBody>
      </p:sp>
    </p:spTree>
    <p:extLst>
      <p:ext uri="{BB962C8B-B14F-4D97-AF65-F5344CB8AC3E}">
        <p14:creationId xmlns:p14="http://schemas.microsoft.com/office/powerpoint/2010/main" val="1546634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6</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Other Filings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normAutofit lnSpcReduction="10000"/>
          </a:bodyPr>
          <a:lstStyle/>
          <a:p>
            <a:pPr>
              <a:lnSpc>
                <a:spcPct val="100000"/>
              </a:lnSpc>
            </a:pPr>
            <a:r>
              <a:rPr lang="en-US" sz="2600" dirty="0"/>
              <a:t>Payroll tax filings and payments. How many use outside service bureaus? How many prepare payroll in-house?</a:t>
            </a:r>
          </a:p>
          <a:p>
            <a:pPr>
              <a:lnSpc>
                <a:spcPct val="100000"/>
              </a:lnSpc>
            </a:pPr>
            <a:r>
              <a:rPr lang="en-US" sz="2600" dirty="0"/>
              <a:t>There are significant penalties for late deposit of payroll taxes and certain individuals can be held responsible for unpaid taxes and related penalties.</a:t>
            </a:r>
          </a:p>
          <a:p>
            <a:pPr>
              <a:lnSpc>
                <a:spcPct val="100000"/>
              </a:lnSpc>
            </a:pPr>
            <a:r>
              <a:rPr lang="en-US" sz="2600" dirty="0"/>
              <a:t>Withholding rules and the withholding authorization was updated recently. </a:t>
            </a:r>
            <a:r>
              <a:rPr lang="en-US" sz="2600" dirty="0">
                <a:hlinkClick r:id="rId3"/>
              </a:rPr>
              <a:t>https://www.irs.gov/forms-pubs/about-form-w-4</a:t>
            </a:r>
            <a:r>
              <a:rPr lang="en-US" sz="2600" dirty="0"/>
              <a:t>.</a:t>
            </a:r>
          </a:p>
          <a:p>
            <a:pPr>
              <a:lnSpc>
                <a:spcPct val="100000"/>
              </a:lnSpc>
            </a:pPr>
            <a:r>
              <a:rPr lang="en-US" sz="2600" dirty="0"/>
              <a:t>The new form is more complex and requires employees to do more calculations. See the FAQs at the link above.</a:t>
            </a:r>
          </a:p>
          <a:p>
            <a:pPr>
              <a:lnSpc>
                <a:spcPct val="100000"/>
              </a:lnSpc>
            </a:pPr>
            <a:r>
              <a:rPr lang="en-US" sz="2600" dirty="0"/>
              <a:t>Is your personnel policy up-to-date with all requirements including federal and state mandated notifications?</a:t>
            </a:r>
          </a:p>
        </p:txBody>
      </p:sp>
      <p:sp>
        <p:nvSpPr>
          <p:cNvPr id="4" name="Slide Number Placeholder 3"/>
          <p:cNvSpPr>
            <a:spLocks noGrp="1"/>
          </p:cNvSpPr>
          <p:nvPr>
            <p:ph type="sldNum" sz="quarter" idx="12"/>
          </p:nvPr>
        </p:nvSpPr>
        <p:spPr/>
        <p:txBody>
          <a:bodyPr/>
          <a:lstStyle/>
          <a:p>
            <a:fld id="{45AF61AB-B0DD-4F9C-9F8E-E57A609D99F7}" type="slidenum">
              <a:rPr lang="en-US" smtClean="0"/>
              <a:t>6</a:t>
            </a:fld>
            <a:endParaRPr lang="en-US" dirty="0"/>
          </a:p>
        </p:txBody>
      </p:sp>
    </p:spTree>
    <p:extLst>
      <p:ext uri="{BB962C8B-B14F-4D97-AF65-F5344CB8AC3E}">
        <p14:creationId xmlns:p14="http://schemas.microsoft.com/office/powerpoint/2010/main" val="1940262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7</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Other Filings</a:t>
            </a:r>
            <a:r>
              <a:rPr lang="en-US" sz="2400" b="0" dirty="0"/>
              <a:t>,</a:t>
            </a:r>
            <a:r>
              <a:rPr lang="en-US" dirty="0"/>
              <a:t> </a:t>
            </a:r>
            <a:r>
              <a:rPr lang="en-US" sz="2400" b="0" dirty="0"/>
              <a:t>cont’d.</a:t>
            </a:r>
            <a:r>
              <a:rPr lang="en-US" dirty="0"/>
              <a:t>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normAutofit lnSpcReduction="10000"/>
          </a:bodyPr>
          <a:lstStyle/>
          <a:p>
            <a:pPr>
              <a:lnSpc>
                <a:spcPct val="100000"/>
              </a:lnSpc>
            </a:pPr>
            <a:r>
              <a:rPr lang="en-US" dirty="0"/>
              <a:t>What about state sales tax?</a:t>
            </a:r>
          </a:p>
          <a:p>
            <a:pPr>
              <a:lnSpc>
                <a:spcPct val="100000"/>
              </a:lnSpc>
            </a:pPr>
            <a:r>
              <a:rPr lang="en-US" dirty="0"/>
              <a:t>Generally if you have registered for tax exemption, you are exempt from sales tax on purchases for use by your Organization.</a:t>
            </a:r>
          </a:p>
          <a:p>
            <a:pPr>
              <a:lnSpc>
                <a:spcPct val="100000"/>
              </a:lnSpc>
            </a:pPr>
            <a:r>
              <a:rPr lang="en-US" dirty="0"/>
              <a:t>Some states do charge sales tax to non-profits, however, so check your state’s requirements for exemptions on your purchases. </a:t>
            </a:r>
          </a:p>
          <a:p>
            <a:pPr>
              <a:lnSpc>
                <a:spcPct val="100000"/>
              </a:lnSpc>
            </a:pPr>
            <a:r>
              <a:rPr lang="en-US" dirty="0"/>
              <a:t>This isn’t necessarily exemption for your employees, your clients or your donors. </a:t>
            </a:r>
          </a:p>
          <a:p>
            <a:pPr>
              <a:lnSpc>
                <a:spcPct val="100000"/>
              </a:lnSpc>
            </a:pPr>
            <a:r>
              <a:rPr lang="en-US" dirty="0"/>
              <a:t>Sales tax exemption doesn’t necessarily extend to your sales. If you are selling products you may need to register, collect, and remit sales tax.</a:t>
            </a:r>
          </a:p>
        </p:txBody>
      </p:sp>
      <p:sp>
        <p:nvSpPr>
          <p:cNvPr id="4" name="Slide Number Placeholder 3"/>
          <p:cNvSpPr>
            <a:spLocks noGrp="1"/>
          </p:cNvSpPr>
          <p:nvPr>
            <p:ph type="sldNum" sz="quarter" idx="12"/>
          </p:nvPr>
        </p:nvSpPr>
        <p:spPr/>
        <p:txBody>
          <a:bodyPr/>
          <a:lstStyle/>
          <a:p>
            <a:fld id="{45AF61AB-B0DD-4F9C-9F8E-E57A609D99F7}" type="slidenum">
              <a:rPr lang="en-US" smtClean="0"/>
              <a:t>7</a:t>
            </a:fld>
            <a:endParaRPr lang="en-US" dirty="0"/>
          </a:p>
        </p:txBody>
      </p:sp>
    </p:spTree>
    <p:extLst>
      <p:ext uri="{BB962C8B-B14F-4D97-AF65-F5344CB8AC3E}">
        <p14:creationId xmlns:p14="http://schemas.microsoft.com/office/powerpoint/2010/main" val="2366172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8</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Employees, v. Subcontractors, v. Volunteers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a:xfrm>
            <a:off x="609600" y="1447800"/>
            <a:ext cx="8909050" cy="5237162"/>
          </a:xfrm>
        </p:spPr>
        <p:txBody>
          <a:bodyPr>
            <a:normAutofit/>
          </a:bodyPr>
          <a:lstStyle/>
          <a:p>
            <a:pPr>
              <a:lnSpc>
                <a:spcPct val="100000"/>
              </a:lnSpc>
            </a:pPr>
            <a:r>
              <a:rPr lang="en-US" dirty="0"/>
              <a:t>IRS and many state tax departments are deeply concerned about improper classification of employees because they lose revenue and resources for coverage in the case of unemployment or injury.</a:t>
            </a:r>
          </a:p>
          <a:p>
            <a:pPr>
              <a:lnSpc>
                <a:spcPct val="100000"/>
              </a:lnSpc>
            </a:pPr>
            <a:r>
              <a:rPr lang="en-US" dirty="0"/>
              <a:t>IRS provides guidelines for distinguishing employees from subcontractors. They even provide a form to request guidance for classification. Google form SS-8</a:t>
            </a:r>
          </a:p>
          <a:p>
            <a:pPr>
              <a:lnSpc>
                <a:spcPct val="100000"/>
              </a:lnSpc>
            </a:pPr>
            <a:r>
              <a:rPr lang="en-US" dirty="0"/>
              <a:t>Volunteers are a different matter. A true volunteer isn’t being paid. They don’t get perks, gifts, or token payroll payments. Based on your states rules they may not be able to perform tasks normally performed by paid employees.</a:t>
            </a:r>
          </a:p>
        </p:txBody>
      </p:sp>
      <p:sp>
        <p:nvSpPr>
          <p:cNvPr id="4" name="Slide Number Placeholder 3"/>
          <p:cNvSpPr>
            <a:spLocks noGrp="1"/>
          </p:cNvSpPr>
          <p:nvPr>
            <p:ph type="sldNum" sz="quarter" idx="12"/>
          </p:nvPr>
        </p:nvSpPr>
        <p:spPr/>
        <p:txBody>
          <a:bodyPr/>
          <a:lstStyle/>
          <a:p>
            <a:fld id="{45AF61AB-B0DD-4F9C-9F8E-E57A609D99F7}" type="slidenum">
              <a:rPr lang="en-US" smtClean="0"/>
              <a:t>8</a:t>
            </a:fld>
            <a:endParaRPr lang="en-US" dirty="0"/>
          </a:p>
        </p:txBody>
      </p:sp>
    </p:spTree>
    <p:extLst>
      <p:ext uri="{BB962C8B-B14F-4D97-AF65-F5344CB8AC3E}">
        <p14:creationId xmlns:p14="http://schemas.microsoft.com/office/powerpoint/2010/main" val="3164803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9</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Distinguishing Employees From Subcontractors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normAutofit/>
          </a:bodyPr>
          <a:lstStyle/>
          <a:p>
            <a:pPr>
              <a:lnSpc>
                <a:spcPct val="100000"/>
              </a:lnSpc>
            </a:pPr>
            <a:r>
              <a:rPr lang="en-US" sz="2600" dirty="0"/>
              <a:t>What you call the worker or the payments to them doesn’t carry much weight.</a:t>
            </a:r>
          </a:p>
          <a:p>
            <a:pPr>
              <a:lnSpc>
                <a:spcPct val="100000"/>
              </a:lnSpc>
            </a:pPr>
            <a:r>
              <a:rPr lang="en-US" sz="2600" dirty="0"/>
              <a:t>What is important is whether they actually operate independently.</a:t>
            </a:r>
          </a:p>
          <a:p>
            <a:pPr>
              <a:lnSpc>
                <a:spcPct val="100000"/>
              </a:lnSpc>
            </a:pPr>
            <a:r>
              <a:rPr lang="en-US" sz="2600" dirty="0"/>
              <a:t>Independent contractors usually work for a number of employers at the same time and make their services available to the general public.</a:t>
            </a:r>
          </a:p>
        </p:txBody>
      </p:sp>
      <p:sp>
        <p:nvSpPr>
          <p:cNvPr id="4" name="Slide Number Placeholder 3"/>
          <p:cNvSpPr>
            <a:spLocks noGrp="1"/>
          </p:cNvSpPr>
          <p:nvPr>
            <p:ph type="sldNum" sz="quarter" idx="12"/>
          </p:nvPr>
        </p:nvSpPr>
        <p:spPr/>
        <p:txBody>
          <a:bodyPr/>
          <a:lstStyle/>
          <a:p>
            <a:fld id="{45AF61AB-B0DD-4F9C-9F8E-E57A609D99F7}" type="slidenum">
              <a:rPr lang="en-US" smtClean="0"/>
              <a:t>9</a:t>
            </a:fld>
            <a:endParaRPr lang="en-US" dirty="0"/>
          </a:p>
        </p:txBody>
      </p:sp>
    </p:spTree>
    <p:extLst>
      <p:ext uri="{BB962C8B-B14F-4D97-AF65-F5344CB8AC3E}">
        <p14:creationId xmlns:p14="http://schemas.microsoft.com/office/powerpoint/2010/main" val="2172824898"/>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TotalTime>
  <Words>1140</Words>
  <Application>Microsoft Office PowerPoint</Application>
  <PresentationFormat>Custom</PresentationFormat>
  <Paragraphs>134</Paragraphs>
  <Slides>19</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ＭＳ Ｐゴシック</vt:lpstr>
      <vt:lpstr>Arial</vt:lpstr>
      <vt:lpstr>Arial Rounded MT Bold</vt:lpstr>
      <vt:lpstr>Calibri</vt:lpstr>
      <vt:lpstr>IL-Arial Rounded MT Bold</vt:lpstr>
      <vt:lpstr>Tahoma</vt:lpstr>
      <vt:lpstr>Times New Roman</vt:lpstr>
      <vt:lpstr>Custom Design</vt:lpstr>
      <vt:lpstr>&gt;&gt;Slide 1 ILRU’s IL-NET National  Training and Technical Assistance Center for Independent Living</vt:lpstr>
      <vt:lpstr>&gt;&gt; Slide 2 Financial Management for  Centers for Independent Living Presenters:  John Heveron Paula McElwee</vt:lpstr>
      <vt:lpstr>&gt;&gt; Slide 3  Other Financial Reports </vt:lpstr>
      <vt:lpstr>&gt;&gt; Slide 4  Annual Filings</vt:lpstr>
      <vt:lpstr>&gt;&gt; Slide 5  Penalties </vt:lpstr>
      <vt:lpstr>&gt;&gt; Slide 6  Other Filings </vt:lpstr>
      <vt:lpstr>&gt;&gt; Slide 7  Other Filings, cont’d. </vt:lpstr>
      <vt:lpstr>&gt;&gt; Slide 8  Employees, v. Subcontractors, v. Volunteers </vt:lpstr>
      <vt:lpstr>&gt;&gt; Slide 9  Distinguishing Employees From Subcontractors </vt:lpstr>
      <vt:lpstr>&gt;&gt; Slide 10  Distinguishing Employees From Subcontractors, cont’d.</vt:lpstr>
      <vt:lpstr>&gt;&gt; Slide 11  Subrecipients and Contractors </vt:lpstr>
      <vt:lpstr>&gt;&gt; Slide 12  Distinguishing Subrecipients From Contractors </vt:lpstr>
      <vt:lpstr>&gt;&gt; Slide 13  Subrecipient Monitoring </vt:lpstr>
      <vt:lpstr>&gt;&gt; Slide 14  Subrecipient Risk Assessment </vt:lpstr>
      <vt:lpstr>&gt;&gt; Slide 15  Subrecipient Risk Assessment, cont’d. </vt:lpstr>
      <vt:lpstr>&gt;&gt; Slide 16  Information Needed from the Subrecipient </vt:lpstr>
      <vt:lpstr>&gt;&gt;Slide 150 Q &amp; A and End of Day 3</vt:lpstr>
      <vt:lpstr>&gt;Slide 176 For More Information</vt:lpstr>
      <vt:lpstr>&gt;&gt; Slide 19 IL-NET Attribution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Management for CILs 2020</dc:title>
  <dc:creator>Carol Eubanks</dc:creator>
  <cp:lastModifiedBy>Carol Eubanks</cp:lastModifiedBy>
  <cp:revision>265</cp:revision>
  <cp:lastPrinted>2020-02-12T12:15:31Z</cp:lastPrinted>
  <dcterms:created xsi:type="dcterms:W3CDTF">2019-06-30T15:12:08Z</dcterms:created>
  <dcterms:modified xsi:type="dcterms:W3CDTF">2020-11-29T19:49:33Z</dcterms:modified>
</cp:coreProperties>
</file>