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2" r:id="rId2"/>
  </p:sldMasterIdLst>
  <p:notesMasterIdLst>
    <p:notesMasterId r:id="rId33"/>
  </p:notesMasterIdLst>
  <p:sldIdLst>
    <p:sldId id="1152" r:id="rId3"/>
    <p:sldId id="691" r:id="rId4"/>
    <p:sldId id="256" r:id="rId5"/>
    <p:sldId id="257" r:id="rId6"/>
    <p:sldId id="276" r:id="rId7"/>
    <p:sldId id="285" r:id="rId8"/>
    <p:sldId id="281" r:id="rId9"/>
    <p:sldId id="258" r:id="rId10"/>
    <p:sldId id="259" r:id="rId11"/>
    <p:sldId id="260" r:id="rId12"/>
    <p:sldId id="261" r:id="rId13"/>
    <p:sldId id="264" r:id="rId14"/>
    <p:sldId id="265" r:id="rId15"/>
    <p:sldId id="280" r:id="rId16"/>
    <p:sldId id="263" r:id="rId17"/>
    <p:sldId id="286" r:id="rId18"/>
    <p:sldId id="268" r:id="rId19"/>
    <p:sldId id="287" r:id="rId20"/>
    <p:sldId id="288" r:id="rId21"/>
    <p:sldId id="289" r:id="rId22"/>
    <p:sldId id="269" r:id="rId23"/>
    <p:sldId id="270" r:id="rId24"/>
    <p:sldId id="284" r:id="rId25"/>
    <p:sldId id="271" r:id="rId26"/>
    <p:sldId id="278" r:id="rId27"/>
    <p:sldId id="282" r:id="rId28"/>
    <p:sldId id="273" r:id="rId29"/>
    <p:sldId id="277" r:id="rId30"/>
    <p:sldId id="274" r:id="rId31"/>
    <p:sldId id="1153"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92BEB-C138-61D6-8600-EE073E92E6BB}" name="Mary Reaves" initials="MR" userId="S::mreaves@able-sc.org::0a07f7e0-3169-45b8-b9a4-0e55c21a2b21" providerId="AD"/>
  <p188:author id="{A790BFF9-893E-29D2-CD8B-43FE10D60681}" name="Sarah Massengale" initials="SM" userId="S::smassengale@able-sc.org::26748019-b35a-4e0c-bd89-3d27216f5d5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C4DA0-1899-5E46-B84C-8D29D7283E29}" v="9" dt="2023-10-24T16:01:49.902"/>
    <p1510:client id="{99CF7539-E359-1EFF-795E-7D055A0A0DF2}" v="52" dt="2023-10-24T16:34:17.738"/>
    <p1510:client id="{A63BCF8E-0C7E-42F5-B31E-C9684F0FC0ED}" v="112" dt="2023-10-24T16:01:08.215"/>
    <p1510:client id="{F17E14CA-4912-91C8-1DE1-62BD849F6A27}" v="36" dt="2023-10-24T15:49:04.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4"/>
  </p:normalViewPr>
  <p:slideViewPr>
    <p:cSldViewPr snapToGrid="0">
      <p:cViewPr varScale="1">
        <p:scale>
          <a:sx n="47" d="100"/>
          <a:sy n="47" d="100"/>
        </p:scale>
        <p:origin x="11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3883A5-3030-2949-8FF6-023EAE89A9BB}" type="datetimeFigureOut">
              <a:rPr lang="en-US" smtClean="0"/>
              <a:t>11/2/2023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6F5153E-7CC2-F948-A266-6474FC6C9CCE}" type="slidenum">
              <a:rPr lang="en-US" smtClean="0"/>
              <a:t>‹#›</a:t>
            </a:fld>
            <a:endParaRPr lang="en-US"/>
          </a:p>
        </p:txBody>
      </p:sp>
    </p:spTree>
    <p:extLst>
      <p:ext uri="{BB962C8B-B14F-4D97-AF65-F5344CB8AC3E}">
        <p14:creationId xmlns:p14="http://schemas.microsoft.com/office/powerpoint/2010/main" val="52355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cessibilityassociation.org/s/overlay-position-and-recommendations#Overlay%20Position%20Statemen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24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 talk about HOW to make Alt Text and explain how captions can be added.</a:t>
            </a:r>
          </a:p>
        </p:txBody>
      </p:sp>
      <p:sp>
        <p:nvSpPr>
          <p:cNvPr id="4" name="Slide Number Placeholder 3"/>
          <p:cNvSpPr>
            <a:spLocks noGrp="1"/>
          </p:cNvSpPr>
          <p:nvPr>
            <p:ph type="sldNum" sz="quarter" idx="5"/>
          </p:nvPr>
        </p:nvSpPr>
        <p:spPr/>
        <p:txBody>
          <a:bodyPr/>
          <a:lstStyle/>
          <a:p>
            <a:fld id="{56F5153E-7CC2-F948-A266-6474FC6C9CCE}" type="slidenum">
              <a:rPr lang="en-US" smtClean="0"/>
              <a:t>11</a:t>
            </a:fld>
            <a:endParaRPr lang="en-US"/>
          </a:p>
        </p:txBody>
      </p:sp>
    </p:spTree>
    <p:extLst>
      <p:ext uri="{BB962C8B-B14F-4D97-AF65-F5344CB8AC3E}">
        <p14:creationId xmlns:p14="http://schemas.microsoft.com/office/powerpoint/2010/main" val="428629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56F5153E-7CC2-F948-A266-6474FC6C9CCE}" type="slidenum">
              <a:rPr lang="en-US" smtClean="0"/>
              <a:t>12</a:t>
            </a:fld>
            <a:endParaRPr lang="en-US"/>
          </a:p>
        </p:txBody>
      </p:sp>
    </p:spTree>
    <p:extLst>
      <p:ext uri="{BB962C8B-B14F-4D97-AF65-F5344CB8AC3E}">
        <p14:creationId xmlns:p14="http://schemas.microsoft.com/office/powerpoint/2010/main" val="83125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 - SM to talk about Dominos and MJR </a:t>
            </a:r>
            <a:r>
              <a:rPr lang="en-US" err="1"/>
              <a:t>aboutPlayboy</a:t>
            </a:r>
            <a:r>
              <a:rPr lang="en-US"/>
              <a:t>, Netflix ( the first ruling in the country to recognize that Internet-based businesses are covered by the act. Such Web-based businesses did not exist when the law was enacted in 1990, but according to the judge, it was intended to adapt to technology changes.)</a:t>
            </a:r>
          </a:p>
        </p:txBody>
      </p:sp>
      <p:sp>
        <p:nvSpPr>
          <p:cNvPr id="4" name="Slide Number Placeholder 3"/>
          <p:cNvSpPr>
            <a:spLocks noGrp="1"/>
          </p:cNvSpPr>
          <p:nvPr>
            <p:ph type="sldNum" sz="quarter" idx="5"/>
          </p:nvPr>
        </p:nvSpPr>
        <p:spPr/>
        <p:txBody>
          <a:bodyPr/>
          <a:lstStyle/>
          <a:p>
            <a:fld id="{56F5153E-7CC2-F948-A266-6474FC6C9CCE}" type="slidenum">
              <a:rPr lang="en-US" smtClean="0"/>
              <a:t>13</a:t>
            </a:fld>
            <a:endParaRPr lang="en-US"/>
          </a:p>
        </p:txBody>
      </p:sp>
    </p:spTree>
    <p:extLst>
      <p:ext uri="{BB962C8B-B14F-4D97-AF65-F5344CB8AC3E}">
        <p14:creationId xmlns:p14="http://schemas.microsoft.com/office/powerpoint/2010/main" val="58144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 </a:t>
            </a:r>
          </a:p>
        </p:txBody>
      </p:sp>
      <p:sp>
        <p:nvSpPr>
          <p:cNvPr id="4" name="Slide Number Placeholder 3"/>
          <p:cNvSpPr>
            <a:spLocks noGrp="1"/>
          </p:cNvSpPr>
          <p:nvPr>
            <p:ph type="sldNum" sz="quarter" idx="5"/>
          </p:nvPr>
        </p:nvSpPr>
        <p:spPr/>
        <p:txBody>
          <a:bodyPr/>
          <a:lstStyle/>
          <a:p>
            <a:fld id="{56F5153E-7CC2-F948-A266-6474FC6C9CCE}" type="slidenum">
              <a:rPr lang="en-US" smtClean="0"/>
              <a:t>14</a:t>
            </a:fld>
            <a:endParaRPr lang="en-US"/>
          </a:p>
        </p:txBody>
      </p:sp>
    </p:spTree>
    <p:extLst>
      <p:ext uri="{BB962C8B-B14F-4D97-AF65-F5344CB8AC3E}">
        <p14:creationId xmlns:p14="http://schemas.microsoft.com/office/powerpoint/2010/main" val="1555565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 – associate some disabilities – </a:t>
            </a:r>
            <a:endParaRPr lang="en-US"/>
          </a:p>
          <a:p>
            <a:r>
              <a:rPr lang="en-US">
                <a:cs typeface="Calibri"/>
              </a:rPr>
              <a:t>eye gaze: quads, ASL, unable to use hands, </a:t>
            </a:r>
          </a:p>
          <a:p>
            <a:r>
              <a:rPr lang="en-US">
                <a:cs typeface="Calibri"/>
              </a:rPr>
              <a:t>Speech to text – limited mobility, intellectual disabilities, dyslexia</a:t>
            </a:r>
          </a:p>
        </p:txBody>
      </p:sp>
      <p:sp>
        <p:nvSpPr>
          <p:cNvPr id="4" name="Slide Number Placeholder 3"/>
          <p:cNvSpPr>
            <a:spLocks noGrp="1"/>
          </p:cNvSpPr>
          <p:nvPr>
            <p:ph type="sldNum" sz="quarter" idx="5"/>
          </p:nvPr>
        </p:nvSpPr>
        <p:spPr/>
        <p:txBody>
          <a:bodyPr/>
          <a:lstStyle/>
          <a:p>
            <a:fld id="{56F5153E-7CC2-F948-A266-6474FC6C9CCE}" type="slidenum">
              <a:rPr lang="en-US" smtClean="0"/>
              <a:t>15</a:t>
            </a:fld>
            <a:endParaRPr lang="en-US"/>
          </a:p>
        </p:txBody>
      </p:sp>
    </p:spTree>
    <p:extLst>
      <p:ext uri="{BB962C8B-B14F-4D97-AF65-F5344CB8AC3E}">
        <p14:creationId xmlns:p14="http://schemas.microsoft.com/office/powerpoint/2010/main" val="3560148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talk about CIL Suite, time card system,  University-type databases (CSM, Accom, </a:t>
            </a:r>
            <a:r>
              <a:rPr lang="en-US" err="1">
                <a:cs typeface="Calibri"/>
              </a:rPr>
              <a:t>etc</a:t>
            </a:r>
            <a:r>
              <a:rPr lang="en-US">
                <a:cs typeface="Calibri"/>
              </a:rPr>
              <a:t>)</a:t>
            </a:r>
          </a:p>
        </p:txBody>
      </p:sp>
      <p:sp>
        <p:nvSpPr>
          <p:cNvPr id="4" name="Slide Number Placeholder 3"/>
          <p:cNvSpPr>
            <a:spLocks noGrp="1"/>
          </p:cNvSpPr>
          <p:nvPr>
            <p:ph type="sldNum" sz="quarter" idx="5"/>
          </p:nvPr>
        </p:nvSpPr>
        <p:spPr/>
        <p:txBody>
          <a:bodyPr/>
          <a:lstStyle/>
          <a:p>
            <a:fld id="{56F5153E-7CC2-F948-A266-6474FC6C9CCE}" type="slidenum">
              <a:rPr lang="en-US" smtClean="0"/>
              <a:t>17</a:t>
            </a:fld>
            <a:endParaRPr lang="en-US"/>
          </a:p>
        </p:txBody>
      </p:sp>
    </p:spTree>
    <p:extLst>
      <p:ext uri="{BB962C8B-B14F-4D97-AF65-F5344CB8AC3E}">
        <p14:creationId xmlns:p14="http://schemas.microsoft.com/office/powerpoint/2010/main" val="171033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56F5153E-7CC2-F948-A266-6474FC6C9CCE}" type="slidenum">
              <a:rPr lang="en-US" smtClean="0"/>
              <a:t>21</a:t>
            </a:fld>
            <a:endParaRPr lang="en-US"/>
          </a:p>
        </p:txBody>
      </p:sp>
    </p:spTree>
    <p:extLst>
      <p:ext uri="{BB962C8B-B14F-4D97-AF65-F5344CB8AC3E}">
        <p14:creationId xmlns:p14="http://schemas.microsoft.com/office/powerpoint/2010/main" val="666377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 How much can we say about Overlays and such with the current lawsuit. </a:t>
            </a:r>
            <a:r>
              <a:rPr lang="en-US"/>
              <a:t>https://overlayfactsheet.com/ </a:t>
            </a:r>
            <a:endParaRPr lang="en-US">
              <a:cs typeface="Calibri"/>
            </a:endParaRPr>
          </a:p>
          <a:p>
            <a:r>
              <a:rPr lang="en-US">
                <a:cs typeface="Calibri"/>
              </a:rPr>
              <a:t>False Claims white paper: </a:t>
            </a:r>
            <a:r>
              <a:rPr lang="en-US"/>
              <a:t>https://overlayfalseclaims.com/ </a:t>
            </a:r>
          </a:p>
          <a:p>
            <a:endParaRPr lang="en-US"/>
          </a:p>
          <a:p>
            <a:r>
              <a:rPr lang="en-US">
                <a:cs typeface="Calibri"/>
              </a:rPr>
              <a:t>IAAP Position Statement: </a:t>
            </a:r>
            <a:r>
              <a:rPr lang="en-US">
                <a:hlinkClick r:id="rId3"/>
              </a:rPr>
              <a:t>https://www.accessibilityassociation.org/s/overlay-position-and-recommendations#Overlay%20Position%20Statement</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6F5153E-7CC2-F948-A266-6474FC6C9CCE}" type="slidenum">
              <a:rPr lang="en-US" smtClean="0"/>
              <a:t>22</a:t>
            </a:fld>
            <a:endParaRPr lang="en-US"/>
          </a:p>
        </p:txBody>
      </p:sp>
    </p:spTree>
    <p:extLst>
      <p:ext uri="{BB962C8B-B14F-4D97-AF65-F5344CB8AC3E}">
        <p14:creationId xmlns:p14="http://schemas.microsoft.com/office/powerpoint/2010/main" val="4261278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Slide Number Placeholder 3"/>
          <p:cNvSpPr>
            <a:spLocks noGrp="1"/>
          </p:cNvSpPr>
          <p:nvPr>
            <p:ph type="sldNum" sz="quarter" idx="5"/>
          </p:nvPr>
        </p:nvSpPr>
        <p:spPr/>
        <p:txBody>
          <a:bodyPr/>
          <a:lstStyle/>
          <a:p>
            <a:fld id="{56F5153E-7CC2-F948-A266-6474FC6C9CCE}" type="slidenum">
              <a:rPr lang="en-US" smtClean="0"/>
              <a:t>23</a:t>
            </a:fld>
            <a:endParaRPr lang="en-US"/>
          </a:p>
        </p:txBody>
      </p:sp>
    </p:spTree>
    <p:extLst>
      <p:ext uri="{BB962C8B-B14F-4D97-AF65-F5344CB8AC3E}">
        <p14:creationId xmlns:p14="http://schemas.microsoft.com/office/powerpoint/2010/main" val="3577180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a:t>
            </a:r>
          </a:p>
        </p:txBody>
      </p:sp>
      <p:sp>
        <p:nvSpPr>
          <p:cNvPr id="4" name="Slide Number Placeholder 3"/>
          <p:cNvSpPr>
            <a:spLocks noGrp="1"/>
          </p:cNvSpPr>
          <p:nvPr>
            <p:ph type="sldNum" sz="quarter" idx="5"/>
          </p:nvPr>
        </p:nvSpPr>
        <p:spPr/>
        <p:txBody>
          <a:bodyPr/>
          <a:lstStyle/>
          <a:p>
            <a:fld id="{56F5153E-7CC2-F948-A266-6474FC6C9CCE}" type="slidenum">
              <a:rPr lang="en-US" smtClean="0"/>
              <a:t>24</a:t>
            </a:fld>
            <a:endParaRPr lang="en-US"/>
          </a:p>
        </p:txBody>
      </p:sp>
    </p:spTree>
    <p:extLst>
      <p:ext uri="{BB962C8B-B14F-4D97-AF65-F5344CB8AC3E}">
        <p14:creationId xmlns:p14="http://schemas.microsoft.com/office/powerpoint/2010/main" val="65477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3111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56F5153E-7CC2-F948-A266-6474FC6C9CCE}" type="slidenum">
              <a:rPr lang="en-US" smtClean="0"/>
              <a:t>25</a:t>
            </a:fld>
            <a:endParaRPr lang="en-US"/>
          </a:p>
        </p:txBody>
      </p:sp>
    </p:spTree>
    <p:extLst>
      <p:ext uri="{BB962C8B-B14F-4D97-AF65-F5344CB8AC3E}">
        <p14:creationId xmlns:p14="http://schemas.microsoft.com/office/powerpoint/2010/main" val="1219118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56F5153E-7CC2-F948-A266-6474FC6C9CCE}" type="slidenum">
              <a:rPr lang="en-US" smtClean="0"/>
              <a:t>26</a:t>
            </a:fld>
            <a:endParaRPr lang="en-US"/>
          </a:p>
        </p:txBody>
      </p:sp>
    </p:spTree>
    <p:extLst>
      <p:ext uri="{BB962C8B-B14F-4D97-AF65-F5344CB8AC3E}">
        <p14:creationId xmlns:p14="http://schemas.microsoft.com/office/powerpoint/2010/main" val="1329608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SaRAH</a:t>
            </a:r>
            <a:endParaRPr lang="en-US"/>
          </a:p>
        </p:txBody>
      </p:sp>
      <p:sp>
        <p:nvSpPr>
          <p:cNvPr id="4" name="Slide Number Placeholder 3"/>
          <p:cNvSpPr>
            <a:spLocks noGrp="1"/>
          </p:cNvSpPr>
          <p:nvPr>
            <p:ph type="sldNum" sz="quarter" idx="5"/>
          </p:nvPr>
        </p:nvSpPr>
        <p:spPr/>
        <p:txBody>
          <a:bodyPr/>
          <a:lstStyle/>
          <a:p>
            <a:fld id="{56F5153E-7CC2-F948-A266-6474FC6C9CCE}" type="slidenum">
              <a:rPr lang="en-US" smtClean="0"/>
              <a:t>27</a:t>
            </a:fld>
            <a:endParaRPr lang="en-US"/>
          </a:p>
        </p:txBody>
      </p:sp>
    </p:spTree>
    <p:extLst>
      <p:ext uri="{BB962C8B-B14F-4D97-AF65-F5344CB8AC3E}">
        <p14:creationId xmlns:p14="http://schemas.microsoft.com/office/powerpoint/2010/main" val="1599963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mARY</a:t>
            </a:r>
            <a:endParaRPr lang="en-US"/>
          </a:p>
        </p:txBody>
      </p:sp>
      <p:sp>
        <p:nvSpPr>
          <p:cNvPr id="4" name="Slide Number Placeholder 3"/>
          <p:cNvSpPr>
            <a:spLocks noGrp="1"/>
          </p:cNvSpPr>
          <p:nvPr>
            <p:ph type="sldNum" sz="quarter" idx="5"/>
          </p:nvPr>
        </p:nvSpPr>
        <p:spPr/>
        <p:txBody>
          <a:bodyPr/>
          <a:lstStyle/>
          <a:p>
            <a:fld id="{56F5153E-7CC2-F948-A266-6474FC6C9CCE}" type="slidenum">
              <a:rPr lang="en-US" smtClean="0"/>
              <a:t>28</a:t>
            </a:fld>
            <a:endParaRPr lang="en-US"/>
          </a:p>
        </p:txBody>
      </p:sp>
    </p:spTree>
    <p:extLst>
      <p:ext uri="{BB962C8B-B14F-4D97-AF65-F5344CB8AC3E}">
        <p14:creationId xmlns:p14="http://schemas.microsoft.com/office/powerpoint/2010/main" val="1555020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56F5153E-7CC2-F948-A266-6474FC6C9CCE}" type="slidenum">
              <a:rPr lang="en-US" smtClean="0"/>
              <a:t>29</a:t>
            </a:fld>
            <a:endParaRPr lang="en-US"/>
          </a:p>
        </p:txBody>
      </p:sp>
    </p:spTree>
    <p:extLst>
      <p:ext uri="{BB962C8B-B14F-4D97-AF65-F5344CB8AC3E}">
        <p14:creationId xmlns:p14="http://schemas.microsoft.com/office/powerpoint/2010/main" val="729149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8995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5153E-7CC2-F948-A266-6474FC6C9CCE}" type="slidenum">
              <a:rPr lang="en-US" smtClean="0"/>
              <a:t>3</a:t>
            </a:fld>
            <a:endParaRPr lang="en-US"/>
          </a:p>
        </p:txBody>
      </p:sp>
    </p:spTree>
    <p:extLst>
      <p:ext uri="{BB962C8B-B14F-4D97-AF65-F5344CB8AC3E}">
        <p14:creationId xmlns:p14="http://schemas.microsoft.com/office/powerpoint/2010/main" val="258854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 and Mary - Ensure we talk about disability led, come at this from a cross-disability perspective. Mission and vision – oldest and largest center for independent living.</a:t>
            </a:r>
          </a:p>
        </p:txBody>
      </p:sp>
      <p:sp>
        <p:nvSpPr>
          <p:cNvPr id="4" name="Slide Number Placeholder 3"/>
          <p:cNvSpPr>
            <a:spLocks noGrp="1"/>
          </p:cNvSpPr>
          <p:nvPr>
            <p:ph type="sldNum" sz="quarter" idx="5"/>
          </p:nvPr>
        </p:nvSpPr>
        <p:spPr/>
        <p:txBody>
          <a:bodyPr/>
          <a:lstStyle/>
          <a:p>
            <a:fld id="{56F5153E-7CC2-F948-A266-6474FC6C9CCE}" type="slidenum">
              <a:rPr lang="en-US" smtClean="0"/>
              <a:t>4</a:t>
            </a:fld>
            <a:endParaRPr lang="en-US"/>
          </a:p>
        </p:txBody>
      </p:sp>
    </p:spTree>
    <p:extLst>
      <p:ext uri="{BB962C8B-B14F-4D97-AF65-F5344CB8AC3E}">
        <p14:creationId xmlns:p14="http://schemas.microsoft.com/office/powerpoint/2010/main" val="3666447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 cover these.</a:t>
            </a:r>
          </a:p>
        </p:txBody>
      </p:sp>
      <p:sp>
        <p:nvSpPr>
          <p:cNvPr id="4" name="Slide Number Placeholder 3"/>
          <p:cNvSpPr>
            <a:spLocks noGrp="1"/>
          </p:cNvSpPr>
          <p:nvPr>
            <p:ph type="sldNum" sz="quarter" idx="5"/>
          </p:nvPr>
        </p:nvSpPr>
        <p:spPr/>
        <p:txBody>
          <a:bodyPr/>
          <a:lstStyle/>
          <a:p>
            <a:fld id="{56F5153E-7CC2-F948-A266-6474FC6C9CCE}" type="slidenum">
              <a:rPr lang="en-US" smtClean="0"/>
              <a:t>5</a:t>
            </a:fld>
            <a:endParaRPr lang="en-US"/>
          </a:p>
        </p:txBody>
      </p:sp>
    </p:spTree>
    <p:extLst>
      <p:ext uri="{BB962C8B-B14F-4D97-AF65-F5344CB8AC3E}">
        <p14:creationId xmlns:p14="http://schemas.microsoft.com/office/powerpoint/2010/main" val="151277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Mary</a:t>
            </a:r>
          </a:p>
        </p:txBody>
      </p:sp>
      <p:sp>
        <p:nvSpPr>
          <p:cNvPr id="4" name="Slide Number Placeholder 3"/>
          <p:cNvSpPr>
            <a:spLocks noGrp="1"/>
          </p:cNvSpPr>
          <p:nvPr>
            <p:ph type="sldNum" sz="quarter" idx="5"/>
          </p:nvPr>
        </p:nvSpPr>
        <p:spPr/>
        <p:txBody>
          <a:bodyPr/>
          <a:lstStyle/>
          <a:p>
            <a:fld id="{56F5153E-7CC2-F948-A266-6474FC6C9CCE}" type="slidenum">
              <a:rPr lang="en-US" smtClean="0"/>
              <a:t>7</a:t>
            </a:fld>
            <a:endParaRPr lang="en-US"/>
          </a:p>
        </p:txBody>
      </p:sp>
    </p:spTree>
    <p:extLst>
      <p:ext uri="{BB962C8B-B14F-4D97-AF65-F5344CB8AC3E}">
        <p14:creationId xmlns:p14="http://schemas.microsoft.com/office/powerpoint/2010/main" val="1048656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explain how we use Braille and why and link how this is important because folks who use Braille, they would use that on paper = and so if people use a website, it needs to be accessible, it is the same as accessing a piece of paper. Explain how even accessing the internet works.</a:t>
            </a:r>
            <a:endParaRPr lang="en-US"/>
          </a:p>
        </p:txBody>
      </p:sp>
      <p:sp>
        <p:nvSpPr>
          <p:cNvPr id="4" name="Slide Number Placeholder 3"/>
          <p:cNvSpPr>
            <a:spLocks noGrp="1"/>
          </p:cNvSpPr>
          <p:nvPr>
            <p:ph type="sldNum" sz="quarter" idx="5"/>
          </p:nvPr>
        </p:nvSpPr>
        <p:spPr/>
        <p:txBody>
          <a:bodyPr/>
          <a:lstStyle/>
          <a:p>
            <a:fld id="{56F5153E-7CC2-F948-A266-6474FC6C9CCE}" type="slidenum">
              <a:rPr lang="en-US" smtClean="0"/>
              <a:t>8</a:t>
            </a:fld>
            <a:endParaRPr lang="en-US"/>
          </a:p>
        </p:txBody>
      </p:sp>
    </p:spTree>
    <p:extLst>
      <p:ext uri="{BB962C8B-B14F-4D97-AF65-F5344CB8AC3E}">
        <p14:creationId xmlns:p14="http://schemas.microsoft.com/office/powerpoint/2010/main" val="14118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Mary does this one.</a:t>
            </a:r>
          </a:p>
        </p:txBody>
      </p:sp>
      <p:sp>
        <p:nvSpPr>
          <p:cNvPr id="4" name="Slide Number Placeholder 3"/>
          <p:cNvSpPr>
            <a:spLocks noGrp="1"/>
          </p:cNvSpPr>
          <p:nvPr>
            <p:ph type="sldNum" sz="quarter" idx="5"/>
          </p:nvPr>
        </p:nvSpPr>
        <p:spPr/>
        <p:txBody>
          <a:bodyPr/>
          <a:lstStyle/>
          <a:p>
            <a:fld id="{56F5153E-7CC2-F948-A266-6474FC6C9CCE}" type="slidenum">
              <a:rPr lang="en-US" smtClean="0"/>
              <a:t>9</a:t>
            </a:fld>
            <a:endParaRPr lang="en-US"/>
          </a:p>
        </p:txBody>
      </p:sp>
    </p:spTree>
    <p:extLst>
      <p:ext uri="{BB962C8B-B14F-4D97-AF65-F5344CB8AC3E}">
        <p14:creationId xmlns:p14="http://schemas.microsoft.com/office/powerpoint/2010/main" val="3540281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Sarah - let's ask them what they use the internet for and then remind – yep, same! Might even want to mention the playboy law suit. Ask folks to raise their hands with the various ways they used the internet this morning/today.</a:t>
            </a:r>
          </a:p>
        </p:txBody>
      </p:sp>
      <p:sp>
        <p:nvSpPr>
          <p:cNvPr id="4" name="Slide Number Placeholder 3"/>
          <p:cNvSpPr>
            <a:spLocks noGrp="1"/>
          </p:cNvSpPr>
          <p:nvPr>
            <p:ph type="sldNum" sz="quarter" idx="5"/>
          </p:nvPr>
        </p:nvSpPr>
        <p:spPr/>
        <p:txBody>
          <a:bodyPr/>
          <a:lstStyle/>
          <a:p>
            <a:fld id="{56F5153E-7CC2-F948-A266-6474FC6C9CCE}" type="slidenum">
              <a:rPr lang="en-US" smtClean="0"/>
              <a:t>10</a:t>
            </a:fld>
            <a:endParaRPr lang="en-US"/>
          </a:p>
        </p:txBody>
      </p:sp>
    </p:spTree>
    <p:extLst>
      <p:ext uri="{BB962C8B-B14F-4D97-AF65-F5344CB8AC3E}">
        <p14:creationId xmlns:p14="http://schemas.microsoft.com/office/powerpoint/2010/main" val="2427385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82C4B03-0094-4248-9457-80E7D984F70D}" type="datetime1">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1735C6-1080-2EC4-10D0-E42815ADE38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899352" y="44435"/>
            <a:ext cx="1292648" cy="722559"/>
          </a:xfrm>
          <a:prstGeom prst="rect">
            <a:avLst/>
          </a:prstGeom>
        </p:spPr>
      </p:pic>
    </p:spTree>
    <p:extLst>
      <p:ext uri="{BB962C8B-B14F-4D97-AF65-F5344CB8AC3E}">
        <p14:creationId xmlns:p14="http://schemas.microsoft.com/office/powerpoint/2010/main" val="485813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955032-9B3B-4E7A-A2B5-3670986349F0}" type="datetime1">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61126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5D81E-115D-43C0-8AEE-45517B26B565}" type="datetime1">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4260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66800"/>
            <a:ext cx="11480800" cy="5029200"/>
          </a:xfrm>
        </p:spPr>
        <p:txBody>
          <a:bodyPr/>
          <a:lstStyle>
            <a:lvl1pPr>
              <a:defRPr sz="2600"/>
            </a:lvl1pPr>
            <a:lvl2pPr>
              <a:defRPr sz="24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xfrm>
            <a:off x="8636000" y="6172201"/>
            <a:ext cx="3149600" cy="244475"/>
          </a:xfrm>
        </p:spPr>
        <p:txBody>
          <a:bodyPr/>
          <a:lstStyle>
            <a:lvl1pPr>
              <a:defRPr sz="1200"/>
            </a:lvl1pPr>
          </a:lstStyle>
          <a:p>
            <a:pPr defTabSz="914400" fontAlgn="base">
              <a:spcBef>
                <a:spcPct val="0"/>
              </a:spcBef>
              <a:spcAft>
                <a:spcPct val="0"/>
              </a:spcAft>
              <a:defRPr/>
            </a:pPr>
            <a:fld id="{F2DF5F09-D78D-44DB-A338-E90D23C46220}"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
        <p:nvSpPr>
          <p:cNvPr id="2" name="Title 1"/>
          <p:cNvSpPr>
            <a:spLocks noGrp="1"/>
          </p:cNvSpPr>
          <p:nvPr>
            <p:ph type="title"/>
          </p:nvPr>
        </p:nvSpPr>
        <p:spPr>
          <a:xfrm>
            <a:off x="304800" y="274638"/>
            <a:ext cx="10261600" cy="792162"/>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364096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xfrm>
            <a:off x="8636000" y="6248401"/>
            <a:ext cx="3149600" cy="244475"/>
          </a:xfrm>
        </p:spPr>
        <p:txBody>
          <a:bodyPr/>
          <a:lstStyle>
            <a:lvl1pPr>
              <a:defRPr sz="1200"/>
            </a:lvl1pPr>
          </a:lstStyle>
          <a:p>
            <a:pPr defTabSz="914400" fontAlgn="base">
              <a:spcBef>
                <a:spcPct val="0"/>
              </a:spcBef>
              <a:spcAft>
                <a:spcPct val="0"/>
              </a:spcAft>
              <a:defRPr/>
            </a:pPr>
            <a:fld id="{C7C8ACA3-9F92-4AD5-9E39-716CB6917A7B}"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973230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0DFAF9-C6D7-47F0-9CAE-50C77A5EDFF5}" type="datetime1">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482DC-2269-4F26-9D2A-7E44B1A4CD85}" type="slidenum">
              <a:rPr lang="en-US" smtClean="0"/>
              <a:t>‹#›</a:t>
            </a:fld>
            <a:endParaRPr lang="en-US"/>
          </a:p>
        </p:txBody>
      </p:sp>
    </p:spTree>
    <p:extLst>
      <p:ext uri="{BB962C8B-B14F-4D97-AF65-F5344CB8AC3E}">
        <p14:creationId xmlns:p14="http://schemas.microsoft.com/office/powerpoint/2010/main" val="148993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0890-035F-4816-9077-BEB5A0E33514}" type="datetime1">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07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584D9F-D011-4DA8-AE0B-19920A420F86}" type="datetime1">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1903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3E39C-C2F0-4B5F-9B10-3AF6FB3A8853}" type="datetime1">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81537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7CA9AD-F8C1-4AD8-97CB-21388098BB05}" type="datetime1">
              <a:rPr lang="en-US" smtClean="0"/>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9829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9C2EFA-FA24-4E6E-9AA3-A24431CEF186}" type="datetime1">
              <a:rPr lang="en-US" smtClean="0"/>
              <a:t>11/2/2023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pic>
        <p:nvPicPr>
          <p:cNvPr id="2" name="Picture 1">
            <a:extLst>
              <a:ext uri="{FF2B5EF4-FFF2-40B4-BE49-F238E27FC236}">
                <a16:creationId xmlns:a16="http://schemas.microsoft.com/office/drawing/2014/main" id="{34D0C008-4A56-FAF7-1F26-2598896D70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051093" y="33090"/>
            <a:ext cx="1137747" cy="635973"/>
          </a:xfrm>
          <a:prstGeom prst="rect">
            <a:avLst/>
          </a:prstGeom>
        </p:spPr>
      </p:pic>
    </p:spTree>
    <p:extLst>
      <p:ext uri="{BB962C8B-B14F-4D97-AF65-F5344CB8AC3E}">
        <p14:creationId xmlns:p14="http://schemas.microsoft.com/office/powerpoint/2010/main" val="326871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8661235-DC95-4355-A468-BD5DF0C98A4F}" type="datetime1">
              <a:rPr lang="en-US" smtClean="0"/>
              <a:t>11/2/2023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a:p>
        </p:txBody>
      </p:sp>
      <p:pic>
        <p:nvPicPr>
          <p:cNvPr id="10" name="Picture 9">
            <a:extLst>
              <a:ext uri="{FF2B5EF4-FFF2-40B4-BE49-F238E27FC236}">
                <a16:creationId xmlns:a16="http://schemas.microsoft.com/office/drawing/2014/main" id="{0FD898F0-1211-9560-B3FD-5B7D5E1596E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121489" y="117898"/>
            <a:ext cx="1070495" cy="598381"/>
          </a:xfrm>
          <a:prstGeom prst="rect">
            <a:avLst/>
          </a:prstGeom>
        </p:spPr>
      </p:pic>
    </p:spTree>
    <p:extLst>
      <p:ext uri="{BB962C8B-B14F-4D97-AF65-F5344CB8AC3E}">
        <p14:creationId xmlns:p14="http://schemas.microsoft.com/office/powerpoint/2010/main" val="277986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7B3EA2-878D-4B76-9BB0-851A96A7CA06}" type="datetime1">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6964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A6FCAE7-2411-436D-B060-549CB3B28850}" type="datetime1">
              <a:rPr lang="en-US" smtClean="0"/>
              <a:t>11/2/2023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8E1E1CE-D6C6-DB43-1CE8-E262C2343F35}"/>
              </a:ext>
              <a:ext uri="{C183D7F6-B498-43B3-948B-1728B52AA6E4}">
                <adec:decorative xmlns:adec="http://schemas.microsoft.com/office/drawing/2017/decorative" val="1"/>
              </a:ext>
            </a:extLst>
          </p:cNvPr>
          <p:cNvPicPr>
            <a:picLocks noChangeAspect="1"/>
          </p:cNvPicPr>
          <p:nvPr userDrawn="1"/>
        </p:nvPicPr>
        <p:blipFill>
          <a:blip r:embed="rId13"/>
          <a:stretch>
            <a:fillRect/>
          </a:stretch>
        </p:blipFill>
        <p:spPr>
          <a:xfrm>
            <a:off x="10891129" y="73604"/>
            <a:ext cx="1288680" cy="720341"/>
          </a:xfrm>
          <a:prstGeom prst="rect">
            <a:avLst/>
          </a:prstGeom>
        </p:spPr>
      </p:pic>
    </p:spTree>
    <p:extLst>
      <p:ext uri="{BB962C8B-B14F-4D97-AF65-F5344CB8AC3E}">
        <p14:creationId xmlns:p14="http://schemas.microsoft.com/office/powerpoint/2010/main" val="5441549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74638"/>
            <a:ext cx="11277600" cy="792162"/>
          </a:xfrm>
          <a:prstGeom prst="rect">
            <a:avLst/>
          </a:prstGeom>
          <a:noFill/>
          <a:ln w="9525">
            <a:noFill/>
            <a:miter lim="800000"/>
          </a:ln>
        </p:spPr>
        <p:txBody>
          <a:bodyPr vert="horz" wrap="square" lIns="91440" tIns="45720" rIns="91440" bIns="45720" numCol="1" anchor="ctr" anchorCtr="0" compatLnSpc="1"/>
          <a:lstStyle/>
          <a:p>
            <a:pPr lvl="0"/>
            <a:r>
              <a:rPr lang="en-US" dirty="0"/>
              <a:t>Click to edit Master title style</a:t>
            </a:r>
          </a:p>
        </p:txBody>
      </p:sp>
      <p:sp>
        <p:nvSpPr>
          <p:cNvPr id="1027" name="Rectangle 3"/>
          <p:cNvSpPr>
            <a:spLocks noGrp="1" noChangeArrowheads="1"/>
          </p:cNvSpPr>
          <p:nvPr>
            <p:ph type="body" idx="1"/>
          </p:nvPr>
        </p:nvSpPr>
        <p:spPr bwMode="auto">
          <a:xfrm>
            <a:off x="406400" y="1219200"/>
            <a:ext cx="11480800" cy="5029200"/>
          </a:xfrm>
          <a:prstGeom prst="rect">
            <a:avLst/>
          </a:prstGeom>
          <a:noFill/>
          <a:ln w="9525">
            <a:noFill/>
            <a:miter lim="800000"/>
          </a:ln>
        </p:spPr>
        <p:txBody>
          <a:bodyPr vert="horz" wrap="square" lIns="91440" tIns="45720" rIns="91440" bIns="45720" numCol="1"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636000" y="6324601"/>
            <a:ext cx="3149600" cy="244475"/>
          </a:xfrm>
          <a:prstGeom prst="rect">
            <a:avLst/>
          </a:prstGeom>
          <a:noFill/>
          <a:ln w="9525">
            <a:noFill/>
            <a:miter lim="800000"/>
          </a:ln>
          <a:effectLst/>
        </p:spPr>
        <p:txBody>
          <a:bodyPr vert="horz" wrap="square" lIns="91440" tIns="45720" rIns="91440" bIns="45720" numCol="1" anchor="t" anchorCtr="0" compatLnSpc="1"/>
          <a:lstStyle>
            <a:lvl1pPr algn="r">
              <a:defRPr sz="1200" b="1">
                <a:latin typeface="Calibri" panose="020F0502020204030204" pitchFamily="34" charset="0"/>
                <a:cs typeface="+mn-cs"/>
              </a:defRPr>
            </a:lvl1pPr>
          </a:lstStyle>
          <a:p>
            <a:pPr>
              <a:defRPr/>
            </a:pPr>
            <a:fld id="{124CDB12-2334-4149-9ED6-145DE69D84D2}" type="slidenum">
              <a:rPr lang="en-US" smtClean="0"/>
              <a:pPr>
                <a:defRPr/>
              </a:pPr>
              <a:t>‹#›</a:t>
            </a:fld>
            <a:endParaRPr lang="en-US" dirty="0"/>
          </a:p>
        </p:txBody>
      </p:sp>
      <p:sp>
        <p:nvSpPr>
          <p:cNvPr id="2" name="Rectangle 9"/>
          <p:cNvSpPr>
            <a:spLocks noChangeArrowheads="1"/>
          </p:cNvSpPr>
          <p:nvPr userDrawn="1"/>
        </p:nvSpPr>
        <p:spPr bwMode="auto">
          <a:xfrm>
            <a:off x="304800" y="6324601"/>
            <a:ext cx="6096000" cy="200055"/>
          </a:xfrm>
          <a:prstGeom prst="rect">
            <a:avLst/>
          </a:prstGeom>
          <a:noFill/>
          <a:ln>
            <a:noFill/>
          </a:ln>
        </p:spPr>
        <p:txBody>
          <a:bodyPr>
            <a:spAutoFit/>
          </a:bodyPr>
          <a:lstStyle/>
          <a:p>
            <a:pPr>
              <a:defRPr/>
            </a:pPr>
            <a:r>
              <a:rPr lang="en-US" sz="700" b="1" dirty="0">
                <a:latin typeface="Calibri" panose="020F0502020204030204" pitchFamily="34" charset="0"/>
                <a:cs typeface="Calibri" panose="020F0502020204030204" pitchFamily="34" charset="0"/>
              </a:rPr>
              <a:t>IL-NET, a project of ILRU – Independent Living Research Utilization</a:t>
            </a:r>
          </a:p>
        </p:txBody>
      </p:sp>
      <p:pic>
        <p:nvPicPr>
          <p:cNvPr id="6" name="Picture 5" descr="ilru logo - red block letters ilru lowercase with blue eyebrow swoosh abov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66400" y="122239"/>
            <a:ext cx="1451992" cy="629197"/>
          </a:xfrm>
          <a:prstGeom prst="rect">
            <a:avLst/>
          </a:prstGeom>
        </p:spPr>
      </p:pic>
    </p:spTree>
    <p:extLst>
      <p:ext uri="{BB962C8B-B14F-4D97-AF65-F5344CB8AC3E}">
        <p14:creationId xmlns:p14="http://schemas.microsoft.com/office/powerpoint/2010/main" val="2044324863"/>
      </p:ext>
    </p:extLst>
  </p:cSld>
  <p:clrMap bg1="lt1" tx1="dk1" bg2="lt2" tx2="dk2" accent1="accent1" accent2="accent2" accent3="accent3" accent4="accent4" accent5="accent5" accent6="accent6" hlink="hlink" folHlink="folHlink"/>
  <p:sldLayoutIdLst>
    <p:sldLayoutId id="2147483733" r:id="rId1"/>
    <p:sldLayoutId id="2147483734" r:id="rId2"/>
  </p:sldLayoutIdLst>
  <p:hf hdr="0" ftr="0" dt="0"/>
  <p:txStyles>
    <p:titleStyle>
      <a:lvl1pPr algn="l" rtl="0" eaLnBrk="0" fontAlgn="base" hangingPunct="0">
        <a:spcBef>
          <a:spcPct val="0"/>
        </a:spcBef>
        <a:spcAft>
          <a:spcPct val="0"/>
        </a:spcAft>
        <a:defRPr sz="2800" b="1">
          <a:solidFill>
            <a:schemeClr val="accent2"/>
          </a:solidFill>
          <a:latin typeface="Calibri" panose="020F0502020204030204" pitchFamily="34" charset="0"/>
          <a:ea typeface="+mj-ea"/>
          <a:cs typeface="+mj-cs"/>
        </a:defRPr>
      </a:lvl1pPr>
      <a:lvl2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2pPr>
      <a:lvl3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3pPr>
      <a:lvl4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4pPr>
      <a:lvl5pPr algn="l" rtl="0" eaLnBrk="0" fontAlgn="base" hangingPunct="0">
        <a:spcBef>
          <a:spcPct val="0"/>
        </a:spcBef>
        <a:spcAft>
          <a:spcPct val="0"/>
        </a:spcAft>
        <a:defRPr sz="2800" b="1">
          <a:solidFill>
            <a:schemeClr val="accent2"/>
          </a:solidFill>
          <a:effectLst>
            <a:outerShdw blurRad="38100" dist="38100" dir="2700000" algn="tl">
              <a:srgbClr val="C0C0C0"/>
            </a:outerShdw>
          </a:effectLst>
          <a:latin typeface="Arial Rounded MT Bold" pitchFamily="34" charset="0"/>
        </a:defRPr>
      </a:lvl5pPr>
      <a:lvl6pPr marL="4572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6pPr>
      <a:lvl7pPr marL="9144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7pPr>
      <a:lvl8pPr marL="13716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8pPr>
      <a:lvl9pPr marL="1828800" algn="l" rtl="0" fontAlgn="base">
        <a:spcBef>
          <a:spcPct val="0"/>
        </a:spcBef>
        <a:spcAft>
          <a:spcPct val="0"/>
        </a:spcAft>
        <a:defRPr sz="3200" b="1">
          <a:solidFill>
            <a:schemeClr val="accent2"/>
          </a:solidFill>
          <a:effectLst>
            <a:outerShdw blurRad="38100" dist="38100" dir="2700000" algn="tl">
              <a:srgbClr val="C0C0C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Calibri Light" panose="020F0302020204030204"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Calibri Light" panose="020F0302020204030204" pitchFamily="34" charset="0"/>
        </a:defRPr>
      </a:lvl2pPr>
      <a:lvl3pPr marL="1143000" indent="-228600" algn="l" rtl="0" eaLnBrk="0" fontAlgn="base" hangingPunct="0">
        <a:spcBef>
          <a:spcPct val="20000"/>
        </a:spcBef>
        <a:spcAft>
          <a:spcPct val="0"/>
        </a:spcAft>
        <a:buChar char="•"/>
        <a:defRPr sz="2000">
          <a:solidFill>
            <a:schemeClr val="tx1"/>
          </a:solidFill>
          <a:latin typeface="Calibri Light" panose="020F0302020204030204" pitchFamily="34" charset="0"/>
        </a:defRPr>
      </a:lvl3pPr>
      <a:lvl4pPr marL="1600200" indent="-228600" algn="l" rtl="0" eaLnBrk="0" fontAlgn="base" hangingPunct="0">
        <a:spcBef>
          <a:spcPct val="20000"/>
        </a:spcBef>
        <a:spcAft>
          <a:spcPct val="0"/>
        </a:spcAft>
        <a:buChar char="–"/>
        <a:defRPr>
          <a:solidFill>
            <a:schemeClr val="tx1"/>
          </a:solidFill>
          <a:latin typeface="Calibri Light" panose="020F0302020204030204" pitchFamily="34" charset="0"/>
        </a:defRPr>
      </a:lvl4pPr>
      <a:lvl5pPr marL="2057400" indent="-228600" algn="l" rtl="0" eaLnBrk="0" fontAlgn="base" hangingPunct="0">
        <a:spcBef>
          <a:spcPct val="20000"/>
        </a:spcBef>
        <a:spcAft>
          <a:spcPct val="0"/>
        </a:spcAft>
        <a:buChar char="»"/>
        <a:defRPr>
          <a:solidFill>
            <a:schemeClr val="tx1"/>
          </a:solidFill>
          <a:latin typeface="Calibri Light" panose="020F03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hyperlink" Target="https://www.orin.com/access/sip_puff/" TargetMode="External"/><Relationship Id="rId3" Type="http://schemas.openxmlformats.org/officeDocument/2006/relationships/image" Target="../media/image18.png"/><Relationship Id="rId7" Type="http://schemas.openxmlformats.org/officeDocument/2006/relationships/hyperlink" Target="https://sc.edu/study/colleges_schools/medicine/centers_and_institutes_new/center_for_disability_resources/assistive_technology/resources/augmentative_alternative_communication/index.ph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gist.github.com/dustypomerleau/29f5311089767cfbe5915c5743035710"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ccessibilityassociation.org/s/overlay-position-and-recommendations#Overlay%20Position%20Statemen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w3.org/WAI/demos/bad/after/home.html" TargetMode="External"/><Relationship Id="rId5" Type="http://schemas.openxmlformats.org/officeDocument/2006/relationships/image" Target="../media/image25.png"/><Relationship Id="rId4" Type="http://schemas.openxmlformats.org/officeDocument/2006/relationships/hyperlink" Target="https://www.w3.org/WAI/demos/bad/before/home.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gist.github.com/dustypomerleau/29f5311089767cfbe5915c5743035710" TargetMode="External"/><Relationship Id="rId7" Type="http://schemas.openxmlformats.org/officeDocument/2006/relationships/hyperlink" Target="https://wave.webaim.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ebaim.org/resources/" TargetMode="External"/><Relationship Id="rId5" Type="http://schemas.openxmlformats.org/officeDocument/2006/relationships/hyperlink" Target="https://www.orin.com/access/sip_puff/" TargetMode="External"/><Relationship Id="rId4" Type="http://schemas.openxmlformats.org/officeDocument/2006/relationships/hyperlink" Target="https://sc.edu/study/colleges_schools/medicine/centers_and_institutes_new/center_for_disability_resources/assistive_technology/resources/augmentative_alternative_communication/index.ph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olor.adobe.com/create/color-contrast-analyzer" TargetMode="External"/><Relationship Id="rId7" Type="http://schemas.openxmlformats.org/officeDocument/2006/relationships/hyperlink" Target="https://sc.edu/study/colleges_schools/medicine/centers_and_institutes_new/center_for_disability_resources/assistive_technology/resources/augmentative_alternative_communication/index.php"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tempertemper.net/blog/wcag-but-in-language-i-can-understand" TargetMode="External"/><Relationship Id="rId5" Type="http://schemas.openxmlformats.org/officeDocument/2006/relationships/hyperlink" Target="https://www.w3.org/TR/WCAG21/" TargetMode="External"/><Relationship Id="rId4" Type="http://schemas.openxmlformats.org/officeDocument/2006/relationships/hyperlink" Target="https://ascit4all.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advocacy@able-sc.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67793" y="85942"/>
            <a:ext cx="8855064" cy="367396"/>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800" dirty="0">
                <a:solidFill>
                  <a:srgbClr val="333399"/>
                </a:solidFill>
              </a:rPr>
              <a:t>Slide  </a:t>
            </a:r>
            <a:fld id="{3237BBCE-C91D-44DD-A963-9A7C49A82A1D}" type="slidenum">
              <a:rPr lang="en-US" sz="800">
                <a:solidFill>
                  <a:srgbClr val="333399"/>
                </a:solidFill>
              </a:rPr>
              <a:pPr marL="0" marR="0" lvl="0" indent="0" algn="l" defTabSz="914400" rtl="0" eaLnBrk="0" fontAlgn="base" latinLnBrk="0" hangingPunct="0">
                <a:lnSpc>
                  <a:spcPct val="100000"/>
                </a:lnSpc>
                <a:spcBef>
                  <a:spcPct val="0"/>
                </a:spcBef>
                <a:spcAft>
                  <a:spcPct val="0"/>
                </a:spcAft>
                <a:buClrTx/>
                <a:buSzTx/>
                <a:buFontTx/>
                <a:buNone/>
                <a:tabLst/>
                <a:defRPr/>
              </a:pPr>
              <a:t>1</a:t>
            </a:fld>
            <a:r>
              <a:rPr lang="en-US" sz="800" dirty="0">
                <a:solidFill>
                  <a:srgbClr val="333399"/>
                </a:solidFill>
              </a:rPr>
              <a:t> </a:t>
            </a:r>
            <a:br>
              <a:rPr lang="en-US" sz="800" dirty="0">
                <a:solidFill>
                  <a:srgbClr val="333399"/>
                </a:solidFill>
              </a:rPr>
            </a:br>
            <a:r>
              <a:rPr lang="en-US" sz="1600" dirty="0"/>
              <a:t>Independent Living Research Utilization</a:t>
            </a:r>
          </a:p>
        </p:txBody>
      </p:sp>
      <p:pic>
        <p:nvPicPr>
          <p:cNvPr id="6" name="Picture 5" descr="We create opportunities for independence for people with disabilities through research, education, and consultation.  ilru logo in block red letters with blue eyebrow swoosh above and below Independent Living Research utilization. www.ilru.org. "/>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9794" y="859730"/>
            <a:ext cx="7352413" cy="5486876"/>
          </a:xfrm>
          <a:prstGeom prst="rect">
            <a:avLst/>
          </a:prstGeom>
        </p:spPr>
      </p:pic>
      <p:sp>
        <p:nvSpPr>
          <p:cNvPr id="3" name="Slide Number Placeholder 2">
            <a:extLst>
              <a:ext uri="{C183D7F6-B498-43B3-948B-1728B52AA6E4}">
                <adec:decorative xmlns:adec="http://schemas.microsoft.com/office/drawing/2017/decorative" val="1"/>
              </a:ext>
            </a:extLst>
          </p:cNvPr>
          <p:cNvSpPr>
            <a:spLocks noGrp="1"/>
          </p:cNvSpPr>
          <p:nvPr>
            <p:ph type="sldNum" sz="quarter" idx="10"/>
          </p:nvPr>
        </p:nvSpPr>
        <p:spPr/>
        <p:txBody>
          <a:bodyPr/>
          <a:lstStyle/>
          <a:p>
            <a:pPr defTabSz="914400" fontAlgn="base">
              <a:spcBef>
                <a:spcPct val="0"/>
              </a:spcBef>
              <a:spcAft>
                <a:spcPct val="0"/>
              </a:spcAft>
              <a:defRPr/>
            </a:pPr>
            <a:fld id="{F2DF5F09-D78D-44DB-A338-E90D23C46220}" type="slidenum">
              <a:rPr lang="en-US">
                <a:solidFill>
                  <a:srgbClr val="000000"/>
                </a:solidFill>
              </a:rPr>
              <a:pPr defTabSz="914400" fontAlgn="base">
                <a:spcBef>
                  <a:spcPct val="0"/>
                </a:spcBef>
                <a:spcAft>
                  <a:spcPct val="0"/>
                </a:spcAft>
                <a:defRPr/>
              </a:pPr>
              <a:t>1</a:t>
            </a:fld>
            <a:endParaRPr lang="en-US" dirty="0">
              <a:solidFill>
                <a:srgbClr val="000000"/>
              </a:solidFill>
            </a:endParaRPr>
          </a:p>
        </p:txBody>
      </p:sp>
    </p:spTree>
    <p:extLst>
      <p:ext uri="{BB962C8B-B14F-4D97-AF65-F5344CB8AC3E}">
        <p14:creationId xmlns:p14="http://schemas.microsoft.com/office/powerpoint/2010/main" val="243218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85C2-EA93-D09B-6DBE-A2C8AF99F947}"/>
              </a:ext>
            </a:extLst>
          </p:cNvPr>
          <p:cNvSpPr>
            <a:spLocks noGrp="1"/>
          </p:cNvSpPr>
          <p:nvPr>
            <p:ph type="title"/>
          </p:nvPr>
        </p:nvSpPr>
        <p:spPr>
          <a:xfrm>
            <a:off x="1097280" y="286603"/>
            <a:ext cx="10887635" cy="1383523"/>
          </a:xfrm>
        </p:spPr>
        <p:txBody>
          <a:bodyPr>
            <a:normAutofit/>
          </a:bodyPr>
          <a:lstStyle/>
          <a:p>
            <a:r>
              <a:rPr lang="en-US" sz="800">
                <a:solidFill>
                  <a:schemeClr val="tx1">
                    <a:lumMod val="65000"/>
                    <a:lumOff val="35000"/>
                  </a:schemeClr>
                </a:solidFill>
                <a:latin typeface="Calibri"/>
                <a:cs typeface="Times New Roman"/>
              </a:rPr>
              <a:t>8</a:t>
            </a:r>
            <a:r>
              <a:rPr lang="en-US" sz="4400">
                <a:solidFill>
                  <a:schemeClr val="tx1">
                    <a:lumMod val="65000"/>
                    <a:lumOff val="35000"/>
                  </a:schemeClr>
                </a:solidFill>
                <a:latin typeface="Calibri"/>
                <a:cs typeface="Calibri"/>
              </a:rPr>
              <a:t>How People with Disabilities Use Digital Content</a:t>
            </a:r>
          </a:p>
        </p:txBody>
      </p:sp>
      <p:sp>
        <p:nvSpPr>
          <p:cNvPr id="6" name="TextBox 5">
            <a:extLst>
              <a:ext uri="{FF2B5EF4-FFF2-40B4-BE49-F238E27FC236}">
                <a16:creationId xmlns:a16="http://schemas.microsoft.com/office/drawing/2014/main" id="{A88BE995-7E96-4B7D-6A73-18DECF58554B}"/>
              </a:ext>
            </a:extLst>
          </p:cNvPr>
          <p:cNvSpPr txBox="1"/>
          <p:nvPr/>
        </p:nvSpPr>
        <p:spPr>
          <a:xfrm>
            <a:off x="1147762" y="1937657"/>
            <a:ext cx="8915399" cy="4093428"/>
          </a:xfrm>
          <a:prstGeom prst="rect">
            <a:avLst/>
          </a:prstGeom>
          <a:noFill/>
        </p:spPr>
        <p:txBody>
          <a:bodyPr wrap="square" lIns="91440" tIns="45720" rIns="91440" bIns="45720" rtlCol="0" anchor="t">
            <a:spAutoFit/>
          </a:bodyPr>
          <a:lstStyle/>
          <a:p>
            <a:r>
              <a:rPr lang="en-US" sz="2000"/>
              <a:t>People with disabilities engage with digital spaces for a </a:t>
            </a:r>
          </a:p>
          <a:p>
            <a:r>
              <a:rPr lang="en-US" sz="2000"/>
              <a:t>variety of reasons including:</a:t>
            </a:r>
            <a:endParaRPr lang="en-US" sz="2000">
              <a:cs typeface="Calibri"/>
            </a:endParaRPr>
          </a:p>
          <a:p>
            <a:endParaRPr lang="en-US" sz="2000"/>
          </a:p>
          <a:p>
            <a:pPr marL="285750" indent="-285750">
              <a:buFont typeface="Arial"/>
              <a:buChar char="•"/>
            </a:pPr>
            <a:r>
              <a:rPr lang="en-US" sz="2000"/>
              <a:t>Shopping</a:t>
            </a:r>
            <a:endParaRPr lang="en-US" sz="2000">
              <a:cs typeface="Calibri" panose="020F0502020204030204"/>
            </a:endParaRPr>
          </a:p>
          <a:p>
            <a:pPr marL="285750" indent="-285750">
              <a:buFont typeface="Arial"/>
              <a:buChar char="•"/>
            </a:pPr>
            <a:r>
              <a:rPr lang="en-US" sz="2000"/>
              <a:t>Travel</a:t>
            </a:r>
            <a:endParaRPr lang="en-US" sz="2000">
              <a:cs typeface="Calibri" panose="020F0502020204030204"/>
            </a:endParaRPr>
          </a:p>
          <a:p>
            <a:pPr marL="285750" indent="-285750">
              <a:buFont typeface="Arial"/>
              <a:buChar char="•"/>
            </a:pPr>
            <a:r>
              <a:rPr lang="en-US" sz="2000"/>
              <a:t>Social media</a:t>
            </a:r>
            <a:endParaRPr lang="en-US" sz="2000">
              <a:cs typeface="Calibri" panose="020F0502020204030204"/>
            </a:endParaRPr>
          </a:p>
          <a:p>
            <a:pPr marL="285750" indent="-285750">
              <a:buFont typeface="Arial"/>
              <a:buChar char="•"/>
            </a:pPr>
            <a:r>
              <a:rPr lang="en-US" sz="2000"/>
              <a:t>Information gathering</a:t>
            </a:r>
            <a:endParaRPr lang="en-US" sz="2000">
              <a:cs typeface="Calibri" panose="020F0502020204030204"/>
            </a:endParaRPr>
          </a:p>
          <a:p>
            <a:pPr marL="285750" indent="-285750">
              <a:buFont typeface="Arial"/>
              <a:buChar char="•"/>
            </a:pPr>
            <a:r>
              <a:rPr lang="en-US" sz="2000"/>
              <a:t>Communication</a:t>
            </a:r>
            <a:endParaRPr lang="en-US" sz="2000">
              <a:cs typeface="Calibri"/>
            </a:endParaRPr>
          </a:p>
          <a:p>
            <a:pPr marL="285750" indent="-285750">
              <a:buFont typeface="Arial"/>
              <a:buChar char="•"/>
            </a:pPr>
            <a:r>
              <a:rPr lang="en-US" sz="2000">
                <a:cs typeface="Calibri"/>
              </a:rPr>
              <a:t>News</a:t>
            </a:r>
          </a:p>
          <a:p>
            <a:pPr marL="285750" indent="-285750">
              <a:buFont typeface="Arial"/>
              <a:buChar char="•"/>
            </a:pPr>
            <a:r>
              <a:rPr lang="en-US" sz="2000">
                <a:cs typeface="Calibri"/>
              </a:rPr>
              <a:t>Events</a:t>
            </a:r>
          </a:p>
          <a:p>
            <a:pPr marL="285750" indent="-285750">
              <a:buFont typeface="Arial"/>
              <a:buChar char="•"/>
            </a:pPr>
            <a:r>
              <a:rPr lang="en-US" sz="2000">
                <a:cs typeface="Calibri"/>
              </a:rPr>
              <a:t>Weather</a:t>
            </a:r>
          </a:p>
          <a:p>
            <a:pPr marL="285750" indent="-285750">
              <a:buFont typeface="Arial"/>
              <a:buChar char="•"/>
            </a:pPr>
            <a:r>
              <a:rPr lang="en-US" sz="2000">
                <a:cs typeface="Calibri"/>
              </a:rPr>
              <a:t>Job Postings</a:t>
            </a:r>
          </a:p>
          <a:p>
            <a:pPr marL="285750" indent="-285750">
              <a:buFont typeface="Arial"/>
              <a:buChar char="•"/>
            </a:pPr>
            <a:r>
              <a:rPr lang="en-US" sz="2000">
                <a:cs typeface="Calibri"/>
              </a:rPr>
              <a:t>Educational Opportunities</a:t>
            </a:r>
          </a:p>
        </p:txBody>
      </p:sp>
      <p:pic>
        <p:nvPicPr>
          <p:cNvPr id="8" name="Picture 7" descr="Young boy holding sign smiling - the sign has text that reads &quot;All the same reasons people without disabilities use digital content!&quot;">
            <a:extLst>
              <a:ext uri="{FF2B5EF4-FFF2-40B4-BE49-F238E27FC236}">
                <a16:creationId xmlns:a16="http://schemas.microsoft.com/office/drawing/2014/main" id="{EA2CE3C4-EDA8-A873-D105-8ECD2E2680E9}"/>
              </a:ext>
            </a:extLst>
          </p:cNvPr>
          <p:cNvPicPr>
            <a:picLocks noChangeAspect="1"/>
          </p:cNvPicPr>
          <p:nvPr/>
        </p:nvPicPr>
        <p:blipFill>
          <a:blip r:embed="rId3"/>
          <a:stretch>
            <a:fillRect/>
          </a:stretch>
        </p:blipFill>
        <p:spPr>
          <a:xfrm>
            <a:off x="8522245" y="1535612"/>
            <a:ext cx="2978820" cy="5559696"/>
          </a:xfrm>
          <a:prstGeom prst="rect">
            <a:avLst/>
          </a:prstGeom>
        </p:spPr>
      </p:pic>
      <p:sp>
        <p:nvSpPr>
          <p:cNvPr id="4" name="TextBox 3">
            <a:extLst>
              <a:ext uri="{FF2B5EF4-FFF2-40B4-BE49-F238E27FC236}">
                <a16:creationId xmlns:a16="http://schemas.microsoft.com/office/drawing/2014/main" id="{05F5C07B-B8F2-3BAA-7055-D3E0875A99F5}"/>
              </a:ext>
            </a:extLst>
          </p:cNvPr>
          <p:cNvSpPr txBox="1"/>
          <p:nvPr/>
        </p:nvSpPr>
        <p:spPr>
          <a:xfrm rot="60000">
            <a:off x="8552421" y="2681835"/>
            <a:ext cx="26604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0070C0"/>
                </a:solidFill>
                <a:latin typeface="Century Schoolbook"/>
              </a:rPr>
              <a:t>All the same reasons people without disabilities use digital content! </a:t>
            </a:r>
            <a:r>
              <a:rPr lang="en-US" b="1">
                <a:solidFill>
                  <a:srgbClr val="0070C0"/>
                </a:solidFill>
                <a:latin typeface="Century Schoolbook"/>
                <a:cs typeface="Calibri"/>
              </a:rPr>
              <a:t>​</a:t>
            </a:r>
            <a:endParaRPr lang="en-US"/>
          </a:p>
        </p:txBody>
      </p:sp>
    </p:spTree>
    <p:extLst>
      <p:ext uri="{BB962C8B-B14F-4D97-AF65-F5344CB8AC3E}">
        <p14:creationId xmlns:p14="http://schemas.microsoft.com/office/powerpoint/2010/main" val="2428243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0D06F-7074-06FF-F9AB-F14817CD4DD9}"/>
              </a:ext>
            </a:extLst>
          </p:cNvPr>
          <p:cNvSpPr>
            <a:spLocks noGrp="1"/>
          </p:cNvSpPr>
          <p:nvPr>
            <p:ph type="title"/>
          </p:nvPr>
        </p:nvSpPr>
        <p:spPr/>
        <p:txBody>
          <a:bodyPr>
            <a:normAutofit/>
          </a:bodyPr>
          <a:lstStyle/>
          <a:p>
            <a:r>
              <a:rPr lang="en-US" sz="800">
                <a:latin typeface="Calibri"/>
                <a:cs typeface="Times New Roman"/>
              </a:rPr>
              <a:t>9</a:t>
            </a:r>
            <a:r>
              <a:rPr lang="en-US" sz="4400">
                <a:latin typeface="Calibri"/>
                <a:cs typeface="Calibri"/>
              </a:rPr>
              <a:t>What Prevents People with Disabilities </a:t>
            </a:r>
            <a:br>
              <a:rPr lang="en-US" sz="4400">
                <a:latin typeface="Calibri"/>
                <a:cs typeface="Calibri"/>
              </a:rPr>
            </a:br>
            <a:r>
              <a:rPr lang="en-US" sz="4400">
                <a:latin typeface="Calibri"/>
                <a:cs typeface="Calibri"/>
              </a:rPr>
              <a:t>From Using Digital Content</a:t>
            </a:r>
          </a:p>
        </p:txBody>
      </p:sp>
      <p:sp>
        <p:nvSpPr>
          <p:cNvPr id="3" name="Content Placeholder 2">
            <a:extLst>
              <a:ext uri="{FF2B5EF4-FFF2-40B4-BE49-F238E27FC236}">
                <a16:creationId xmlns:a16="http://schemas.microsoft.com/office/drawing/2014/main" id="{3501C9CE-0FE4-C2AC-AC6D-8D7D41CC4296}"/>
              </a:ext>
            </a:extLst>
          </p:cNvPr>
          <p:cNvSpPr>
            <a:spLocks noGrp="1"/>
          </p:cNvSpPr>
          <p:nvPr>
            <p:ph idx="1"/>
          </p:nvPr>
        </p:nvSpPr>
        <p:spPr>
          <a:xfrm>
            <a:off x="1097280" y="2002616"/>
            <a:ext cx="10058400" cy="3866478"/>
          </a:xfrm>
        </p:spPr>
        <p:txBody>
          <a:bodyPr vert="horz" lIns="0" tIns="45720" rIns="0" bIns="45720" rtlCol="0" anchor="t">
            <a:normAutofit/>
          </a:bodyPr>
          <a:lstStyle/>
          <a:p>
            <a:pPr>
              <a:lnSpc>
                <a:spcPct val="100000"/>
              </a:lnSpc>
              <a:buFont typeface="Arial" panose="020F0502020204030204" pitchFamily="34" charset="0"/>
              <a:buChar char="•"/>
            </a:pPr>
            <a:r>
              <a:rPr lang="en-US" sz="2400">
                <a:cs typeface="Calibri" panose="020F0502020204030204"/>
              </a:rPr>
              <a:t> </a:t>
            </a:r>
            <a:r>
              <a:rPr lang="en-US" sz="2400">
                <a:solidFill>
                  <a:schemeClr val="tx1"/>
                </a:solidFill>
                <a:cs typeface="Calibri" panose="020F0502020204030204"/>
              </a:rPr>
              <a:t>Links that are not labeled correctly </a:t>
            </a:r>
          </a:p>
          <a:p>
            <a:pPr marL="200660" lvl="1" indent="0">
              <a:lnSpc>
                <a:spcPct val="100000"/>
              </a:lnSpc>
              <a:buNone/>
            </a:pPr>
            <a:r>
              <a:rPr lang="en-US" sz="2200">
                <a:solidFill>
                  <a:schemeClr val="tx1"/>
                </a:solidFill>
                <a:cs typeface="Calibri" panose="020F0502020204030204"/>
              </a:rPr>
              <a:t>    Example, just says "click </a:t>
            </a:r>
            <a:r>
              <a:rPr lang="en-US" sz="2200" u="sng">
                <a:solidFill>
                  <a:schemeClr val="accent2"/>
                </a:solidFill>
                <a:cs typeface="Calibri" panose="020F0502020204030204"/>
              </a:rPr>
              <a:t>here</a:t>
            </a:r>
            <a:r>
              <a:rPr lang="en-US" sz="2200">
                <a:solidFill>
                  <a:schemeClr val="tx1"/>
                </a:solidFill>
                <a:cs typeface="Calibri" panose="020F0502020204030204"/>
              </a:rPr>
              <a:t>"</a:t>
            </a:r>
          </a:p>
          <a:p>
            <a:pPr>
              <a:lnSpc>
                <a:spcPct val="100000"/>
              </a:lnSpc>
              <a:buFont typeface="Arial" panose="020F0502020204030204" pitchFamily="34" charset="0"/>
              <a:buChar char="•"/>
            </a:pPr>
            <a:r>
              <a:rPr lang="en-US" sz="2400">
                <a:solidFill>
                  <a:schemeClr val="tx1"/>
                </a:solidFill>
                <a:cs typeface="Calibri" panose="020F0502020204030204"/>
              </a:rPr>
              <a:t> Poor color contrast</a:t>
            </a:r>
          </a:p>
          <a:p>
            <a:pPr>
              <a:lnSpc>
                <a:spcPct val="100000"/>
              </a:lnSpc>
              <a:buFont typeface="Arial" panose="020F0502020204030204" pitchFamily="34" charset="0"/>
              <a:buChar char="•"/>
            </a:pPr>
            <a:r>
              <a:rPr lang="en-US" sz="2400">
                <a:solidFill>
                  <a:schemeClr val="tx1"/>
                </a:solidFill>
                <a:cs typeface="Calibri" panose="020F0502020204030204"/>
              </a:rPr>
              <a:t> Images that include text </a:t>
            </a:r>
          </a:p>
          <a:p>
            <a:pPr>
              <a:lnSpc>
                <a:spcPct val="100000"/>
              </a:lnSpc>
              <a:buFont typeface="Arial" panose="020F0502020204030204" pitchFamily="34" charset="0"/>
              <a:buChar char="•"/>
            </a:pPr>
            <a:r>
              <a:rPr lang="en-US" sz="2400">
                <a:solidFill>
                  <a:schemeClr val="tx1"/>
                </a:solidFill>
                <a:cs typeface="Calibri" panose="020F0502020204030204"/>
              </a:rPr>
              <a:t> No captions</a:t>
            </a:r>
          </a:p>
          <a:p>
            <a:pPr>
              <a:lnSpc>
                <a:spcPct val="100000"/>
              </a:lnSpc>
              <a:buFont typeface="Arial" panose="020F0502020204030204" pitchFamily="34" charset="0"/>
              <a:buChar char="•"/>
            </a:pPr>
            <a:r>
              <a:rPr lang="en-US" sz="2400">
                <a:solidFill>
                  <a:schemeClr val="tx1"/>
                </a:solidFill>
                <a:cs typeface="Calibri" panose="020F0502020204030204"/>
              </a:rPr>
              <a:t> Does not support speech to text </a:t>
            </a:r>
          </a:p>
          <a:p>
            <a:pPr marL="200660" lvl="1" indent="0">
              <a:lnSpc>
                <a:spcPct val="100000"/>
              </a:lnSpc>
              <a:buNone/>
            </a:pPr>
            <a:r>
              <a:rPr lang="en-US" sz="2200">
                <a:solidFill>
                  <a:schemeClr val="tx1"/>
                </a:solidFill>
                <a:cs typeface="Calibri" panose="020F0502020204030204"/>
              </a:rPr>
              <a:t>   (e.g. Dragon software)</a:t>
            </a:r>
          </a:p>
          <a:p>
            <a:endParaRPr lang="en-US" sz="2800">
              <a:solidFill>
                <a:schemeClr val="tx1"/>
              </a:solidFill>
              <a:cs typeface="Calibri" panose="020F0502020204030204"/>
            </a:endParaRPr>
          </a:p>
        </p:txBody>
      </p:sp>
      <p:pic>
        <p:nvPicPr>
          <p:cNvPr id="4" name="Picture 3" descr="screen shot of poor color contrast examples from CSUN shows good examples and bad examples with blue on black, yellow on black, green on orange, black on orange, red on green, black on green, grey on purple and white on purple. ">
            <a:extLst>
              <a:ext uri="{FF2B5EF4-FFF2-40B4-BE49-F238E27FC236}">
                <a16:creationId xmlns:a16="http://schemas.microsoft.com/office/drawing/2014/main" id="{458CAD30-F623-A44C-3C4E-6C71B95B0132}"/>
              </a:ext>
            </a:extLst>
          </p:cNvPr>
          <p:cNvPicPr>
            <a:picLocks noChangeAspect="1"/>
          </p:cNvPicPr>
          <p:nvPr/>
        </p:nvPicPr>
        <p:blipFill>
          <a:blip r:embed="rId3"/>
          <a:stretch>
            <a:fillRect/>
          </a:stretch>
        </p:blipFill>
        <p:spPr>
          <a:xfrm>
            <a:off x="6119159" y="1959390"/>
            <a:ext cx="5043336" cy="3659419"/>
          </a:xfrm>
          <a:prstGeom prst="rect">
            <a:avLst/>
          </a:prstGeom>
        </p:spPr>
      </p:pic>
      <p:pic>
        <p:nvPicPr>
          <p:cNvPr id="9" name="Picture 8" descr="A baby with a fist raised and text that reads &quot;makes memes accessible with alt text. Righteous.&quot;">
            <a:extLst>
              <a:ext uri="{FF2B5EF4-FFF2-40B4-BE49-F238E27FC236}">
                <a16:creationId xmlns:a16="http://schemas.microsoft.com/office/drawing/2014/main" id="{BB5F4EF4-32C4-67BA-3F1C-E6B7AAFE622A}"/>
              </a:ext>
            </a:extLst>
          </p:cNvPr>
          <p:cNvPicPr>
            <a:picLocks noChangeAspect="1"/>
          </p:cNvPicPr>
          <p:nvPr/>
        </p:nvPicPr>
        <p:blipFill>
          <a:blip r:embed="rId4"/>
          <a:stretch>
            <a:fillRect/>
          </a:stretch>
        </p:blipFill>
        <p:spPr>
          <a:xfrm>
            <a:off x="6046835" y="1638375"/>
            <a:ext cx="5043336" cy="4116688"/>
          </a:xfrm>
          <a:prstGeom prst="rect">
            <a:avLst/>
          </a:prstGeom>
        </p:spPr>
      </p:pic>
      <p:sp>
        <p:nvSpPr>
          <p:cNvPr id="10" name="TextBox 9">
            <a:extLst>
              <a:ext uri="{FF2B5EF4-FFF2-40B4-BE49-F238E27FC236}">
                <a16:creationId xmlns:a16="http://schemas.microsoft.com/office/drawing/2014/main" id="{9026B5D4-CA77-DACB-948B-7F654A894ACD}"/>
              </a:ext>
              <a:ext uri="{C183D7F6-B498-43B3-948B-1728B52AA6E4}">
                <adec:decorative xmlns:adec="http://schemas.microsoft.com/office/drawing/2017/decorative" val="1"/>
              </a:ext>
            </a:extLst>
          </p:cNvPr>
          <p:cNvSpPr txBox="1"/>
          <p:nvPr/>
        </p:nvSpPr>
        <p:spPr>
          <a:xfrm>
            <a:off x="5509260" y="5918906"/>
            <a:ext cx="6526530" cy="430887"/>
          </a:xfrm>
          <a:prstGeom prst="rect">
            <a:avLst/>
          </a:prstGeom>
          <a:noFill/>
        </p:spPr>
        <p:txBody>
          <a:bodyPr wrap="square" rtlCol="0">
            <a:spAutoFit/>
          </a:bodyPr>
          <a:lstStyle/>
          <a:p>
            <a:r>
              <a:rPr lang="en-US" sz="1100"/>
              <a:t>Stacking images: 1 – 2 columns of examples of good and bad color contrast, 2- meme with baby making a fist and text that reads makes meme accessible with alt text – righteous.</a:t>
            </a:r>
          </a:p>
        </p:txBody>
      </p:sp>
    </p:spTree>
    <p:extLst>
      <p:ext uri="{BB962C8B-B14F-4D97-AF65-F5344CB8AC3E}">
        <p14:creationId xmlns:p14="http://schemas.microsoft.com/office/powerpoint/2010/main" val="296259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3864-11C3-860B-A157-41C2E4EE95BE}"/>
              </a:ext>
            </a:extLst>
          </p:cNvPr>
          <p:cNvSpPr>
            <a:spLocks noGrp="1"/>
          </p:cNvSpPr>
          <p:nvPr>
            <p:ph type="title"/>
          </p:nvPr>
        </p:nvSpPr>
        <p:spPr/>
        <p:txBody>
          <a:bodyPr/>
          <a:lstStyle/>
          <a:p>
            <a:r>
              <a:rPr lang="en-US" sz="800">
                <a:latin typeface="Calibri"/>
                <a:cs typeface="Times New Roman"/>
              </a:rPr>
              <a:t>10</a:t>
            </a:r>
            <a:r>
              <a:rPr lang="en-US">
                <a:latin typeface="Calibri"/>
                <a:cs typeface="Calibri"/>
              </a:rPr>
              <a:t>What is Digital Accessibility (a11y)?</a:t>
            </a:r>
          </a:p>
        </p:txBody>
      </p:sp>
      <p:sp>
        <p:nvSpPr>
          <p:cNvPr id="3" name="Content Placeholder 2">
            <a:extLst>
              <a:ext uri="{FF2B5EF4-FFF2-40B4-BE49-F238E27FC236}">
                <a16:creationId xmlns:a16="http://schemas.microsoft.com/office/drawing/2014/main" id="{018E16C7-49D2-B049-9145-28CA7078CC91}"/>
              </a:ext>
            </a:extLst>
          </p:cNvPr>
          <p:cNvSpPr>
            <a:spLocks noGrp="1"/>
          </p:cNvSpPr>
          <p:nvPr>
            <p:ph idx="1"/>
          </p:nvPr>
        </p:nvSpPr>
        <p:spPr>
          <a:xfrm>
            <a:off x="1097280" y="2137086"/>
            <a:ext cx="10058400" cy="3732008"/>
          </a:xfrm>
        </p:spPr>
        <p:txBody>
          <a:bodyPr vert="horz" lIns="0" tIns="45720" rIns="0" bIns="45720" rtlCol="0" anchor="t">
            <a:noAutofit/>
          </a:bodyPr>
          <a:lstStyle/>
          <a:p>
            <a:pPr>
              <a:lnSpc>
                <a:spcPct val="100000"/>
              </a:lnSpc>
              <a:spcBef>
                <a:spcPts val="0"/>
              </a:spcBef>
              <a:spcAft>
                <a:spcPts val="0"/>
              </a:spcAft>
            </a:pPr>
            <a:r>
              <a:rPr lang="en-US" sz="2300" b="1">
                <a:solidFill>
                  <a:schemeClr val="tx1"/>
                </a:solidFill>
                <a:cs typeface="Calibri"/>
              </a:rPr>
              <a:t>Digital accessibility</a:t>
            </a:r>
            <a:r>
              <a:rPr lang="en-US" sz="2300">
                <a:solidFill>
                  <a:schemeClr val="tx1"/>
                </a:solidFill>
                <a:cs typeface="Calibri"/>
              </a:rPr>
              <a:t> is the term given to all the considerations that, when brought together, make sure that websites, digital documents, presentations, social media, or any other content that is present in digital spaces is equitably accessible to people with a wide variety of disabilities.</a:t>
            </a:r>
            <a:br>
              <a:rPr lang="en-US" sz="2300">
                <a:cs typeface="Calibri"/>
              </a:rPr>
            </a:br>
            <a:endParaRPr lang="en-US" sz="2300">
              <a:solidFill>
                <a:srgbClr val="595959"/>
              </a:solidFill>
              <a:latin typeface="Arial"/>
              <a:cs typeface="Arial"/>
            </a:endParaRPr>
          </a:p>
          <a:p>
            <a:pPr marL="383540" lvl="1">
              <a:lnSpc>
                <a:spcPct val="100000"/>
              </a:lnSpc>
              <a:spcBef>
                <a:spcPts val="0"/>
              </a:spcBef>
              <a:spcAft>
                <a:spcPts val="0"/>
              </a:spcAft>
            </a:pPr>
            <a:r>
              <a:rPr lang="en-US" sz="2300">
                <a:solidFill>
                  <a:schemeClr val="tx1"/>
                </a:solidFill>
                <a:cs typeface="Calibri"/>
              </a:rPr>
              <a:t>While many of the considerations for digital accessibility apply to individuals with visual disabilities and the Assistive Technology (AT) they use such as screen readers and screen magnifiers, digital accessibility can also encompass people with cognitive and intellectual disabilities, motor disabilities, and others.</a:t>
            </a:r>
          </a:p>
          <a:p>
            <a:endParaRPr lang="en-US">
              <a:cs typeface="Calibri"/>
            </a:endParaRPr>
          </a:p>
        </p:txBody>
      </p:sp>
    </p:spTree>
    <p:extLst>
      <p:ext uri="{BB962C8B-B14F-4D97-AF65-F5344CB8AC3E}">
        <p14:creationId xmlns:p14="http://schemas.microsoft.com/office/powerpoint/2010/main" val="298080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34B2-6CC5-7203-7FAC-79C187A4DD4D}"/>
              </a:ext>
            </a:extLst>
          </p:cNvPr>
          <p:cNvSpPr>
            <a:spLocks noGrp="1"/>
          </p:cNvSpPr>
          <p:nvPr>
            <p:ph type="title"/>
          </p:nvPr>
        </p:nvSpPr>
        <p:spPr>
          <a:xfrm>
            <a:off x="4803978" y="944397"/>
            <a:ext cx="6903420" cy="807000"/>
          </a:xfrm>
        </p:spPr>
        <p:txBody>
          <a:bodyPr>
            <a:normAutofit fontScale="90000"/>
          </a:bodyPr>
          <a:lstStyle/>
          <a:p>
            <a:r>
              <a:rPr lang="en-US" sz="800">
                <a:latin typeface="Calibri"/>
                <a:cs typeface="Calibri"/>
              </a:rPr>
              <a:t>11</a:t>
            </a:r>
            <a:r>
              <a:rPr lang="en-US" sz="4400">
                <a:latin typeface="Calibri"/>
                <a:cs typeface="Calibri"/>
              </a:rPr>
              <a:t>Digital Accessibility is the Law!</a:t>
            </a:r>
          </a:p>
        </p:txBody>
      </p:sp>
      <p:sp>
        <p:nvSpPr>
          <p:cNvPr id="3" name="Content Placeholder 2">
            <a:extLst>
              <a:ext uri="{FF2B5EF4-FFF2-40B4-BE49-F238E27FC236}">
                <a16:creationId xmlns:a16="http://schemas.microsoft.com/office/drawing/2014/main" id="{3D55A4C2-CCA2-F564-6589-50C9165097F3}"/>
              </a:ext>
            </a:extLst>
          </p:cNvPr>
          <p:cNvSpPr>
            <a:spLocks noGrp="1"/>
          </p:cNvSpPr>
          <p:nvPr>
            <p:ph idx="1"/>
          </p:nvPr>
        </p:nvSpPr>
        <p:spPr>
          <a:xfrm>
            <a:off x="4882804" y="2198914"/>
            <a:ext cx="7087351" cy="3670180"/>
          </a:xfrm>
        </p:spPr>
        <p:txBody>
          <a:bodyPr vert="horz" lIns="91440" tIns="45720" rIns="91440" bIns="45720" rtlCol="0" anchor="t">
            <a:normAutofit lnSpcReduction="10000"/>
          </a:bodyPr>
          <a:lstStyle/>
          <a:p>
            <a:pPr marL="50800" indent="0">
              <a:spcBef>
                <a:spcPts val="0"/>
              </a:spcBef>
              <a:spcAft>
                <a:spcPts val="600"/>
              </a:spcAft>
              <a:buNone/>
            </a:pPr>
            <a:endParaRPr lang="en-US">
              <a:cs typeface="Calibri"/>
            </a:endParaRPr>
          </a:p>
          <a:p>
            <a:pPr marL="383540" lvl="1" indent="-406400">
              <a:lnSpc>
                <a:spcPct val="150000"/>
              </a:lnSpc>
              <a:spcBef>
                <a:spcPts val="0"/>
              </a:spcBef>
              <a:spcAft>
                <a:spcPts val="600"/>
              </a:spcAft>
              <a:buFont typeface="Arial" pitchFamily="34" charset="0"/>
              <a:buChar char="•"/>
            </a:pPr>
            <a:r>
              <a:rPr lang="en-US" sz="2400">
                <a:solidFill>
                  <a:schemeClr val="tx1"/>
                </a:solidFill>
                <a:cs typeface="Calibri"/>
              </a:rPr>
              <a:t>Sections 508 &amp; 504 of the Rehabilitation Act of 1973, as amended</a:t>
            </a:r>
          </a:p>
          <a:p>
            <a:pPr marL="383540" lvl="1" indent="-406400">
              <a:lnSpc>
                <a:spcPct val="150000"/>
              </a:lnSpc>
              <a:spcBef>
                <a:spcPts val="0"/>
              </a:spcBef>
              <a:spcAft>
                <a:spcPts val="600"/>
              </a:spcAft>
              <a:buFont typeface="Arial" pitchFamily="34" charset="0"/>
              <a:buChar char="•"/>
            </a:pPr>
            <a:r>
              <a:rPr lang="en-US" sz="2400">
                <a:solidFill>
                  <a:schemeClr val="tx1"/>
                </a:solidFill>
                <a:cs typeface="Calibri"/>
              </a:rPr>
              <a:t>The Americans with Disabilities Act (ADA) 1990</a:t>
            </a:r>
          </a:p>
          <a:p>
            <a:pPr marL="566420" lvl="2" indent="-406400">
              <a:lnSpc>
                <a:spcPct val="150000"/>
              </a:lnSpc>
              <a:spcBef>
                <a:spcPts val="0"/>
              </a:spcBef>
              <a:spcAft>
                <a:spcPts val="600"/>
              </a:spcAft>
              <a:buFont typeface="Arial" pitchFamily="34" charset="0"/>
              <a:buChar char="•"/>
            </a:pPr>
            <a:r>
              <a:rPr lang="en-US" sz="2000">
                <a:solidFill>
                  <a:schemeClr val="tx1"/>
                </a:solidFill>
                <a:cs typeface="Calibri"/>
              </a:rPr>
              <a:t>This includes Web Content Accessibility Guidelines (WCAG)</a:t>
            </a:r>
          </a:p>
          <a:p>
            <a:pPr marL="383540" lvl="1" indent="-406400">
              <a:lnSpc>
                <a:spcPct val="150000"/>
              </a:lnSpc>
              <a:spcBef>
                <a:spcPts val="0"/>
              </a:spcBef>
              <a:spcAft>
                <a:spcPts val="600"/>
              </a:spcAft>
              <a:buFont typeface="Arial" pitchFamily="34" charset="0"/>
              <a:buChar char="•"/>
            </a:pPr>
            <a:r>
              <a:rPr lang="en-US" sz="2400">
                <a:solidFill>
                  <a:schemeClr val="tx1"/>
                </a:solidFill>
                <a:cs typeface="Calibri"/>
              </a:rPr>
              <a:t>Individuals with Disabilities in Education Act (IDEA)</a:t>
            </a:r>
          </a:p>
          <a:p>
            <a:pPr marL="383540" lvl="1" indent="-406400">
              <a:lnSpc>
                <a:spcPct val="150000"/>
              </a:lnSpc>
              <a:spcBef>
                <a:spcPts val="0"/>
              </a:spcBef>
              <a:spcAft>
                <a:spcPts val="600"/>
              </a:spcAft>
              <a:buFont typeface="Arial" pitchFamily="34" charset="0"/>
              <a:buChar char="•"/>
            </a:pPr>
            <a:r>
              <a:rPr lang="en-US" sz="2400">
                <a:solidFill>
                  <a:schemeClr val="tx1"/>
                </a:solidFill>
                <a:cs typeface="Calibri"/>
              </a:rPr>
              <a:t>Plain Writing Act (PWA)</a:t>
            </a:r>
          </a:p>
        </p:txBody>
      </p:sp>
      <p:pic>
        <p:nvPicPr>
          <p:cNvPr id="4" name="Picture 3" descr="Scales of justice on blue background">
            <a:extLst>
              <a:ext uri="{FF2B5EF4-FFF2-40B4-BE49-F238E27FC236}">
                <a16:creationId xmlns:a16="http://schemas.microsoft.com/office/drawing/2014/main" id="{37226B38-8C13-1BB2-D66A-93ACB1C71572}"/>
              </a:ext>
            </a:extLst>
          </p:cNvPr>
          <p:cNvPicPr>
            <a:picLocks noChangeAspect="1"/>
          </p:cNvPicPr>
          <p:nvPr/>
        </p:nvPicPr>
        <p:blipFill rotWithShape="1">
          <a:blip r:embed="rId3"/>
          <a:srcRect r="21127" b="418"/>
          <a:stretch/>
        </p:blipFill>
        <p:spPr>
          <a:xfrm>
            <a:off x="183439" y="1335800"/>
            <a:ext cx="4575556" cy="3897387"/>
          </a:xfrm>
          <a:prstGeom prst="rect">
            <a:avLst/>
          </a:prstGeom>
        </p:spPr>
      </p:pic>
    </p:spTree>
    <p:extLst>
      <p:ext uri="{BB962C8B-B14F-4D97-AF65-F5344CB8AC3E}">
        <p14:creationId xmlns:p14="http://schemas.microsoft.com/office/powerpoint/2010/main" val="259769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2CFB0-CE9C-78C6-D99F-355C40FF0B1B}"/>
              </a:ext>
            </a:extLst>
          </p:cNvPr>
          <p:cNvSpPr>
            <a:spLocks noGrp="1"/>
          </p:cNvSpPr>
          <p:nvPr>
            <p:ph type="title"/>
          </p:nvPr>
        </p:nvSpPr>
        <p:spPr>
          <a:xfrm>
            <a:off x="1097280" y="286603"/>
            <a:ext cx="10058400" cy="1450757"/>
          </a:xfrm>
        </p:spPr>
        <p:txBody>
          <a:bodyPr>
            <a:normAutofit/>
          </a:bodyPr>
          <a:lstStyle/>
          <a:p>
            <a:r>
              <a:rPr lang="en-US" sz="800">
                <a:latin typeface="Calibri"/>
                <a:cs typeface="Calibri"/>
              </a:rPr>
              <a:t>12</a:t>
            </a:r>
            <a:r>
              <a:rPr lang="en-US">
                <a:latin typeface="Calibri"/>
                <a:cs typeface="Calibri"/>
              </a:rPr>
              <a:t>What is Assistive Technology (AT)</a:t>
            </a:r>
            <a:endParaRPr lang="en-US"/>
          </a:p>
        </p:txBody>
      </p:sp>
      <p:sp>
        <p:nvSpPr>
          <p:cNvPr id="3" name="Content Placeholder 2">
            <a:extLst>
              <a:ext uri="{FF2B5EF4-FFF2-40B4-BE49-F238E27FC236}">
                <a16:creationId xmlns:a16="http://schemas.microsoft.com/office/drawing/2014/main" id="{35DB8340-88DB-1307-40CA-3826086F7AF5}"/>
              </a:ext>
            </a:extLst>
          </p:cNvPr>
          <p:cNvSpPr>
            <a:spLocks noGrp="1"/>
          </p:cNvSpPr>
          <p:nvPr>
            <p:ph idx="1"/>
          </p:nvPr>
        </p:nvSpPr>
        <p:spPr>
          <a:xfrm>
            <a:off x="385508" y="1956440"/>
            <a:ext cx="3525232" cy="3985717"/>
          </a:xfrm>
        </p:spPr>
        <p:txBody>
          <a:bodyPr>
            <a:normAutofit/>
          </a:bodyPr>
          <a:lstStyle/>
          <a:p>
            <a:pPr marL="76810" indent="-76810" defTabSz="768096">
              <a:spcBef>
                <a:spcPts val="1008"/>
              </a:spcBef>
              <a:spcAft>
                <a:spcPts val="168"/>
              </a:spcAft>
              <a:buFont typeface="Arial" panose="020B0604020202020204" pitchFamily="34" charset="0"/>
              <a:buChar char="•"/>
            </a:pPr>
            <a:r>
              <a:rPr lang="en-US" kern="1200">
                <a:solidFill>
                  <a:schemeClr val="tx1">
                    <a:lumMod val="75000"/>
                    <a:lumOff val="25000"/>
                  </a:schemeClr>
                </a:solidFill>
                <a:latin typeface="+mn-lt"/>
                <a:ea typeface="+mn-ea"/>
                <a:cs typeface="+mn-cs"/>
              </a:rPr>
              <a:t>Assistive technology might include mobility aids such as white canes or wheelchairs, access software such as screen readers and screen magnifiers, or devices such as communication boards.</a:t>
            </a:r>
          </a:p>
          <a:p>
            <a:pPr marL="76810" indent="-76810" defTabSz="768096">
              <a:spcBef>
                <a:spcPts val="1008"/>
              </a:spcBef>
              <a:spcAft>
                <a:spcPts val="168"/>
              </a:spcAft>
              <a:buFont typeface="Arial" panose="020B0604020202020204" pitchFamily="34" charset="0"/>
              <a:buChar char="•"/>
            </a:pPr>
            <a:r>
              <a:rPr lang="en-US" kern="1200">
                <a:solidFill>
                  <a:schemeClr val="tx1">
                    <a:lumMod val="75000"/>
                    <a:lumOff val="25000"/>
                  </a:schemeClr>
                </a:solidFill>
                <a:latin typeface="+mn-lt"/>
                <a:ea typeface="+mn-ea"/>
                <a:cs typeface="+mn-cs"/>
              </a:rPr>
              <a:t>Assistive technology is any solution or device, whether high or low tech, that allows people with disabilities to participate equitably in society.</a:t>
            </a:r>
          </a:p>
          <a:p>
            <a:pPr marL="0" indent="0" defTabSz="768096">
              <a:spcBef>
                <a:spcPts val="1008"/>
              </a:spcBef>
              <a:spcAft>
                <a:spcPts val="168"/>
              </a:spcAft>
              <a:buNone/>
            </a:pPr>
            <a:endParaRPr lang="en-US" sz="1680" kern="1200">
              <a:solidFill>
                <a:schemeClr val="tx1">
                  <a:lumMod val="75000"/>
                  <a:lumOff val="25000"/>
                </a:schemeClr>
              </a:solidFill>
              <a:latin typeface="+mn-lt"/>
              <a:ea typeface="+mn-ea"/>
              <a:cs typeface="+mn-cs"/>
            </a:endParaRPr>
          </a:p>
          <a:p>
            <a:pPr>
              <a:buFont typeface="Arial" panose="020B0604020202020204" pitchFamily="34" charset="0"/>
              <a:buChar char="•"/>
            </a:pPr>
            <a:endParaRPr lang="en-US"/>
          </a:p>
        </p:txBody>
      </p:sp>
      <p:pic>
        <p:nvPicPr>
          <p:cNvPr id="4" name="Picture 3" descr="Image of lower part of legs of a person using a white cane on a sidewalk">
            <a:extLst>
              <a:ext uri="{FF2B5EF4-FFF2-40B4-BE49-F238E27FC236}">
                <a16:creationId xmlns:a16="http://schemas.microsoft.com/office/drawing/2014/main" id="{93B18FF7-0DD2-4777-FD71-BDB6F576752B}"/>
              </a:ext>
            </a:extLst>
          </p:cNvPr>
          <p:cNvPicPr>
            <a:picLocks noChangeAspect="1"/>
          </p:cNvPicPr>
          <p:nvPr/>
        </p:nvPicPr>
        <p:blipFill rotWithShape="1">
          <a:blip r:embed="rId3"/>
          <a:srcRect r="3" b="6328"/>
          <a:stretch/>
        </p:blipFill>
        <p:spPr>
          <a:xfrm>
            <a:off x="4111202" y="1792780"/>
            <a:ext cx="3762746" cy="2317508"/>
          </a:xfrm>
          <a:prstGeom prst="rect">
            <a:avLst/>
          </a:prstGeom>
        </p:spPr>
      </p:pic>
      <p:pic>
        <p:nvPicPr>
          <p:cNvPr id="5" name="Picture 4" descr="Image of a white woman with guide dog crossing street">
            <a:extLst>
              <a:ext uri="{FF2B5EF4-FFF2-40B4-BE49-F238E27FC236}">
                <a16:creationId xmlns:a16="http://schemas.microsoft.com/office/drawing/2014/main" id="{4288D639-D4D6-CF24-3BD2-EB3BE6E4520E}"/>
              </a:ext>
            </a:extLst>
          </p:cNvPr>
          <p:cNvPicPr>
            <a:picLocks noChangeAspect="1"/>
          </p:cNvPicPr>
          <p:nvPr/>
        </p:nvPicPr>
        <p:blipFill rotWithShape="1">
          <a:blip r:embed="rId4"/>
          <a:srcRect t="926" r="3" b="6805"/>
          <a:stretch/>
        </p:blipFill>
        <p:spPr>
          <a:xfrm>
            <a:off x="7852411" y="3363434"/>
            <a:ext cx="4186857" cy="2578724"/>
          </a:xfrm>
          <a:prstGeom prst="rect">
            <a:avLst/>
          </a:prstGeom>
        </p:spPr>
      </p:pic>
      <p:sp>
        <p:nvSpPr>
          <p:cNvPr id="6" name="TextBox 5">
            <a:extLst>
              <a:ext uri="{FF2B5EF4-FFF2-40B4-BE49-F238E27FC236}">
                <a16:creationId xmlns:a16="http://schemas.microsoft.com/office/drawing/2014/main" id="{36EF1C58-9E25-D9CA-1577-0458196B2F2B}"/>
              </a:ext>
              <a:ext uri="{C183D7F6-B498-43B3-948B-1728B52AA6E4}">
                <adec:decorative xmlns:adec="http://schemas.microsoft.com/office/drawing/2017/decorative" val="1"/>
              </a:ext>
            </a:extLst>
          </p:cNvPr>
          <p:cNvSpPr txBox="1"/>
          <p:nvPr/>
        </p:nvSpPr>
        <p:spPr>
          <a:xfrm>
            <a:off x="4313858" y="4054868"/>
            <a:ext cx="3135434" cy="523220"/>
          </a:xfrm>
          <a:prstGeom prst="rect">
            <a:avLst/>
          </a:prstGeom>
          <a:noFill/>
        </p:spPr>
        <p:txBody>
          <a:bodyPr wrap="square">
            <a:spAutoFit/>
          </a:bodyPr>
          <a:lstStyle/>
          <a:p>
            <a:pPr defTabSz="384048">
              <a:spcAft>
                <a:spcPts val="600"/>
              </a:spcAft>
            </a:pPr>
            <a:r>
              <a:rPr lang="en-US" sz="1400" kern="1200">
                <a:solidFill>
                  <a:schemeClr val="tx1"/>
                </a:solidFill>
                <a:latin typeface="+mn-lt"/>
                <a:ea typeface="+mn-ea"/>
                <a:cs typeface="+mn-cs"/>
              </a:rPr>
              <a:t>Image of lower part of legs and a white cane on a street.</a:t>
            </a:r>
            <a:endParaRPr lang="en-US" sz="1400"/>
          </a:p>
        </p:txBody>
      </p:sp>
      <p:sp>
        <p:nvSpPr>
          <p:cNvPr id="7" name="TextBox 6">
            <a:extLst>
              <a:ext uri="{FF2B5EF4-FFF2-40B4-BE49-F238E27FC236}">
                <a16:creationId xmlns:a16="http://schemas.microsoft.com/office/drawing/2014/main" id="{A5DA4E52-3484-D632-4E0C-0E6D0CA15325}"/>
              </a:ext>
              <a:ext uri="{C183D7F6-B498-43B3-948B-1728B52AA6E4}">
                <adec:decorative xmlns:adec="http://schemas.microsoft.com/office/drawing/2017/decorative" val="1"/>
              </a:ext>
            </a:extLst>
          </p:cNvPr>
          <p:cNvSpPr txBox="1"/>
          <p:nvPr/>
        </p:nvSpPr>
        <p:spPr>
          <a:xfrm>
            <a:off x="7852411" y="5942157"/>
            <a:ext cx="4444327" cy="307777"/>
          </a:xfrm>
          <a:prstGeom prst="rect">
            <a:avLst/>
          </a:prstGeom>
          <a:noFill/>
        </p:spPr>
        <p:txBody>
          <a:bodyPr wrap="square">
            <a:spAutoFit/>
          </a:bodyPr>
          <a:lstStyle/>
          <a:p>
            <a:pPr defTabSz="384048">
              <a:spcAft>
                <a:spcPts val="600"/>
              </a:spcAft>
            </a:pPr>
            <a:r>
              <a:rPr lang="en-US" sz="1400" kern="1200">
                <a:solidFill>
                  <a:schemeClr val="tx1"/>
                </a:solidFill>
                <a:latin typeface="+mn-lt"/>
                <a:ea typeface="+mn-ea"/>
                <a:cs typeface="+mn-cs"/>
              </a:rPr>
              <a:t>Image of a woman crossing the street with a guide dog.</a:t>
            </a:r>
            <a:endParaRPr lang="en-US" sz="1400"/>
          </a:p>
        </p:txBody>
      </p:sp>
    </p:spTree>
    <p:extLst>
      <p:ext uri="{BB962C8B-B14F-4D97-AF65-F5344CB8AC3E}">
        <p14:creationId xmlns:p14="http://schemas.microsoft.com/office/powerpoint/2010/main" val="319229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99373FF-C78A-430B-A246-6048999CE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F83B2-1ABB-FF1D-A719-6A2EB5D21422}"/>
              </a:ext>
            </a:extLst>
          </p:cNvPr>
          <p:cNvSpPr>
            <a:spLocks noGrp="1"/>
          </p:cNvSpPr>
          <p:nvPr>
            <p:ph type="title"/>
          </p:nvPr>
        </p:nvSpPr>
        <p:spPr>
          <a:xfrm>
            <a:off x="4703577" y="634946"/>
            <a:ext cx="6846166" cy="1450757"/>
          </a:xfrm>
        </p:spPr>
        <p:txBody>
          <a:bodyPr>
            <a:normAutofit/>
          </a:bodyPr>
          <a:lstStyle/>
          <a:p>
            <a:r>
              <a:rPr lang="en-US" sz="800">
                <a:latin typeface="Calibri"/>
                <a:cs typeface="Calibri"/>
              </a:rPr>
              <a:t>13</a:t>
            </a:r>
            <a:r>
              <a:rPr lang="en-US">
                <a:latin typeface="Calibri"/>
                <a:cs typeface="Calibri"/>
              </a:rPr>
              <a:t>Common AT You May Encounter in Digital Spaces</a:t>
            </a:r>
          </a:p>
        </p:txBody>
      </p:sp>
      <p:pic>
        <p:nvPicPr>
          <p:cNvPr id="5" name="Picture 4" descr="A person in a wheelchair using a computer headset device with a cord connecting to their laptop that has another, smaller device attached at the top. ">
            <a:extLst>
              <a:ext uri="{FF2B5EF4-FFF2-40B4-BE49-F238E27FC236}">
                <a16:creationId xmlns:a16="http://schemas.microsoft.com/office/drawing/2014/main" id="{9E4B72AA-10E4-C808-DBE5-2615EA9FB402}"/>
              </a:ext>
            </a:extLst>
          </p:cNvPr>
          <p:cNvPicPr>
            <a:picLocks noChangeAspect="1"/>
          </p:cNvPicPr>
          <p:nvPr/>
        </p:nvPicPr>
        <p:blipFill>
          <a:blip r:embed="rId3"/>
          <a:stretch>
            <a:fillRect/>
          </a:stretch>
        </p:blipFill>
        <p:spPr>
          <a:xfrm>
            <a:off x="-7032" y="40854"/>
            <a:ext cx="2415700" cy="2089580"/>
          </a:xfrm>
          <a:prstGeom prst="rect">
            <a:avLst/>
          </a:prstGeom>
        </p:spPr>
      </p:pic>
      <p:cxnSp>
        <p:nvCxnSpPr>
          <p:cNvPr id="19" name="Straight Connector 18">
            <a:extLst>
              <a:ext uri="{FF2B5EF4-FFF2-40B4-BE49-F238E27FC236}">
                <a16:creationId xmlns:a16="http://schemas.microsoft.com/office/drawing/2014/main" id="{03EBB925-FEC3-4CD5-9271-3D75EBB532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9772"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screen shot of a device displaying eye tracking techology to make a call.">
            <a:extLst>
              <a:ext uri="{FF2B5EF4-FFF2-40B4-BE49-F238E27FC236}">
                <a16:creationId xmlns:a16="http://schemas.microsoft.com/office/drawing/2014/main" id="{06A08472-A216-0D3B-6E8F-BA26B23FB256}"/>
              </a:ext>
            </a:extLst>
          </p:cNvPr>
          <p:cNvPicPr>
            <a:picLocks noChangeAspect="1"/>
          </p:cNvPicPr>
          <p:nvPr/>
        </p:nvPicPr>
        <p:blipFill>
          <a:blip r:embed="rId4"/>
          <a:stretch>
            <a:fillRect/>
          </a:stretch>
        </p:blipFill>
        <p:spPr>
          <a:xfrm>
            <a:off x="642257" y="2258077"/>
            <a:ext cx="1583923" cy="1599923"/>
          </a:xfrm>
          <a:prstGeom prst="rect">
            <a:avLst/>
          </a:prstGeom>
        </p:spPr>
      </p:pic>
      <p:pic>
        <p:nvPicPr>
          <p:cNvPr id="4" name="Picture 3" descr="Image of an alternative keyboard - black and split down the middle into 2, with metal swtiches in the center">
            <a:extLst>
              <a:ext uri="{FF2B5EF4-FFF2-40B4-BE49-F238E27FC236}">
                <a16:creationId xmlns:a16="http://schemas.microsoft.com/office/drawing/2014/main" id="{AB4D7F43-186C-8A18-31CF-3B84E521F95A}"/>
              </a:ext>
            </a:extLst>
          </p:cNvPr>
          <p:cNvPicPr>
            <a:picLocks noChangeAspect="1"/>
          </p:cNvPicPr>
          <p:nvPr/>
        </p:nvPicPr>
        <p:blipFill rotWithShape="1">
          <a:blip r:embed="rId5"/>
          <a:srcRect r="39975" b="-1"/>
          <a:stretch/>
        </p:blipFill>
        <p:spPr>
          <a:xfrm>
            <a:off x="224761" y="4062800"/>
            <a:ext cx="2193697" cy="1854749"/>
          </a:xfrm>
          <a:prstGeom prst="rect">
            <a:avLst/>
          </a:prstGeom>
        </p:spPr>
      </p:pic>
      <p:sp>
        <p:nvSpPr>
          <p:cNvPr id="3" name="Content Placeholder 2">
            <a:extLst>
              <a:ext uri="{FF2B5EF4-FFF2-40B4-BE49-F238E27FC236}">
                <a16:creationId xmlns:a16="http://schemas.microsoft.com/office/drawing/2014/main" id="{BAA2BE26-A2D3-FD52-15A9-3C88F6D56796}"/>
              </a:ext>
            </a:extLst>
          </p:cNvPr>
          <p:cNvSpPr>
            <a:spLocks noGrp="1"/>
          </p:cNvSpPr>
          <p:nvPr>
            <p:ph idx="1"/>
          </p:nvPr>
        </p:nvSpPr>
        <p:spPr>
          <a:xfrm>
            <a:off x="4701747" y="2198914"/>
            <a:ext cx="6847996" cy="3670180"/>
          </a:xfrm>
        </p:spPr>
        <p:txBody>
          <a:bodyPr vert="horz" lIns="0" tIns="45720" rIns="0" bIns="45720" rtlCol="0">
            <a:normAutofit/>
          </a:bodyPr>
          <a:lstStyle/>
          <a:p>
            <a:pPr marL="285750" indent="-285750">
              <a:buFont typeface="Arial" panose="020F0502020204030204" pitchFamily="34" charset="0"/>
              <a:buChar char="•"/>
            </a:pPr>
            <a:r>
              <a:rPr lang="en-US">
                <a:cs typeface="Calibri" panose="020F0502020204030204"/>
              </a:rPr>
              <a:t>Screen Readers</a:t>
            </a:r>
          </a:p>
          <a:p>
            <a:pPr marL="200660" lvl="1" indent="0">
              <a:buNone/>
            </a:pPr>
            <a:r>
              <a:rPr lang="en-US">
                <a:cs typeface="Calibri" panose="020F0502020204030204"/>
              </a:rPr>
              <a:t>            JAWS, Voice Over</a:t>
            </a:r>
          </a:p>
          <a:p>
            <a:pPr marL="285750" indent="-285750">
              <a:buFont typeface="Arial" panose="020F0502020204030204" pitchFamily="34" charset="0"/>
              <a:buChar char="•"/>
            </a:pPr>
            <a:r>
              <a:rPr lang="en-US">
                <a:cs typeface="Calibri" panose="020F0502020204030204"/>
              </a:rPr>
              <a:t>Speech to Text</a:t>
            </a:r>
          </a:p>
          <a:p>
            <a:pPr marL="285750" indent="-285750">
              <a:buFont typeface="Arial" panose="020F0502020204030204" pitchFamily="34" charset="0"/>
              <a:buChar char="•"/>
            </a:pPr>
            <a:r>
              <a:rPr lang="en-US">
                <a:cs typeface="Calibri" panose="020F0502020204030204"/>
                <a:hlinkClick r:id="rId6">
                  <a:extLst>
                    <a:ext uri="{A12FA001-AC4F-418D-AE19-62706E023703}">
                      <ahyp:hlinkClr xmlns:ahyp="http://schemas.microsoft.com/office/drawing/2018/hyperlinkcolor" val="tx"/>
                    </a:ext>
                  </a:extLst>
                </a:hlinkClick>
              </a:rPr>
              <a:t>Alternative keyboard layouts</a:t>
            </a:r>
            <a:endParaRPr lang="en-US">
              <a:cs typeface="Calibri"/>
            </a:endParaRPr>
          </a:p>
          <a:p>
            <a:pPr marL="285750" indent="-285750">
              <a:buFont typeface="Arial" panose="020F0502020204030204" pitchFamily="34" charset="0"/>
              <a:buChar char="•"/>
            </a:pPr>
            <a:r>
              <a:rPr lang="en-US">
                <a:cs typeface="Calibri"/>
                <a:hlinkClick r:id="rId7">
                  <a:extLst>
                    <a:ext uri="{A12FA001-AC4F-418D-AE19-62706E023703}">
                      <ahyp:hlinkClr xmlns:ahyp="http://schemas.microsoft.com/office/drawing/2018/hyperlinkcolor" val="tx"/>
                    </a:ext>
                  </a:extLst>
                </a:hlinkClick>
              </a:rPr>
              <a:t>Eye Tracking/Eye Gaze</a:t>
            </a:r>
            <a:endParaRPr lang="en-US">
              <a:cs typeface="Calibri"/>
            </a:endParaRPr>
          </a:p>
          <a:p>
            <a:pPr marL="285750" indent="-285750">
              <a:buFont typeface="Arial" panose="020F0502020204030204" pitchFamily="34" charset="0"/>
              <a:buChar char="•"/>
            </a:pPr>
            <a:r>
              <a:rPr lang="en-US">
                <a:cs typeface="Calibri"/>
                <a:hlinkClick r:id="rId8">
                  <a:extLst>
                    <a:ext uri="{A12FA001-AC4F-418D-AE19-62706E023703}">
                      <ahyp:hlinkClr xmlns:ahyp="http://schemas.microsoft.com/office/drawing/2018/hyperlinkcolor" val="tx"/>
                    </a:ext>
                  </a:extLst>
                </a:hlinkClick>
              </a:rPr>
              <a:t>Sip and Puff</a:t>
            </a:r>
            <a:endParaRPr lang="en-US">
              <a:ea typeface="+mn-lt"/>
              <a:cs typeface="+mn-lt"/>
              <a:hlinkClick r:id="" action="ppaction://noaction">
                <a:extLst>
                  <a:ext uri="{A12FA001-AC4F-418D-AE19-62706E023703}">
                    <ahyp:hlinkClr xmlns:ahyp="http://schemas.microsoft.com/office/drawing/2018/hyperlinkcolor" val="tx"/>
                  </a:ext>
                </a:extLst>
              </a:hlinkClick>
            </a:endParaRPr>
          </a:p>
          <a:p>
            <a:pPr marL="285750" indent="-285750">
              <a:buFont typeface="Arial" panose="020F0502020204030204" pitchFamily="34" charset="0"/>
              <a:buChar char="•"/>
            </a:pPr>
            <a:r>
              <a:rPr lang="en-US">
                <a:cs typeface="Calibri"/>
                <a:hlinkClick r:id="rId7">
                  <a:extLst>
                    <a:ext uri="{A12FA001-AC4F-418D-AE19-62706E023703}">
                      <ahyp:hlinkClr xmlns:ahyp="http://schemas.microsoft.com/office/drawing/2018/hyperlinkcolor" val="tx"/>
                    </a:ext>
                  </a:extLst>
                </a:hlinkClick>
              </a:rPr>
              <a:t>Augmentative Communication aids</a:t>
            </a:r>
          </a:p>
          <a:p>
            <a:pPr>
              <a:buFont typeface="Courier New" panose="020F0502020204030204" pitchFamily="34" charset="0"/>
              <a:buChar char="o"/>
            </a:pPr>
            <a:endParaRPr lang="en-US">
              <a:cs typeface="Calibri"/>
            </a:endParaRPr>
          </a:p>
        </p:txBody>
      </p:sp>
      <p:sp>
        <p:nvSpPr>
          <p:cNvPr id="21" name="Rectangle 20">
            <a:extLst>
              <a:ext uri="{FF2B5EF4-FFF2-40B4-BE49-F238E27FC236}">
                <a16:creationId xmlns:a16="http://schemas.microsoft.com/office/drawing/2014/main" id="{109B2863-A1A5-4050-8DE8-9BC0AD47F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F1F76955-21E0-4116-A6AA-19DB89B50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extBox 7">
            <a:extLst>
              <a:ext uri="{FF2B5EF4-FFF2-40B4-BE49-F238E27FC236}">
                <a16:creationId xmlns:a16="http://schemas.microsoft.com/office/drawing/2014/main" id="{19D8687C-F42D-FCC1-A4BB-82648301395C}"/>
              </a:ext>
              <a:ext uri="{C183D7F6-B498-43B3-948B-1728B52AA6E4}">
                <adec:decorative xmlns:adec="http://schemas.microsoft.com/office/drawing/2017/decorative" val="1"/>
              </a:ext>
            </a:extLst>
          </p:cNvPr>
          <p:cNvSpPr txBox="1"/>
          <p:nvPr/>
        </p:nvSpPr>
        <p:spPr>
          <a:xfrm>
            <a:off x="0" y="2039013"/>
            <a:ext cx="3295389" cy="261610"/>
          </a:xfrm>
          <a:prstGeom prst="rect">
            <a:avLst/>
          </a:prstGeom>
          <a:noFill/>
        </p:spPr>
        <p:txBody>
          <a:bodyPr wrap="square" rtlCol="0">
            <a:spAutoFit/>
          </a:bodyPr>
          <a:lstStyle/>
          <a:p>
            <a:r>
              <a:rPr lang="en-US" sz="1100"/>
              <a:t>Image of a man in a wheelchair using Sip and Puff AT</a:t>
            </a:r>
          </a:p>
        </p:txBody>
      </p:sp>
      <p:sp>
        <p:nvSpPr>
          <p:cNvPr id="13" name="TextBox 12">
            <a:extLst>
              <a:ext uri="{FF2B5EF4-FFF2-40B4-BE49-F238E27FC236}">
                <a16:creationId xmlns:a16="http://schemas.microsoft.com/office/drawing/2014/main" id="{7FD3F098-1290-818F-D9E8-7673F92CA8A5}"/>
              </a:ext>
              <a:ext uri="{C183D7F6-B498-43B3-948B-1728B52AA6E4}">
                <adec:decorative xmlns:adec="http://schemas.microsoft.com/office/drawing/2017/decorative" val="1"/>
              </a:ext>
            </a:extLst>
          </p:cNvPr>
          <p:cNvSpPr txBox="1"/>
          <p:nvPr/>
        </p:nvSpPr>
        <p:spPr>
          <a:xfrm>
            <a:off x="-1" y="3843181"/>
            <a:ext cx="3295389" cy="276999"/>
          </a:xfrm>
          <a:prstGeom prst="rect">
            <a:avLst/>
          </a:prstGeom>
          <a:noFill/>
        </p:spPr>
        <p:txBody>
          <a:bodyPr wrap="square">
            <a:spAutoFit/>
          </a:bodyPr>
          <a:lstStyle/>
          <a:p>
            <a:r>
              <a:rPr lang="en-US" sz="1200"/>
              <a:t>Image of a tablet displaying eye tracking software</a:t>
            </a:r>
          </a:p>
        </p:txBody>
      </p:sp>
      <p:sp>
        <p:nvSpPr>
          <p:cNvPr id="14" name="TextBox 13">
            <a:extLst>
              <a:ext uri="{FF2B5EF4-FFF2-40B4-BE49-F238E27FC236}">
                <a16:creationId xmlns:a16="http://schemas.microsoft.com/office/drawing/2014/main" id="{928CE94F-1FAD-4077-CEED-289AC59063BE}"/>
              </a:ext>
              <a:ext uri="{C183D7F6-B498-43B3-948B-1728B52AA6E4}">
                <adec:decorative xmlns:adec="http://schemas.microsoft.com/office/drawing/2017/decorative" val="1"/>
              </a:ext>
            </a:extLst>
          </p:cNvPr>
          <p:cNvSpPr txBox="1"/>
          <p:nvPr/>
        </p:nvSpPr>
        <p:spPr>
          <a:xfrm>
            <a:off x="64578" y="5928342"/>
            <a:ext cx="3295389" cy="461665"/>
          </a:xfrm>
          <a:prstGeom prst="rect">
            <a:avLst/>
          </a:prstGeom>
          <a:noFill/>
        </p:spPr>
        <p:txBody>
          <a:bodyPr wrap="square">
            <a:spAutoFit/>
          </a:bodyPr>
          <a:lstStyle/>
          <a:p>
            <a:r>
              <a:rPr lang="en-US" sz="1200"/>
              <a:t>Image of an alternative keyboard – split in two with switches on 4 sides.</a:t>
            </a:r>
          </a:p>
        </p:txBody>
      </p:sp>
    </p:spTree>
    <p:extLst>
      <p:ext uri="{BB962C8B-B14F-4D97-AF65-F5344CB8AC3E}">
        <p14:creationId xmlns:p14="http://schemas.microsoft.com/office/powerpoint/2010/main" val="2721474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136CA0-1628-4DD0-F097-0C8C71CC2FE8}"/>
              </a:ext>
            </a:extLst>
          </p:cNvPr>
          <p:cNvSpPr>
            <a:spLocks noGrp="1"/>
          </p:cNvSpPr>
          <p:nvPr>
            <p:ph type="title"/>
          </p:nvPr>
        </p:nvSpPr>
        <p:spPr>
          <a:xfrm>
            <a:off x="838200" y="365125"/>
            <a:ext cx="8875143" cy="1325563"/>
          </a:xfrm>
        </p:spPr>
        <p:txBody>
          <a:bodyPr/>
          <a:lstStyle/>
          <a:p>
            <a:r>
              <a:rPr lang="en-US" sz="800"/>
              <a:t>14</a:t>
            </a:r>
            <a:r>
              <a:rPr lang="en-US"/>
              <a:t>What is Plain Language?</a:t>
            </a:r>
          </a:p>
        </p:txBody>
      </p:sp>
      <p:sp>
        <p:nvSpPr>
          <p:cNvPr id="5" name="Content Placeholder 2">
            <a:extLst>
              <a:ext uri="{FF2B5EF4-FFF2-40B4-BE49-F238E27FC236}">
                <a16:creationId xmlns:a16="http://schemas.microsoft.com/office/drawing/2014/main" id="{629E7B27-E31C-6232-5311-82A5ABC98B6B}"/>
              </a:ext>
            </a:extLst>
          </p:cNvPr>
          <p:cNvSpPr>
            <a:spLocks noGrp="1"/>
          </p:cNvSpPr>
          <p:nvPr>
            <p:ph idx="1"/>
          </p:nvPr>
        </p:nvSpPr>
        <p:spPr>
          <a:xfrm>
            <a:off x="838200" y="1825625"/>
            <a:ext cx="10515600" cy="4351338"/>
          </a:xfrm>
        </p:spPr>
        <p:txBody>
          <a:bodyPr>
            <a:normAutofit/>
          </a:bodyPr>
          <a:lstStyle/>
          <a:p>
            <a:r>
              <a:rPr lang="en-US"/>
              <a:t>Communication that is made to ensure as many people as possible can read, understand, and process the information given</a:t>
            </a:r>
          </a:p>
          <a:p>
            <a:r>
              <a:rPr lang="en-US"/>
              <a:t>Plain Language uses everyday language that is accessible to everyone</a:t>
            </a:r>
          </a:p>
          <a:p>
            <a:r>
              <a:rPr lang="en-US"/>
              <a:t>It helps:</a:t>
            </a:r>
          </a:p>
          <a:p>
            <a:pPr lvl="1"/>
            <a:r>
              <a:rPr lang="en-US"/>
              <a:t>People with low literacy</a:t>
            </a:r>
          </a:p>
          <a:p>
            <a:pPr lvl="1"/>
            <a:r>
              <a:rPr lang="en-US"/>
              <a:t>People who speak English as a non-native language</a:t>
            </a:r>
          </a:p>
          <a:p>
            <a:pPr lvl="1"/>
            <a:r>
              <a:rPr lang="en-US"/>
              <a:t>People with disabilities</a:t>
            </a:r>
          </a:p>
          <a:p>
            <a:endParaRPr lang="en-US"/>
          </a:p>
        </p:txBody>
      </p:sp>
      <p:sp>
        <p:nvSpPr>
          <p:cNvPr id="6" name="Slide Number Placeholder 3">
            <a:extLst>
              <a:ext uri="{FF2B5EF4-FFF2-40B4-BE49-F238E27FC236}">
                <a16:creationId xmlns:a16="http://schemas.microsoft.com/office/drawing/2014/main" id="{766FEFFC-9760-9F60-E119-35F2041216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87C25A-85D7-45A3-A632-EAEB9AB47B96}" type="slidenum">
              <a:rPr lang="en-US" smtClean="0"/>
              <a:pPr/>
              <a:t>16</a:t>
            </a:fld>
            <a:endParaRPr lang="en-US"/>
          </a:p>
        </p:txBody>
      </p:sp>
    </p:spTree>
    <p:extLst>
      <p:ext uri="{BB962C8B-B14F-4D97-AF65-F5344CB8AC3E}">
        <p14:creationId xmlns:p14="http://schemas.microsoft.com/office/powerpoint/2010/main" val="351314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D704-9C9E-1C84-AE97-76CE516F34C4}"/>
              </a:ext>
            </a:extLst>
          </p:cNvPr>
          <p:cNvSpPr>
            <a:spLocks noGrp="1"/>
          </p:cNvSpPr>
          <p:nvPr>
            <p:ph type="title"/>
          </p:nvPr>
        </p:nvSpPr>
        <p:spPr>
          <a:xfrm>
            <a:off x="942058" y="641327"/>
            <a:ext cx="10679288" cy="1146638"/>
          </a:xfrm>
        </p:spPr>
        <p:txBody>
          <a:bodyPr>
            <a:normAutofit fontScale="90000"/>
          </a:bodyPr>
          <a:lstStyle/>
          <a:p>
            <a:r>
              <a:rPr lang="en-US" sz="800">
                <a:latin typeface="Calibri"/>
                <a:cs typeface="Calibri"/>
              </a:rPr>
              <a:t>15</a:t>
            </a:r>
            <a:r>
              <a:rPr lang="en-US">
                <a:latin typeface="Calibri"/>
                <a:cs typeface="Calibri"/>
              </a:rPr>
              <a:t>Basic Considerations for Digital Accessibility</a:t>
            </a:r>
          </a:p>
        </p:txBody>
      </p:sp>
      <p:sp>
        <p:nvSpPr>
          <p:cNvPr id="3" name="Content Placeholder 2">
            <a:extLst>
              <a:ext uri="{FF2B5EF4-FFF2-40B4-BE49-F238E27FC236}">
                <a16:creationId xmlns:a16="http://schemas.microsoft.com/office/drawing/2014/main" id="{34E93AC9-EE62-DBC5-72E3-4ADA6CF519C8}"/>
              </a:ext>
            </a:extLst>
          </p:cNvPr>
          <p:cNvSpPr>
            <a:spLocks noGrp="1"/>
          </p:cNvSpPr>
          <p:nvPr>
            <p:ph idx="1"/>
          </p:nvPr>
        </p:nvSpPr>
        <p:spPr>
          <a:xfrm>
            <a:off x="1097280" y="2256568"/>
            <a:ext cx="10368844" cy="3612526"/>
          </a:xfrm>
        </p:spPr>
        <p:txBody>
          <a:bodyPr vert="horz" lIns="91440" tIns="45720" rIns="91440" bIns="45720" rtlCol="0" anchor="t">
            <a:normAutofit/>
          </a:bodyPr>
          <a:lstStyle/>
          <a:p>
            <a:pPr>
              <a:buFont typeface="Arial" panose="020F0502020204030204" pitchFamily="34" charset="0"/>
              <a:buChar char="•"/>
            </a:pPr>
            <a:r>
              <a:rPr lang="en-US">
                <a:cs typeface="Calibri"/>
              </a:rPr>
              <a:t>  </a:t>
            </a:r>
            <a:r>
              <a:rPr lang="en-US" sz="2800">
                <a:cs typeface="Calibri"/>
              </a:rPr>
              <a:t>Document Accessibility (including Word, PDF, PowerPoint, Excel)</a:t>
            </a:r>
            <a:endParaRPr lang="en-US"/>
          </a:p>
          <a:p>
            <a:pPr>
              <a:buFont typeface="Arial" panose="020F0502020204030204" pitchFamily="34" charset="0"/>
              <a:buChar char="•"/>
            </a:pPr>
            <a:r>
              <a:rPr lang="en-US" sz="2800">
                <a:cs typeface="Calibri"/>
              </a:rPr>
              <a:t>  Accessible platforms and inaccessible collaborative platforms (Google Drive vs OneDrive vs Dropbox</a:t>
            </a:r>
          </a:p>
          <a:p>
            <a:pPr>
              <a:buFont typeface="Arial" panose="020F0502020204030204" pitchFamily="34" charset="0"/>
              <a:buChar char="•"/>
            </a:pPr>
            <a:r>
              <a:rPr lang="en-US" sz="2800">
                <a:cs typeface="Calibri"/>
              </a:rPr>
              <a:t>  Considerations of internal databases and limitations</a:t>
            </a:r>
          </a:p>
        </p:txBody>
      </p:sp>
    </p:spTree>
    <p:extLst>
      <p:ext uri="{BB962C8B-B14F-4D97-AF65-F5344CB8AC3E}">
        <p14:creationId xmlns:p14="http://schemas.microsoft.com/office/powerpoint/2010/main" val="960361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7;p34">
            <a:extLst>
              <a:ext uri="{FF2B5EF4-FFF2-40B4-BE49-F238E27FC236}">
                <a16:creationId xmlns:a16="http://schemas.microsoft.com/office/drawing/2014/main" id="{5D185EE9-018A-029E-68EF-18C62F24EC16}"/>
              </a:ext>
            </a:extLst>
          </p:cNvPr>
          <p:cNvSpPr txBox="1">
            <a:spLocks noGrp="1"/>
          </p:cNvSpPr>
          <p:nvPr>
            <p:ph type="title"/>
          </p:nvPr>
        </p:nvSpPr>
        <p:spPr>
          <a:xfrm>
            <a:off x="838200" y="365125"/>
            <a:ext cx="8875143" cy="1325563"/>
          </a:xfrm>
        </p:spPr>
        <p:txBody>
          <a:bodyPr>
            <a:normAutofit fontScale="90000"/>
          </a:bodyPr>
          <a:lstStyle/>
          <a:p>
            <a:r>
              <a:rPr lang="en-US" sz="800"/>
              <a:t>16</a:t>
            </a:r>
            <a:r>
              <a:rPr lang="en-US"/>
              <a:t>Alternative text and image descriptions</a:t>
            </a:r>
          </a:p>
        </p:txBody>
      </p:sp>
      <p:sp>
        <p:nvSpPr>
          <p:cNvPr id="5" name="Google Shape;348;p34">
            <a:extLst>
              <a:ext uri="{FF2B5EF4-FFF2-40B4-BE49-F238E27FC236}">
                <a16:creationId xmlns:a16="http://schemas.microsoft.com/office/drawing/2014/main" id="{15E6A7AF-A2DB-7433-DD00-68F3C1773CA0}"/>
              </a:ext>
            </a:extLst>
          </p:cNvPr>
          <p:cNvSpPr txBox="1">
            <a:spLocks noGrp="1"/>
          </p:cNvSpPr>
          <p:nvPr>
            <p:ph idx="1"/>
          </p:nvPr>
        </p:nvSpPr>
        <p:spPr>
          <a:xfrm>
            <a:off x="838200" y="1825625"/>
            <a:ext cx="10515600" cy="4351338"/>
          </a:xfrm>
        </p:spPr>
        <p:txBody>
          <a:bodyPr vert="horz" lIns="0" tIns="45720" rIns="0" bIns="45720" rtlCol="0" anchor="t">
            <a:normAutofit/>
          </a:bodyPr>
          <a:lstStyle/>
          <a:p>
            <a:pPr lvl="0">
              <a:lnSpc>
                <a:spcPct val="150000"/>
              </a:lnSpc>
              <a:spcBef>
                <a:spcPts val="0"/>
              </a:spcBef>
              <a:buFont typeface="Arial" panose="020F0502020204030204" pitchFamily="34" charset="0"/>
              <a:buChar char="•"/>
            </a:pPr>
            <a:r>
              <a:rPr lang="en-US"/>
              <a:t>Alt Text= Alternative Text​</a:t>
            </a:r>
          </a:p>
          <a:p>
            <a:pPr lvl="0">
              <a:lnSpc>
                <a:spcPct val="150000"/>
              </a:lnSpc>
              <a:spcBef>
                <a:spcPts val="0"/>
              </a:spcBef>
              <a:buFont typeface="Arial" panose="020F0502020204030204" pitchFamily="34" charset="0"/>
              <a:buChar char="•"/>
            </a:pPr>
            <a:r>
              <a:rPr lang="en-US"/>
              <a:t>Purpose: to provide description of visual content and information​</a:t>
            </a:r>
            <a:endParaRPr lang="en-US">
              <a:ea typeface="Calibri" panose="020F0502020204030204"/>
              <a:cs typeface="Calibri" panose="020F0502020204030204"/>
            </a:endParaRPr>
          </a:p>
          <a:p>
            <a:pPr lvl="0">
              <a:lnSpc>
                <a:spcPct val="150000"/>
              </a:lnSpc>
              <a:spcBef>
                <a:spcPts val="0"/>
              </a:spcBef>
              <a:buFont typeface="Arial" panose="020F0502020204030204" pitchFamily="34" charset="0"/>
              <a:buChar char="•"/>
            </a:pPr>
            <a:r>
              <a:rPr lang="en-US"/>
              <a:t>Primarily for people who are blind or low vision​</a:t>
            </a:r>
            <a:endParaRPr lang="en-US">
              <a:ea typeface="Calibri" panose="020F0502020204030204"/>
              <a:cs typeface="Calibri" panose="020F0502020204030204"/>
            </a:endParaRPr>
          </a:p>
          <a:p>
            <a:pPr lvl="0">
              <a:lnSpc>
                <a:spcPct val="150000"/>
              </a:lnSpc>
              <a:spcBef>
                <a:spcPts val="0"/>
              </a:spcBef>
              <a:buFont typeface="Arial" panose="020F0502020204030204" pitchFamily="34" charset="0"/>
              <a:buChar char="•"/>
            </a:pPr>
            <a:r>
              <a:rPr lang="en-US"/>
              <a:t>To be used for photos, graphics, GIFs, tables, charts, etc.​</a:t>
            </a:r>
            <a:endParaRPr lang="en-US">
              <a:ea typeface="Calibri" panose="020F0502020204030204"/>
              <a:cs typeface="Calibri" panose="020F0502020204030204"/>
            </a:endParaRPr>
          </a:p>
          <a:p>
            <a:pPr lvl="0">
              <a:lnSpc>
                <a:spcPct val="150000"/>
              </a:lnSpc>
              <a:spcBef>
                <a:spcPts val="0"/>
              </a:spcBef>
              <a:buFont typeface="Arial" panose="020F0502020204030204" pitchFamily="34" charset="0"/>
              <a:buChar char="•"/>
            </a:pPr>
            <a:r>
              <a:rPr lang="en-US"/>
              <a:t>Alt text vs. image description:​</a:t>
            </a:r>
            <a:endParaRPr lang="en-US">
              <a:ea typeface="Calibri" panose="020F0502020204030204"/>
              <a:cs typeface="Calibri" panose="020F0502020204030204"/>
            </a:endParaRPr>
          </a:p>
          <a:p>
            <a:pPr lvl="0">
              <a:lnSpc>
                <a:spcPct val="150000"/>
              </a:lnSpc>
              <a:spcBef>
                <a:spcPts val="0"/>
              </a:spcBef>
              <a:buFont typeface="Arial" panose="020F0502020204030204" pitchFamily="34" charset="0"/>
              <a:buChar char="•"/>
            </a:pPr>
            <a:r>
              <a:rPr lang="en-US"/>
              <a:t>Alt text: shorter, coded​</a:t>
            </a:r>
            <a:endParaRPr lang="en-US">
              <a:ea typeface="Calibri" panose="020F0502020204030204"/>
              <a:cs typeface="Calibri" panose="020F0502020204030204"/>
            </a:endParaRPr>
          </a:p>
          <a:p>
            <a:pPr marL="742950" lvl="1" indent="-285750">
              <a:lnSpc>
                <a:spcPct val="150000"/>
              </a:lnSpc>
              <a:spcBef>
                <a:spcPts val="0"/>
              </a:spcBef>
              <a:buFont typeface="Arial" pitchFamily="34" charset="0"/>
              <a:buChar char="•"/>
            </a:pPr>
            <a:r>
              <a:rPr lang="en-US"/>
              <a:t>Alt text is read by screen reader AT.​</a:t>
            </a:r>
            <a:endParaRPr lang="en-US">
              <a:ea typeface="Calibri" panose="020F0502020204030204"/>
              <a:cs typeface="Calibri" panose="020F0502020204030204"/>
            </a:endParaRPr>
          </a:p>
          <a:p>
            <a:pPr lvl="0">
              <a:lnSpc>
                <a:spcPct val="150000"/>
              </a:lnSpc>
              <a:spcBef>
                <a:spcPts val="0"/>
              </a:spcBef>
              <a:buFont typeface="Arial" panose="020F0502020204030204" pitchFamily="34" charset="0"/>
              <a:buChar char="•"/>
            </a:pPr>
            <a:r>
              <a:rPr lang="en-US"/>
              <a:t>Image description: sometimes longer, in post or caption​</a:t>
            </a:r>
            <a:endParaRPr lang="en-US">
              <a:ea typeface="Calibri" panose="020F0502020204030204"/>
              <a:cs typeface="Calibri" panose="020F0502020204030204"/>
            </a:endParaRPr>
          </a:p>
          <a:p>
            <a:pPr marL="742950" lvl="1" indent="-285750">
              <a:lnSpc>
                <a:spcPct val="150000"/>
              </a:lnSpc>
              <a:spcBef>
                <a:spcPts val="0"/>
              </a:spcBef>
              <a:buFont typeface="Arial" pitchFamily="34" charset="0"/>
              <a:buChar char="•"/>
            </a:pPr>
            <a:r>
              <a:rPr lang="en-US"/>
              <a:t>Image description benefits everyone!</a:t>
            </a:r>
            <a:endParaRPr lang="en-US">
              <a:ea typeface="Calibri" panose="020F0502020204030204"/>
              <a:cs typeface="Calibri" panose="020F0502020204030204"/>
            </a:endParaRPr>
          </a:p>
        </p:txBody>
      </p:sp>
      <p:sp>
        <p:nvSpPr>
          <p:cNvPr id="6" name="Slide Number Placeholder 2">
            <a:extLst>
              <a:ext uri="{FF2B5EF4-FFF2-40B4-BE49-F238E27FC236}">
                <a16:creationId xmlns:a16="http://schemas.microsoft.com/office/drawing/2014/main" id="{4190998E-9C93-C1F8-E9BF-F4BB598B9D3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18</a:t>
            </a:fld>
            <a:endParaRPr lang="en-US"/>
          </a:p>
        </p:txBody>
      </p:sp>
    </p:spTree>
    <p:extLst>
      <p:ext uri="{BB962C8B-B14F-4D97-AF65-F5344CB8AC3E}">
        <p14:creationId xmlns:p14="http://schemas.microsoft.com/office/powerpoint/2010/main" val="216058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92;p41">
            <a:extLst>
              <a:ext uri="{FF2B5EF4-FFF2-40B4-BE49-F238E27FC236}">
                <a16:creationId xmlns:a16="http://schemas.microsoft.com/office/drawing/2014/main" id="{31351A08-7A49-8A8E-7D95-EDA91C51FBBC}"/>
              </a:ext>
            </a:extLst>
          </p:cNvPr>
          <p:cNvSpPr txBox="1">
            <a:spLocks noGrp="1"/>
          </p:cNvSpPr>
          <p:nvPr>
            <p:ph type="title"/>
          </p:nvPr>
        </p:nvSpPr>
        <p:spPr>
          <a:xfrm>
            <a:off x="838200" y="365125"/>
            <a:ext cx="8875143" cy="1325563"/>
          </a:xfrm>
        </p:spPr>
        <p:txBody>
          <a:bodyPr/>
          <a:lstStyle/>
          <a:p>
            <a:r>
              <a:rPr lang="en-US" sz="800"/>
              <a:t>17</a:t>
            </a:r>
            <a:r>
              <a:rPr lang="en-US"/>
              <a:t>Colors and Fonts</a:t>
            </a:r>
          </a:p>
        </p:txBody>
      </p:sp>
      <p:sp>
        <p:nvSpPr>
          <p:cNvPr id="5" name="Google Shape;393;p41">
            <a:extLst>
              <a:ext uri="{FF2B5EF4-FFF2-40B4-BE49-F238E27FC236}">
                <a16:creationId xmlns:a16="http://schemas.microsoft.com/office/drawing/2014/main" id="{B56EFA3F-A72E-DBAF-E21F-05A2A2C240EF}"/>
              </a:ext>
            </a:extLst>
          </p:cNvPr>
          <p:cNvSpPr txBox="1">
            <a:spLocks noGrp="1"/>
          </p:cNvSpPr>
          <p:nvPr>
            <p:ph idx="1"/>
          </p:nvPr>
        </p:nvSpPr>
        <p:spPr>
          <a:xfrm>
            <a:off x="838200" y="1825625"/>
            <a:ext cx="10515600" cy="4351338"/>
          </a:xfrm>
        </p:spPr>
        <p:txBody>
          <a:bodyPr vert="horz" lIns="0" tIns="45720" rIns="0" bIns="45720" rtlCol="0" anchor="t">
            <a:normAutofit/>
          </a:bodyPr>
          <a:lstStyle/>
          <a:p>
            <a:pPr lvl="0">
              <a:buFont typeface="Arial" panose="020F0502020204030204" pitchFamily="34" charset="0"/>
              <a:buChar char="•"/>
            </a:pPr>
            <a:r>
              <a:rPr lang="en-US" sz="2400"/>
              <a:t>Be sure that documents and webpages use high contrast colors such as black and white, black and red, Etc.</a:t>
            </a:r>
          </a:p>
          <a:p>
            <a:pPr lvl="0">
              <a:buFont typeface="Arial" panose="020F0502020204030204" pitchFamily="34" charset="0"/>
              <a:buChar char="•"/>
            </a:pPr>
            <a:r>
              <a:rPr lang="en-US" sz="2400"/>
              <a:t>Be careful with blues and greens so that text is easily read by people who are color blind</a:t>
            </a:r>
            <a:endParaRPr lang="en-US" sz="2400">
              <a:ea typeface="Calibri" panose="020F0502020204030204"/>
              <a:cs typeface="Calibri" panose="020F0502020204030204"/>
            </a:endParaRPr>
          </a:p>
          <a:p>
            <a:pPr lvl="0">
              <a:buFont typeface="Arial" panose="020F0502020204030204" pitchFamily="34" charset="0"/>
              <a:buChar char="•"/>
            </a:pPr>
            <a:r>
              <a:rPr lang="en-US" sz="2400"/>
              <a:t>Be sure that fonts are large enough to be read easily</a:t>
            </a:r>
            <a:endParaRPr lang="en-US" sz="2400">
              <a:ea typeface="Calibri" panose="020F0502020204030204"/>
              <a:cs typeface="Calibri" panose="020F0502020204030204"/>
            </a:endParaRPr>
          </a:p>
          <a:p>
            <a:pPr lvl="0">
              <a:buFont typeface="Arial" panose="020F0502020204030204" pitchFamily="34" charset="0"/>
              <a:buChar char="•"/>
            </a:pPr>
            <a:r>
              <a:rPr lang="en-US" sz="2400"/>
              <a:t>Always use sans serif fonts</a:t>
            </a:r>
            <a:endParaRPr lang="en-US" sz="2400">
              <a:ea typeface="Calibri" panose="020F0502020204030204"/>
              <a:cs typeface="Calibri" panose="020F0502020204030204"/>
            </a:endParaRPr>
          </a:p>
          <a:p>
            <a:pPr lvl="0"/>
            <a:endParaRPr lang="en-US"/>
          </a:p>
        </p:txBody>
      </p:sp>
      <p:sp>
        <p:nvSpPr>
          <p:cNvPr id="6" name="Slide Number Placeholder 2">
            <a:extLst>
              <a:ext uri="{FF2B5EF4-FFF2-40B4-BE49-F238E27FC236}">
                <a16:creationId xmlns:a16="http://schemas.microsoft.com/office/drawing/2014/main" id="{2E7BA500-3FBC-F5FF-2453-FC69A33B28D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19</a:t>
            </a:fld>
            <a:endParaRPr lang="en-US"/>
          </a:p>
        </p:txBody>
      </p:sp>
    </p:spTree>
    <p:extLst>
      <p:ext uri="{BB962C8B-B14F-4D97-AF65-F5344CB8AC3E}">
        <p14:creationId xmlns:p14="http://schemas.microsoft.com/office/powerpoint/2010/main" val="1635118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0"/>
          </p:nvPr>
        </p:nvSpPr>
        <p:spPr/>
        <p:txBody>
          <a:bodyPr/>
          <a:lstStyle/>
          <a:p>
            <a:pPr defTabSz="914400" fontAlgn="base">
              <a:spcBef>
                <a:spcPct val="0"/>
              </a:spcBef>
              <a:spcAft>
                <a:spcPct val="0"/>
              </a:spcAft>
              <a:defRPr/>
            </a:pPr>
            <a:fld id="{C7C8ACA3-9F92-4AD5-9E39-716CB6917A7B}" type="slidenum">
              <a:rPr lang="en-US">
                <a:solidFill>
                  <a:srgbClr val="000000"/>
                </a:solidFill>
              </a:rPr>
              <a:pPr defTabSz="914400" fontAlgn="base">
                <a:spcBef>
                  <a:spcPct val="0"/>
                </a:spcBef>
                <a:spcAft>
                  <a:spcPct val="0"/>
                </a:spcAft>
                <a:defRPr/>
              </a:pPr>
              <a:t>2</a:t>
            </a:fld>
            <a:endParaRPr lang="en-US" dirty="0">
              <a:solidFill>
                <a:srgbClr val="000000"/>
              </a:solidFill>
            </a:endParaRPr>
          </a:p>
        </p:txBody>
      </p:sp>
      <p:sp>
        <p:nvSpPr>
          <p:cNvPr id="13315" name="Rectangle 3"/>
          <p:cNvSpPr>
            <a:spLocks noGrp="1" noChangeArrowheads="1"/>
          </p:cNvSpPr>
          <p:nvPr>
            <p:ph type="subTitle" idx="1"/>
          </p:nvPr>
        </p:nvSpPr>
        <p:spPr>
          <a:xfrm>
            <a:off x="3019829" y="3716215"/>
            <a:ext cx="6152342" cy="2971800"/>
          </a:xfrm>
        </p:spPr>
        <p:txBody>
          <a:bodyPr>
            <a:noAutofit/>
          </a:bodyPr>
          <a:lstStyle/>
          <a:p>
            <a:r>
              <a:rPr lang="en-US" altLang="en-US" sz="2800" dirty="0">
                <a:solidFill>
                  <a:srgbClr val="333399"/>
                </a:solidFill>
                <a:latin typeface="Calibri" panose="020F0502020204030204" pitchFamily="34" charset="0"/>
                <a:ea typeface="MS PGothic" panose="020B0600070205080204" pitchFamily="34" charset="-128"/>
                <a:cs typeface="Calibri" panose="020F0502020204030204" pitchFamily="34" charset="0"/>
              </a:rPr>
              <a:t>November 8, 2023</a:t>
            </a:r>
            <a:endParaRPr lang="en-US" altLang="en-US" sz="2800" dirty="0">
              <a:solidFill>
                <a:srgbClr val="000099"/>
              </a:solidFill>
              <a:latin typeface="Calibri" panose="020F0502020204030204" pitchFamily="34" charset="0"/>
              <a:ea typeface="MS PGothic" panose="020B0600070205080204" pitchFamily="34" charset="-128"/>
              <a:cs typeface="Calibri" panose="020F0502020204030204" pitchFamily="34" charset="0"/>
            </a:endParaRPr>
          </a:p>
          <a:p>
            <a:pPr eaLnBrk="1" hangingPunct="1"/>
            <a:endParaRPr lang="en-US" altLang="en-US" sz="700" i="1" dirty="0">
              <a:solidFill>
                <a:srgbClr val="333399"/>
              </a:solidFill>
              <a:latin typeface="Calibri" panose="020F0502020204030204" pitchFamily="34" charset="0"/>
              <a:ea typeface="MS PGothic" panose="020B0600070205080204" pitchFamily="34" charset="-128"/>
              <a:cs typeface="Calibri" panose="020F0502020204030204" pitchFamily="34" charset="0"/>
            </a:endParaRPr>
          </a:p>
          <a:p>
            <a:pPr eaLnBrk="1" hangingPunct="1"/>
            <a:endParaRPr lang="en-US" altLang="en-US" sz="800" i="1" dirty="0">
              <a:solidFill>
                <a:srgbClr val="333399"/>
              </a:solidFill>
              <a:latin typeface="Calibri" panose="020F0502020204030204" pitchFamily="34" charset="0"/>
              <a:ea typeface="MS PGothic" panose="020B0600070205080204" pitchFamily="34" charset="-128"/>
              <a:cs typeface="Calibri" panose="020F0502020204030204" pitchFamily="34" charset="0"/>
            </a:endParaRPr>
          </a:p>
          <a:p>
            <a:pPr eaLnBrk="1" hangingPunct="1"/>
            <a:r>
              <a:rPr lang="en-US" altLang="en-US" sz="2800" i="1" dirty="0">
                <a:solidFill>
                  <a:srgbClr val="333399"/>
                </a:solidFill>
                <a:latin typeface="Calibri" panose="020F0502020204030204" pitchFamily="34" charset="0"/>
                <a:ea typeface="MS PGothic" panose="020B0600070205080204" pitchFamily="34" charset="-128"/>
                <a:cs typeface="Calibri" panose="020F0502020204030204" pitchFamily="34" charset="0"/>
              </a:rPr>
              <a:t>Presenters:</a:t>
            </a:r>
          </a:p>
          <a:p>
            <a:r>
              <a:rPr lang="en-US" sz="2800" b="1" dirty="0">
                <a:solidFill>
                  <a:schemeClr val="accent2"/>
                </a:solidFill>
                <a:latin typeface="Calibri" panose="020F0502020204030204" pitchFamily="34" charset="0"/>
                <a:cs typeface="Calibri" panose="020F0502020204030204" pitchFamily="34" charset="0"/>
              </a:rPr>
              <a:t>Mary Reaves</a:t>
            </a:r>
          </a:p>
          <a:p>
            <a:r>
              <a:rPr lang="en-US" sz="2800" b="1" dirty="0">
                <a:solidFill>
                  <a:schemeClr val="accent2"/>
                </a:solidFill>
                <a:latin typeface="Calibri" panose="020F0502020204030204" pitchFamily="34" charset="0"/>
                <a:cs typeface="Calibri" panose="020F0502020204030204" pitchFamily="34" charset="0"/>
              </a:rPr>
              <a:t>Sarah </a:t>
            </a:r>
            <a:r>
              <a:rPr lang="en-US" sz="2800" b="1" dirty="0" err="1">
                <a:solidFill>
                  <a:schemeClr val="accent2"/>
                </a:solidFill>
                <a:latin typeface="Calibri" panose="020F0502020204030204" pitchFamily="34" charset="0"/>
                <a:cs typeface="Calibri" panose="020F0502020204030204" pitchFamily="34" charset="0"/>
              </a:rPr>
              <a:t>Massengale</a:t>
            </a:r>
            <a:endParaRPr lang="en-US" sz="2800" b="1" dirty="0">
              <a:solidFill>
                <a:schemeClr val="accent2"/>
              </a:solidFill>
              <a:latin typeface="Calibri" panose="020F0502020204030204" pitchFamily="34" charset="0"/>
              <a:cs typeface="Calibri" panose="020F0502020204030204" pitchFamily="34" charset="0"/>
            </a:endParaRPr>
          </a:p>
          <a:p>
            <a:endParaRPr lang="en-US" sz="2800" b="1" dirty="0">
              <a:solidFill>
                <a:schemeClr val="accent2"/>
              </a:solidFill>
              <a:latin typeface="Calibri" panose="020F0502020204030204" pitchFamily="34" charset="0"/>
              <a:cs typeface="Calibri" panose="020F0502020204030204" pitchFamily="34" charset="0"/>
            </a:endParaRPr>
          </a:p>
          <a:p>
            <a:endParaRPr lang="en-US" sz="2800" b="1" dirty="0">
              <a:solidFill>
                <a:schemeClr val="accent2"/>
              </a:solidFill>
              <a:latin typeface="Calibri" panose="020F0502020204030204" pitchFamily="34" charset="0"/>
              <a:cs typeface="Calibri" panose="020F0502020204030204" pitchFamily="34" charset="0"/>
            </a:endParaRPr>
          </a:p>
          <a:p>
            <a:pPr eaLnBrk="1" hangingPunct="1"/>
            <a:endParaRPr lang="en-US" altLang="en-US" sz="2800" i="1" dirty="0">
              <a:solidFill>
                <a:srgbClr val="333399"/>
              </a:solidFill>
              <a:latin typeface="Calibri" panose="020F0502020204030204" pitchFamily="34" charset="0"/>
              <a:ea typeface="MS PGothic" panose="020B0600070205080204" pitchFamily="34" charset="-128"/>
              <a:cs typeface="Calibri" panose="020F0502020204030204" pitchFamily="34" charset="0"/>
            </a:endParaRPr>
          </a:p>
        </p:txBody>
      </p:sp>
      <p:pic>
        <p:nvPicPr>
          <p:cNvPr id="13316" name="Picture 3" descr="ILNET logo with IL-NET in blue block letters underlined in red. Beneath CIL-NET SILC-NET in small red block letter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8192" y="127166"/>
            <a:ext cx="1115616"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A90C8C2-530A-930D-29A5-703B21B254B6}"/>
              </a:ext>
            </a:extLst>
          </p:cNvPr>
          <p:cNvSpPr>
            <a:spLocks noGrp="1"/>
          </p:cNvSpPr>
          <p:nvPr>
            <p:ph type="ctrTitle"/>
          </p:nvPr>
        </p:nvSpPr>
        <p:spPr/>
        <p:txBody>
          <a:bodyPr/>
          <a:lstStyle/>
          <a:p>
            <a:pPr algn="ctr"/>
            <a:r>
              <a:rPr lang="en-US" sz="3200" dirty="0">
                <a:ea typeface="Calibri" panose="020F0502020204030204" pitchFamily="34" charset="0"/>
                <a:cs typeface="Times New Roman" panose="02020603050405020304" pitchFamily="18" charset="0"/>
              </a:rPr>
              <a:t>New CIL and </a:t>
            </a:r>
            <a:r>
              <a:rPr lang="en-US" sz="3200" dirty="0" err="1">
                <a:ea typeface="Calibri" panose="020F0502020204030204" pitchFamily="34" charset="0"/>
                <a:cs typeface="Times New Roman" panose="02020603050405020304" pitchFamily="18" charset="0"/>
              </a:rPr>
              <a:t>SILC</a:t>
            </a:r>
            <a:r>
              <a:rPr lang="en-US" sz="3200" dirty="0">
                <a:ea typeface="Calibri" panose="020F0502020204030204" pitchFamily="34" charset="0"/>
                <a:cs typeface="Times New Roman" panose="02020603050405020304" pitchFamily="18" charset="0"/>
              </a:rPr>
              <a:t> Staff Members </a:t>
            </a:r>
            <a:br>
              <a:rPr lang="en-US" sz="3200" dirty="0">
                <a:ea typeface="Calibri" panose="020F0502020204030204" pitchFamily="34" charset="0"/>
                <a:cs typeface="Times New Roman" panose="02020603050405020304" pitchFamily="18" charset="0"/>
              </a:rPr>
            </a:br>
            <a:r>
              <a:rPr lang="en-US" sz="3200" dirty="0">
                <a:ea typeface="Calibri" panose="020F0502020204030204" pitchFamily="34" charset="0"/>
                <a:cs typeface="Times New Roman" panose="02020603050405020304" pitchFamily="18" charset="0"/>
              </a:rPr>
              <a:t>Training and Technical Assistance Series:</a:t>
            </a:r>
            <a:br>
              <a:rPr lang="en-US" sz="3200" dirty="0">
                <a:ea typeface="Calibri" panose="020F0502020204030204" pitchFamily="34" charset="0"/>
                <a:cs typeface="Times New Roman" panose="02020603050405020304" pitchFamily="18" charset="0"/>
              </a:rPr>
            </a:br>
            <a:r>
              <a:rPr lang="en-US" sz="3200" dirty="0">
                <a:ea typeface="Calibri" panose="020F0502020204030204" pitchFamily="34" charset="0"/>
                <a:cs typeface="Times New Roman" panose="02020603050405020304" pitchFamily="18" charset="0"/>
              </a:rPr>
              <a:t>An Introduction to Digital Accessibility</a:t>
            </a:r>
            <a:br>
              <a:rPr lang="en-US" sz="3200" dirty="0">
                <a:ea typeface="Calibri" panose="020F0502020204030204" pitchFamily="34" charset="0"/>
                <a:cs typeface="Times New Roman" panose="02020603050405020304" pitchFamily="18" charset="0"/>
              </a:rPr>
            </a:br>
            <a:endParaRPr lang="en-US" sz="3200" dirty="0"/>
          </a:p>
        </p:txBody>
      </p:sp>
    </p:spTree>
    <p:extLst>
      <p:ext uri="{BB962C8B-B14F-4D97-AF65-F5344CB8AC3E}">
        <p14:creationId xmlns:p14="http://schemas.microsoft.com/office/powerpoint/2010/main" val="400847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9;p39">
            <a:extLst>
              <a:ext uri="{FF2B5EF4-FFF2-40B4-BE49-F238E27FC236}">
                <a16:creationId xmlns:a16="http://schemas.microsoft.com/office/drawing/2014/main" id="{154488EC-A7F8-CFF1-8B1B-F5E763FF1AA7}"/>
              </a:ext>
            </a:extLst>
          </p:cNvPr>
          <p:cNvSpPr txBox="1">
            <a:spLocks noGrp="1"/>
          </p:cNvSpPr>
          <p:nvPr>
            <p:ph type="title"/>
          </p:nvPr>
        </p:nvSpPr>
        <p:spPr>
          <a:xfrm>
            <a:off x="838200" y="365125"/>
            <a:ext cx="8875143" cy="1325563"/>
          </a:xfrm>
        </p:spPr>
        <p:txBody>
          <a:bodyPr/>
          <a:lstStyle/>
          <a:p>
            <a:r>
              <a:rPr lang="en-US" sz="800"/>
              <a:t>18</a:t>
            </a:r>
            <a:r>
              <a:rPr lang="en-US"/>
              <a:t>Headings and Links</a:t>
            </a:r>
          </a:p>
        </p:txBody>
      </p:sp>
      <p:sp>
        <p:nvSpPr>
          <p:cNvPr id="5" name="Google Shape;380;p39">
            <a:extLst>
              <a:ext uri="{FF2B5EF4-FFF2-40B4-BE49-F238E27FC236}">
                <a16:creationId xmlns:a16="http://schemas.microsoft.com/office/drawing/2014/main" id="{F224F945-3E30-4810-2FD7-07D876CB74C8}"/>
              </a:ext>
            </a:extLst>
          </p:cNvPr>
          <p:cNvSpPr txBox="1">
            <a:spLocks noGrp="1"/>
          </p:cNvSpPr>
          <p:nvPr>
            <p:ph sz="half" idx="1"/>
          </p:nvPr>
        </p:nvSpPr>
        <p:spPr>
          <a:xfrm>
            <a:off x="838200" y="1825625"/>
            <a:ext cx="5181600" cy="4351338"/>
          </a:xfrm>
        </p:spPr>
        <p:txBody>
          <a:bodyPr vert="horz" lIns="91440" tIns="45720" rIns="91440" bIns="45720" rtlCol="0" anchor="t">
            <a:normAutofit/>
          </a:bodyPr>
          <a:lstStyle/>
          <a:p>
            <a:pPr marL="0" lvl="0" indent="0">
              <a:buNone/>
            </a:pPr>
            <a:r>
              <a:rPr lang="en-US"/>
              <a:t>Headings:</a:t>
            </a:r>
            <a:endParaRPr lang="en-US">
              <a:ea typeface="Calibri" panose="020F0502020204030204"/>
              <a:cs typeface="Calibri" panose="020F0502020204030204"/>
            </a:endParaRPr>
          </a:p>
          <a:p>
            <a:pPr lvl="0">
              <a:buFont typeface="Arial" panose="020F0502020204030204" pitchFamily="34" charset="0"/>
              <a:buChar char="•"/>
            </a:pPr>
            <a:r>
              <a:rPr lang="en-US"/>
              <a:t>Are used to categorize content in a document or on a webpage</a:t>
            </a:r>
            <a:endParaRPr lang="en-US">
              <a:ea typeface="Calibri" panose="020F0502020204030204"/>
              <a:cs typeface="Calibri" panose="020F0502020204030204"/>
            </a:endParaRPr>
          </a:p>
          <a:p>
            <a:pPr marL="383540" lvl="1">
              <a:buFont typeface="Arial" pitchFamily="34" charset="0"/>
              <a:buChar char="•"/>
            </a:pPr>
            <a:r>
              <a:rPr lang="en-US"/>
              <a:t>Think like this:</a:t>
            </a:r>
            <a:endParaRPr lang="en-US">
              <a:ea typeface="Calibri" panose="020F0502020204030204"/>
              <a:cs typeface="Calibri" panose="020F0502020204030204"/>
            </a:endParaRPr>
          </a:p>
          <a:p>
            <a:pPr marL="566420" lvl="2">
              <a:buFont typeface="Arial" pitchFamily="34" charset="0"/>
              <a:buChar char="•"/>
            </a:pPr>
            <a:r>
              <a:rPr lang="en-US"/>
              <a:t>Title, chapters, parts, and so on.</a:t>
            </a:r>
            <a:endParaRPr lang="en-US">
              <a:ea typeface="Calibri" panose="020F0502020204030204"/>
              <a:cs typeface="Calibri" panose="020F0502020204030204"/>
            </a:endParaRPr>
          </a:p>
          <a:p>
            <a:pPr lvl="0">
              <a:buFont typeface="Arial" panose="020F0502020204030204" pitchFamily="34" charset="0"/>
              <a:buChar char="•"/>
            </a:pPr>
            <a:r>
              <a:rPr lang="en-US"/>
              <a:t>Should use correct heading hierarchy</a:t>
            </a:r>
            <a:endParaRPr lang="en-US">
              <a:ea typeface="Calibri" panose="020F0502020204030204"/>
              <a:cs typeface="Calibri" panose="020F0502020204030204"/>
            </a:endParaRPr>
          </a:p>
          <a:p>
            <a:pPr lvl="0">
              <a:buFont typeface="Arial" panose="020F0502020204030204" pitchFamily="34" charset="0"/>
              <a:buChar char="•"/>
            </a:pPr>
            <a:r>
              <a:rPr lang="en-US"/>
              <a:t>Should be created using styles pane in Microsoft Word or coded correctly on a webpage</a:t>
            </a:r>
            <a:endParaRPr lang="en-US">
              <a:ea typeface="Calibri" panose="020F0502020204030204"/>
              <a:cs typeface="Calibri" panose="020F0502020204030204"/>
            </a:endParaRPr>
          </a:p>
          <a:p>
            <a:pPr lvl="0">
              <a:buFont typeface="Arial" panose="020F0502020204030204" pitchFamily="34" charset="0"/>
              <a:buChar char="•"/>
            </a:pPr>
            <a:r>
              <a:rPr lang="en-US"/>
              <a:t>Not enough to change color and font size only</a:t>
            </a:r>
            <a:endParaRPr lang="en-US">
              <a:ea typeface="Calibri" panose="020F0502020204030204"/>
              <a:cs typeface="Calibri" panose="020F0502020204030204"/>
            </a:endParaRPr>
          </a:p>
          <a:p>
            <a:pPr lvl="0"/>
            <a:endParaRPr lang="en-US"/>
          </a:p>
          <a:p>
            <a:pPr lvl="0"/>
            <a:endParaRPr lang="en-US"/>
          </a:p>
        </p:txBody>
      </p:sp>
      <p:sp>
        <p:nvSpPr>
          <p:cNvPr id="6" name="Content Placeholder 8">
            <a:extLst>
              <a:ext uri="{FF2B5EF4-FFF2-40B4-BE49-F238E27FC236}">
                <a16:creationId xmlns:a16="http://schemas.microsoft.com/office/drawing/2014/main" id="{4BF0A25D-EC90-7FF7-D7C4-FB796EB2B2B0}"/>
              </a:ext>
            </a:extLst>
          </p:cNvPr>
          <p:cNvSpPr txBox="1">
            <a:spLocks/>
          </p:cNvSpPr>
          <p:nvPr/>
        </p:nvSpPr>
        <p:spPr>
          <a:xfrm>
            <a:off x="6172200" y="1825625"/>
            <a:ext cx="5181600" cy="4351338"/>
          </a:xfrm>
          <a:prstGeom prst="rect">
            <a:avLst/>
          </a:prstGeom>
        </p:spPr>
        <p:txBody>
          <a:bodyPr lIns="91440" tIns="45720" rIns="91440" bIns="45720" anchor="t"/>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Links:</a:t>
            </a:r>
          </a:p>
          <a:p>
            <a:pPr>
              <a:buFont typeface="Arial" panose="020F0502020204030204" pitchFamily="34" charset="0"/>
              <a:buChar char="•"/>
            </a:pPr>
            <a:r>
              <a:rPr lang="en-US"/>
              <a:t>Should have meaningful link text</a:t>
            </a:r>
            <a:endParaRPr lang="en-US">
              <a:ea typeface="Calibri" panose="020F0502020204030204"/>
              <a:cs typeface="Calibri" panose="020F0502020204030204"/>
            </a:endParaRPr>
          </a:p>
          <a:p>
            <a:pPr>
              <a:buFont typeface="Arial" panose="020F0502020204030204" pitchFamily="34" charset="0"/>
              <a:buChar char="•"/>
            </a:pPr>
            <a:r>
              <a:rPr lang="en-US"/>
              <a:t>Not enough to say read more or click here</a:t>
            </a:r>
            <a:endParaRPr lang="en-US">
              <a:ea typeface="Calibri" panose="020F0502020204030204"/>
              <a:cs typeface="Calibri" panose="020F0502020204030204"/>
            </a:endParaRPr>
          </a:p>
          <a:p>
            <a:pPr>
              <a:buFont typeface="Arial" panose="020F0502020204030204" pitchFamily="34" charset="0"/>
              <a:buChar char="•"/>
            </a:pPr>
            <a:r>
              <a:rPr lang="en-US"/>
              <a:t>Example: You can learn more about my work through reading my resume.</a:t>
            </a:r>
            <a:endParaRPr lang="en-US">
              <a:ea typeface="Calibri" panose="020F0502020204030204"/>
              <a:cs typeface="Calibri" panose="020F0502020204030204"/>
            </a:endParaRPr>
          </a:p>
          <a:p>
            <a:endParaRPr lang="en-US"/>
          </a:p>
        </p:txBody>
      </p:sp>
      <p:sp>
        <p:nvSpPr>
          <p:cNvPr id="7" name="Slide Number Placeholder 2">
            <a:extLst>
              <a:ext uri="{FF2B5EF4-FFF2-40B4-BE49-F238E27FC236}">
                <a16:creationId xmlns:a16="http://schemas.microsoft.com/office/drawing/2014/main" id="{7929E100-24C0-E0E1-B3A6-500EEDC2495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mtClean="0"/>
              <a:pPr/>
              <a:t>20</a:t>
            </a:fld>
            <a:endParaRPr lang="en-US"/>
          </a:p>
        </p:txBody>
      </p:sp>
    </p:spTree>
    <p:extLst>
      <p:ext uri="{BB962C8B-B14F-4D97-AF65-F5344CB8AC3E}">
        <p14:creationId xmlns:p14="http://schemas.microsoft.com/office/powerpoint/2010/main" val="1693859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BD8E-7283-A7EE-30E1-E3F101732E9A}"/>
              </a:ext>
            </a:extLst>
          </p:cNvPr>
          <p:cNvSpPr>
            <a:spLocks noGrp="1"/>
          </p:cNvSpPr>
          <p:nvPr>
            <p:ph type="title"/>
          </p:nvPr>
        </p:nvSpPr>
        <p:spPr/>
        <p:txBody>
          <a:bodyPr/>
          <a:lstStyle/>
          <a:p>
            <a:r>
              <a:rPr lang="en-US" sz="800">
                <a:cs typeface="Calibri"/>
              </a:rPr>
              <a:t>19</a:t>
            </a:r>
            <a:r>
              <a:rPr lang="en-US">
                <a:cs typeface="Calibri"/>
              </a:rPr>
              <a:t>Designing with Accessibility in Mind</a:t>
            </a:r>
          </a:p>
        </p:txBody>
      </p:sp>
      <p:sp>
        <p:nvSpPr>
          <p:cNvPr id="3" name="Content Placeholder 2">
            <a:extLst>
              <a:ext uri="{FF2B5EF4-FFF2-40B4-BE49-F238E27FC236}">
                <a16:creationId xmlns:a16="http://schemas.microsoft.com/office/drawing/2014/main" id="{46F7350C-ABA7-E5CC-EB02-C5A615DA66D5}"/>
              </a:ext>
            </a:extLst>
          </p:cNvPr>
          <p:cNvSpPr>
            <a:spLocks noGrp="1"/>
          </p:cNvSpPr>
          <p:nvPr>
            <p:ph idx="1"/>
          </p:nvPr>
        </p:nvSpPr>
        <p:spPr>
          <a:xfrm>
            <a:off x="1097280" y="2096105"/>
            <a:ext cx="10058400" cy="3772989"/>
          </a:xfrm>
        </p:spPr>
        <p:txBody>
          <a:bodyPr vert="horz" lIns="91440" tIns="45720" rIns="91440" bIns="45720" rtlCol="0" anchor="t">
            <a:normAutofit/>
          </a:bodyPr>
          <a:lstStyle/>
          <a:p>
            <a:pPr>
              <a:buFont typeface="Arial" panose="020F0502020204030204" pitchFamily="34" charset="0"/>
              <a:buChar char="•"/>
            </a:pPr>
            <a:r>
              <a:rPr lang="en-US" sz="2400">
                <a:cs typeface="Calibri"/>
              </a:rPr>
              <a:t> </a:t>
            </a:r>
            <a:r>
              <a:rPr lang="en-US" sz="2400">
                <a:solidFill>
                  <a:schemeClr val="tx1"/>
                </a:solidFill>
                <a:cs typeface="Calibri"/>
              </a:rPr>
              <a:t>As you build web content, documents, presentation or platforms, are you considering the Web Content Accessibility Guidelines</a:t>
            </a:r>
            <a:endParaRPr lang="en-US">
              <a:solidFill>
                <a:schemeClr val="tx1"/>
              </a:solidFill>
              <a:cs typeface="Calibri"/>
            </a:endParaRPr>
          </a:p>
          <a:p>
            <a:pPr>
              <a:buFont typeface="Arial" panose="020F0502020204030204" pitchFamily="34" charset="0"/>
              <a:buChar char="•"/>
            </a:pPr>
            <a:r>
              <a:rPr lang="en-US" sz="2400">
                <a:solidFill>
                  <a:schemeClr val="tx1"/>
                </a:solidFill>
                <a:cs typeface="Calibri"/>
              </a:rPr>
              <a:t> What automated testing tools are you using to establish a baseline for the accessibility of your content?</a:t>
            </a:r>
          </a:p>
          <a:p>
            <a:pPr>
              <a:buFont typeface="Arial" panose="020F0502020204030204" pitchFamily="34" charset="0"/>
              <a:buChar char="•"/>
            </a:pPr>
            <a:r>
              <a:rPr lang="en-US" sz="2400">
                <a:solidFill>
                  <a:schemeClr val="tx1"/>
                </a:solidFill>
                <a:cs typeface="Calibri"/>
              </a:rPr>
              <a:t> Are qualified people with disabilities testing your website/document/presentation/platform before it goes live</a:t>
            </a:r>
          </a:p>
          <a:p>
            <a:pPr>
              <a:buFont typeface="Arial" panose="020F0502020204030204" pitchFamily="34" charset="0"/>
              <a:buChar char="•"/>
            </a:pPr>
            <a:r>
              <a:rPr lang="en-US" sz="2400">
                <a:solidFill>
                  <a:schemeClr val="tx1"/>
                </a:solidFill>
                <a:cs typeface="Calibri"/>
              </a:rPr>
              <a:t> In addition to compliance, are you considering additional usability considerations</a:t>
            </a:r>
          </a:p>
          <a:p>
            <a:endParaRPr lang="en-US">
              <a:cs typeface="Calibri"/>
            </a:endParaRPr>
          </a:p>
        </p:txBody>
      </p:sp>
    </p:spTree>
    <p:extLst>
      <p:ext uri="{BB962C8B-B14F-4D97-AF65-F5344CB8AC3E}">
        <p14:creationId xmlns:p14="http://schemas.microsoft.com/office/powerpoint/2010/main" val="2534760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8FFA-5F12-4AAD-27E4-848200973B28}"/>
              </a:ext>
            </a:extLst>
          </p:cNvPr>
          <p:cNvSpPr>
            <a:spLocks noGrp="1"/>
          </p:cNvSpPr>
          <p:nvPr>
            <p:ph type="title"/>
          </p:nvPr>
        </p:nvSpPr>
        <p:spPr/>
        <p:txBody>
          <a:bodyPr/>
          <a:lstStyle/>
          <a:p>
            <a:r>
              <a:rPr lang="en-US" sz="800">
                <a:cs typeface="Calibri"/>
              </a:rPr>
              <a:t>20</a:t>
            </a:r>
            <a:r>
              <a:rPr lang="en-US">
                <a:cs typeface="Calibri"/>
              </a:rPr>
              <a:t>Beware Quick Fix Products for Digital Accessibility</a:t>
            </a:r>
          </a:p>
        </p:txBody>
      </p:sp>
      <p:sp>
        <p:nvSpPr>
          <p:cNvPr id="3" name="Content Placeholder 2">
            <a:extLst>
              <a:ext uri="{FF2B5EF4-FFF2-40B4-BE49-F238E27FC236}">
                <a16:creationId xmlns:a16="http://schemas.microsoft.com/office/drawing/2014/main" id="{15F603EC-3FE6-0283-9F6A-F49F13BAB2E6}"/>
              </a:ext>
            </a:extLst>
          </p:cNvPr>
          <p:cNvSpPr>
            <a:spLocks noGrp="1"/>
          </p:cNvSpPr>
          <p:nvPr>
            <p:ph idx="1"/>
          </p:nvPr>
        </p:nvSpPr>
        <p:spPr>
          <a:xfrm>
            <a:off x="1097280" y="1838736"/>
            <a:ext cx="10058400" cy="3721436"/>
          </a:xfrm>
        </p:spPr>
        <p:txBody>
          <a:bodyPr vert="horz" lIns="0" tIns="45720" rIns="0" bIns="45720" rtlCol="0" anchor="t">
            <a:noAutofit/>
          </a:bodyPr>
          <a:lstStyle/>
          <a:p>
            <a:r>
              <a:rPr lang="en-US" sz="1900" b="1">
                <a:solidFill>
                  <a:schemeClr val="tx1"/>
                </a:solidFill>
                <a:ea typeface="Calibri" panose="020F0502020204030204" pitchFamily="34" charset="0"/>
                <a:cs typeface="Calibri" panose="020F0502020204030204" pitchFamily="34" charset="0"/>
              </a:rPr>
              <a:t>Recently, the trend of the Accessibility Overlay has emerged.  These products claim to be a quicker, easier and less expensive way to remediate websites and platforms.</a:t>
            </a:r>
          </a:p>
          <a:p>
            <a:r>
              <a:rPr lang="en-US" sz="1900">
                <a:solidFill>
                  <a:schemeClr val="tx1"/>
                </a:solidFill>
                <a:ea typeface="Calibri" panose="020F0502020204030204" pitchFamily="34" charset="0"/>
                <a:cs typeface="Calibri" panose="020F0502020204030204" pitchFamily="34" charset="0"/>
              </a:rPr>
              <a:t>The facts:</a:t>
            </a:r>
          </a:p>
          <a:p>
            <a:pPr>
              <a:buFont typeface="Arial" panose="020F0502020204030204" pitchFamily="34" charset="0"/>
              <a:buChar char="•"/>
            </a:pPr>
            <a:r>
              <a:rPr lang="en-US" sz="1900">
                <a:solidFill>
                  <a:schemeClr val="tx1"/>
                </a:solidFill>
                <a:ea typeface="Calibri" panose="020F0502020204030204" pitchFamily="34" charset="0"/>
                <a:cs typeface="Calibri" panose="020F0502020204030204" pitchFamily="34" charset="0"/>
              </a:rPr>
              <a:t>The web content accessibility guidelines have hundreds of individual criteria, but a digital accessibility overlay is one single line of code</a:t>
            </a:r>
          </a:p>
          <a:p>
            <a:pPr>
              <a:buFont typeface="Arial" panose="020F0502020204030204" pitchFamily="34" charset="0"/>
              <a:buChar char="•"/>
            </a:pPr>
            <a:r>
              <a:rPr lang="en-US" sz="1900">
                <a:solidFill>
                  <a:schemeClr val="tx1"/>
                </a:solidFill>
                <a:ea typeface="Calibri" panose="020F0502020204030204" pitchFamily="34" charset="0"/>
                <a:cs typeface="Calibri" panose="020F0502020204030204" pitchFamily="34" charset="0"/>
              </a:rPr>
              <a:t>Digital accessibility overlays provide one preset group of accommodations and website alterations for each identified disability group.  They do not consider that people with the same disability often have differing needs and differing ways of navigating the internet</a:t>
            </a:r>
          </a:p>
          <a:p>
            <a:pPr>
              <a:buFont typeface="Arial" panose="020F0502020204030204" pitchFamily="34" charset="0"/>
              <a:buChar char="•"/>
            </a:pPr>
            <a:r>
              <a:rPr lang="en-US" sz="1900">
                <a:solidFill>
                  <a:schemeClr val="tx1"/>
                </a:solidFill>
                <a:ea typeface="Calibri" panose="020F0502020204030204" pitchFamily="34" charset="0"/>
                <a:cs typeface="Calibri" panose="020F0502020204030204" pitchFamily="34" charset="0"/>
              </a:rPr>
              <a:t>As an alternative to providing concise and helpful alternative text to images, overlays simply hide images</a:t>
            </a:r>
          </a:p>
          <a:p>
            <a:pPr>
              <a:buFont typeface="Arial" panose="020F0502020204030204" pitchFamily="34" charset="0"/>
              <a:buChar char="•"/>
            </a:pPr>
            <a:r>
              <a:rPr lang="en-US" sz="1900">
                <a:solidFill>
                  <a:schemeClr val="tx1"/>
                </a:solidFill>
                <a:ea typeface="Calibri" panose="020F0502020204030204" pitchFamily="34" charset="0"/>
                <a:cs typeface="Calibri" panose="020F0502020204030204" pitchFamily="34" charset="0"/>
              </a:rPr>
              <a:t>Overlays allow for cross-site tracking and storing of information about a user’s assistive technology</a:t>
            </a:r>
          </a:p>
        </p:txBody>
      </p:sp>
      <p:sp>
        <p:nvSpPr>
          <p:cNvPr id="4" name="TextBox 3">
            <a:extLst>
              <a:ext uri="{FF2B5EF4-FFF2-40B4-BE49-F238E27FC236}">
                <a16:creationId xmlns:a16="http://schemas.microsoft.com/office/drawing/2014/main" id="{771228D9-8E7B-75BD-09EC-2B03B083BB6B}"/>
              </a:ext>
            </a:extLst>
          </p:cNvPr>
          <p:cNvSpPr txBox="1"/>
          <p:nvPr/>
        </p:nvSpPr>
        <p:spPr>
          <a:xfrm>
            <a:off x="769649" y="5971615"/>
            <a:ext cx="110309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IAAP Position Statement: </a:t>
            </a:r>
            <a:r>
              <a:rPr lang="en-US" sz="1400">
                <a:cs typeface="Calibri"/>
                <a:hlinkClick r:id="rId3">
                  <a:extLst>
                    <a:ext uri="{A12FA001-AC4F-418D-AE19-62706E023703}">
                      <ahyp:hlinkClr xmlns:ahyp="http://schemas.microsoft.com/office/drawing/2018/hyperlinkcolor" val="tx"/>
                    </a:ext>
                  </a:extLst>
                </a:hlinkClick>
              </a:rPr>
              <a:t>https://www.accessibilityassociation.org/s/overlay-position-and-recommendations#Overlay%20Position%20Statement</a:t>
            </a:r>
            <a:r>
              <a:rPr lang="en-US" sz="1400">
                <a:cs typeface="Calibri"/>
              </a:rPr>
              <a:t>​</a:t>
            </a:r>
            <a:endParaRPr lang="en-US" sz="1400"/>
          </a:p>
        </p:txBody>
      </p:sp>
    </p:spTree>
    <p:extLst>
      <p:ext uri="{BB962C8B-B14F-4D97-AF65-F5344CB8AC3E}">
        <p14:creationId xmlns:p14="http://schemas.microsoft.com/office/powerpoint/2010/main" val="225380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F55F9-5EBF-0197-A7D4-89C9D4A589CF}"/>
              </a:ext>
            </a:extLst>
          </p:cNvPr>
          <p:cNvSpPr>
            <a:spLocks noGrp="1"/>
          </p:cNvSpPr>
          <p:nvPr>
            <p:ph type="title"/>
          </p:nvPr>
        </p:nvSpPr>
        <p:spPr/>
        <p:txBody>
          <a:bodyPr>
            <a:normAutofit/>
          </a:bodyPr>
          <a:lstStyle/>
          <a:p>
            <a:r>
              <a:rPr lang="en-US" sz="800">
                <a:latin typeface="Calibri"/>
                <a:cs typeface="Calibri"/>
              </a:rPr>
              <a:t>21</a:t>
            </a:r>
            <a:r>
              <a:rPr lang="en-US"/>
              <a:t>What is an Overlay?</a:t>
            </a:r>
          </a:p>
        </p:txBody>
      </p:sp>
      <p:pic>
        <p:nvPicPr>
          <p:cNvPr id="4" name="Picture 3" descr="screen shot of the accessibility icon on a website that has an overlay - from DIAL website">
            <a:extLst>
              <a:ext uri="{FF2B5EF4-FFF2-40B4-BE49-F238E27FC236}">
                <a16:creationId xmlns:a16="http://schemas.microsoft.com/office/drawing/2014/main" id="{292A1467-CBD5-4CF4-ADC6-3A429D1BFD44}"/>
              </a:ext>
            </a:extLst>
          </p:cNvPr>
          <p:cNvPicPr>
            <a:picLocks noChangeAspect="1"/>
          </p:cNvPicPr>
          <p:nvPr/>
        </p:nvPicPr>
        <p:blipFill>
          <a:blip r:embed="rId3"/>
          <a:stretch>
            <a:fillRect/>
          </a:stretch>
        </p:blipFill>
        <p:spPr>
          <a:xfrm>
            <a:off x="3995831" y="1737360"/>
            <a:ext cx="4200338" cy="3472828"/>
          </a:xfrm>
          <a:prstGeom prst="rect">
            <a:avLst/>
          </a:prstGeom>
        </p:spPr>
      </p:pic>
      <p:pic>
        <p:nvPicPr>
          <p:cNvPr id="5" name="Picture 4" descr="screen shot of the accessibility icon opened on the full front page on a website that has an overlay - from DIAL website">
            <a:extLst>
              <a:ext uri="{FF2B5EF4-FFF2-40B4-BE49-F238E27FC236}">
                <a16:creationId xmlns:a16="http://schemas.microsoft.com/office/drawing/2014/main" id="{0A952203-F9DB-8ABF-C9F5-33AB0B7BF4E7}"/>
              </a:ext>
            </a:extLst>
          </p:cNvPr>
          <p:cNvPicPr>
            <a:picLocks noChangeAspect="1"/>
          </p:cNvPicPr>
          <p:nvPr/>
        </p:nvPicPr>
        <p:blipFill>
          <a:blip r:embed="rId4"/>
          <a:stretch>
            <a:fillRect/>
          </a:stretch>
        </p:blipFill>
        <p:spPr>
          <a:xfrm>
            <a:off x="987005" y="1737360"/>
            <a:ext cx="9248325" cy="4765538"/>
          </a:xfrm>
          <a:prstGeom prst="rect">
            <a:avLst/>
          </a:prstGeom>
        </p:spPr>
      </p:pic>
      <p:pic>
        <p:nvPicPr>
          <p:cNvPr id="6" name="Picture 5" descr="screen shot of the accessibility icon open, hide images selected and showing what is still visible on a website that has an overlay - from DIAL website">
            <a:extLst>
              <a:ext uri="{FF2B5EF4-FFF2-40B4-BE49-F238E27FC236}">
                <a16:creationId xmlns:a16="http://schemas.microsoft.com/office/drawing/2014/main" id="{97DC4F49-9545-CF95-183B-F227E98E6AB8}"/>
              </a:ext>
            </a:extLst>
          </p:cNvPr>
          <p:cNvPicPr>
            <a:picLocks noChangeAspect="1"/>
          </p:cNvPicPr>
          <p:nvPr/>
        </p:nvPicPr>
        <p:blipFill>
          <a:blip r:embed="rId5"/>
          <a:stretch>
            <a:fillRect/>
          </a:stretch>
        </p:blipFill>
        <p:spPr>
          <a:xfrm>
            <a:off x="521338" y="1684444"/>
            <a:ext cx="9740955" cy="4992403"/>
          </a:xfrm>
          <a:prstGeom prst="rect">
            <a:avLst/>
          </a:prstGeom>
        </p:spPr>
      </p:pic>
      <p:sp>
        <p:nvSpPr>
          <p:cNvPr id="7" name="TextBox 6">
            <a:extLst>
              <a:ext uri="{FF2B5EF4-FFF2-40B4-BE49-F238E27FC236}">
                <a16:creationId xmlns:a16="http://schemas.microsoft.com/office/drawing/2014/main" id="{22647653-F855-B4F3-9DEC-6F1DE5E92050}"/>
              </a:ext>
              <a:ext uri="{C183D7F6-B498-43B3-948B-1728B52AA6E4}">
                <adec:decorative xmlns:adec="http://schemas.microsoft.com/office/drawing/2017/decorative" val="1"/>
              </a:ext>
            </a:extLst>
          </p:cNvPr>
          <p:cNvSpPr txBox="1"/>
          <p:nvPr/>
        </p:nvSpPr>
        <p:spPr>
          <a:xfrm>
            <a:off x="10621874" y="3473774"/>
            <a:ext cx="1552832" cy="2862322"/>
          </a:xfrm>
          <a:prstGeom prst="rect">
            <a:avLst/>
          </a:prstGeom>
          <a:noFill/>
        </p:spPr>
        <p:txBody>
          <a:bodyPr wrap="square" rtlCol="0">
            <a:spAutoFit/>
          </a:bodyPr>
          <a:lstStyle/>
          <a:p>
            <a:r>
              <a:rPr lang="en-US" sz="1200"/>
              <a:t>Building images:</a:t>
            </a:r>
          </a:p>
          <a:p>
            <a:r>
              <a:rPr lang="en-US" sz="1200"/>
              <a:t>1 – Small picture of just the accessibility icon from a website with an overlay</a:t>
            </a:r>
          </a:p>
          <a:p>
            <a:r>
              <a:rPr lang="en-US" sz="1200"/>
              <a:t>2 – The full page open and the accessibility and the accessibility widget showing</a:t>
            </a:r>
          </a:p>
          <a:p>
            <a:r>
              <a:rPr lang="en-US" sz="1200"/>
              <a:t>3 – full page open and hide images selected displaying only text with color borders.</a:t>
            </a:r>
          </a:p>
        </p:txBody>
      </p:sp>
    </p:spTree>
    <p:extLst>
      <p:ext uri="{BB962C8B-B14F-4D97-AF65-F5344CB8AC3E}">
        <p14:creationId xmlns:p14="http://schemas.microsoft.com/office/powerpoint/2010/main" val="422115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17A12-81DD-DF9D-32DC-F70FC6ABB792}"/>
              </a:ext>
            </a:extLst>
          </p:cNvPr>
          <p:cNvSpPr>
            <a:spLocks noGrp="1"/>
          </p:cNvSpPr>
          <p:nvPr>
            <p:ph type="title"/>
          </p:nvPr>
        </p:nvSpPr>
        <p:spPr>
          <a:xfrm>
            <a:off x="1018450" y="898635"/>
            <a:ext cx="10326511" cy="842035"/>
          </a:xfrm>
        </p:spPr>
        <p:txBody>
          <a:bodyPr>
            <a:normAutofit/>
          </a:bodyPr>
          <a:lstStyle/>
          <a:p>
            <a:r>
              <a:rPr lang="en-US" sz="800">
                <a:latin typeface="Calibri"/>
                <a:cs typeface="Calibri"/>
              </a:rPr>
              <a:t>22</a:t>
            </a:r>
            <a:r>
              <a:rPr lang="en-US" sz="4400">
                <a:latin typeface="Calibri"/>
                <a:cs typeface="Calibri"/>
              </a:rPr>
              <a:t>Inaccessible Content vs. Accessible Content</a:t>
            </a:r>
          </a:p>
        </p:txBody>
      </p:sp>
      <p:pic>
        <p:nvPicPr>
          <p:cNvPr id="4" name="Picture 3" descr="Screenshot of the inaccessible page at W3g Consortium example.">
            <a:extLst>
              <a:ext uri="{FF2B5EF4-FFF2-40B4-BE49-F238E27FC236}">
                <a16:creationId xmlns:a16="http://schemas.microsoft.com/office/drawing/2014/main" id="{739D8EE8-1F73-CD4F-50A6-3F7923596908}"/>
              </a:ext>
            </a:extLst>
          </p:cNvPr>
          <p:cNvPicPr>
            <a:picLocks noChangeAspect="1"/>
          </p:cNvPicPr>
          <p:nvPr/>
        </p:nvPicPr>
        <p:blipFill>
          <a:blip r:embed="rId3"/>
          <a:stretch>
            <a:fillRect/>
          </a:stretch>
        </p:blipFill>
        <p:spPr>
          <a:xfrm>
            <a:off x="1192768" y="1894636"/>
            <a:ext cx="4597879" cy="3841051"/>
          </a:xfrm>
          <a:prstGeom prst="rect">
            <a:avLst/>
          </a:prstGeom>
        </p:spPr>
      </p:pic>
      <p:sp>
        <p:nvSpPr>
          <p:cNvPr id="9" name="TextBox 8">
            <a:extLst>
              <a:ext uri="{FF2B5EF4-FFF2-40B4-BE49-F238E27FC236}">
                <a16:creationId xmlns:a16="http://schemas.microsoft.com/office/drawing/2014/main" id="{ECE521AD-83BA-DB42-0C3D-B3B4D83D509C}"/>
              </a:ext>
            </a:extLst>
          </p:cNvPr>
          <p:cNvSpPr txBox="1"/>
          <p:nvPr/>
        </p:nvSpPr>
        <p:spPr>
          <a:xfrm>
            <a:off x="2276282" y="5875828"/>
            <a:ext cx="257067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hlinkClick r:id="rId4">
                  <a:extLst>
                    <a:ext uri="{A12FA001-AC4F-418D-AE19-62706E023703}">
                      <ahyp:hlinkClr xmlns:ahyp="http://schemas.microsoft.com/office/drawing/2018/hyperlinkcolor" val="tx"/>
                    </a:ext>
                  </a:extLst>
                </a:hlinkClick>
              </a:rPr>
              <a:t>Inaccessible Website</a:t>
            </a:r>
            <a:r>
              <a:rPr lang="en-US" sz="2000">
                <a:solidFill>
                  <a:schemeClr val="tx2"/>
                </a:solidFill>
                <a:cs typeface="Calibri"/>
                <a:hlinkClick r:id="rId4">
                  <a:extLst>
                    <a:ext uri="{A12FA001-AC4F-418D-AE19-62706E023703}">
                      <ahyp:hlinkClr xmlns:ahyp="http://schemas.microsoft.com/office/drawing/2018/hyperlinkcolor" val="tx"/>
                    </a:ext>
                  </a:extLst>
                </a:hlinkClick>
              </a:rPr>
              <a:t>​</a:t>
            </a:r>
          </a:p>
        </p:txBody>
      </p:sp>
      <p:pic>
        <p:nvPicPr>
          <p:cNvPr id="5" name="Picture 4" descr="Screenshot of the accessible page at W3g Consortium example.">
            <a:extLst>
              <a:ext uri="{FF2B5EF4-FFF2-40B4-BE49-F238E27FC236}">
                <a16:creationId xmlns:a16="http://schemas.microsoft.com/office/drawing/2014/main" id="{12B6DEB6-4606-F336-38C6-50F99EF298C6}"/>
              </a:ext>
            </a:extLst>
          </p:cNvPr>
          <p:cNvPicPr>
            <a:picLocks noChangeAspect="1"/>
          </p:cNvPicPr>
          <p:nvPr/>
        </p:nvPicPr>
        <p:blipFill>
          <a:blip r:embed="rId5"/>
          <a:stretch>
            <a:fillRect/>
          </a:stretch>
        </p:blipFill>
        <p:spPr>
          <a:xfrm>
            <a:off x="6567677" y="1875106"/>
            <a:ext cx="4353464" cy="3869787"/>
          </a:xfrm>
          <a:prstGeom prst="rect">
            <a:avLst/>
          </a:prstGeom>
        </p:spPr>
      </p:pic>
      <p:sp>
        <p:nvSpPr>
          <p:cNvPr id="8" name="TextBox 7">
            <a:extLst>
              <a:ext uri="{FF2B5EF4-FFF2-40B4-BE49-F238E27FC236}">
                <a16:creationId xmlns:a16="http://schemas.microsoft.com/office/drawing/2014/main" id="{3BF70A18-5C45-8E8F-FFF2-F4C1E583BA81}"/>
              </a:ext>
            </a:extLst>
          </p:cNvPr>
          <p:cNvSpPr txBox="1"/>
          <p:nvPr/>
        </p:nvSpPr>
        <p:spPr>
          <a:xfrm>
            <a:off x="7872156" y="5878680"/>
            <a:ext cx="22727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cs typeface="Calibri"/>
                <a:hlinkClick r:id="rId6">
                  <a:extLst>
                    <a:ext uri="{A12FA001-AC4F-418D-AE19-62706E023703}">
                      <ahyp:hlinkClr xmlns:ahyp="http://schemas.microsoft.com/office/drawing/2018/hyperlinkcolor" val="tx"/>
                    </a:ext>
                  </a:extLst>
                </a:hlinkClick>
              </a:rPr>
              <a:t>Accessible Website</a:t>
            </a:r>
            <a:endParaRPr lang="en-US" sz="2000">
              <a:solidFill>
                <a:schemeClr val="tx2"/>
              </a:solidFill>
              <a:cs typeface="Calibri"/>
            </a:endParaRPr>
          </a:p>
        </p:txBody>
      </p:sp>
    </p:spTree>
    <p:extLst>
      <p:ext uri="{BB962C8B-B14F-4D97-AF65-F5344CB8AC3E}">
        <p14:creationId xmlns:p14="http://schemas.microsoft.com/office/powerpoint/2010/main" val="148318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4587-4991-E294-56D5-969F55A36917}"/>
              </a:ext>
            </a:extLst>
          </p:cNvPr>
          <p:cNvSpPr>
            <a:spLocks noGrp="1"/>
          </p:cNvSpPr>
          <p:nvPr>
            <p:ph type="title"/>
          </p:nvPr>
        </p:nvSpPr>
        <p:spPr/>
        <p:txBody>
          <a:bodyPr/>
          <a:lstStyle/>
          <a:p>
            <a:r>
              <a:rPr lang="en-US" sz="800">
                <a:latin typeface="Calibri"/>
                <a:cs typeface="Calibri"/>
              </a:rPr>
              <a:t>23</a:t>
            </a:r>
            <a:r>
              <a:rPr lang="en-US">
                <a:cs typeface="Calibri Light"/>
              </a:rPr>
              <a:t>Resources</a:t>
            </a:r>
            <a:endParaRPr lang="en-US"/>
          </a:p>
        </p:txBody>
      </p:sp>
      <p:sp>
        <p:nvSpPr>
          <p:cNvPr id="3" name="Content Placeholder 2">
            <a:extLst>
              <a:ext uri="{FF2B5EF4-FFF2-40B4-BE49-F238E27FC236}">
                <a16:creationId xmlns:a16="http://schemas.microsoft.com/office/drawing/2014/main" id="{08B40140-C849-6ED7-619F-4D47465ECB5B}"/>
              </a:ext>
            </a:extLst>
          </p:cNvPr>
          <p:cNvSpPr>
            <a:spLocks noGrp="1"/>
          </p:cNvSpPr>
          <p:nvPr>
            <p:ph idx="1"/>
          </p:nvPr>
        </p:nvSpPr>
        <p:spPr>
          <a:xfrm>
            <a:off x="295867" y="1904877"/>
            <a:ext cx="11437881" cy="4424044"/>
          </a:xfrm>
        </p:spPr>
        <p:txBody>
          <a:bodyPr vert="horz" lIns="0" tIns="45720" rIns="0" bIns="45720" rtlCol="0" anchor="t">
            <a:noAutofit/>
          </a:bodyPr>
          <a:lstStyle/>
          <a:p>
            <a:pPr marL="372110" lvl="1" indent="-171450"/>
            <a:r>
              <a:rPr lang="en-US" sz="2000">
                <a:cs typeface="Calibri"/>
              </a:rPr>
              <a:t>Alternative Keyboards   </a:t>
            </a:r>
          </a:p>
          <a:p>
            <a:pPr marL="566420" lvl="2"/>
            <a:r>
              <a:rPr lang="en-US" sz="2000">
                <a:solidFill>
                  <a:srgbClr val="6EAC1C"/>
                </a:solidFill>
                <a:cs typeface="Calibri"/>
                <a:hlinkClick r:id="rId3"/>
              </a:rPr>
              <a:t>https://gist.github.com/dustypomerleau/29f5311089767cfbe5915c5743035710</a:t>
            </a:r>
            <a:endParaRPr lang="en-US" sz="2000">
              <a:cs typeface="Calibri"/>
            </a:endParaRPr>
          </a:p>
          <a:p>
            <a:pPr marL="372110" lvl="1" indent="-171450"/>
            <a:r>
              <a:rPr lang="en-US" sz="2000">
                <a:cs typeface="Calibri"/>
              </a:rPr>
              <a:t>Eye Tracking devices and resources</a:t>
            </a:r>
          </a:p>
          <a:p>
            <a:pPr marL="566420" lvl="2"/>
            <a:r>
              <a:rPr lang="en-US" sz="2000">
                <a:solidFill>
                  <a:srgbClr val="6EAC1C"/>
                </a:solidFill>
                <a:cs typeface="Calibri"/>
                <a:hlinkClick r:id="rId4"/>
              </a:rPr>
              <a:t>https://sc.edu/study/colleges_schools/medicine/centers_and_institutes_new/center_for_disability_resources/assistive_technology/resources/augmentative_alternative_communication/index.php\</a:t>
            </a:r>
            <a:endParaRPr lang="en-US" sz="2000">
              <a:cs typeface="Calibri"/>
            </a:endParaRPr>
          </a:p>
          <a:p>
            <a:pPr marL="372110" lvl="1" indent="-171450"/>
            <a:r>
              <a:rPr lang="en-US" sz="2000">
                <a:cs typeface="Calibri"/>
              </a:rPr>
              <a:t>Sip and Puff Technology and information</a:t>
            </a:r>
          </a:p>
          <a:p>
            <a:pPr marL="566420" lvl="2"/>
            <a:r>
              <a:rPr lang="en-US" sz="2000">
                <a:solidFill>
                  <a:srgbClr val="6EAC1C"/>
                </a:solidFill>
                <a:cs typeface="Calibri"/>
                <a:hlinkClick r:id="rId5"/>
              </a:rPr>
              <a:t>https://www.orin.com/access/sip_puff/</a:t>
            </a:r>
            <a:endParaRPr lang="en-US" sz="2000">
              <a:cs typeface="Calibri"/>
            </a:endParaRPr>
          </a:p>
          <a:p>
            <a:pPr marL="372110" lvl="1" indent="-171450"/>
            <a:r>
              <a:rPr lang="en-US" sz="2000" err="1">
                <a:cs typeface="Calibri"/>
              </a:rPr>
              <a:t>WebAIM</a:t>
            </a:r>
            <a:r>
              <a:rPr lang="en-US" sz="2000">
                <a:cs typeface="Calibri"/>
              </a:rPr>
              <a:t> for web development, documents, and contrast checking</a:t>
            </a:r>
          </a:p>
          <a:p>
            <a:pPr marL="566420" lvl="2"/>
            <a:r>
              <a:rPr lang="en-US" sz="2000">
                <a:solidFill>
                  <a:srgbClr val="6EAC1C"/>
                </a:solidFill>
                <a:cs typeface="Calibri"/>
                <a:hlinkClick r:id="rId6"/>
              </a:rPr>
              <a:t>https://webaim.org/resources/</a:t>
            </a:r>
            <a:endParaRPr lang="en-US" sz="2000">
              <a:cs typeface="Calibri"/>
            </a:endParaRPr>
          </a:p>
          <a:p>
            <a:pPr marL="372110" lvl="1" indent="-171450"/>
            <a:r>
              <a:rPr lang="en-US" sz="2000" err="1">
                <a:cs typeface="Calibri"/>
              </a:rPr>
              <a:t>WebAIM</a:t>
            </a:r>
            <a:r>
              <a:rPr lang="en-US" sz="2000">
                <a:cs typeface="Calibri"/>
              </a:rPr>
              <a:t>  Accessibility Checker – for websites</a:t>
            </a:r>
          </a:p>
          <a:p>
            <a:pPr marL="566420" lvl="2"/>
            <a:r>
              <a:rPr lang="en-US" sz="2000">
                <a:solidFill>
                  <a:srgbClr val="6EAC1C"/>
                </a:solidFill>
                <a:cs typeface="Calibri"/>
                <a:hlinkClick r:id="rId7"/>
              </a:rPr>
              <a:t>https://wave.webaim.org/</a:t>
            </a:r>
            <a:endParaRPr lang="en-US" sz="2000">
              <a:cs typeface="Calibri"/>
            </a:endParaRPr>
          </a:p>
        </p:txBody>
      </p:sp>
    </p:spTree>
    <p:extLst>
      <p:ext uri="{BB962C8B-B14F-4D97-AF65-F5344CB8AC3E}">
        <p14:creationId xmlns:p14="http://schemas.microsoft.com/office/powerpoint/2010/main" val="1020351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4587-4991-E294-56D5-969F55A36917}"/>
              </a:ext>
            </a:extLst>
          </p:cNvPr>
          <p:cNvSpPr>
            <a:spLocks noGrp="1"/>
          </p:cNvSpPr>
          <p:nvPr>
            <p:ph type="title"/>
          </p:nvPr>
        </p:nvSpPr>
        <p:spPr/>
        <p:txBody>
          <a:bodyPr/>
          <a:lstStyle/>
          <a:p>
            <a:r>
              <a:rPr lang="en-US" sz="800">
                <a:cs typeface="Calibri Light"/>
              </a:rPr>
              <a:t>24</a:t>
            </a:r>
            <a:r>
              <a:rPr lang="en-US">
                <a:cs typeface="Calibri Light"/>
              </a:rPr>
              <a:t>Resources</a:t>
            </a:r>
            <a:endParaRPr lang="en-US"/>
          </a:p>
        </p:txBody>
      </p:sp>
      <p:sp>
        <p:nvSpPr>
          <p:cNvPr id="3" name="Content Placeholder 2">
            <a:extLst>
              <a:ext uri="{FF2B5EF4-FFF2-40B4-BE49-F238E27FC236}">
                <a16:creationId xmlns:a16="http://schemas.microsoft.com/office/drawing/2014/main" id="{08B40140-C849-6ED7-619F-4D47465ECB5B}"/>
              </a:ext>
            </a:extLst>
          </p:cNvPr>
          <p:cNvSpPr>
            <a:spLocks noGrp="1"/>
          </p:cNvSpPr>
          <p:nvPr>
            <p:ph idx="1"/>
          </p:nvPr>
        </p:nvSpPr>
        <p:spPr>
          <a:xfrm>
            <a:off x="295867" y="1904877"/>
            <a:ext cx="11437881" cy="4424044"/>
          </a:xfrm>
        </p:spPr>
        <p:txBody>
          <a:bodyPr vert="horz" lIns="0" tIns="45720" rIns="0" bIns="45720" rtlCol="0" anchor="t">
            <a:noAutofit/>
          </a:bodyPr>
          <a:lstStyle/>
          <a:p>
            <a:pPr marL="372110" lvl="1" indent="-171450"/>
            <a:r>
              <a:rPr lang="en-US" sz="2000">
                <a:cs typeface="Calibri"/>
              </a:rPr>
              <a:t>Adobe Contrast Checker</a:t>
            </a:r>
          </a:p>
          <a:p>
            <a:pPr marL="566420" lvl="2"/>
            <a:r>
              <a:rPr lang="en-US" sz="2000">
                <a:solidFill>
                  <a:srgbClr val="6EAC1C"/>
                </a:solidFill>
                <a:cs typeface="Calibri"/>
                <a:hlinkClick r:id="rId3"/>
              </a:rPr>
              <a:t>https://color.adobe.com/create/color-contrast-analyzer</a:t>
            </a:r>
            <a:endParaRPr lang="en-US" sz="2000">
              <a:cs typeface="Calibri"/>
            </a:endParaRPr>
          </a:p>
          <a:p>
            <a:pPr marL="372110" lvl="1" indent="-171450"/>
            <a:r>
              <a:rPr lang="en-US" sz="2000">
                <a:cs typeface="Calibri"/>
              </a:rPr>
              <a:t>Access South Carolina IT (ASCIT)</a:t>
            </a:r>
          </a:p>
          <a:p>
            <a:pPr marL="566420" lvl="2"/>
            <a:r>
              <a:rPr lang="en-US" sz="2000">
                <a:solidFill>
                  <a:srgbClr val="6EAC1C"/>
                </a:solidFill>
                <a:cs typeface="Calibri"/>
                <a:hlinkClick r:id="rId4"/>
              </a:rPr>
              <a:t>https://ascit4all.org/</a:t>
            </a:r>
            <a:endParaRPr lang="en-US" sz="2000">
              <a:cs typeface="Calibri"/>
            </a:endParaRPr>
          </a:p>
          <a:p>
            <a:pPr marL="372110" lvl="1" indent="-171450"/>
            <a:r>
              <a:rPr lang="en-US" sz="2000">
                <a:cs typeface="Calibri"/>
              </a:rPr>
              <a:t>WCAG</a:t>
            </a:r>
          </a:p>
          <a:p>
            <a:pPr marL="566420" lvl="2"/>
            <a:r>
              <a:rPr lang="en-US" sz="2000">
                <a:solidFill>
                  <a:srgbClr val="6EAC1C"/>
                </a:solidFill>
                <a:cs typeface="Calibri"/>
                <a:hlinkClick r:id="rId5"/>
              </a:rPr>
              <a:t>https://www.w3.org/TR/WCAG21/</a:t>
            </a:r>
            <a:endParaRPr lang="en-US" sz="2000">
              <a:cs typeface="Calibri"/>
            </a:endParaRPr>
          </a:p>
          <a:p>
            <a:pPr marL="372110" lvl="1" indent="-171450"/>
            <a:r>
              <a:rPr lang="en-US" sz="2000">
                <a:cs typeface="Calibri"/>
              </a:rPr>
              <a:t>WCAG in plain language</a:t>
            </a:r>
          </a:p>
          <a:p>
            <a:pPr marL="566420" lvl="2"/>
            <a:r>
              <a:rPr lang="en-US" sz="2000">
                <a:solidFill>
                  <a:srgbClr val="6EAC1C"/>
                </a:solidFill>
                <a:cs typeface="Calibri"/>
                <a:hlinkClick r:id="rId6"/>
              </a:rPr>
              <a:t>https://www.tempertemper.net/blog/wcag-but-in-language-i-can-understand</a:t>
            </a:r>
            <a:endParaRPr lang="en-US" sz="2000">
              <a:solidFill>
                <a:srgbClr val="6EAC1C"/>
              </a:solidFill>
              <a:cs typeface="Calibri"/>
            </a:endParaRPr>
          </a:p>
          <a:p>
            <a:pPr marL="372110" lvl="1" indent="-171450"/>
            <a:r>
              <a:rPr lang="en-US" sz="2000">
                <a:cs typeface="Calibri"/>
              </a:rPr>
              <a:t>Augmentative Communication aids</a:t>
            </a:r>
          </a:p>
          <a:p>
            <a:pPr marL="566420" lvl="2"/>
            <a:r>
              <a:rPr lang="en-US" sz="2000">
                <a:solidFill>
                  <a:srgbClr val="6EAC1C"/>
                </a:solidFill>
                <a:cs typeface="Calibri"/>
                <a:hlinkClick r:id="rId7"/>
              </a:rPr>
              <a:t>https://sc.edu/study/colleges_schools/medicine/centers_and_institutes_new/center_for_disability_resources/assistive_technology/resources/augmentative_alternative_communication/index.php</a:t>
            </a:r>
            <a:endParaRPr lang="en-US" sz="2000">
              <a:cs typeface="Calibri"/>
            </a:endParaRPr>
          </a:p>
          <a:p>
            <a:pPr marL="486410" lvl="1" indent="-285750">
              <a:buFont typeface="Arial" panose="020B0604020202020204" pitchFamily="34" charset="0"/>
              <a:buChar char="•"/>
            </a:pPr>
            <a:endParaRPr lang="en-US" sz="1600">
              <a:solidFill>
                <a:srgbClr val="6EAC1C"/>
              </a:solidFill>
              <a:cs typeface="Calibri"/>
            </a:endParaRPr>
          </a:p>
          <a:p>
            <a:pPr marL="200660" lvl="1" indent="0">
              <a:buNone/>
            </a:pPr>
            <a:endParaRPr lang="en-US" sz="1600">
              <a:solidFill>
                <a:schemeClr val="tx1"/>
              </a:solidFill>
              <a:cs typeface="Calibri"/>
            </a:endParaRPr>
          </a:p>
        </p:txBody>
      </p:sp>
    </p:spTree>
    <p:extLst>
      <p:ext uri="{BB962C8B-B14F-4D97-AF65-F5344CB8AC3E}">
        <p14:creationId xmlns:p14="http://schemas.microsoft.com/office/powerpoint/2010/main" val="231336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34DC-2828-79EF-C493-E00FEE505466}"/>
              </a:ext>
            </a:extLst>
          </p:cNvPr>
          <p:cNvSpPr>
            <a:spLocks noGrp="1"/>
          </p:cNvSpPr>
          <p:nvPr>
            <p:ph type="title"/>
          </p:nvPr>
        </p:nvSpPr>
        <p:spPr/>
        <p:txBody>
          <a:bodyPr/>
          <a:lstStyle/>
          <a:p>
            <a:r>
              <a:rPr lang="en-US" sz="800">
                <a:latin typeface="Calibri"/>
                <a:cs typeface="Calibri"/>
              </a:rPr>
              <a:t>25</a:t>
            </a:r>
            <a:r>
              <a:rPr lang="en-US">
                <a:latin typeface="Calibri"/>
                <a:cs typeface="Calibri"/>
              </a:rPr>
              <a:t>Questions?</a:t>
            </a:r>
          </a:p>
        </p:txBody>
      </p:sp>
      <p:pic>
        <p:nvPicPr>
          <p:cNvPr id="4" name="Picture 3" descr="Quizzical burrowing owl looking forward">
            <a:extLst>
              <a:ext uri="{FF2B5EF4-FFF2-40B4-BE49-F238E27FC236}">
                <a16:creationId xmlns:a16="http://schemas.microsoft.com/office/drawing/2014/main" id="{F4DBDA02-0E29-81AB-1CFA-A90F6C83A6FF}"/>
              </a:ext>
            </a:extLst>
          </p:cNvPr>
          <p:cNvPicPr>
            <a:picLocks noChangeAspect="1"/>
          </p:cNvPicPr>
          <p:nvPr/>
        </p:nvPicPr>
        <p:blipFill>
          <a:blip r:embed="rId3"/>
          <a:stretch>
            <a:fillRect/>
          </a:stretch>
        </p:blipFill>
        <p:spPr>
          <a:xfrm>
            <a:off x="3015344" y="1754255"/>
            <a:ext cx="6226627" cy="4333554"/>
          </a:xfrm>
          <a:prstGeom prst="rect">
            <a:avLst/>
          </a:prstGeom>
        </p:spPr>
      </p:pic>
      <p:sp>
        <p:nvSpPr>
          <p:cNvPr id="6" name="TextBox 5">
            <a:extLst>
              <a:ext uri="{FF2B5EF4-FFF2-40B4-BE49-F238E27FC236}">
                <a16:creationId xmlns:a16="http://schemas.microsoft.com/office/drawing/2014/main" id="{4512FC97-6A43-1C43-6363-3285B73107C8}"/>
              </a:ext>
              <a:ext uri="{C183D7F6-B498-43B3-948B-1728B52AA6E4}">
                <adec:decorative xmlns:adec="http://schemas.microsoft.com/office/drawing/2017/decorative" val="1"/>
              </a:ext>
            </a:extLst>
          </p:cNvPr>
          <p:cNvSpPr txBox="1"/>
          <p:nvPr/>
        </p:nvSpPr>
        <p:spPr>
          <a:xfrm>
            <a:off x="4478785" y="6104704"/>
            <a:ext cx="3295389" cy="276999"/>
          </a:xfrm>
          <a:prstGeom prst="rect">
            <a:avLst/>
          </a:prstGeom>
          <a:noFill/>
        </p:spPr>
        <p:txBody>
          <a:bodyPr wrap="square">
            <a:spAutoFit/>
          </a:bodyPr>
          <a:lstStyle/>
          <a:p>
            <a:r>
              <a:rPr lang="en-US" sz="1200"/>
              <a:t>Image of an owl looking quizzically at the camera.</a:t>
            </a:r>
          </a:p>
        </p:txBody>
      </p:sp>
    </p:spTree>
    <p:extLst>
      <p:ext uri="{BB962C8B-B14F-4D97-AF65-F5344CB8AC3E}">
        <p14:creationId xmlns:p14="http://schemas.microsoft.com/office/powerpoint/2010/main" val="3490007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53E9F-1FD5-5B84-D66E-F65D7AA9BA08}"/>
              </a:ext>
            </a:extLst>
          </p:cNvPr>
          <p:cNvSpPr>
            <a:spLocks noGrp="1"/>
          </p:cNvSpPr>
          <p:nvPr>
            <p:ph type="title"/>
          </p:nvPr>
        </p:nvSpPr>
        <p:spPr/>
        <p:txBody>
          <a:bodyPr/>
          <a:lstStyle/>
          <a:p>
            <a:r>
              <a:rPr lang="en-US" sz="800">
                <a:latin typeface="Calibri"/>
                <a:cs typeface="Calibri"/>
              </a:rPr>
              <a:t>26 </a:t>
            </a:r>
            <a:r>
              <a:rPr lang="en-US">
                <a:latin typeface="Calibri"/>
                <a:cs typeface="Calibri Light"/>
              </a:rPr>
              <a:t>Able Access</a:t>
            </a:r>
          </a:p>
        </p:txBody>
      </p:sp>
      <p:sp>
        <p:nvSpPr>
          <p:cNvPr id="3" name="Content Placeholder 2">
            <a:extLst>
              <a:ext uri="{FF2B5EF4-FFF2-40B4-BE49-F238E27FC236}">
                <a16:creationId xmlns:a16="http://schemas.microsoft.com/office/drawing/2014/main" id="{9D38777D-98FE-448A-C8B1-0238E653EB58}"/>
              </a:ext>
            </a:extLst>
          </p:cNvPr>
          <p:cNvSpPr>
            <a:spLocks noGrp="1"/>
          </p:cNvSpPr>
          <p:nvPr>
            <p:ph idx="1"/>
          </p:nvPr>
        </p:nvSpPr>
        <p:spPr>
          <a:xfrm>
            <a:off x="1097280" y="2211494"/>
            <a:ext cx="10058400" cy="3657600"/>
          </a:xfrm>
        </p:spPr>
        <p:txBody>
          <a:bodyPr vert="horz" lIns="0" tIns="45720" rIns="0" bIns="45720" rtlCol="0" anchor="t">
            <a:normAutofit/>
          </a:bodyPr>
          <a:lstStyle/>
          <a:p>
            <a:pPr marL="285750" indent="-285750">
              <a:buFont typeface="Arial" panose="020F0502020204030204" pitchFamily="34" charset="0"/>
              <a:buChar char="•"/>
            </a:pPr>
            <a:r>
              <a:rPr lang="en-US" sz="2400">
                <a:solidFill>
                  <a:schemeClr val="tx1"/>
                </a:solidFill>
                <a:cs typeface="Calibri" panose="020F0502020204030204"/>
              </a:rPr>
              <a:t>Architectural Assessments</a:t>
            </a:r>
          </a:p>
          <a:p>
            <a:pPr marL="285750" indent="-285750">
              <a:buFont typeface="Arial" panose="020F0502020204030204" pitchFamily="34" charset="0"/>
              <a:buChar char="•"/>
            </a:pPr>
            <a:r>
              <a:rPr lang="en-US" sz="2400">
                <a:solidFill>
                  <a:schemeClr val="tx1"/>
                </a:solidFill>
                <a:cs typeface="Calibri" panose="020F0502020204030204"/>
              </a:rPr>
              <a:t>Digital Accessibility testing and training (web, documents, social media)</a:t>
            </a:r>
          </a:p>
          <a:p>
            <a:pPr marL="285750" indent="-285750">
              <a:buFont typeface="Arial" panose="020F0502020204030204" pitchFamily="34" charset="0"/>
              <a:buChar char="•"/>
            </a:pPr>
            <a:r>
              <a:rPr lang="en-US" sz="2400">
                <a:solidFill>
                  <a:schemeClr val="tx1"/>
                </a:solidFill>
                <a:cs typeface="Calibri" panose="020F0502020204030204"/>
              </a:rPr>
              <a:t>Policy and Procedure Review</a:t>
            </a:r>
          </a:p>
          <a:p>
            <a:pPr marL="285750" indent="-285750">
              <a:buFont typeface="Arial" panose="020F0502020204030204" pitchFamily="34" charset="0"/>
              <a:buChar char="•"/>
            </a:pPr>
            <a:r>
              <a:rPr lang="en-US" sz="2400">
                <a:solidFill>
                  <a:schemeClr val="tx1"/>
                </a:solidFill>
                <a:cs typeface="Calibri" panose="020F0502020204030204"/>
              </a:rPr>
              <a:t>Job-site assessments and recommendations</a:t>
            </a:r>
          </a:p>
        </p:txBody>
      </p:sp>
    </p:spTree>
    <p:extLst>
      <p:ext uri="{BB962C8B-B14F-4D97-AF65-F5344CB8AC3E}">
        <p14:creationId xmlns:p14="http://schemas.microsoft.com/office/powerpoint/2010/main" val="1155385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C299-18CB-9800-F612-35FA60F60E96}"/>
              </a:ext>
            </a:extLst>
          </p:cNvPr>
          <p:cNvSpPr>
            <a:spLocks noGrp="1"/>
          </p:cNvSpPr>
          <p:nvPr>
            <p:ph type="title"/>
          </p:nvPr>
        </p:nvSpPr>
        <p:spPr>
          <a:xfrm>
            <a:off x="1053521" y="743813"/>
            <a:ext cx="3464661" cy="924658"/>
          </a:xfrm>
        </p:spPr>
        <p:txBody>
          <a:bodyPr vert="horz" lIns="91440" tIns="45720" rIns="91440" bIns="45720" rtlCol="0" anchor="b">
            <a:normAutofit/>
          </a:bodyPr>
          <a:lstStyle/>
          <a:p>
            <a:r>
              <a:rPr lang="en-US" sz="800">
                <a:latin typeface="Calibri"/>
                <a:cs typeface="Calibri"/>
              </a:rPr>
              <a:t>27 </a:t>
            </a:r>
            <a:r>
              <a:rPr lang="en-US" sz="5400">
                <a:solidFill>
                  <a:schemeClr val="tx1"/>
                </a:solidFill>
              </a:rPr>
              <a:t>Contact us</a:t>
            </a:r>
          </a:p>
        </p:txBody>
      </p:sp>
      <p:sp>
        <p:nvSpPr>
          <p:cNvPr id="4" name="TextBox 3">
            <a:extLst>
              <a:ext uri="{FF2B5EF4-FFF2-40B4-BE49-F238E27FC236}">
                <a16:creationId xmlns:a16="http://schemas.microsoft.com/office/drawing/2014/main" id="{58A88F0B-F744-4EB4-B7FB-D12F2688AF67}"/>
              </a:ext>
            </a:extLst>
          </p:cNvPr>
          <p:cNvSpPr txBox="1"/>
          <p:nvPr/>
        </p:nvSpPr>
        <p:spPr>
          <a:xfrm>
            <a:off x="433553" y="2246585"/>
            <a:ext cx="3468412" cy="36112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600"/>
              </a:spcAft>
              <a:buFont typeface="Arial"/>
              <a:buChar char="•"/>
            </a:pPr>
            <a:r>
              <a:rPr lang="en-US" sz="2000">
                <a:cs typeface="Calibri"/>
              </a:rPr>
              <a:t>Email: </a:t>
            </a:r>
            <a:r>
              <a:rPr lang="en-US" sz="2000">
                <a:cs typeface="Calibri"/>
                <a:hlinkClick r:id="rId3">
                  <a:extLst>
                    <a:ext uri="{A12FA001-AC4F-418D-AE19-62706E023703}">
                      <ahyp:hlinkClr xmlns:ahyp="http://schemas.microsoft.com/office/drawing/2018/hyperlinkcolor" val="tx"/>
                    </a:ext>
                  </a:extLst>
                </a:hlinkClick>
              </a:rPr>
              <a:t>info@able-sc.org</a:t>
            </a:r>
            <a:r>
              <a:rPr lang="en-US" sz="2000">
                <a:cs typeface="Calibri"/>
              </a:rPr>
              <a:t> </a:t>
            </a:r>
          </a:p>
          <a:p>
            <a:pPr marL="285750" indent="-285750">
              <a:lnSpc>
                <a:spcPct val="90000"/>
              </a:lnSpc>
              <a:spcBef>
                <a:spcPts val="1000"/>
              </a:spcBef>
              <a:spcAft>
                <a:spcPts val="600"/>
              </a:spcAft>
              <a:buFont typeface="Arial"/>
              <a:buChar char="•"/>
            </a:pPr>
            <a:r>
              <a:rPr lang="en-US" sz="2000">
                <a:cs typeface="Calibri"/>
              </a:rPr>
              <a:t>Phone: 803-779-5121</a:t>
            </a:r>
          </a:p>
          <a:p>
            <a:pPr marL="285750" indent="-285750">
              <a:lnSpc>
                <a:spcPct val="90000"/>
              </a:lnSpc>
              <a:spcBef>
                <a:spcPts val="1000"/>
              </a:spcBef>
              <a:spcAft>
                <a:spcPts val="600"/>
              </a:spcAft>
              <a:buFont typeface="Arial"/>
              <a:buChar char="•"/>
            </a:pPr>
            <a:r>
              <a:rPr lang="en-US" sz="2000">
                <a:cs typeface="Calibri"/>
              </a:rPr>
              <a:t>TTY: 803-779-0949</a:t>
            </a:r>
          </a:p>
          <a:p>
            <a:pPr marL="285750" indent="-285750">
              <a:lnSpc>
                <a:spcPct val="90000"/>
              </a:lnSpc>
              <a:spcBef>
                <a:spcPts val="1000"/>
              </a:spcBef>
              <a:spcAft>
                <a:spcPts val="600"/>
              </a:spcAft>
              <a:buFont typeface="Arial"/>
              <a:buChar char="•"/>
            </a:pPr>
            <a:r>
              <a:rPr lang="en-US" sz="2000">
                <a:cs typeface="Calibri"/>
              </a:rPr>
              <a:t>Columbia, SC Office:</a:t>
            </a:r>
            <a:br>
              <a:rPr lang="en-US" sz="2000">
                <a:cs typeface="Calibri"/>
              </a:rPr>
            </a:br>
            <a:r>
              <a:rPr lang="en-US" sz="2000">
                <a:cs typeface="Calibri"/>
              </a:rPr>
              <a:t>720 Gracern Rd. Suite 106</a:t>
            </a:r>
          </a:p>
          <a:p>
            <a:pPr marL="285750" indent="-285750">
              <a:lnSpc>
                <a:spcPct val="90000"/>
              </a:lnSpc>
              <a:spcBef>
                <a:spcPts val="1000"/>
              </a:spcBef>
              <a:spcAft>
                <a:spcPts val="600"/>
              </a:spcAft>
              <a:buFont typeface="Arial"/>
              <a:buChar char="•"/>
            </a:pPr>
            <a:r>
              <a:rPr lang="en-US" sz="2000">
                <a:cs typeface="Calibri"/>
              </a:rPr>
              <a:t>Greenville, SC Office:</a:t>
            </a:r>
            <a:br>
              <a:rPr lang="en-US" sz="2000">
                <a:cs typeface="Calibri"/>
              </a:rPr>
            </a:br>
            <a:r>
              <a:rPr lang="en-US" sz="2000">
                <a:cs typeface="Calibri"/>
              </a:rPr>
              <a:t>135 Edinburgh Ct. Suite</a:t>
            </a:r>
          </a:p>
          <a:p>
            <a:pPr marL="285750" indent="-285750">
              <a:lnSpc>
                <a:spcPct val="90000"/>
              </a:lnSpc>
              <a:spcBef>
                <a:spcPts val="1000"/>
              </a:spcBef>
              <a:spcAft>
                <a:spcPts val="600"/>
              </a:spcAft>
              <a:buFont typeface="Arial"/>
              <a:buChar char="•"/>
            </a:pPr>
            <a:r>
              <a:rPr lang="en-US" sz="2000">
                <a:cs typeface="Calibri"/>
              </a:rPr>
              <a:t>101Join Email List: </a:t>
            </a:r>
            <a:br>
              <a:rPr lang="en-US" sz="2000">
                <a:cs typeface="Calibri"/>
              </a:rPr>
            </a:br>
            <a:r>
              <a:rPr lang="en-US" sz="2000">
                <a:cs typeface="Calibri"/>
              </a:rPr>
              <a:t>Text ABLESC to 72572 </a:t>
            </a:r>
            <a:endParaRPr lang="en-US">
              <a:cs typeface="Calibri"/>
            </a:endParaRPr>
          </a:p>
        </p:txBody>
      </p:sp>
      <p:sp>
        <p:nvSpPr>
          <p:cNvPr id="5" name="TextBox 4">
            <a:extLst>
              <a:ext uri="{FF2B5EF4-FFF2-40B4-BE49-F238E27FC236}">
                <a16:creationId xmlns:a16="http://schemas.microsoft.com/office/drawing/2014/main" id="{614E96EE-ED0A-130C-13D5-4033C2471644}"/>
              </a:ext>
            </a:extLst>
          </p:cNvPr>
          <p:cNvSpPr txBox="1"/>
          <p:nvPr/>
        </p:nvSpPr>
        <p:spPr>
          <a:xfrm>
            <a:off x="4050033" y="1867803"/>
            <a:ext cx="4175234" cy="31223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Arial"/>
            </a:endParaRPr>
          </a:p>
          <a:p>
            <a:pPr>
              <a:lnSpc>
                <a:spcPct val="150000"/>
              </a:lnSpc>
              <a:buChar char="•"/>
            </a:pPr>
            <a:r>
              <a:rPr lang="en-US" sz="2000">
                <a:cs typeface="Arial"/>
              </a:rPr>
              <a:t>Social Media:​</a:t>
            </a:r>
          </a:p>
          <a:p>
            <a:pPr lvl="1">
              <a:lnSpc>
                <a:spcPct val="150000"/>
              </a:lnSpc>
              <a:buChar char="•"/>
            </a:pPr>
            <a:r>
              <a:rPr lang="en-US" sz="2000">
                <a:cs typeface="Arial"/>
              </a:rPr>
              <a:t>Facebook: @AbleSC​</a:t>
            </a:r>
          </a:p>
          <a:p>
            <a:pPr lvl="1">
              <a:lnSpc>
                <a:spcPct val="150000"/>
              </a:lnSpc>
              <a:buChar char="•"/>
            </a:pPr>
            <a:r>
              <a:rPr lang="en-US" sz="2000">
                <a:cs typeface="Arial"/>
              </a:rPr>
              <a:t>Twitter: @able_sc​</a:t>
            </a:r>
          </a:p>
          <a:p>
            <a:pPr lvl="1">
              <a:lnSpc>
                <a:spcPct val="150000"/>
              </a:lnSpc>
              <a:buChar char="•"/>
            </a:pPr>
            <a:r>
              <a:rPr lang="en-US" sz="2000">
                <a:cs typeface="Arial"/>
              </a:rPr>
              <a:t>Instagram: @able_sc​</a:t>
            </a:r>
          </a:p>
          <a:p>
            <a:pPr lvl="1">
              <a:lnSpc>
                <a:spcPct val="150000"/>
              </a:lnSpc>
              <a:buChar char="•"/>
            </a:pPr>
            <a:r>
              <a:rPr lang="en-US" sz="2000">
                <a:cs typeface="Arial"/>
              </a:rPr>
              <a:t>LinkedIn: Able South Carolina​</a:t>
            </a:r>
          </a:p>
          <a:p>
            <a:pPr lvl="1">
              <a:lnSpc>
                <a:spcPct val="150000"/>
              </a:lnSpc>
              <a:buChar char="•"/>
            </a:pPr>
            <a:r>
              <a:rPr lang="en-US" sz="2000">
                <a:cs typeface="Arial"/>
              </a:rPr>
              <a:t>YouTube: Able South Carolina​</a:t>
            </a:r>
          </a:p>
        </p:txBody>
      </p:sp>
      <p:pic>
        <p:nvPicPr>
          <p:cNvPr id="6" name="Picture 5" descr="able south carolina - grey logo">
            <a:extLst>
              <a:ext uri="{FF2B5EF4-FFF2-40B4-BE49-F238E27FC236}">
                <a16:creationId xmlns:a16="http://schemas.microsoft.com/office/drawing/2014/main" id="{70D385A2-6199-9790-3D76-67CB7536AD3E}"/>
              </a:ext>
            </a:extLst>
          </p:cNvPr>
          <p:cNvPicPr>
            <a:picLocks noChangeAspect="1"/>
          </p:cNvPicPr>
          <p:nvPr/>
        </p:nvPicPr>
        <p:blipFill>
          <a:blip r:embed="rId4"/>
          <a:stretch>
            <a:fillRect/>
          </a:stretch>
        </p:blipFill>
        <p:spPr>
          <a:xfrm>
            <a:off x="7847445" y="2246584"/>
            <a:ext cx="3983083" cy="2020615"/>
          </a:xfrm>
          <a:prstGeom prst="rect">
            <a:avLst/>
          </a:prstGeom>
        </p:spPr>
      </p:pic>
    </p:spTree>
    <p:extLst>
      <p:ext uri="{BB962C8B-B14F-4D97-AF65-F5344CB8AC3E}">
        <p14:creationId xmlns:p14="http://schemas.microsoft.com/office/powerpoint/2010/main" val="2239480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1EAD-ECD1-CF1C-CA9A-F9F75E171FD6}"/>
              </a:ext>
            </a:extLst>
          </p:cNvPr>
          <p:cNvSpPr>
            <a:spLocks noGrp="1"/>
          </p:cNvSpPr>
          <p:nvPr>
            <p:ph type="ctrTitle"/>
          </p:nvPr>
        </p:nvSpPr>
        <p:spPr>
          <a:xfrm>
            <a:off x="-148897" y="2893512"/>
            <a:ext cx="7371749" cy="2008688"/>
          </a:xfrm>
        </p:spPr>
        <p:txBody>
          <a:bodyPr anchor="ctr">
            <a:normAutofit fontScale="90000"/>
          </a:bodyPr>
          <a:lstStyle/>
          <a:p>
            <a:pPr algn="r"/>
            <a:r>
              <a:rPr lang="en-US" sz="600">
                <a:latin typeface="Calibri"/>
                <a:cs typeface="Times New Roman"/>
              </a:rPr>
              <a:t>1</a:t>
            </a:r>
            <a:r>
              <a:rPr lang="en-US" sz="4400">
                <a:latin typeface="Calibri"/>
                <a:cs typeface="Times New Roman"/>
              </a:rPr>
              <a:t>A11y, Overlay, WCAG, Oh My! </a:t>
            </a:r>
            <a:br>
              <a:rPr lang="en-US" sz="4400">
                <a:latin typeface="Calibri"/>
                <a:cs typeface="Times New Roman"/>
              </a:rPr>
            </a:br>
            <a:r>
              <a:rPr lang="en-US" sz="4400">
                <a:latin typeface="Calibri"/>
                <a:cs typeface="Times New Roman"/>
              </a:rPr>
              <a:t>What does it all mean?</a:t>
            </a:r>
            <a:br>
              <a:rPr lang="en-US" sz="4400">
                <a:latin typeface="Calibri"/>
                <a:cs typeface="Times New Roman"/>
              </a:rPr>
            </a:br>
            <a:br>
              <a:rPr lang="en-US" sz="4400">
                <a:latin typeface="Calibri"/>
                <a:cs typeface="Times New Roman"/>
              </a:rPr>
            </a:br>
            <a:endParaRPr lang="en-US" sz="4400">
              <a:latin typeface="Calibri"/>
              <a:cs typeface="Calibri"/>
            </a:endParaRPr>
          </a:p>
        </p:txBody>
      </p:sp>
      <p:sp>
        <p:nvSpPr>
          <p:cNvPr id="3" name="Subtitle 2">
            <a:extLst>
              <a:ext uri="{FF2B5EF4-FFF2-40B4-BE49-F238E27FC236}">
                <a16:creationId xmlns:a16="http://schemas.microsoft.com/office/drawing/2014/main" id="{E96D4B17-BB52-7025-749F-D5E211EEEAB4}"/>
              </a:ext>
            </a:extLst>
          </p:cNvPr>
          <p:cNvSpPr>
            <a:spLocks noGrp="1"/>
          </p:cNvSpPr>
          <p:nvPr>
            <p:ph type="subTitle" idx="1"/>
          </p:nvPr>
        </p:nvSpPr>
        <p:spPr>
          <a:xfrm>
            <a:off x="7870995" y="2393782"/>
            <a:ext cx="3958970" cy="1814407"/>
          </a:xfrm>
        </p:spPr>
        <p:txBody>
          <a:bodyPr vert="horz" lIns="91440" tIns="45720" rIns="91440" bIns="45720" rtlCol="0" anchor="ctr">
            <a:normAutofit/>
          </a:bodyPr>
          <a:lstStyle/>
          <a:p>
            <a:r>
              <a:rPr lang="en-US" sz="2000"/>
              <a:t>Sarah Massengale, CPACC</a:t>
            </a:r>
            <a:endParaRPr lang="en-US" sz="2000">
              <a:cs typeface="Calibri Light"/>
            </a:endParaRPr>
          </a:p>
          <a:p>
            <a:r>
              <a:rPr lang="en-US" sz="2000"/>
              <a:t>Mary Reaves, MRC</a:t>
            </a:r>
            <a:endParaRPr lang="en-US" sz="2000">
              <a:cs typeface="Calibri Light"/>
            </a:endParaRPr>
          </a:p>
        </p:txBody>
      </p:sp>
      <p:sp>
        <p:nvSpPr>
          <p:cNvPr id="5" name="TextBox 4">
            <a:extLst>
              <a:ext uri="{FF2B5EF4-FFF2-40B4-BE49-F238E27FC236}">
                <a16:creationId xmlns:a16="http://schemas.microsoft.com/office/drawing/2014/main" id="{0F20A01F-A171-6B3C-8609-BA1B3668E4C8}"/>
              </a:ext>
            </a:extLst>
          </p:cNvPr>
          <p:cNvSpPr txBox="1"/>
          <p:nvPr/>
        </p:nvSpPr>
        <p:spPr>
          <a:xfrm>
            <a:off x="2273023" y="4401159"/>
            <a:ext cx="7645953" cy="646331"/>
          </a:xfrm>
          <a:prstGeom prst="rect">
            <a:avLst/>
          </a:prstGeom>
          <a:noFill/>
        </p:spPr>
        <p:txBody>
          <a:bodyPr wrap="square">
            <a:spAutoFit/>
          </a:bodyPr>
          <a:lstStyle/>
          <a:p>
            <a:r>
              <a:rPr lang="en-US" sz="3600">
                <a:latin typeface="Calibri"/>
                <a:cs typeface="Times New Roman"/>
              </a:rPr>
              <a:t>An Introduction to Digital Accessibility</a:t>
            </a:r>
            <a:endParaRPr lang="en-US" sz="3600"/>
          </a:p>
        </p:txBody>
      </p:sp>
    </p:spTree>
    <p:extLst>
      <p:ext uri="{BB962C8B-B14F-4D97-AF65-F5344CB8AC3E}">
        <p14:creationId xmlns:p14="http://schemas.microsoft.com/office/powerpoint/2010/main" val="2441925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C183D7F6-B498-43B3-948B-1728B52AA6E4}">
                <adec:decorative xmlns:adec="http://schemas.microsoft.com/office/drawing/2017/decorative" val="1"/>
              </a:ext>
            </a:extLst>
          </p:cNvPr>
          <p:cNvSpPr>
            <a:spLocks noGrp="1"/>
          </p:cNvSpPr>
          <p:nvPr>
            <p:ph type="sldNum" sz="quarter" idx="10"/>
          </p:nvPr>
        </p:nvSpPr>
        <p:spPr/>
        <p:txBody>
          <a:bodyPr/>
          <a:lstStyle/>
          <a:p>
            <a:pPr defTabSz="914400" fontAlgn="base">
              <a:spcBef>
                <a:spcPct val="0"/>
              </a:spcBef>
              <a:spcAft>
                <a:spcPct val="0"/>
              </a:spcAft>
              <a:defRPr/>
            </a:pPr>
            <a:fld id="{F2DF5F09-D78D-44DB-A338-E90D23C46220}" type="slidenum">
              <a:rPr lang="en-US">
                <a:solidFill>
                  <a:srgbClr val="000000"/>
                </a:solidFill>
              </a:rPr>
              <a:pPr defTabSz="914400" fontAlgn="base">
                <a:spcBef>
                  <a:spcPct val="0"/>
                </a:spcBef>
                <a:spcAft>
                  <a:spcPct val="0"/>
                </a:spcAft>
                <a:defRPr/>
              </a:pPr>
              <a:t>30</a:t>
            </a:fld>
            <a:endParaRPr lang="en-US" dirty="0">
              <a:solidFill>
                <a:srgbClr val="000000"/>
              </a:solidFill>
            </a:endParaRPr>
          </a:p>
        </p:txBody>
      </p:sp>
      <p:sp>
        <p:nvSpPr>
          <p:cNvPr id="1013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r>
              <a:rPr lang="en-US" sz="800" dirty="0">
                <a:solidFill>
                  <a:srgbClr val="333399"/>
                </a:solidFill>
              </a:rPr>
              <a:t>Slide  </a:t>
            </a:r>
            <a:fld id="{3237BBCE-C91D-44DD-A963-9A7C49A82A1D}" type="slidenum">
              <a:rPr lang="en-US" sz="800">
                <a:solidFill>
                  <a:srgbClr val="333399"/>
                </a:solidFill>
              </a:rPr>
              <a:pPr>
                <a:defRPr/>
              </a:pPr>
              <a:t>30</a:t>
            </a:fld>
            <a:r>
              <a:rPr lang="en-US" sz="800" dirty="0">
                <a:solidFill>
                  <a:srgbClr val="333399"/>
                </a:solidFill>
              </a:rPr>
              <a:t> </a:t>
            </a:r>
            <a:br>
              <a:rPr lang="en-US" sz="800" dirty="0">
                <a:solidFill>
                  <a:srgbClr val="333399"/>
                </a:solidFill>
              </a:rPr>
            </a:br>
            <a:r>
              <a:rPr lang="en-US" altLang="en-US" dirty="0">
                <a:effectLst/>
                <a:ea typeface="ＭＳ Ｐゴシック" pitchFamily="34" charset="-128"/>
              </a:rPr>
              <a:t>IL-NET (CIL-NET and SILC-NET) Attribution</a:t>
            </a:r>
          </a:p>
        </p:txBody>
      </p:sp>
      <p:sp>
        <p:nvSpPr>
          <p:cNvPr id="101379" name="Rectangle 3"/>
          <p:cNvSpPr>
            <a:spLocks noGrp="1" noChangeArrowheads="1"/>
          </p:cNvSpPr>
          <p:nvPr>
            <p:ph type="body" idx="1"/>
          </p:nvPr>
        </p:nvSpPr>
        <p:spPr>
          <a:xfrm>
            <a:off x="304800" y="1112838"/>
            <a:ext cx="8458201" cy="51816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Tx/>
              <a:buNone/>
            </a:pPr>
            <a:r>
              <a:rPr lang="en-US" altLang="en-US" sz="2000" dirty="0">
                <a:ea typeface="ＭＳ Ｐゴシック" pitchFamily="34" charset="-128"/>
              </a:rPr>
              <a:t>	</a:t>
            </a:r>
            <a:r>
              <a:rPr lang="en-US" altLang="en-US" sz="2800" dirty="0">
                <a:ea typeface="ＭＳ Ｐゴシック" pitchFamily="34" charset="-128"/>
              </a:rPr>
              <a:t>Support for the development of this training was provided by the Department of Health and Human Services, Administration for Community Living under grant numbers </a:t>
            </a:r>
            <a:r>
              <a:rPr lang="en-US" sz="2800" dirty="0"/>
              <a:t>90ILTA0001 and 90ISTA0001</a:t>
            </a:r>
            <a:r>
              <a:rPr lang="en-US" altLang="en-US" sz="2800" dirty="0">
                <a:ea typeface="ＭＳ Ｐゴシック" pitchFamily="34" charset="-128"/>
              </a:rPr>
              <a:t>. No official endorsement of the Department of Health and Human Services should be inferred. Permission is granted for duplication of any portion of this PowerPoint presentation, providing that the following credit is given to the project: Developed as part of the IL-NET, an ILRU/NCIL/APRIL National Training and Technical Assistance project.</a:t>
            </a:r>
          </a:p>
          <a:p>
            <a:pPr>
              <a:buFont typeface="Tahoma" pitchFamily="34" charset="0"/>
              <a:buNone/>
            </a:pPr>
            <a:endParaRPr lang="en-US" altLang="en-US" sz="2000" dirty="0">
              <a:ea typeface="ＭＳ Ｐゴシック" pitchFamily="34" charset="-128"/>
            </a:endParaRPr>
          </a:p>
        </p:txBody>
      </p:sp>
    </p:spTree>
    <p:extLst>
      <p:ext uri="{BB962C8B-B14F-4D97-AF65-F5344CB8AC3E}">
        <p14:creationId xmlns:p14="http://schemas.microsoft.com/office/powerpoint/2010/main" val="20164092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6878-34AC-AA7F-4E04-3CEE9E08F55F}"/>
              </a:ext>
            </a:extLst>
          </p:cNvPr>
          <p:cNvSpPr>
            <a:spLocks noGrp="1"/>
          </p:cNvSpPr>
          <p:nvPr>
            <p:ph type="title"/>
          </p:nvPr>
        </p:nvSpPr>
        <p:spPr>
          <a:xfrm>
            <a:off x="1188213" y="877900"/>
            <a:ext cx="7144334" cy="840619"/>
          </a:xfrm>
        </p:spPr>
        <p:txBody>
          <a:bodyPr>
            <a:normAutofit/>
          </a:bodyPr>
          <a:lstStyle/>
          <a:p>
            <a:pPr defTabSz="644378"/>
            <a:r>
              <a:rPr lang="en-US" sz="800">
                <a:solidFill>
                  <a:schemeClr val="tx1"/>
                </a:solidFill>
                <a:latin typeface="Calibri"/>
                <a:cs typeface="Times New Roman"/>
              </a:rPr>
              <a:t>2</a:t>
            </a:r>
            <a:r>
              <a:rPr lang="en-US" sz="3050">
                <a:solidFill>
                  <a:schemeClr val="tx1"/>
                </a:solidFill>
                <a:latin typeface="Calibri"/>
                <a:cs typeface="Calibri"/>
              </a:rPr>
              <a:t>Today's</a:t>
            </a:r>
            <a:r>
              <a:rPr lang="en-US" sz="3050" kern="1200">
                <a:solidFill>
                  <a:schemeClr val="tx1"/>
                </a:solidFill>
                <a:latin typeface="Calibri"/>
                <a:cs typeface="Calibri"/>
              </a:rPr>
              <a:t> Presenters</a:t>
            </a:r>
            <a:endParaRPr lang="en-US" sz="3050">
              <a:solidFill>
                <a:schemeClr val="tx1"/>
              </a:solidFill>
              <a:latin typeface="Calibri"/>
              <a:cs typeface="Calibri"/>
            </a:endParaRPr>
          </a:p>
        </p:txBody>
      </p:sp>
      <p:pic>
        <p:nvPicPr>
          <p:cNvPr id="8" name="Content Placeholder 7" descr="Headshot of Sarah Massengale">
            <a:extLst>
              <a:ext uri="{FF2B5EF4-FFF2-40B4-BE49-F238E27FC236}">
                <a16:creationId xmlns:a16="http://schemas.microsoft.com/office/drawing/2014/main" id="{4309EF1A-A508-54AF-5068-531164406D0F}"/>
              </a:ext>
            </a:extLst>
          </p:cNvPr>
          <p:cNvPicPr>
            <a:picLocks noGrp="1" noChangeAspect="1"/>
          </p:cNvPicPr>
          <p:nvPr>
            <p:ph idx="1"/>
          </p:nvPr>
        </p:nvPicPr>
        <p:blipFill>
          <a:blip r:embed="rId3"/>
          <a:stretch>
            <a:fillRect/>
          </a:stretch>
        </p:blipFill>
        <p:spPr>
          <a:xfrm>
            <a:off x="1194828" y="3060820"/>
            <a:ext cx="2857500" cy="2857500"/>
          </a:xfrm>
        </p:spPr>
      </p:pic>
      <p:sp>
        <p:nvSpPr>
          <p:cNvPr id="10" name="TextBox 9">
            <a:extLst>
              <a:ext uri="{FF2B5EF4-FFF2-40B4-BE49-F238E27FC236}">
                <a16:creationId xmlns:a16="http://schemas.microsoft.com/office/drawing/2014/main" id="{4213E890-4924-EAB2-7F27-51A73FE5A400}"/>
              </a:ext>
            </a:extLst>
          </p:cNvPr>
          <p:cNvSpPr txBox="1"/>
          <p:nvPr/>
        </p:nvSpPr>
        <p:spPr>
          <a:xfrm>
            <a:off x="1191295" y="2092816"/>
            <a:ext cx="33764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Sarah </a:t>
            </a:r>
            <a:r>
              <a:rPr lang="en-US" sz="2400" b="1" dirty="0" err="1">
                <a:cs typeface="Calibri"/>
              </a:rPr>
              <a:t>Massengale</a:t>
            </a:r>
            <a:endParaRPr lang="en-US" sz="2400" b="1" dirty="0">
              <a:cs typeface="Calibri"/>
            </a:endParaRPr>
          </a:p>
          <a:p>
            <a:r>
              <a:rPr lang="en-US" dirty="0">
                <a:cs typeface="Calibri"/>
              </a:rPr>
              <a:t>She/Her/Hers</a:t>
            </a:r>
          </a:p>
          <a:p>
            <a:r>
              <a:rPr lang="en-US" dirty="0">
                <a:cs typeface="Calibri"/>
              </a:rPr>
              <a:t>Community Access Specialist</a:t>
            </a:r>
          </a:p>
        </p:txBody>
      </p:sp>
      <p:pic>
        <p:nvPicPr>
          <p:cNvPr id="1026" name="Picture 2" descr="Blue circular badge with red trim that reads IAAP Certified CPACC">
            <a:extLst>
              <a:ext uri="{FF2B5EF4-FFF2-40B4-BE49-F238E27FC236}">
                <a16:creationId xmlns:a16="http://schemas.microsoft.com/office/drawing/2014/main" id="{FFA74C62-4729-B7E7-7C23-FE2B466D9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715" y="2069468"/>
            <a:ext cx="717485" cy="7174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79C6CCC-7197-1C86-0048-ACC3082B2634}"/>
              </a:ext>
            </a:extLst>
          </p:cNvPr>
          <p:cNvSpPr txBox="1"/>
          <p:nvPr/>
        </p:nvSpPr>
        <p:spPr>
          <a:xfrm>
            <a:off x="7624296" y="2092816"/>
            <a:ext cx="33764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Mary Reaves</a:t>
            </a:r>
            <a:endParaRPr lang="en-US" sz="2400">
              <a:cs typeface="Calibri"/>
            </a:endParaRPr>
          </a:p>
          <a:p>
            <a:r>
              <a:rPr lang="en-US">
                <a:cs typeface="Calibri"/>
              </a:rPr>
              <a:t>She/Her/Hers</a:t>
            </a:r>
          </a:p>
          <a:p>
            <a:r>
              <a:rPr lang="en-US">
                <a:cs typeface="Calibri"/>
              </a:rPr>
              <a:t>Director of Community Access</a:t>
            </a:r>
          </a:p>
        </p:txBody>
      </p:sp>
      <p:pic>
        <p:nvPicPr>
          <p:cNvPr id="6" name="Picture 5" descr="Headshot of Mary Reaves">
            <a:extLst>
              <a:ext uri="{FF2B5EF4-FFF2-40B4-BE49-F238E27FC236}">
                <a16:creationId xmlns:a16="http://schemas.microsoft.com/office/drawing/2014/main" id="{2FEE0876-9597-01CD-C6E0-3CC2A9FEFF9D}"/>
              </a:ext>
            </a:extLst>
          </p:cNvPr>
          <p:cNvPicPr>
            <a:picLocks noChangeAspect="1"/>
          </p:cNvPicPr>
          <p:nvPr/>
        </p:nvPicPr>
        <p:blipFill>
          <a:blip r:embed="rId5"/>
          <a:stretch>
            <a:fillRect/>
          </a:stretch>
        </p:blipFill>
        <p:spPr>
          <a:xfrm>
            <a:off x="7729268" y="3092570"/>
            <a:ext cx="2857500" cy="2857500"/>
          </a:xfrm>
          <a:prstGeom prst="rect">
            <a:avLst/>
          </a:prstGeom>
        </p:spPr>
      </p:pic>
      <p:sp>
        <p:nvSpPr>
          <p:cNvPr id="7" name="TextBox 6">
            <a:extLst>
              <a:ext uri="{FF2B5EF4-FFF2-40B4-BE49-F238E27FC236}">
                <a16:creationId xmlns:a16="http://schemas.microsoft.com/office/drawing/2014/main" id="{36A933F5-FCDD-14A2-2ED7-6D1E9B049B60}"/>
              </a:ext>
            </a:extLst>
          </p:cNvPr>
          <p:cNvSpPr txBox="1"/>
          <p:nvPr/>
        </p:nvSpPr>
        <p:spPr>
          <a:xfrm>
            <a:off x="1248268" y="5980100"/>
            <a:ext cx="3295389" cy="276999"/>
          </a:xfrm>
          <a:prstGeom prst="rect">
            <a:avLst/>
          </a:prstGeom>
          <a:noFill/>
        </p:spPr>
        <p:txBody>
          <a:bodyPr wrap="square">
            <a:spAutoFit/>
          </a:bodyPr>
          <a:lstStyle/>
          <a:p>
            <a:r>
              <a:rPr lang="en-US" sz="1200"/>
              <a:t>Image of Sarah Massengale smiling.</a:t>
            </a:r>
          </a:p>
        </p:txBody>
      </p:sp>
      <p:sp>
        <p:nvSpPr>
          <p:cNvPr id="9" name="TextBox 8">
            <a:extLst>
              <a:ext uri="{FF2B5EF4-FFF2-40B4-BE49-F238E27FC236}">
                <a16:creationId xmlns:a16="http://schemas.microsoft.com/office/drawing/2014/main" id="{9229FD4B-7CBE-D214-4974-5A5356E5EE0D}"/>
              </a:ext>
            </a:extLst>
          </p:cNvPr>
          <p:cNvSpPr txBox="1"/>
          <p:nvPr/>
        </p:nvSpPr>
        <p:spPr>
          <a:xfrm>
            <a:off x="7922249" y="5980099"/>
            <a:ext cx="3295389" cy="276999"/>
          </a:xfrm>
          <a:prstGeom prst="rect">
            <a:avLst/>
          </a:prstGeom>
          <a:noFill/>
        </p:spPr>
        <p:txBody>
          <a:bodyPr wrap="square">
            <a:spAutoFit/>
          </a:bodyPr>
          <a:lstStyle/>
          <a:p>
            <a:r>
              <a:rPr lang="en-US" sz="1200"/>
              <a:t>Image of Mary Reaves smiling.</a:t>
            </a:r>
          </a:p>
        </p:txBody>
      </p:sp>
    </p:spTree>
    <p:extLst>
      <p:ext uri="{BB962C8B-B14F-4D97-AF65-F5344CB8AC3E}">
        <p14:creationId xmlns:p14="http://schemas.microsoft.com/office/powerpoint/2010/main" val="4169363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9" name="Rectangle 11">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6296FA6-E284-80EB-ECD0-4144D24C2542}"/>
              </a:ext>
            </a:extLst>
          </p:cNvPr>
          <p:cNvSpPr>
            <a:spLocks noGrp="1"/>
          </p:cNvSpPr>
          <p:nvPr>
            <p:ph type="title"/>
          </p:nvPr>
        </p:nvSpPr>
        <p:spPr>
          <a:xfrm>
            <a:off x="492370" y="605896"/>
            <a:ext cx="3084844" cy="5646208"/>
          </a:xfrm>
        </p:spPr>
        <p:txBody>
          <a:bodyPr anchor="ctr">
            <a:normAutofit/>
          </a:bodyPr>
          <a:lstStyle/>
          <a:p>
            <a:r>
              <a:rPr lang="en-US" sz="800">
                <a:solidFill>
                  <a:srgbClr val="FFFFFF"/>
                </a:solidFill>
                <a:latin typeface="Calibri"/>
                <a:cs typeface="Times New Roman"/>
              </a:rPr>
              <a:t>3</a:t>
            </a:r>
            <a:r>
              <a:rPr lang="en-US" sz="3600">
                <a:solidFill>
                  <a:srgbClr val="FFFFFF"/>
                </a:solidFill>
              </a:rPr>
              <a:t>Training Objectives</a:t>
            </a:r>
            <a:endParaRPr lang="en-US" sz="3600">
              <a:solidFill>
                <a:srgbClr val="FFFFFF"/>
              </a:solidFill>
              <a:cs typeface="Calibri Light"/>
            </a:endParaRPr>
          </a:p>
        </p:txBody>
      </p:sp>
      <p:sp>
        <p:nvSpPr>
          <p:cNvPr id="14" name="Rectangle 13">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A5BCC217-298F-8FC3-F1C7-F762BD13E0CE}"/>
              </a:ext>
            </a:extLst>
          </p:cNvPr>
          <p:cNvSpPr>
            <a:spLocks noGrp="1"/>
          </p:cNvSpPr>
          <p:nvPr>
            <p:ph idx="1"/>
          </p:nvPr>
        </p:nvSpPr>
        <p:spPr>
          <a:xfrm>
            <a:off x="4742016" y="605896"/>
            <a:ext cx="6413663" cy="5646208"/>
          </a:xfrm>
        </p:spPr>
        <p:txBody>
          <a:bodyPr vert="horz" lIns="0" tIns="45720" rIns="0" bIns="45720" rtlCol="0" anchor="ctr">
            <a:normAutofit/>
          </a:bodyPr>
          <a:lstStyle/>
          <a:p>
            <a:r>
              <a:rPr lang="en-US" sz="2400" b="1"/>
              <a:t>After this training, you should be able to:</a:t>
            </a:r>
            <a:endParaRPr lang="en-US" sz="2400" b="1">
              <a:cs typeface="Calibri"/>
            </a:endParaRPr>
          </a:p>
          <a:p>
            <a:pPr>
              <a:buFont typeface="Arial" panose="020F0502020204030204" pitchFamily="34" charset="0"/>
              <a:buChar char="•"/>
            </a:pPr>
            <a:r>
              <a:rPr lang="en-US"/>
              <a:t> Identify the reasons why digital accessibility (a11y) is important</a:t>
            </a:r>
            <a:endParaRPr lang="en-US">
              <a:cs typeface="Calibri" panose="020F0502020204030204"/>
            </a:endParaRPr>
          </a:p>
          <a:p>
            <a:pPr>
              <a:buFont typeface="Arial" panose="020F0502020204030204" pitchFamily="34" charset="0"/>
              <a:buChar char="•"/>
            </a:pPr>
            <a:r>
              <a:rPr lang="en-US"/>
              <a:t> Understand the difference between designing with accessibility in mind and remediating after the fact</a:t>
            </a:r>
            <a:endParaRPr lang="en-US">
              <a:cs typeface="Calibri" panose="020F0502020204030204"/>
            </a:endParaRPr>
          </a:p>
          <a:p>
            <a:pPr>
              <a:buFont typeface="Arial" panose="020F0502020204030204" pitchFamily="34" charset="0"/>
              <a:buChar char="•"/>
            </a:pPr>
            <a:r>
              <a:rPr lang="en-US"/>
              <a:t> Identify places where digital accessibility should be a consideration, documents, websites, etc.</a:t>
            </a:r>
          </a:p>
          <a:p>
            <a:pPr>
              <a:buFont typeface="Arial" panose="020F0502020204030204" pitchFamily="34" charset="0"/>
              <a:buChar char="•"/>
            </a:pPr>
            <a:r>
              <a:rPr lang="en-US">
                <a:cs typeface="Calibri" panose="020F0502020204030204"/>
              </a:rPr>
              <a:t> Understand the role of Centers for Independent Living CILs in providing and ensuring accessibility</a:t>
            </a:r>
          </a:p>
        </p:txBody>
      </p:sp>
      <p:pic>
        <p:nvPicPr>
          <p:cNvPr id="4" name="Picture 3">
            <a:extLst>
              <a:ext uri="{FF2B5EF4-FFF2-40B4-BE49-F238E27FC236}">
                <a16:creationId xmlns:a16="http://schemas.microsoft.com/office/drawing/2014/main" id="{11610B46-D101-40A2-EA64-42246F834E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0452" y="69275"/>
            <a:ext cx="1440443" cy="805173"/>
          </a:xfrm>
          <a:prstGeom prst="rect">
            <a:avLst/>
          </a:prstGeom>
        </p:spPr>
      </p:pic>
    </p:spTree>
    <p:extLst>
      <p:ext uri="{BB962C8B-B14F-4D97-AF65-F5344CB8AC3E}">
        <p14:creationId xmlns:p14="http://schemas.microsoft.com/office/powerpoint/2010/main" val="364761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44755-B032-6632-23CC-97B2222F4AA3}"/>
              </a:ext>
            </a:extLst>
          </p:cNvPr>
          <p:cNvSpPr>
            <a:spLocks noGrp="1"/>
          </p:cNvSpPr>
          <p:nvPr>
            <p:ph type="title"/>
          </p:nvPr>
        </p:nvSpPr>
        <p:spPr/>
        <p:txBody>
          <a:bodyPr/>
          <a:lstStyle/>
          <a:p>
            <a:r>
              <a:rPr lang="en-US" sz="800"/>
              <a:t>Slide 4: </a:t>
            </a:r>
            <a:r>
              <a:rPr lang="en-US"/>
              <a:t>Housekeeping Notes</a:t>
            </a:r>
          </a:p>
        </p:txBody>
      </p:sp>
      <p:sp>
        <p:nvSpPr>
          <p:cNvPr id="3" name="Content Placeholder 2">
            <a:extLst>
              <a:ext uri="{FF2B5EF4-FFF2-40B4-BE49-F238E27FC236}">
                <a16:creationId xmlns:a16="http://schemas.microsoft.com/office/drawing/2014/main" id="{B7E9449E-C007-00DC-7AA3-3CBF30005FED}"/>
              </a:ext>
            </a:extLst>
          </p:cNvPr>
          <p:cNvSpPr>
            <a:spLocks noGrp="1"/>
          </p:cNvSpPr>
          <p:nvPr>
            <p:ph idx="1"/>
          </p:nvPr>
        </p:nvSpPr>
        <p:spPr/>
        <p:txBody>
          <a:bodyPr vert="horz" lIns="0" tIns="45720" rIns="0" bIns="45720" rtlCol="0" anchor="t">
            <a:normAutofit/>
          </a:bodyPr>
          <a:lstStyle/>
          <a:p>
            <a:r>
              <a:rPr lang="en-US"/>
              <a:t>Please use the chat as little as you can.  It interrupts screen readers</a:t>
            </a:r>
          </a:p>
          <a:p>
            <a:r>
              <a:rPr lang="en-US"/>
              <a:t>When you have questions, please ask.  There is nothing better for learning than healthy discussion</a:t>
            </a:r>
          </a:p>
          <a:p>
            <a:r>
              <a:rPr lang="en-US"/>
              <a:t>There are no right or wrong, good or bad questions in this space.  Your presenter is not only an expert, but a person with a disability and lived experience. Now is a great time to ask anything you’re curious about!</a:t>
            </a:r>
            <a:endParaRPr lang="en-US">
              <a:ea typeface="Calibri"/>
              <a:cs typeface="Calibri"/>
            </a:endParaRPr>
          </a:p>
          <a:p>
            <a:pPr marL="0" indent="0">
              <a:buNone/>
            </a:pPr>
            <a:r>
              <a:rPr lang="en-US"/>
              <a:t>Check in: your presenter is blind, which means body language cues are sometimes missed.  If something is overwhelming, content is too fast, etc. speak up</a:t>
            </a:r>
            <a:endParaRPr lang="en-US">
              <a:ea typeface="Calibri"/>
              <a:cs typeface="Calibri"/>
            </a:endParaRPr>
          </a:p>
          <a:p>
            <a:pPr marL="0" indent="0">
              <a:buNone/>
            </a:pPr>
            <a:r>
              <a:rPr lang="en-US"/>
              <a:t>Just like questions are highly encouraged, so is feedback.  If you need more information, the presentation style isn’t working for you, you have your own tips and/or experiences to share, please feel welcome to do so.</a:t>
            </a:r>
          </a:p>
          <a:p>
            <a:pPr marL="0" indent="0">
              <a:buNone/>
            </a:pPr>
            <a:endParaRPr lang="en-US"/>
          </a:p>
          <a:p>
            <a:pPr marL="0" indent="0">
              <a:buNone/>
            </a:pPr>
            <a:endParaRPr lang="en-US"/>
          </a:p>
        </p:txBody>
      </p:sp>
    </p:spTree>
    <p:extLst>
      <p:ext uri="{BB962C8B-B14F-4D97-AF65-F5344CB8AC3E}">
        <p14:creationId xmlns:p14="http://schemas.microsoft.com/office/powerpoint/2010/main" val="143347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5974-CA1C-6700-4C9A-B4C9CDF882DF}"/>
              </a:ext>
            </a:extLst>
          </p:cNvPr>
          <p:cNvSpPr>
            <a:spLocks noGrp="1"/>
          </p:cNvSpPr>
          <p:nvPr>
            <p:ph type="title"/>
          </p:nvPr>
        </p:nvSpPr>
        <p:spPr/>
        <p:txBody>
          <a:bodyPr/>
          <a:lstStyle/>
          <a:p>
            <a:r>
              <a:rPr lang="en-US" sz="800">
                <a:latin typeface="Calibri"/>
                <a:cs typeface="Times New Roman"/>
              </a:rPr>
              <a:t>5</a:t>
            </a:r>
            <a:r>
              <a:rPr lang="en-US"/>
              <a:t>Able SC’s Mission &amp; Vision</a:t>
            </a:r>
          </a:p>
        </p:txBody>
      </p:sp>
      <p:sp>
        <p:nvSpPr>
          <p:cNvPr id="3" name="Content Placeholder 2">
            <a:extLst>
              <a:ext uri="{FF2B5EF4-FFF2-40B4-BE49-F238E27FC236}">
                <a16:creationId xmlns:a16="http://schemas.microsoft.com/office/drawing/2014/main" id="{11D5E8EF-8718-4980-4591-25BA912B927B}"/>
              </a:ext>
            </a:extLst>
          </p:cNvPr>
          <p:cNvSpPr>
            <a:spLocks noGrp="1"/>
          </p:cNvSpPr>
          <p:nvPr>
            <p:ph idx="1"/>
          </p:nvPr>
        </p:nvSpPr>
        <p:spPr>
          <a:xfrm>
            <a:off x="1097280" y="1845734"/>
            <a:ext cx="5137682" cy="4417280"/>
          </a:xfrm>
        </p:spPr>
        <p:txBody>
          <a:bodyPr>
            <a:normAutofit fontScale="70000" lnSpcReduction="20000"/>
          </a:bodyPr>
          <a:lstStyle/>
          <a:p>
            <a:pPr algn="l" rtl="0" fontAlgn="base"/>
            <a:r>
              <a:rPr lang="en-US" sz="2900" b="1" i="0" u="none" strike="noStrike">
                <a:solidFill>
                  <a:srgbClr val="000000"/>
                </a:solidFill>
                <a:effectLst/>
              </a:rPr>
              <a:t>Mission</a:t>
            </a:r>
            <a:r>
              <a:rPr lang="en-US" sz="2900" b="0" i="0">
                <a:solidFill>
                  <a:srgbClr val="000000"/>
                </a:solidFill>
                <a:effectLst/>
              </a:rPr>
              <a:t>​</a:t>
            </a:r>
          </a:p>
          <a:p>
            <a:pPr algn="l" rtl="0" fontAlgn="base"/>
            <a:r>
              <a:rPr lang="en-US" sz="2900" b="0" i="0" u="none" strike="noStrike">
                <a:solidFill>
                  <a:srgbClr val="000000"/>
                </a:solidFill>
                <a:effectLst/>
              </a:rPr>
              <a:t>We are an organization of people with disabilities leading the charge to: </a:t>
            </a:r>
            <a:r>
              <a:rPr lang="en-US" sz="2900" b="0" i="0">
                <a:solidFill>
                  <a:srgbClr val="000000"/>
                </a:solidFill>
                <a:effectLst/>
              </a:rPr>
              <a:t>​</a:t>
            </a:r>
          </a:p>
          <a:p>
            <a:pPr lvl="1" fontAlgn="base"/>
            <a:r>
              <a:rPr lang="en-US" sz="2900" b="0" i="0">
                <a:solidFill>
                  <a:srgbClr val="000000"/>
                </a:solidFill>
                <a:effectLst/>
              </a:rPr>
              <a:t>​</a:t>
            </a:r>
          </a:p>
          <a:p>
            <a:pPr lvl="1" fontAlgn="base">
              <a:buFont typeface="Arial" panose="020B0604020202020204" pitchFamily="34" charset="0"/>
              <a:buChar char="•"/>
            </a:pPr>
            <a:r>
              <a:rPr lang="en-US" sz="2900" b="1" i="1" u="none" strike="noStrike">
                <a:solidFill>
                  <a:srgbClr val="000000"/>
                </a:solidFill>
                <a:effectLst/>
              </a:rPr>
              <a:t>Equip</a:t>
            </a:r>
            <a:r>
              <a:rPr lang="en-US" sz="2900" b="0" i="0" u="none" strike="noStrike">
                <a:solidFill>
                  <a:srgbClr val="000000"/>
                </a:solidFill>
                <a:effectLst/>
              </a:rPr>
              <a:t> people with disabilities with tools to foster pride and to direct their own lives;</a:t>
            </a:r>
            <a:r>
              <a:rPr lang="en-US" sz="2900" b="0" i="0">
                <a:solidFill>
                  <a:srgbClr val="000000"/>
                </a:solidFill>
                <a:effectLst/>
              </a:rPr>
              <a:t>​</a:t>
            </a:r>
          </a:p>
          <a:p>
            <a:pPr lvl="1" fontAlgn="base">
              <a:buFont typeface="Arial" panose="020B0604020202020204" pitchFamily="34" charset="0"/>
              <a:buChar char="•"/>
            </a:pPr>
            <a:r>
              <a:rPr lang="en-US" sz="2900" b="1" i="1" u="none" strike="noStrike">
                <a:solidFill>
                  <a:srgbClr val="000000"/>
                </a:solidFill>
                <a:effectLst/>
              </a:rPr>
              <a:t>Educate</a:t>
            </a:r>
            <a:r>
              <a:rPr lang="en-US" sz="2900" b="0" i="0" u="none" strike="noStrike">
                <a:solidFill>
                  <a:srgbClr val="000000"/>
                </a:solidFill>
                <a:effectLst/>
              </a:rPr>
              <a:t> the community to challenge stereotypes and eliminate barriers; and</a:t>
            </a:r>
            <a:r>
              <a:rPr lang="en-US" sz="2900" b="0" i="0">
                <a:solidFill>
                  <a:srgbClr val="000000"/>
                </a:solidFill>
                <a:effectLst/>
              </a:rPr>
              <a:t>​</a:t>
            </a:r>
          </a:p>
          <a:p>
            <a:pPr lvl="1" fontAlgn="base">
              <a:buFont typeface="Arial" panose="020B0604020202020204" pitchFamily="34" charset="0"/>
              <a:buChar char="•"/>
            </a:pPr>
            <a:r>
              <a:rPr lang="en-US" sz="2900" b="1" i="1" u="none" strike="noStrike">
                <a:solidFill>
                  <a:srgbClr val="000000"/>
                </a:solidFill>
                <a:effectLst/>
              </a:rPr>
              <a:t>Advocate</a:t>
            </a:r>
            <a:r>
              <a:rPr lang="en-US" sz="2900" b="0" i="0" u="none" strike="noStrike">
                <a:solidFill>
                  <a:srgbClr val="000000"/>
                </a:solidFill>
                <a:effectLst/>
              </a:rPr>
              <a:t> for access, equity, and inclusion at the individual, local, state, and national level. </a:t>
            </a:r>
            <a:r>
              <a:rPr lang="en-US" sz="2900" b="0" i="0">
                <a:solidFill>
                  <a:srgbClr val="000000"/>
                </a:solidFill>
                <a:effectLst/>
              </a:rPr>
              <a:t>​</a:t>
            </a:r>
          </a:p>
          <a:p>
            <a:pPr algn="l" rtl="0" fontAlgn="base"/>
            <a:r>
              <a:rPr lang="en-US" sz="2900" b="1" i="0" u="none" strike="noStrike">
                <a:solidFill>
                  <a:srgbClr val="000000"/>
                </a:solidFill>
                <a:effectLst/>
              </a:rPr>
              <a:t>Vision</a:t>
            </a:r>
            <a:r>
              <a:rPr lang="en-US" sz="2900" b="0" i="0">
                <a:solidFill>
                  <a:srgbClr val="000000"/>
                </a:solidFill>
                <a:effectLst/>
              </a:rPr>
              <a:t>​</a:t>
            </a:r>
          </a:p>
          <a:p>
            <a:pPr algn="l" rtl="0" fontAlgn="base"/>
            <a:r>
              <a:rPr lang="en-US" sz="2900" b="0" i="0" u="none" strike="noStrike">
                <a:solidFill>
                  <a:srgbClr val="000000"/>
                </a:solidFill>
                <a:effectLst/>
              </a:rPr>
              <a:t>A South Carolina that is a national model of equity and inclusion for all people with disabilities.</a:t>
            </a:r>
            <a:r>
              <a:rPr lang="en-US" sz="2900" b="0" i="0">
                <a:solidFill>
                  <a:srgbClr val="000000"/>
                </a:solidFill>
                <a:effectLst/>
              </a:rPr>
              <a:t>​</a:t>
            </a:r>
          </a:p>
          <a:p>
            <a:endParaRPr lang="en-US"/>
          </a:p>
        </p:txBody>
      </p:sp>
      <p:pic>
        <p:nvPicPr>
          <p:cNvPr id="4" name="Picture 3" descr="Able SC staff and volunteers at the 2022 Advocacy Day for Access &amp; Independence posing joyfully on the SC statehouse steps. The majority of Able SC staff have disabilities. Seen here are wheelchair users, white cane users, people with service dogs, people with missing limbs, people with hearing loss, and people with other invisible disabilities.">
            <a:extLst>
              <a:ext uri="{FF2B5EF4-FFF2-40B4-BE49-F238E27FC236}">
                <a16:creationId xmlns:a16="http://schemas.microsoft.com/office/drawing/2014/main" id="{179E61E6-D339-56C1-3452-7CAA7A8E8A9D}"/>
              </a:ext>
            </a:extLst>
          </p:cNvPr>
          <p:cNvPicPr/>
          <p:nvPr/>
        </p:nvPicPr>
        <p:blipFill rotWithShape="1">
          <a:blip r:embed="rId3">
            <a:extLst>
              <a:ext uri="{28A0092B-C50C-407E-A947-70E740481C1C}">
                <a14:useLocalDpi xmlns:a14="http://schemas.microsoft.com/office/drawing/2010/main" val="0"/>
              </a:ext>
            </a:extLst>
          </a:blip>
          <a:srcRect t="40401" b="5323"/>
          <a:stretch/>
        </p:blipFill>
        <p:spPr>
          <a:xfrm>
            <a:off x="6234962" y="2706921"/>
            <a:ext cx="5117251" cy="184772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36662C4-694A-4C94-6AB4-1FF1AA8B9508}"/>
              </a:ext>
              <a:ext uri="{C183D7F6-B498-43B3-948B-1728B52AA6E4}">
                <adec:decorative xmlns:adec="http://schemas.microsoft.com/office/drawing/2017/decorative" val="1"/>
              </a:ext>
            </a:extLst>
          </p:cNvPr>
          <p:cNvSpPr txBox="1"/>
          <p:nvPr/>
        </p:nvSpPr>
        <p:spPr>
          <a:xfrm>
            <a:off x="6470539" y="4554644"/>
            <a:ext cx="4881674" cy="276999"/>
          </a:xfrm>
          <a:prstGeom prst="rect">
            <a:avLst/>
          </a:prstGeom>
          <a:noFill/>
        </p:spPr>
        <p:txBody>
          <a:bodyPr wrap="square">
            <a:spAutoFit/>
          </a:bodyPr>
          <a:lstStyle/>
          <a:p>
            <a:r>
              <a:rPr lang="en-US" sz="1200"/>
              <a:t>Image of the Able SC team at Advocacy Day in front of the SC State House</a:t>
            </a:r>
          </a:p>
        </p:txBody>
      </p:sp>
    </p:spTree>
    <p:extLst>
      <p:ext uri="{BB962C8B-B14F-4D97-AF65-F5344CB8AC3E}">
        <p14:creationId xmlns:p14="http://schemas.microsoft.com/office/powerpoint/2010/main" val="1112706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3FC1-BEFE-5EC2-9B36-D36A7CB93655}"/>
              </a:ext>
            </a:extLst>
          </p:cNvPr>
          <p:cNvSpPr>
            <a:spLocks noGrp="1"/>
          </p:cNvSpPr>
          <p:nvPr>
            <p:ph type="title"/>
          </p:nvPr>
        </p:nvSpPr>
        <p:spPr>
          <a:xfrm>
            <a:off x="6421823" y="890642"/>
            <a:ext cx="4840010" cy="785486"/>
          </a:xfrm>
        </p:spPr>
        <p:txBody>
          <a:bodyPr>
            <a:normAutofit/>
          </a:bodyPr>
          <a:lstStyle/>
          <a:p>
            <a:r>
              <a:rPr lang="en-US" sz="800">
                <a:latin typeface="Calibri"/>
                <a:cs typeface="Times New Roman"/>
              </a:rPr>
              <a:t>6</a:t>
            </a:r>
            <a:r>
              <a:rPr lang="en-US">
                <a:latin typeface="Calibri"/>
                <a:cs typeface="Calibri"/>
              </a:rPr>
              <a:t>Why Accessibility?</a:t>
            </a:r>
          </a:p>
        </p:txBody>
      </p:sp>
      <p:pic>
        <p:nvPicPr>
          <p:cNvPr id="4" name="Picture 3" descr="An image of the words &quot;Inclusion Benefits Everyone!&quot; in Braille.&#10;">
            <a:extLst>
              <a:ext uri="{FF2B5EF4-FFF2-40B4-BE49-F238E27FC236}">
                <a16:creationId xmlns:a16="http://schemas.microsoft.com/office/drawing/2014/main" id="{B5BC7017-CC79-3F84-FA5B-93A3A118FA1D}"/>
              </a:ext>
            </a:extLst>
          </p:cNvPr>
          <p:cNvPicPr>
            <a:picLocks noChangeAspect="1"/>
          </p:cNvPicPr>
          <p:nvPr/>
        </p:nvPicPr>
        <p:blipFill>
          <a:blip r:embed="rId3"/>
          <a:stretch>
            <a:fillRect/>
          </a:stretch>
        </p:blipFill>
        <p:spPr>
          <a:xfrm>
            <a:off x="6588088" y="2267548"/>
            <a:ext cx="5009482" cy="1874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E21C91F2-A714-9F07-CDCA-65AEDFDFE297}"/>
              </a:ext>
            </a:extLst>
          </p:cNvPr>
          <p:cNvSpPr txBox="1"/>
          <p:nvPr/>
        </p:nvSpPr>
        <p:spPr>
          <a:xfrm>
            <a:off x="7482614" y="4215775"/>
            <a:ext cx="373380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cs typeface="Calibri"/>
              </a:rPr>
              <a:t>Inclusion</a:t>
            </a:r>
          </a:p>
          <a:p>
            <a:r>
              <a:rPr lang="en-US" sz="4400">
                <a:cs typeface="Calibri"/>
              </a:rPr>
              <a:t>benefits</a:t>
            </a:r>
          </a:p>
          <a:p>
            <a:r>
              <a:rPr lang="en-US" sz="4400">
                <a:cs typeface="Calibri"/>
              </a:rPr>
              <a:t>everyone!</a:t>
            </a:r>
          </a:p>
        </p:txBody>
      </p:sp>
      <p:pic>
        <p:nvPicPr>
          <p:cNvPr id="5" name="Picture 4" descr="Wood human figure with a speech bubble above that has a question mark.">
            <a:extLst>
              <a:ext uri="{FF2B5EF4-FFF2-40B4-BE49-F238E27FC236}">
                <a16:creationId xmlns:a16="http://schemas.microsoft.com/office/drawing/2014/main" id="{39CD386A-D96A-100E-8239-701635472A78}"/>
              </a:ext>
            </a:extLst>
          </p:cNvPr>
          <p:cNvPicPr>
            <a:picLocks noChangeAspect="1"/>
          </p:cNvPicPr>
          <p:nvPr/>
        </p:nvPicPr>
        <p:blipFill rotWithShape="1">
          <a:blip r:embed="rId4"/>
          <a:srcRect r="40553" b="-3"/>
          <a:stretch/>
        </p:blipFill>
        <p:spPr>
          <a:xfrm>
            <a:off x="20" y="10"/>
            <a:ext cx="6187104"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12209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4ECF4C-FC90-2CA6-9D73-0A07BF424D13}"/>
              </a:ext>
              <a:ext uri="{C183D7F6-B498-43B3-948B-1728B52AA6E4}">
                <adec:decorative xmlns:adec="http://schemas.microsoft.com/office/drawing/2017/decorative" val="1"/>
              </a:ext>
            </a:extLst>
          </p:cNvPr>
          <p:cNvPicPr>
            <a:picLocks noChangeAspect="1"/>
          </p:cNvPicPr>
          <p:nvPr/>
        </p:nvPicPr>
        <p:blipFill rotWithShape="1">
          <a:blip r:embed="rId3">
            <a:duotone>
              <a:prstClr val="black"/>
              <a:prstClr val="white"/>
            </a:duotone>
          </a:blip>
          <a:srcRect t="1907" r="27630" b="1"/>
          <a:stretch/>
        </p:blipFill>
        <p:spPr>
          <a:xfrm>
            <a:off x="143775" y="10"/>
            <a:ext cx="12192000" cy="6857990"/>
          </a:xfrm>
          <a:prstGeom prst="rect">
            <a:avLst/>
          </a:prstGeom>
        </p:spPr>
      </p:pic>
      <p:sp>
        <p:nvSpPr>
          <p:cNvPr id="6" name="Rectangle 5">
            <a:extLst>
              <a:ext uri="{FF2B5EF4-FFF2-40B4-BE49-F238E27FC236}">
                <a16:creationId xmlns:a16="http://schemas.microsoft.com/office/drawing/2014/main" id="{A8AF77DE-0CD8-474B-E070-EF3F9725E5AB}"/>
              </a:ext>
            </a:extLst>
          </p:cNvPr>
          <p:cNvSpPr/>
          <p:nvPr/>
        </p:nvSpPr>
        <p:spPr>
          <a:xfrm>
            <a:off x="0" y="0"/>
            <a:ext cx="761137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A90287-8AB9-7569-96BC-B81FAEB1AE6E}"/>
              </a:ext>
              <a:ext uri="{C183D7F6-B498-43B3-948B-1728B52AA6E4}">
                <adec:decorative xmlns:adec="http://schemas.microsoft.com/office/drawing/2017/decorative" val="0"/>
              </a:ext>
            </a:extLst>
          </p:cNvPr>
          <p:cNvSpPr>
            <a:spLocks noGrp="1"/>
          </p:cNvSpPr>
          <p:nvPr>
            <p:ph type="title"/>
          </p:nvPr>
        </p:nvSpPr>
        <p:spPr>
          <a:xfrm>
            <a:off x="1097265" y="516835"/>
            <a:ext cx="5982325" cy="1666501"/>
          </a:xfrm>
        </p:spPr>
        <p:txBody>
          <a:bodyPr>
            <a:normAutofit/>
          </a:bodyPr>
          <a:lstStyle/>
          <a:p>
            <a:r>
              <a:rPr lang="en-US" sz="800" b="1" dirty="0">
                <a:solidFill>
                  <a:srgbClr val="FFFFFF"/>
                </a:solidFill>
                <a:latin typeface="Calibri"/>
                <a:cs typeface="Times New Roman"/>
              </a:rPr>
              <a:t>7</a:t>
            </a:r>
            <a:r>
              <a:rPr lang="en-US" sz="4000" b="1" dirty="0">
                <a:solidFill>
                  <a:srgbClr val="FFFFFF"/>
                </a:solidFill>
                <a:latin typeface="Calibri"/>
                <a:cs typeface="Calibri"/>
              </a:rPr>
              <a:t>Who are People with Disabilities?</a:t>
            </a:r>
          </a:p>
        </p:txBody>
      </p:sp>
      <p:sp>
        <p:nvSpPr>
          <p:cNvPr id="3" name="Content Placeholder 2">
            <a:extLst>
              <a:ext uri="{FF2B5EF4-FFF2-40B4-BE49-F238E27FC236}">
                <a16:creationId xmlns:a16="http://schemas.microsoft.com/office/drawing/2014/main" id="{DA0F990A-9F24-5089-8E67-C8546BF5A6AC}"/>
              </a:ext>
              <a:ext uri="{C183D7F6-B498-43B3-948B-1728B52AA6E4}">
                <adec:decorative xmlns:adec="http://schemas.microsoft.com/office/drawing/2017/decorative" val="0"/>
              </a:ext>
            </a:extLst>
          </p:cNvPr>
          <p:cNvSpPr>
            <a:spLocks noGrp="1"/>
          </p:cNvSpPr>
          <p:nvPr>
            <p:ph idx="1"/>
          </p:nvPr>
        </p:nvSpPr>
        <p:spPr>
          <a:xfrm>
            <a:off x="1097264" y="2240280"/>
            <a:ext cx="5982325" cy="3652667"/>
          </a:xfrm>
        </p:spPr>
        <p:txBody>
          <a:bodyPr vert="horz" lIns="0" tIns="45720" rIns="0" bIns="45720" rtlCol="0" anchor="t">
            <a:normAutofit fontScale="92500" lnSpcReduction="20000"/>
          </a:bodyPr>
          <a:lstStyle/>
          <a:p>
            <a:pPr marL="393700" indent="-342900">
              <a:lnSpc>
                <a:spcPct val="150000"/>
              </a:lnSpc>
              <a:spcBef>
                <a:spcPts val="0"/>
              </a:spcBef>
              <a:spcAft>
                <a:spcPts val="0"/>
              </a:spcAft>
              <a:buFont typeface="Arial" panose="020F0502020204030204" pitchFamily="34" charset="0"/>
              <a:buChar char="•"/>
            </a:pPr>
            <a:r>
              <a:rPr lang="en-US" sz="2400" b="1" dirty="0">
                <a:solidFill>
                  <a:srgbClr val="FFFFFF"/>
                </a:solidFill>
                <a:cs typeface="Calibri"/>
              </a:rPr>
              <a:t>Disability represents the largest marginalized community:</a:t>
            </a:r>
            <a:endParaRPr lang="en-US" sz="2400" dirty="0">
              <a:solidFill>
                <a:srgbClr val="FFFFFF"/>
              </a:solidFill>
              <a:cs typeface="Calibri"/>
            </a:endParaRPr>
          </a:p>
          <a:p>
            <a:pPr marL="914400" lvl="1" indent="-393700">
              <a:lnSpc>
                <a:spcPct val="150000"/>
              </a:lnSpc>
              <a:spcBef>
                <a:spcPts val="0"/>
              </a:spcBef>
              <a:spcAft>
                <a:spcPts val="0"/>
              </a:spcAft>
              <a:buFont typeface="Arial" pitchFamily="34" charset="0"/>
              <a:buChar char="•"/>
            </a:pPr>
            <a:r>
              <a:rPr lang="en-US" sz="2400" dirty="0">
                <a:solidFill>
                  <a:srgbClr val="FFFFFF"/>
                </a:solidFill>
                <a:cs typeface="Calibri"/>
              </a:rPr>
              <a:t>1 in 4 Americans has a disability</a:t>
            </a:r>
          </a:p>
          <a:p>
            <a:pPr marL="914400" lvl="1" indent="-393700">
              <a:lnSpc>
                <a:spcPct val="150000"/>
              </a:lnSpc>
              <a:spcBef>
                <a:spcPts val="0"/>
              </a:spcBef>
              <a:spcAft>
                <a:spcPts val="0"/>
              </a:spcAft>
              <a:buFont typeface="Arial" pitchFamily="34" charset="0"/>
              <a:buChar char="•"/>
            </a:pPr>
            <a:r>
              <a:rPr lang="en-US" sz="2400" dirty="0">
                <a:solidFill>
                  <a:srgbClr val="FFFFFF"/>
                </a:solidFill>
                <a:cs typeface="Calibri"/>
              </a:rPr>
              <a:t>1 in 3 South Carolinians has a disability (over 1.2 million people)</a:t>
            </a:r>
          </a:p>
          <a:p>
            <a:pPr marL="393700" indent="-342900">
              <a:lnSpc>
                <a:spcPct val="150000"/>
              </a:lnSpc>
              <a:spcBef>
                <a:spcPts val="0"/>
              </a:spcBef>
              <a:spcAft>
                <a:spcPts val="0"/>
              </a:spcAft>
              <a:buFont typeface="Arial" panose="020F0502020204030204" pitchFamily="34" charset="0"/>
              <a:buChar char="•"/>
            </a:pPr>
            <a:r>
              <a:rPr lang="en-US" sz="2400" b="1" dirty="0">
                <a:solidFill>
                  <a:srgbClr val="FFFFFF"/>
                </a:solidFill>
                <a:cs typeface="Calibri"/>
              </a:rPr>
              <a:t>Disability crosses all social, racial, and cultural groups.</a:t>
            </a:r>
            <a:endParaRPr lang="en-US" sz="2400" dirty="0">
              <a:solidFill>
                <a:srgbClr val="FFFFFF"/>
              </a:solidFill>
              <a:cs typeface="Calibri"/>
            </a:endParaRPr>
          </a:p>
          <a:p>
            <a:pPr marL="393700" indent="-342900">
              <a:lnSpc>
                <a:spcPct val="150000"/>
              </a:lnSpc>
              <a:spcBef>
                <a:spcPts val="0"/>
              </a:spcBef>
              <a:spcAft>
                <a:spcPts val="0"/>
              </a:spcAft>
              <a:buFont typeface="Arial" panose="020F0502020204030204" pitchFamily="34" charset="0"/>
              <a:buChar char="•"/>
            </a:pPr>
            <a:r>
              <a:rPr lang="en-US" sz="2400" b="1" dirty="0">
                <a:solidFill>
                  <a:srgbClr val="FFFFFF"/>
                </a:solidFill>
                <a:cs typeface="Calibri"/>
              </a:rPr>
              <a:t>Accessible communication benefits everyone!</a:t>
            </a:r>
            <a:endParaRPr lang="en-US" sz="2400" dirty="0">
              <a:solidFill>
                <a:srgbClr val="FFFFFF"/>
              </a:solidFill>
              <a:cs typeface="Calibri"/>
            </a:endParaRPr>
          </a:p>
          <a:p>
            <a:pPr>
              <a:buFont typeface="Arial" panose="020F0502020204030204" pitchFamily="34" charset="0"/>
              <a:buChar char="•"/>
            </a:pPr>
            <a:endParaRPr lang="en-US" sz="2400" dirty="0">
              <a:solidFill>
                <a:srgbClr val="FFFFFF"/>
              </a:solidFill>
              <a:cs typeface="Calibri"/>
            </a:endParaRPr>
          </a:p>
        </p:txBody>
      </p:sp>
    </p:spTree>
    <p:extLst>
      <p:ext uri="{BB962C8B-B14F-4D97-AF65-F5344CB8AC3E}">
        <p14:creationId xmlns:p14="http://schemas.microsoft.com/office/powerpoint/2010/main" val="22711354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Rounded MT Bol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4670</TotalTime>
  <Words>2382</Words>
  <Application>Microsoft Office PowerPoint</Application>
  <PresentationFormat>Widescreen</PresentationFormat>
  <Paragraphs>263</Paragraphs>
  <Slides>30</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Arial Rounded MT Bold</vt:lpstr>
      <vt:lpstr>Calibri</vt:lpstr>
      <vt:lpstr>Calibri Light</vt:lpstr>
      <vt:lpstr>Century Schoolbook</vt:lpstr>
      <vt:lpstr>Courier New</vt:lpstr>
      <vt:lpstr>Tahoma</vt:lpstr>
      <vt:lpstr>Retrospect</vt:lpstr>
      <vt:lpstr>Default Design</vt:lpstr>
      <vt:lpstr>Slide  1  Independent Living Research Utilization</vt:lpstr>
      <vt:lpstr>New CIL and SILC Staff Members  Training and Technical Assistance Series: An Introduction to Digital Accessibility </vt:lpstr>
      <vt:lpstr>1A11y, Overlay, WCAG, Oh My!  What does it all mean?  </vt:lpstr>
      <vt:lpstr>2Today's Presenters</vt:lpstr>
      <vt:lpstr>3Training Objectives</vt:lpstr>
      <vt:lpstr>Slide 4: Housekeeping Notes</vt:lpstr>
      <vt:lpstr>5Able SC’s Mission &amp; Vision</vt:lpstr>
      <vt:lpstr>6Why Accessibility?</vt:lpstr>
      <vt:lpstr>7Who are People with Disabilities?</vt:lpstr>
      <vt:lpstr>8How People with Disabilities Use Digital Content</vt:lpstr>
      <vt:lpstr>9What Prevents People with Disabilities  From Using Digital Content</vt:lpstr>
      <vt:lpstr>10What is Digital Accessibility (a11y)?</vt:lpstr>
      <vt:lpstr>11Digital Accessibility is the Law!</vt:lpstr>
      <vt:lpstr>12What is Assistive Technology (AT)</vt:lpstr>
      <vt:lpstr>13Common AT You May Encounter in Digital Spaces</vt:lpstr>
      <vt:lpstr>14What is Plain Language?</vt:lpstr>
      <vt:lpstr>15Basic Considerations for Digital Accessibility</vt:lpstr>
      <vt:lpstr>16Alternative text and image descriptions</vt:lpstr>
      <vt:lpstr>17Colors and Fonts</vt:lpstr>
      <vt:lpstr>18Headings and Links</vt:lpstr>
      <vt:lpstr>19Designing with Accessibility in Mind</vt:lpstr>
      <vt:lpstr>20Beware Quick Fix Products for Digital Accessibility</vt:lpstr>
      <vt:lpstr>21What is an Overlay?</vt:lpstr>
      <vt:lpstr>22Inaccessible Content vs. Accessible Content</vt:lpstr>
      <vt:lpstr>23Resources</vt:lpstr>
      <vt:lpstr>24Resources</vt:lpstr>
      <vt:lpstr>25Questions?</vt:lpstr>
      <vt:lpstr>26 Able Access</vt:lpstr>
      <vt:lpstr>27 Contact us</vt:lpstr>
      <vt:lpstr>Slide  30  IL-NET (CIL-NET and SILC-NET) Attribution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Massengale</dc:creator>
  <cp:lastModifiedBy>Sandra Breitengross</cp:lastModifiedBy>
  <cp:revision>3</cp:revision>
  <cp:lastPrinted>2023-09-18T18:17:34Z</cp:lastPrinted>
  <dcterms:created xsi:type="dcterms:W3CDTF">2023-09-05T16:30:18Z</dcterms:created>
  <dcterms:modified xsi:type="dcterms:W3CDTF">2023-11-06T00:28:07Z</dcterms:modified>
</cp:coreProperties>
</file>