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2"/>
  </p:notesMasterIdLst>
  <p:handoutMasterIdLst>
    <p:handoutMasterId r:id="rId23"/>
  </p:handoutMasterIdLst>
  <p:sldIdLst>
    <p:sldId id="1138" r:id="rId5"/>
    <p:sldId id="1187" r:id="rId6"/>
    <p:sldId id="395" r:id="rId7"/>
    <p:sldId id="401" r:id="rId8"/>
    <p:sldId id="1185" r:id="rId9"/>
    <p:sldId id="1126" r:id="rId10"/>
    <p:sldId id="695" r:id="rId11"/>
    <p:sldId id="1114" r:id="rId12"/>
    <p:sldId id="1113" r:id="rId13"/>
    <p:sldId id="1186" r:id="rId14"/>
    <p:sldId id="1050" r:id="rId15"/>
    <p:sldId id="1041" r:id="rId16"/>
    <p:sldId id="1149" r:id="rId17"/>
    <p:sldId id="1155" r:id="rId18"/>
    <p:sldId id="1183" r:id="rId19"/>
    <p:sldId id="1140" r:id="rId20"/>
    <p:sldId id="889" r:id="rId21"/>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guide id="4" orient="horz" pos="2976">
          <p15:clr>
            <a:srgbClr val="A4A3A4"/>
          </p15:clr>
        </p15:guide>
        <p15:guide id="5" orient="horz" pos="2957">
          <p15:clr>
            <a:srgbClr val="A4A3A4"/>
          </p15:clr>
        </p15:guide>
        <p15:guide id="6"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Carol Eubanks" initials="CE"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700" autoAdjust="0"/>
    <p:restoredTop sz="86410" autoAdjust="0"/>
  </p:normalViewPr>
  <p:slideViewPr>
    <p:cSldViewPr snapToGrid="0">
      <p:cViewPr varScale="1">
        <p:scale>
          <a:sx n="95" d="100"/>
          <a:sy n="95" d="100"/>
        </p:scale>
        <p:origin x="366" y="90"/>
      </p:cViewPr>
      <p:guideLst>
        <p:guide orient="horz" pos="2160"/>
        <p:guide pos="2880"/>
      </p:guideLst>
    </p:cSldViewPr>
  </p:slideViewPr>
  <p:outlineViewPr>
    <p:cViewPr>
      <p:scale>
        <a:sx n="33" d="100"/>
        <a:sy n="33" d="100"/>
      </p:scale>
      <p:origin x="0" y="-168197"/>
    </p:cViewPr>
  </p:outlineViewPr>
  <p:notesTextViewPr>
    <p:cViewPr>
      <p:scale>
        <a:sx n="1" d="1"/>
        <a:sy n="1" d="1"/>
      </p:scale>
      <p:origin x="0" y="0"/>
    </p:cViewPr>
  </p:notesTextViewPr>
  <p:notesViewPr>
    <p:cSldViewPr snapToGrid="0">
      <p:cViewPr>
        <p:scale>
          <a:sx n="1" d="2"/>
          <a:sy n="1" d="2"/>
        </p:scale>
        <p:origin x="0" y="0"/>
      </p:cViewPr>
      <p:guideLst>
        <p:guide orient="horz" pos="2928"/>
        <p:guide pos="2208"/>
        <p:guide orient="horz" pos="2909"/>
        <p:guide orient="horz" pos="2976"/>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383" cy="469745"/>
          </a:xfrm>
          <a:prstGeom prst="rect">
            <a:avLst/>
          </a:prstGeom>
        </p:spPr>
        <p:txBody>
          <a:bodyPr vert="horz" lIns="94575" tIns="47288" rIns="94575" bIns="47288" rtlCol="0"/>
          <a:lstStyle>
            <a:lvl1pPr algn="l">
              <a:defRPr sz="1200">
                <a:latin typeface="Arial" panose="020B0604020202020204" pitchFamily="34" charset="0"/>
                <a:cs typeface="+mn-cs"/>
              </a:defRPr>
            </a:lvl1pPr>
          </a:lstStyle>
          <a:p>
            <a:pPr>
              <a:defRPr/>
            </a:pPr>
            <a:endParaRPr lang="en-US" dirty="0">
              <a:latin typeface="Calibri" panose="020F0502020204030204" pitchFamily="34" charset="0"/>
            </a:endParaRPr>
          </a:p>
        </p:txBody>
      </p:sp>
      <p:sp>
        <p:nvSpPr>
          <p:cNvPr id="3" name="Date Placeholder 2"/>
          <p:cNvSpPr>
            <a:spLocks noGrp="1"/>
          </p:cNvSpPr>
          <p:nvPr>
            <p:ph type="dt" sz="quarter" idx="1"/>
          </p:nvPr>
        </p:nvSpPr>
        <p:spPr>
          <a:xfrm>
            <a:off x="4022486" y="0"/>
            <a:ext cx="3078383" cy="469745"/>
          </a:xfrm>
          <a:prstGeom prst="rect">
            <a:avLst/>
          </a:prstGeom>
        </p:spPr>
        <p:txBody>
          <a:bodyPr vert="horz" lIns="94575" tIns="47288" rIns="94575" bIns="47288" rtlCol="0"/>
          <a:lstStyle>
            <a:lvl1pPr algn="r">
              <a:defRPr sz="1200">
                <a:latin typeface="Arial" panose="020B0604020202020204" pitchFamily="34" charset="0"/>
                <a:cs typeface="+mn-cs"/>
              </a:defRPr>
            </a:lvl1pPr>
          </a:lstStyle>
          <a:p>
            <a:pPr>
              <a:defRPr/>
            </a:pPr>
            <a:fld id="{865A7DD1-600C-42FF-9D9D-BFB743C0A4FC}" type="datetimeFigureOut">
              <a:rPr lang="en-US">
                <a:latin typeface="Calibri" panose="020F0502020204030204" pitchFamily="34" charset="0"/>
              </a:rPr>
              <a:t>2/12/2024</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1" y="8917127"/>
            <a:ext cx="3078383" cy="469745"/>
          </a:xfrm>
          <a:prstGeom prst="rect">
            <a:avLst/>
          </a:prstGeom>
        </p:spPr>
        <p:txBody>
          <a:bodyPr vert="horz" lIns="94575" tIns="47288" rIns="94575" bIns="47288" rtlCol="0" anchor="b"/>
          <a:lstStyle>
            <a:lvl1pPr algn="l">
              <a:defRPr sz="1200">
                <a:latin typeface="Arial" panose="020B0604020202020204" pitchFamily="34" charset="0"/>
                <a:cs typeface="+mn-cs"/>
              </a:defRPr>
            </a:lvl1pPr>
          </a:lstStyle>
          <a:p>
            <a:pPr>
              <a:defRPr/>
            </a:pPr>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4022486" y="8917127"/>
            <a:ext cx="3078383" cy="469745"/>
          </a:xfrm>
          <a:prstGeom prst="rect">
            <a:avLst/>
          </a:prstGeom>
        </p:spPr>
        <p:txBody>
          <a:bodyPr vert="horz" lIns="94575" tIns="47288" rIns="94575" bIns="47288" rtlCol="0" anchor="b"/>
          <a:lstStyle>
            <a:lvl1pPr algn="r">
              <a:defRPr sz="1200">
                <a:latin typeface="Arial" panose="020B0604020202020204" pitchFamily="34" charset="0"/>
                <a:cs typeface="+mn-cs"/>
              </a:defRPr>
            </a:lvl1pPr>
          </a:lstStyle>
          <a:p>
            <a:pPr>
              <a:defRPr/>
            </a:pPr>
            <a:fld id="{8358C2DD-14E5-490D-A181-3A78FEFD9465}" type="slidenum">
              <a:rPr lang="en-US">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78383" cy="469745"/>
          </a:xfrm>
          <a:prstGeom prst="rect">
            <a:avLst/>
          </a:prstGeom>
          <a:noFill/>
          <a:ln w="9525">
            <a:noFill/>
            <a:miter lim="800000"/>
          </a:ln>
          <a:effectLst/>
        </p:spPr>
        <p:txBody>
          <a:bodyPr vert="horz" wrap="square" lIns="94575" tIns="47288" rIns="94575" bIns="47288" numCol="1" anchor="t" anchorCtr="0" compatLnSpc="1"/>
          <a:lstStyle>
            <a:lvl1pPr>
              <a:defRPr sz="1200">
                <a:latin typeface="Calibri" panose="020F0502020204030204" pitchFamily="34"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4022486" y="0"/>
            <a:ext cx="3078383" cy="469745"/>
          </a:xfrm>
          <a:prstGeom prst="rect">
            <a:avLst/>
          </a:prstGeom>
          <a:noFill/>
          <a:ln w="9525">
            <a:noFill/>
            <a:miter lim="800000"/>
          </a:ln>
          <a:effectLst/>
        </p:spPr>
        <p:txBody>
          <a:bodyPr vert="horz" wrap="square" lIns="94575" tIns="47288" rIns="94575" bIns="47288" numCol="1" anchor="t" anchorCtr="0" compatLnSpc="1"/>
          <a:lstStyle>
            <a:lvl1pPr algn="r">
              <a:defRPr sz="1200">
                <a:latin typeface="Calibri" panose="020F0502020204030204" pitchFamily="34"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ln>
        </p:spPr>
      </p:sp>
      <p:sp>
        <p:nvSpPr>
          <p:cNvPr id="26629" name="Rectangle 5"/>
          <p:cNvSpPr>
            <a:spLocks noGrp="1" noChangeArrowheads="1"/>
          </p:cNvSpPr>
          <p:nvPr>
            <p:ph type="body" sz="quarter" idx="3"/>
          </p:nvPr>
        </p:nvSpPr>
        <p:spPr bwMode="auto">
          <a:xfrm>
            <a:off x="710891" y="4460168"/>
            <a:ext cx="5680693" cy="4224494"/>
          </a:xfrm>
          <a:prstGeom prst="rect">
            <a:avLst/>
          </a:prstGeom>
          <a:noFill/>
          <a:ln w="9525">
            <a:noFill/>
            <a:miter lim="800000"/>
          </a:ln>
          <a:effectLst/>
        </p:spPr>
        <p:txBody>
          <a:bodyPr vert="horz" wrap="square" lIns="94575" tIns="47288" rIns="94575" bIns="47288" numCol="1" anchor="t" anchorCtr="0" compatLnSpc="1"/>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6630" name="Rectangle 6"/>
          <p:cNvSpPr>
            <a:spLocks noGrp="1" noChangeArrowheads="1"/>
          </p:cNvSpPr>
          <p:nvPr>
            <p:ph type="ftr" sz="quarter" idx="4"/>
          </p:nvPr>
        </p:nvSpPr>
        <p:spPr bwMode="auto">
          <a:xfrm>
            <a:off x="1" y="8917127"/>
            <a:ext cx="3078383" cy="469745"/>
          </a:xfrm>
          <a:prstGeom prst="rect">
            <a:avLst/>
          </a:prstGeom>
          <a:noFill/>
          <a:ln w="9525">
            <a:noFill/>
            <a:miter lim="800000"/>
          </a:ln>
          <a:effectLst/>
        </p:spPr>
        <p:txBody>
          <a:bodyPr vert="horz" wrap="square" lIns="94575" tIns="47288" rIns="94575" bIns="47288" numCol="1" anchor="b" anchorCtr="0" compatLnSpc="1"/>
          <a:lstStyle>
            <a:lvl1pPr>
              <a:defRPr sz="1200">
                <a:latin typeface="Calibri" panose="020F0502020204030204" pitchFamily="34"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4022486" y="8917127"/>
            <a:ext cx="3078383" cy="469745"/>
          </a:xfrm>
          <a:prstGeom prst="rect">
            <a:avLst/>
          </a:prstGeom>
          <a:noFill/>
          <a:ln w="9525">
            <a:noFill/>
            <a:miter lim="800000"/>
          </a:ln>
          <a:effectLst/>
        </p:spPr>
        <p:txBody>
          <a:bodyPr vert="horz" wrap="square" lIns="94575" tIns="47288" rIns="94575" bIns="47288" numCol="1" anchor="b" anchorCtr="0" compatLnSpc="1"/>
          <a:lstStyle>
            <a:lvl1pPr algn="r">
              <a:defRPr sz="1200">
                <a:latin typeface="Calibri" panose="020F0502020204030204" pitchFamily="34" charset="0"/>
                <a:cs typeface="+mn-cs"/>
              </a:defRPr>
            </a:lvl1pPr>
          </a:lstStyle>
          <a:p>
            <a:pPr>
              <a:defRPr/>
            </a:pPr>
            <a:fld id="{446037A2-A146-4AFA-A36B-418E91F740ED}" type="slidenum">
              <a:rPr lang="en-US" smtClean="0"/>
              <a:pPr>
                <a:defRPr/>
              </a:pPr>
              <a:t>‹#›</a:t>
            </a:fld>
            <a:endParaRPr lang="en-US"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3926269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3867425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3153288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Significant</a:t>
            </a:r>
            <a:r>
              <a:rPr lang="en-US" baseline="0" dirty="0"/>
              <a:t> disability means: </a:t>
            </a:r>
            <a:r>
              <a:rPr lang="en-US" dirty="0"/>
              <a:t>an individual with a severe physical or mental impairment whose ability to function independently in the family or community or whose ability to obtain, maintain, or advance in employment is substantially limited and for whom the delivery of independent living services will improve the ability to function, continue functioning, or move toward functioning independently in the family or community or to continue in employment, respectively.8 </a:t>
            </a:r>
          </a:p>
        </p:txBody>
      </p:sp>
    </p:spTree>
    <p:extLst>
      <p:ext uri="{BB962C8B-B14F-4D97-AF65-F5344CB8AC3E}">
        <p14:creationId xmlns:p14="http://schemas.microsoft.com/office/powerpoint/2010/main" val="7526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8976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54617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15</a:t>
            </a:fld>
            <a:endParaRPr lang="en-US" dirty="0"/>
          </a:p>
        </p:txBody>
      </p:sp>
    </p:spTree>
    <p:extLst>
      <p:ext uri="{BB962C8B-B14F-4D97-AF65-F5344CB8AC3E}">
        <p14:creationId xmlns:p14="http://schemas.microsoft.com/office/powerpoint/2010/main" val="1574927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16</a:t>
            </a:fld>
            <a:endParaRPr lang="en-US" dirty="0"/>
          </a:p>
        </p:txBody>
      </p:sp>
    </p:spTree>
    <p:extLst>
      <p:ext uri="{BB962C8B-B14F-4D97-AF65-F5344CB8AC3E}">
        <p14:creationId xmlns:p14="http://schemas.microsoft.com/office/powerpoint/2010/main" val="3892772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919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xfrm>
            <a:off x="6477000" y="6248400"/>
            <a:ext cx="2362200" cy="244475"/>
          </a:xfrm>
        </p:spPr>
        <p:txBody>
          <a:bodyPr/>
          <a:lstStyle>
            <a:lvl1pPr>
              <a:defRPr sz="1200"/>
            </a:lvl1pPr>
          </a:lstStyle>
          <a:p>
            <a:pPr>
              <a:defRPr/>
            </a:pPr>
            <a:fld id="{C7C8ACA3-9F92-4AD5-9E39-716CB6917A7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029200"/>
          </a:xfrm>
        </p:spPr>
        <p:txBody>
          <a:bodyPr/>
          <a:lstStyle>
            <a:lvl1pPr>
              <a:defRPr sz="2600"/>
            </a:lvl1pPr>
            <a:lvl2pPr>
              <a:defRPr sz="24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6477000" y="6172200"/>
            <a:ext cx="2362200" cy="244475"/>
          </a:xfrm>
        </p:spPr>
        <p:txBody>
          <a:bodyPr/>
          <a:lstStyle>
            <a:lvl1pPr>
              <a:defRPr sz="1200"/>
            </a:lvl1pPr>
          </a:lstStyle>
          <a:p>
            <a:pPr>
              <a:defRPr/>
            </a:pPr>
            <a:fld id="{F2DF5F09-D78D-44DB-A338-E90D23C46220}" type="slidenum">
              <a:rPr lang="en-US" smtClean="0"/>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4CF5312C-8747-4F3B-BF17-2BCC2CA352B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F42DF3E2-0175-464B-95E4-5D6CFE69800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ln>
        </p:spPr>
        <p:txBody>
          <a:bodyPr vert="horz" wrap="square" lIns="91440" tIns="45720" rIns="91440" bIns="45720" numCol="1" anchor="ctr" anchorCtr="0" compatLnSpc="1"/>
          <a:lstStyle/>
          <a:p>
            <a:pPr lvl="0"/>
            <a:r>
              <a:rPr lang="en-US" dirty="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ln>
        </p:spPr>
        <p:txBody>
          <a:bodyPr vert="horz" wrap="square" lIns="91440" tIns="45720" rIns="91440" bIns="45720"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6477000" y="6324600"/>
            <a:ext cx="2362200" cy="244475"/>
          </a:xfrm>
          <a:prstGeom prst="rect">
            <a:avLst/>
          </a:prstGeom>
          <a:noFill/>
          <a:ln w="9525">
            <a:noFill/>
            <a:miter lim="800000"/>
          </a:ln>
          <a:effectLst/>
        </p:spPr>
        <p:txBody>
          <a:bodyPr vert="horz" wrap="square" lIns="91440" tIns="45720" rIns="91440" bIns="45720" numCol="1" anchor="t" anchorCtr="0" compatLnSpc="1"/>
          <a:lstStyle>
            <a:lvl1pPr algn="r">
              <a:defRPr sz="1200" b="1">
                <a:latin typeface="Calibri" panose="020F0502020204030204" pitchFamily="34"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24600"/>
            <a:ext cx="4572000" cy="200055"/>
          </a:xfrm>
          <a:prstGeom prst="rect">
            <a:avLst/>
          </a:prstGeom>
          <a:noFill/>
          <a:ln>
            <a:noFill/>
          </a:ln>
        </p:spPr>
        <p:txBody>
          <a:bodyPr>
            <a:spAutoFit/>
          </a:bodyPr>
          <a:lstStyle/>
          <a:p>
            <a:pPr>
              <a:defRPr/>
            </a:pPr>
            <a:r>
              <a:rPr lang="en-US" sz="700" b="1" dirty="0">
                <a:latin typeface="Calibri" panose="020F0502020204030204" pitchFamily="34" charset="0"/>
                <a:cs typeface="Calibri" panose="020F0502020204030204" pitchFamily="34" charset="0"/>
              </a:rPr>
              <a:t>IL-NET, a project of ILRU – Independent Living Research Utilization</a:t>
            </a:r>
          </a:p>
        </p:txBody>
      </p:sp>
      <p:pic>
        <p:nvPicPr>
          <p:cNvPr id="6" name="Picture 5" descr="ilru logo - red block letters ilru lowercase with blue eyebrow swoosh above"/>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924800" y="122238"/>
            <a:ext cx="1088994" cy="62919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rtl="0" eaLnBrk="0" fontAlgn="base" hangingPunct="0">
        <a:spcBef>
          <a:spcPct val="0"/>
        </a:spcBef>
        <a:spcAft>
          <a:spcPct val="0"/>
        </a:spcAft>
        <a:defRPr sz="2800" b="1">
          <a:solidFill>
            <a:schemeClr val="accent2"/>
          </a:solidFill>
          <a:latin typeface="Calibri" panose="020F0502020204030204" pitchFamily="34" charset="0"/>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Calibri Light" panose="020F0302020204030204" pitchFamily="34" charset="0"/>
        </a:defRPr>
      </a:lvl2pPr>
      <a:lvl3pPr marL="11430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3pPr>
      <a:lvl4pPr marL="1600200" indent="-228600" algn="l" rtl="0" eaLnBrk="0" fontAlgn="base" hangingPunct="0">
        <a:spcBef>
          <a:spcPct val="20000"/>
        </a:spcBef>
        <a:spcAft>
          <a:spcPct val="0"/>
        </a:spcAft>
        <a:buChar char="–"/>
        <a:defRPr>
          <a:solidFill>
            <a:schemeClr val="tx1"/>
          </a:solidFill>
          <a:latin typeface="Calibri Light" panose="020F0302020204030204" pitchFamily="34" charset="0"/>
        </a:defRPr>
      </a:lvl4pPr>
      <a:lvl5pPr marL="2057400" indent="-228600" algn="l" rtl="0" eaLnBrk="0" fontAlgn="base" hangingPunct="0">
        <a:spcBef>
          <a:spcPct val="20000"/>
        </a:spcBef>
        <a:spcAft>
          <a:spcPct val="0"/>
        </a:spcAft>
        <a:buChar char="»"/>
        <a:defRPr>
          <a:solidFill>
            <a:schemeClr val="tx1"/>
          </a:solidFill>
          <a:latin typeface="Calibri Light" panose="020F03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r20.rs6.net/tn.jsp?f=001Zl3cjxp6yaSsLVoXb2oMwbuKLxqxB-AdK_mrGxmYS4GKxzkIDfmhQejkpwA4jNQqxYHJorZ499OOgOAmpisDacLA4F2ykb4AaTS4iuh_WQV6j4esWBKMB5myXD-tIorL_GNlt2DhRuwtyeLeYLrQXboo0Mkm8fMXWayvLUt5UuZe4_ULT9BitrUNHXbQq6qauYnpywWta6w4qolnWUgeEX41iFTJ1Kkfw_m39NPsm-HMwCaNCZIuoBT7VceYjkgUvcePgprk2O1RByaKp6LI_JWALlMFBYehKd-pO47n2HL0mpUWjgsjUI-kJlfn8rYPVpqshfBG7AMlrHkf188wiCwNAZ8WRa-T3auzsKUsPCmHRsWIMD9tg7qRp-wbm8oK6rmhNT2CTzlDTwGqqDs8pVI4SpKcqY5ElESEbRhv3jVjl2Gk9iIMs7XqEhXi3TDk56-5MmjuIrn-VcWm2GX0QQDdaVjot3drEQeqNy1x95lanMOPwxiGeu2vlxbMt5w1cKVRuz-h62vDaIgAqP27MKQrCXHM022kJBFuG6qkSZqGwEe6qTy2oj1r09itHPzm4VrWZvHr1E76VbiONenqqCT0BjHA7StWlCSAxzYOkTEuZcANqEK2tgoLZgb6cOa2PW1QBVYqrbZwVLIE3m6wfJwKi_5hmgkMDH5BmWODLZfWmle4yn87tMwA85Ow2GNs1AjDzJ7ITW13Wu5fJtGipvsNuW2B_FjbiONkmNjF96OpQ8K8858SFFsnHkFNw3sVFOKZV9L1QnOy80QI9h7RxkISb1MYpYFjf492yB0RL5thHTUT0UZM-O9k4gbL2WHRgR2uq-mM4lmdAlmuitvToJsph4JF9U-h9RIIjuhKY9L9hSG8bfiQLAY6zyK-CQSRWwJQJoWlITRPhmiqXM96BANpueV6ZKhAXzxriG3kjZYWUSPJYJH3V0B0JcWHEgPDMUk5yb4C7yI=&amp;c=3w3MITsWqwVuaH3DQvDepPf1RwhcgZZi87RKU9AmIw7-CCgIREJIng==&amp;ch=P5Jfr-3w4CewPp2QRyLGRl6FTZl0zFe4-U79D-PBsWmFfEEOQ7iVvQ=="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20.rs6.net/tn.jsp?f=001Zl3cjxp6yaSsLVoXb2oMwbuKLxqxB-AdK_mrGxmYS4GKxzkIDfmhQcy7mg257LiaCiEEQ3UfBuvKItjLlNC41Zz3e-N5KPdTYJ5mPnfz94t5sEyTeyJVgt9uRkkxIpCDwQ3tNgCJ6V45m1emGETFpR9_SBEBpTUYmDIlBvg6blsYy3RW7za4BQ==&amp;c=3w3MITsWqwVuaH3DQvDepPf1RwhcgZZi87RKU9AmIw7-CCgIREJIng==&amp;ch=P5Jfr-3w4CewPp2QRyLGRl6FTZl0zFe4-U79D-PBsWmFfEEOQ7iVvQ=="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lru.org/alphabet-soup-independent-living-acronym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cc02.safelinks.protection.outlook.com/?url=https%3A%2F%2Fportal.q90.com%2Fexternal%2Flogin.php&amp;data=05%7C01%7CJennifer.Martin%40acl.hhs.gov%7Cbb9de1e85bc64e7d721408dbdee35cd6%7Cd58addea50534a808499ba4d944910df%7C0%7C0%7C638348840333464084%7CUnknown%7CTWFpbGZsb3d8eyJWIjoiMC4wLjAwMDAiLCJQIjoiV2luMzIiLCJBTiI6Ik1haWwiLCJXVCI6Mn0%3D%7C3000%7C%7C%7C&amp;sdata=M6thOxrIWb4qCM%2F%2FAmaumctcmrAwvXahdo%2FZHUVIOjg%3D&amp;reserved=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title" idx="4294967295"/>
          </p:nvPr>
        </p:nvSpPr>
        <p:spPr bwMode="auto">
          <a:xfrm>
            <a:off x="744538" y="739775"/>
            <a:ext cx="7726362" cy="5110163"/>
          </a:xfrm>
          <a:prstGeom prst="rect">
            <a:avLst/>
          </a:prstGeom>
          <a:noFill/>
          <a:ln w="9525">
            <a:noFill/>
            <a:prstDash/>
            <a:miter lim="800000"/>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059" b="0" i="0" u="none" strike="noStrike" kern="0" cap="none" spc="0" normalizeH="0" baseline="0" noProof="0" dirty="0">
                <a:ln>
                  <a:noFill/>
                </a:ln>
                <a:solidFill>
                  <a:schemeClr val="bg2">
                    <a:lumMod val="20000"/>
                    <a:lumOff val="80000"/>
                  </a:schemeClr>
                </a:solidFill>
                <a:effectLst/>
                <a:uLnTx/>
                <a:uFillTx/>
                <a:latin typeface="Arial Rounded MT Bold" panose="020F0704030504030204" pitchFamily="34" charset="0"/>
                <a:ea typeface="+mn-ea"/>
                <a:cs typeface="+mn-cs"/>
              </a:rPr>
              <a:t>&gt;&gt; SLIDE / DIAPOSITIVA </a:t>
            </a:r>
            <a:fld id="{7CBCAEA1-DC42-4825-B807-41CA39641A2F}" type="slidenum">
              <a:rPr kumimoji="0" lang="en-US" sz="1059" b="0" i="0" u="none" strike="noStrike" kern="0" cap="none" spc="0" normalizeH="0" baseline="0" noProof="0" smtClean="0">
                <a:ln>
                  <a:noFill/>
                </a:ln>
                <a:solidFill>
                  <a:schemeClr val="bg2">
                    <a:lumMod val="20000"/>
                    <a:lumOff val="80000"/>
                  </a:schemeClr>
                </a:solidFill>
                <a:effectLst/>
                <a:uLnTx/>
                <a:uFillTx/>
                <a:latin typeface="Arial Rounded MT Bold" panose="020F0704030504030204" pitchFamily="34" charset="0"/>
                <a:ea typeface="+mn-ea"/>
                <a:cs typeface="+mn-cs"/>
              </a:rPr>
              <a:pPr marL="0" marR="0" lvl="0" indent="0" algn="ctr" defTabSz="914400" rtl="0" eaLnBrk="0" fontAlgn="base" latinLnBrk="0" hangingPunct="0">
                <a:lnSpc>
                  <a:spcPct val="100000"/>
                </a:lnSpc>
                <a:spcBef>
                  <a:spcPct val="20000"/>
                </a:spcBef>
                <a:spcAft>
                  <a:spcPct val="0"/>
                </a:spcAft>
                <a:buClrTx/>
                <a:buSzTx/>
                <a:buFontTx/>
                <a:buNone/>
                <a:tabLst/>
                <a:defRPr/>
              </a:pPr>
              <a:t>1</a:t>
            </a:fld>
            <a:endParaRPr kumimoji="0" lang="en-US" sz="1059" b="0" i="0" u="none" strike="noStrike" kern="0" cap="none" spc="0" normalizeH="0" baseline="0" noProof="0" dirty="0">
              <a:ln>
                <a:noFill/>
              </a:ln>
              <a:solidFill>
                <a:schemeClr val="bg2">
                  <a:lumMod val="20000"/>
                  <a:lumOff val="80000"/>
                </a:schemeClr>
              </a:solidFill>
              <a:effectLst/>
              <a:uLnTx/>
              <a:uFillTx/>
              <a:latin typeface="Arial Rounded MT Bold" panose="020F07040305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059" b="1" i="0" u="none" strike="noStrike" kern="0" cap="none" spc="0" normalizeH="0" baseline="0" noProof="0" dirty="0">
              <a:ln>
                <a:noFill/>
              </a:ln>
              <a:solidFill>
                <a:srgbClr val="333399"/>
              </a:solidFill>
              <a:effectLst/>
              <a:uLnTx/>
              <a:uFillTx/>
              <a:latin typeface="Arial Rounded MT Bold" panose="020F07040305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600" b="1" i="0" u="none" strike="noStrike" kern="0" cap="none" spc="0" normalizeH="0" baseline="0" noProof="0" dirty="0">
                <a:ln>
                  <a:noFill/>
                </a:ln>
                <a:solidFill>
                  <a:srgbClr val="333399"/>
                </a:solidFill>
                <a:effectLst/>
                <a:uLnTx/>
                <a:uFillTx/>
                <a:latin typeface="Calibri" panose="020F0502020204030204" pitchFamily="34" charset="0"/>
                <a:ea typeface="Verdana" panose="020B0604030504040204" pitchFamily="34" charset="0"/>
                <a:cs typeface="Calibri" panose="020F0502020204030204" pitchFamily="34" charset="0"/>
              </a:rPr>
              <a:t>IL-NET National Training and Technical Assistance Center for Independent Living</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panose="020F0502020204030204" pitchFamily="34" charset="0"/>
              <a:ea typeface="Verdana" panose="020B0604030504040204" pitchFamily="34" charset="0"/>
              <a:cs typeface="Calibri" panose="020F0502020204030204" pitchFamily="34" charset="0"/>
            </a:endParaRPr>
          </a:p>
        </p:txBody>
      </p:sp>
      <p:pic>
        <p:nvPicPr>
          <p:cNvPr id="8" name="Picture 5" descr="ILRU logo in block red letters with blue eyebrow swoosh above and below Independent Living Research utilization. www.ilru.org. "/>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1786537" y="1949824"/>
            <a:ext cx="5407639" cy="2823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45191" y="6452619"/>
            <a:ext cx="4364691" cy="214546"/>
          </a:xfrm>
          <a:prstGeom prst="rect">
            <a:avLst/>
          </a:prstGeom>
        </p:spPr>
        <p:txBody>
          <a:bodyPr wrap="square">
            <a:spAutoFit/>
          </a:bodyPr>
          <a:lstStyle/>
          <a:p>
            <a:r>
              <a:rPr lang="en-US" sz="794" dirty="0"/>
              <a:t>ILRU T&amp;TA Center</a:t>
            </a:r>
          </a:p>
        </p:txBody>
      </p:sp>
    </p:spTree>
    <p:extLst>
      <p:ext uri="{BB962C8B-B14F-4D97-AF65-F5344CB8AC3E}">
        <p14:creationId xmlns:p14="http://schemas.microsoft.com/office/powerpoint/2010/main" val="2722975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C44CC8-01AB-D373-9F71-C30AA2A6E4F5}"/>
              </a:ext>
            </a:extLst>
          </p:cNvPr>
          <p:cNvSpPr>
            <a:spLocks noGrp="1"/>
          </p:cNvSpPr>
          <p:nvPr>
            <p:ph idx="1"/>
          </p:nvPr>
        </p:nvSpPr>
        <p:spPr/>
        <p:txBody>
          <a:bodyPr/>
          <a:lstStyle/>
          <a:p>
            <a:r>
              <a:rPr lang="en-US" dirty="0"/>
              <a:t>There is no specific requirement for when you move a record or file from active to inactive. </a:t>
            </a:r>
          </a:p>
          <a:p>
            <a:r>
              <a:rPr lang="en-US" dirty="0"/>
              <a:t>Most centers look at 90 days, 6 months, or at the end of the year. Follow your own policies.</a:t>
            </a:r>
          </a:p>
          <a:p>
            <a:r>
              <a:rPr lang="en-US" dirty="0"/>
              <a:t>You should be able to open the file again at any time.</a:t>
            </a:r>
          </a:p>
          <a:p>
            <a:r>
              <a:rPr lang="en-US" dirty="0"/>
              <a:t>Opening the inactive file should not result in a new person, just in a person moving from inactive to active.</a:t>
            </a:r>
          </a:p>
          <a:p>
            <a:r>
              <a:rPr lang="en-US" dirty="0"/>
              <a:t>If your database provider is creating an addition person or record, this needs to be resolved.</a:t>
            </a:r>
          </a:p>
        </p:txBody>
      </p:sp>
      <p:sp>
        <p:nvSpPr>
          <p:cNvPr id="3" name="Slide Number Placeholder 2">
            <a:extLst>
              <a:ext uri="{FF2B5EF4-FFF2-40B4-BE49-F238E27FC236}">
                <a16:creationId xmlns:a16="http://schemas.microsoft.com/office/drawing/2014/main" id="{ACD94AC7-10A9-B654-C07C-2C35355CAF0E}"/>
              </a:ext>
            </a:extLst>
          </p:cNvPr>
          <p:cNvSpPr>
            <a:spLocks noGrp="1"/>
          </p:cNvSpPr>
          <p:nvPr>
            <p:ph type="sldNum" sz="quarter" idx="10"/>
          </p:nvPr>
        </p:nvSpPr>
        <p:spPr/>
        <p:txBody>
          <a:bodyPr/>
          <a:lstStyle/>
          <a:p>
            <a:pPr>
              <a:defRPr/>
            </a:pPr>
            <a:fld id="{F2DF5F09-D78D-44DB-A338-E90D23C46220}" type="slidenum">
              <a:rPr lang="en-US" smtClean="0"/>
              <a:t>10</a:t>
            </a:fld>
            <a:endParaRPr lang="en-US" dirty="0"/>
          </a:p>
        </p:txBody>
      </p:sp>
      <p:sp>
        <p:nvSpPr>
          <p:cNvPr id="4" name="Title 3">
            <a:extLst>
              <a:ext uri="{FF2B5EF4-FFF2-40B4-BE49-F238E27FC236}">
                <a16:creationId xmlns:a16="http://schemas.microsoft.com/office/drawing/2014/main" id="{CABEEF0F-2E50-5688-8517-2B362BC9765B}"/>
              </a:ext>
            </a:extLst>
          </p:cNvPr>
          <p:cNvSpPr>
            <a:spLocks noGrp="1"/>
          </p:cNvSpPr>
          <p:nvPr>
            <p:ph type="title"/>
          </p:nvPr>
        </p:nvSpPr>
        <p:spPr/>
        <p:txBody>
          <a:bodyPr/>
          <a:lstStyle/>
          <a:p>
            <a:r>
              <a:rPr lang="en-US" dirty="0"/>
              <a:t>Open and closing “cases” or “files”</a:t>
            </a:r>
          </a:p>
        </p:txBody>
      </p:sp>
    </p:spTree>
    <p:extLst>
      <p:ext uri="{BB962C8B-B14F-4D97-AF65-F5344CB8AC3E}">
        <p14:creationId xmlns:p14="http://schemas.microsoft.com/office/powerpoint/2010/main" val="4022125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077200" cy="792162"/>
          </a:xfrm>
        </p:spPr>
        <p:txBody>
          <a:bodyPr/>
          <a:lstStyle/>
          <a:p>
            <a:r>
              <a:rPr lang="en-US" dirty="0"/>
              <a:t>Are you running reports now to check this year?</a:t>
            </a:r>
          </a:p>
        </p:txBody>
      </p:sp>
      <p:sp>
        <p:nvSpPr>
          <p:cNvPr id="3" name="Content Placeholder 2"/>
          <p:cNvSpPr>
            <a:spLocks noGrp="1"/>
          </p:cNvSpPr>
          <p:nvPr>
            <p:ph idx="1"/>
          </p:nvPr>
        </p:nvSpPr>
        <p:spPr>
          <a:xfrm>
            <a:off x="228600" y="1265237"/>
            <a:ext cx="8708571" cy="5029200"/>
          </a:xfrm>
        </p:spPr>
        <p:txBody>
          <a:bodyPr/>
          <a:lstStyle/>
          <a:p>
            <a:r>
              <a:rPr lang="en-US" dirty="0"/>
              <a:t>You can generate reports from your consumer data base to check the progress monthly and/or year to date.</a:t>
            </a:r>
          </a:p>
          <a:p>
            <a:r>
              <a:rPr lang="en-US" dirty="0"/>
              <a:t>You can run reports per staff member so they can see for themselves the work they have been doing.</a:t>
            </a:r>
          </a:p>
          <a:p>
            <a:r>
              <a:rPr lang="en-US" dirty="0"/>
              <a:t>This is an important way to check the quality and completeness of your record keeping before the year is over.</a:t>
            </a:r>
          </a:p>
          <a:p>
            <a:pPr marL="0" indent="0">
              <a:buNone/>
            </a:pPr>
            <a:endParaRPr lang="en-US" dirty="0"/>
          </a:p>
          <a:p>
            <a:endParaRPr lang="en-US" dirty="0"/>
          </a:p>
          <a:p>
            <a:pPr marL="0" indent="0">
              <a:buNone/>
            </a:pPr>
            <a:endParaRPr lang="en-US" dirty="0">
              <a:latin typeface="Calibri Light"/>
              <a:cs typeface="Calibri Light"/>
            </a:endParaRP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11</a:t>
            </a:fld>
            <a:endParaRPr lang="en-US" dirty="0"/>
          </a:p>
        </p:txBody>
      </p:sp>
    </p:spTree>
    <p:extLst>
      <p:ext uri="{BB962C8B-B14F-4D97-AF65-F5344CB8AC3E}">
        <p14:creationId xmlns:p14="http://schemas.microsoft.com/office/powerpoint/2010/main" val="2671244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a:t>Maintaining a Client Information File</a:t>
            </a:r>
            <a:endParaRPr lang="en-US" sz="2400" b="0" dirty="0"/>
          </a:p>
        </p:txBody>
      </p:sp>
      <p:sp>
        <p:nvSpPr>
          <p:cNvPr id="2" name="Content Placeholder 1"/>
          <p:cNvSpPr>
            <a:spLocks noGrp="1"/>
          </p:cNvSpPr>
          <p:nvPr>
            <p:ph idx="1"/>
          </p:nvPr>
        </p:nvSpPr>
        <p:spPr>
          <a:xfrm>
            <a:off x="304800" y="1219200"/>
            <a:ext cx="8610600" cy="5029200"/>
          </a:xfrm>
        </p:spPr>
        <p:txBody>
          <a:bodyPr/>
          <a:lstStyle/>
          <a:p>
            <a:pPr marL="0" indent="0">
              <a:buNone/>
            </a:pPr>
            <a:endParaRPr lang="en-US" sz="2400"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12</a:t>
            </a:fld>
            <a:endParaRPr lang="en-US" dirty="0"/>
          </a:p>
        </p:txBody>
      </p:sp>
      <p:sp>
        <p:nvSpPr>
          <p:cNvPr id="5" name="Content Placeholder 1">
            <a:extLst>
              <a:ext uri="{FF2B5EF4-FFF2-40B4-BE49-F238E27FC236}">
                <a16:creationId xmlns:a16="http://schemas.microsoft.com/office/drawing/2014/main" id="{B2EC0214-25DC-9DEF-2AC6-6926ADB982FA}"/>
              </a:ext>
            </a:extLst>
          </p:cNvPr>
          <p:cNvSpPr txBox="1">
            <a:spLocks/>
          </p:cNvSpPr>
          <p:nvPr/>
        </p:nvSpPr>
        <p:spPr bwMode="auto">
          <a:xfrm>
            <a:off x="228600" y="990600"/>
            <a:ext cx="8610600" cy="5257800"/>
          </a:xfrm>
          <a:prstGeom prst="rect">
            <a:avLst/>
          </a:prstGeom>
          <a:no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6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Char char="–"/>
              <a:defRPr sz="2400">
                <a:solidFill>
                  <a:schemeClr val="tx1"/>
                </a:solidFill>
                <a:latin typeface="Calibri Light" panose="020F0302020204030204" pitchFamily="34" charset="0"/>
              </a:defRPr>
            </a:lvl2pPr>
            <a:lvl3pPr marL="1143000" indent="-228600" algn="l" rtl="0" eaLnBrk="0" fontAlgn="base" hangingPunct="0">
              <a:spcBef>
                <a:spcPct val="20000"/>
              </a:spcBef>
              <a:spcAft>
                <a:spcPct val="0"/>
              </a:spcAft>
              <a:buChar char="•"/>
              <a:defRPr sz="2400">
                <a:solidFill>
                  <a:schemeClr val="tx1"/>
                </a:solidFill>
                <a:latin typeface="Calibri Light" panose="020F0302020204030204" pitchFamily="34" charset="0"/>
              </a:defRPr>
            </a:lvl3pPr>
            <a:lvl4pPr marL="16002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4pPr>
            <a:lvl5pPr marL="20574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Document notes (narrative entries) in the CIF for each contact with the consumer.</a:t>
            </a:r>
          </a:p>
          <a:p>
            <a:pPr lvl="1"/>
            <a:r>
              <a:rPr lang="en-US" kern="0" dirty="0"/>
              <a:t>Narratives should show the CIL’s role in developing and achieving the consumer’s goal.</a:t>
            </a:r>
          </a:p>
          <a:p>
            <a:r>
              <a:rPr lang="en-US" kern="0" dirty="0"/>
              <a:t>Review forms and information in the CIF to ensure information is up-to-date.</a:t>
            </a:r>
          </a:p>
          <a:p>
            <a:r>
              <a:rPr lang="en-US" kern="0" dirty="0"/>
              <a:t>Review the ILP with the consumer-Annual reviews are required.</a:t>
            </a:r>
          </a:p>
          <a:p>
            <a:r>
              <a:rPr lang="en-US" dirty="0"/>
              <a:t>The CIF should be closed, and end dates added, if joint activities are not occurring.</a:t>
            </a:r>
          </a:p>
          <a:p>
            <a:r>
              <a:rPr lang="en-US" dirty="0"/>
              <a:t>Closure dates are determined by the CIL.</a:t>
            </a:r>
          </a:p>
          <a:p>
            <a:r>
              <a:rPr lang="en-US" dirty="0"/>
              <a:t>The record may be opened again any time.</a:t>
            </a:r>
          </a:p>
          <a:p>
            <a:pPr marL="0" indent="0">
              <a:buNone/>
            </a:pPr>
            <a:endParaRPr lang="en-US" kern="0" dirty="0"/>
          </a:p>
        </p:txBody>
      </p:sp>
    </p:spTree>
    <p:extLst>
      <p:ext uri="{BB962C8B-B14F-4D97-AF65-F5344CB8AC3E}">
        <p14:creationId xmlns:p14="http://schemas.microsoft.com/office/powerpoint/2010/main" val="2187213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8AA449-7D36-2778-7D27-E93B66529D1E}"/>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13</a:t>
            </a:fld>
            <a:endParaRPr lang="en-US" dirty="0"/>
          </a:p>
        </p:txBody>
      </p:sp>
      <p:sp>
        <p:nvSpPr>
          <p:cNvPr id="4" name="Title 3">
            <a:extLst>
              <a:ext uri="{FF2B5EF4-FFF2-40B4-BE49-F238E27FC236}">
                <a16:creationId xmlns:a16="http://schemas.microsoft.com/office/drawing/2014/main" id="{DF461274-1CDE-E92F-58AB-507769816BED}"/>
              </a:ext>
            </a:extLst>
          </p:cNvPr>
          <p:cNvSpPr>
            <a:spLocks noGrp="1"/>
          </p:cNvSpPr>
          <p:nvPr>
            <p:ph type="title"/>
          </p:nvPr>
        </p:nvSpPr>
        <p:spPr/>
        <p:txBody>
          <a:bodyPr/>
          <a:lstStyle/>
          <a:p>
            <a:pPr lvl="0">
              <a:defRPr/>
            </a:pPr>
            <a:r>
              <a:rPr lang="en-US" dirty="0"/>
              <a:t>Closing the Client Information File</a:t>
            </a:r>
          </a:p>
        </p:txBody>
      </p:sp>
      <p:sp>
        <p:nvSpPr>
          <p:cNvPr id="2" name="Content Placeholder 1">
            <a:extLst>
              <a:ext uri="{FF2B5EF4-FFF2-40B4-BE49-F238E27FC236}">
                <a16:creationId xmlns:a16="http://schemas.microsoft.com/office/drawing/2014/main" id="{B2EC0214-25DC-9DEF-2AC6-6926ADB982FA}"/>
              </a:ext>
            </a:extLst>
          </p:cNvPr>
          <p:cNvSpPr>
            <a:spLocks noGrp="1"/>
          </p:cNvSpPr>
          <p:nvPr>
            <p:ph idx="1"/>
          </p:nvPr>
        </p:nvSpPr>
        <p:spPr>
          <a:xfrm>
            <a:off x="119743" y="968829"/>
            <a:ext cx="8839200" cy="5562600"/>
          </a:xfrm>
        </p:spPr>
        <p:txBody>
          <a:bodyPr/>
          <a:lstStyle/>
          <a:p>
            <a:r>
              <a:rPr lang="en-US" dirty="0"/>
              <a:t>Close active files when the consumer: achieves goals, requests to discontinue services, moves and doesn’t provide updated contact information, or is deceased. </a:t>
            </a:r>
          </a:p>
          <a:p>
            <a:pPr marL="0" indent="0">
              <a:buNone/>
            </a:pPr>
            <a:endParaRPr lang="en-US" sz="2000" dirty="0"/>
          </a:p>
          <a:p>
            <a:pPr marL="0" indent="0">
              <a:buNone/>
            </a:pPr>
            <a:r>
              <a:rPr lang="en-US" b="1" u="sng" dirty="0"/>
              <a:t>Steps to closing a file:</a:t>
            </a:r>
          </a:p>
          <a:p>
            <a:pPr marL="514350" indent="-514350">
              <a:buFont typeface="+mj-lt"/>
              <a:buAutoNum type="arabicPeriod"/>
            </a:pPr>
            <a:r>
              <a:rPr lang="en-US" dirty="0"/>
              <a:t>Notify the consumer in writing that the CIF will be closed.</a:t>
            </a:r>
          </a:p>
          <a:p>
            <a:pPr marL="514350" indent="-514350">
              <a:buFont typeface="+mj-lt"/>
              <a:buAutoNum type="arabicPeriod"/>
            </a:pPr>
            <a:r>
              <a:rPr lang="en-US" dirty="0"/>
              <a:t>Add a closure note and a signed/dated copy of the closure letter in the CIF. </a:t>
            </a:r>
          </a:p>
          <a:p>
            <a:pPr marL="514350" indent="-514350">
              <a:buFont typeface="+mj-lt"/>
              <a:buAutoNum type="arabicPeriod"/>
            </a:pPr>
            <a:r>
              <a:rPr lang="en-US" dirty="0"/>
              <a:t>Add an end date to the ILP or Goal.</a:t>
            </a:r>
          </a:p>
          <a:p>
            <a:pPr marL="514350" indent="-514350">
              <a:buFont typeface="+mj-lt"/>
              <a:buAutoNum type="arabicPeriod"/>
            </a:pPr>
            <a:r>
              <a:rPr lang="en-US" dirty="0"/>
              <a:t>Add an end date and reason for closure to the CIF. </a:t>
            </a:r>
          </a:p>
          <a:p>
            <a:pPr marL="514350" indent="-514350">
              <a:buFont typeface="+mj-lt"/>
              <a:buAutoNum type="arabicPeriod"/>
            </a:pPr>
            <a:r>
              <a:rPr lang="en-US" dirty="0"/>
              <a:t>Refer consumer to other programs or agencies, as needed.</a:t>
            </a:r>
          </a:p>
          <a:p>
            <a:pPr marL="514350" indent="-514350">
              <a:buFont typeface="+mj-lt"/>
              <a:buAutoNum type="arabicPeriod"/>
            </a:pPr>
            <a:r>
              <a:rPr lang="en-US" dirty="0"/>
              <a:t>Move the file to an inactive status and archive the file. </a:t>
            </a:r>
          </a:p>
          <a:p>
            <a:pPr marL="514350" indent="-514350">
              <a:buFont typeface="+mj-lt"/>
              <a:buAutoNum type="arabicPeriod"/>
            </a:pPr>
            <a:endParaRPr lang="en-US" dirty="0"/>
          </a:p>
          <a:p>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8145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8EB8-E8A6-4794-9A3A-ABD392722A6F}"/>
              </a:ext>
            </a:extLst>
          </p:cNvPr>
          <p:cNvSpPr>
            <a:spLocks noGrp="1"/>
          </p:cNvSpPr>
          <p:nvPr>
            <p:ph type="title"/>
          </p:nvPr>
        </p:nvSpPr>
        <p:spPr/>
        <p:txBody>
          <a:bodyPr/>
          <a:lstStyle/>
          <a:p>
            <a:r>
              <a:rPr lang="en-US" sz="800" dirty="0">
                <a:solidFill>
                  <a:schemeClr val="bg2">
                    <a:lumMod val="20000"/>
                    <a:lumOff val="80000"/>
                  </a:schemeClr>
                </a:solidFill>
              </a:rPr>
              <a:t>Slide  </a:t>
            </a:r>
            <a:fld id="{7EAF8DD1-C227-4C2A-B5D4-43A2614D515E}" type="slidenum">
              <a:rPr lang="en-US" sz="800" smtClean="0">
                <a:solidFill>
                  <a:schemeClr val="bg2">
                    <a:lumMod val="20000"/>
                    <a:lumOff val="80000"/>
                  </a:schemeClr>
                </a:solidFill>
              </a:rPr>
              <a:t>14</a:t>
            </a:fld>
            <a:br>
              <a:rPr lang="en-US" sz="800" dirty="0">
                <a:solidFill>
                  <a:srgbClr val="333399"/>
                </a:solidFill>
              </a:rPr>
            </a:br>
            <a:r>
              <a:rPr lang="en-US" dirty="0"/>
              <a:t>Questions?	</a:t>
            </a:r>
          </a:p>
        </p:txBody>
      </p:sp>
      <p:sp>
        <p:nvSpPr>
          <p:cNvPr id="3" name="Content Placeholder 2">
            <a:extLst>
              <a:ext uri="{FF2B5EF4-FFF2-40B4-BE49-F238E27FC236}">
                <a16:creationId xmlns:a16="http://schemas.microsoft.com/office/drawing/2014/main" id="{F60A7658-5B76-4434-80C7-FB51CA658EC4}"/>
              </a:ext>
            </a:extLst>
          </p:cNvPr>
          <p:cNvSpPr>
            <a:spLocks noGrp="1"/>
          </p:cNvSpPr>
          <p:nvPr>
            <p:ph idx="1"/>
          </p:nvPr>
        </p:nvSpPr>
        <p:spPr/>
        <p:txBody>
          <a:bodyPr/>
          <a:lstStyle/>
          <a:p>
            <a:r>
              <a:rPr lang="en-US" sz="3600" dirty="0"/>
              <a:t>What are your observations around the PPR and your record keeping to complete it? </a:t>
            </a:r>
          </a:p>
          <a:p>
            <a:r>
              <a:rPr lang="en-US" sz="3600" dirty="0"/>
              <a:t>What needs clarification?</a:t>
            </a:r>
          </a:p>
        </p:txBody>
      </p:sp>
    </p:spTree>
    <p:extLst>
      <p:ext uri="{BB962C8B-B14F-4D97-AF65-F5344CB8AC3E}">
        <p14:creationId xmlns:p14="http://schemas.microsoft.com/office/powerpoint/2010/main" val="1115172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bg2">
                    <a:lumMod val="20000"/>
                    <a:lumOff val="80000"/>
                  </a:schemeClr>
                </a:solidFill>
                <a:latin typeface="Arial Rounded MT Bold" panose="020F0704030504030204" pitchFamily="34" charset="0"/>
              </a:rPr>
              <a:t>&gt;&gt; SLIDE / DIAPOSITIVA </a:t>
            </a:r>
            <a:fld id="{3D463472-36BD-4CF6-B188-D29D9C6DE56C}" type="slidenum">
              <a:rPr lang="en-US" sz="1059" b="0">
                <a:solidFill>
                  <a:schemeClr val="bg2">
                    <a:lumMod val="20000"/>
                    <a:lumOff val="80000"/>
                  </a:schemeClr>
                </a:solidFill>
                <a:latin typeface="Arial Rounded MT Bold" panose="020F0704030504030204" pitchFamily="34" charset="0"/>
              </a:rPr>
              <a:pPr/>
              <a:t>15</a:t>
            </a:fld>
            <a:br>
              <a:rPr lang="en-US" sz="529" dirty="0">
                <a:solidFill>
                  <a:schemeClr val="bg1"/>
                </a:solidFill>
                <a:latin typeface="Verdana" panose="020B0604030504040204" pitchFamily="34" charset="0"/>
                <a:ea typeface="Verdana" panose="020B0604030504040204" pitchFamily="34" charset="0"/>
              </a:rPr>
            </a:br>
            <a:r>
              <a:rPr lang="en-US" sz="2824" dirty="0">
                <a:ea typeface="Verdana" panose="020B0604030504040204" pitchFamily="34" charset="0"/>
                <a:cs typeface="Calibri" panose="020F0502020204030204" pitchFamily="34" charset="0"/>
              </a:rPr>
              <a:t>Evaluation Survey</a:t>
            </a:r>
            <a:endParaRPr lang="en-US" sz="2118" dirty="0">
              <a:solidFill>
                <a:srgbClr val="333399"/>
              </a:solidFill>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745191" y="1365590"/>
            <a:ext cx="8396082" cy="4752822"/>
          </a:xfrm>
        </p:spPr>
        <p:txBody>
          <a:bodyPr>
            <a:noAutofit/>
          </a:bodyPr>
          <a:lstStyle/>
          <a:p>
            <a:pPr marL="0" indent="0">
              <a:buNone/>
            </a:pPr>
            <a:r>
              <a:rPr lang="en-US" sz="2400" dirty="0"/>
              <a:t>Your feedback on this webinar is important to us. At the end of the presentation, you will have the opportunity to complete a brief evaluation survey.</a:t>
            </a:r>
          </a:p>
          <a:p>
            <a:pPr marL="0" indent="0">
              <a:buNone/>
            </a:pPr>
            <a:r>
              <a:rPr lang="en-US" sz="2400" dirty="0"/>
              <a:t>Evaluation Link:  </a:t>
            </a:r>
            <a:r>
              <a:rPr lang="en-US" sz="1800" u="sng" dirty="0">
                <a:solidFill>
                  <a:srgbClr val="777777"/>
                </a:solidFill>
                <a:effectLst/>
                <a:latin typeface="Arial" panose="020B0604020202020204" pitchFamily="34" charset="0"/>
                <a:ea typeface="Aptos" panose="020B0004020202020204" pitchFamily="34" charset="0"/>
                <a:hlinkClick r:id="rId3"/>
              </a:rPr>
              <a:t>https://uthtmc.az1.qualtrics.com/jfe/form/SV_aaBRIrGmRms7SK2</a:t>
            </a:r>
            <a:endParaRPr lang="en-US" sz="2400" dirty="0"/>
          </a:p>
          <a:p>
            <a:pPr marL="0" indent="0">
              <a:buNone/>
            </a:pPr>
            <a:endParaRPr lang="en-US" sz="2400" dirty="0"/>
          </a:p>
          <a:p>
            <a:pPr marL="0" indent="0">
              <a:buNone/>
            </a:pPr>
            <a:endParaRPr lang="en-US" sz="2400" dirty="0"/>
          </a:p>
          <a:p>
            <a:pPr marL="0" indent="0">
              <a:buNone/>
            </a:pPr>
            <a:endParaRPr lang="es-ES" sz="1677" dirty="0"/>
          </a:p>
          <a:p>
            <a:pPr marL="0" indent="0">
              <a:buNone/>
            </a:pPr>
            <a:endParaRPr lang="en-US" sz="1677" dirty="0"/>
          </a:p>
        </p:txBody>
      </p:sp>
    </p:spTree>
    <p:extLst>
      <p:ext uri="{BB962C8B-B14F-4D97-AF65-F5344CB8AC3E}">
        <p14:creationId xmlns:p14="http://schemas.microsoft.com/office/powerpoint/2010/main" val="1878315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824" dirty="0">
                <a:solidFill>
                  <a:schemeClr val="bg1">
                    <a:lumMod val="75000"/>
                  </a:schemeClr>
                </a:solidFill>
                <a:latin typeface="Arial Rounded MT Bold" panose="020F0704030504030204" pitchFamily="34" charset="0"/>
              </a:rPr>
            </a:br>
            <a:br>
              <a:rPr lang="en-US" sz="2824" dirty="0">
                <a:solidFill>
                  <a:schemeClr val="bg1">
                    <a:lumMod val="75000"/>
                  </a:schemeClr>
                </a:solidFill>
                <a:latin typeface="Arial Rounded MT Bold" panose="020F0704030504030204" pitchFamily="34" charset="0"/>
              </a:rPr>
            </a:br>
            <a:r>
              <a:rPr lang="en-US" sz="1059" b="0" dirty="0">
                <a:solidFill>
                  <a:schemeClr val="bg2">
                    <a:lumMod val="20000"/>
                    <a:lumOff val="80000"/>
                  </a:schemeClr>
                </a:solidFill>
                <a:latin typeface="Arial Rounded MT Bold" panose="020F0704030504030204" pitchFamily="34" charset="0"/>
              </a:rPr>
              <a:t>&gt;&gt; SLIDE / DIAPOSITIVA </a:t>
            </a:r>
            <a:fld id="{734C42DE-C50E-4E5E-A32B-7D4934F4E058}" type="slidenum">
              <a:rPr lang="en-US" sz="1059" b="0">
                <a:solidFill>
                  <a:schemeClr val="bg2">
                    <a:lumMod val="20000"/>
                    <a:lumOff val="80000"/>
                  </a:schemeClr>
                </a:solidFill>
                <a:latin typeface="Arial Rounded MT Bold" panose="020F0704030504030204" pitchFamily="34" charset="0"/>
              </a:rPr>
              <a:pPr/>
              <a:t>16</a:t>
            </a:fld>
            <a:br>
              <a:rPr lang="en-US" sz="2824" dirty="0">
                <a:latin typeface="Verdana" panose="020B0604030504040204" pitchFamily="34" charset="0"/>
                <a:ea typeface="Verdana" panose="020B0604030504040204" pitchFamily="34" charset="0"/>
              </a:rPr>
            </a:br>
            <a:r>
              <a:rPr lang="en-US" altLang="en-US" sz="2820" dirty="0">
                <a:cs typeface="Calibri" panose="020F0502020204030204" pitchFamily="34" charset="0"/>
              </a:rPr>
              <a:t>Training P</a:t>
            </a:r>
            <a:r>
              <a:rPr lang="en-US" sz="2820" dirty="0">
                <a:ea typeface="Verdana" panose="020B0604030504040204" pitchFamily="34" charset="0"/>
                <a:cs typeface="Calibri" panose="020F0502020204030204" pitchFamily="34" charset="0"/>
              </a:rPr>
              <a:t>resented by IL-NET:</a:t>
            </a:r>
            <a:br>
              <a:rPr lang="en-US" altLang="en-US" sz="2118" dirty="0">
                <a:latin typeface="Verdana" panose="020B0604030504040204" pitchFamily="34" charset="0"/>
                <a:ea typeface="Verdana" panose="020B0604030504040204" pitchFamily="34" charset="0"/>
                <a:cs typeface="Arial" charset="0"/>
              </a:rPr>
            </a:br>
            <a:br>
              <a:rPr lang="en-US" altLang="en-US" sz="2118" dirty="0">
                <a:latin typeface="Verdana" panose="020B0604030504040204" pitchFamily="34" charset="0"/>
                <a:ea typeface="Verdana" panose="020B0604030504040204" pitchFamily="34" charset="0"/>
                <a:cs typeface="Arial" charset="0"/>
              </a:rPr>
            </a:br>
            <a:br>
              <a:rPr lang="en-US" altLang="en-US" sz="2118" dirty="0">
                <a:solidFill>
                  <a:srgbClr val="333399"/>
                </a:solidFill>
                <a:latin typeface="Verdana" panose="020B0604030504040204" pitchFamily="34" charset="0"/>
                <a:ea typeface="Verdana" panose="020B0604030504040204" pitchFamily="34" charset="0"/>
                <a:cs typeface="Arial" charset="0"/>
              </a:rPr>
            </a:br>
            <a:endParaRPr lang="en-US" sz="2824" dirty="0">
              <a:latin typeface="Verdana" panose="020B0604030504040204" pitchFamily="34" charset="0"/>
              <a:ea typeface="Verdana" panose="020B0604030504040204" pitchFamily="34" charset="0"/>
            </a:endParaRPr>
          </a:p>
        </p:txBody>
      </p:sp>
      <p:sp>
        <p:nvSpPr>
          <p:cNvPr id="7" name="Content Placeholder 6">
            <a:extLst>
              <a:ext uri="{FF2B5EF4-FFF2-40B4-BE49-F238E27FC236}">
                <a16:creationId xmlns:a16="http://schemas.microsoft.com/office/drawing/2014/main" id="{8F8A34FA-5A16-82B5-71A5-B5E0DA19A42C}"/>
              </a:ext>
            </a:extLst>
          </p:cNvPr>
          <p:cNvSpPr>
            <a:spLocks noGrp="1"/>
          </p:cNvSpPr>
          <p:nvPr>
            <p:ph idx="1"/>
          </p:nvPr>
        </p:nvSpPr>
        <p:spPr/>
        <p:txBody>
          <a:bodyPr>
            <a:normAutofit/>
          </a:bodyPr>
          <a:lstStyle/>
          <a:p>
            <a:pPr marL="0" indent="0">
              <a:buNone/>
            </a:pPr>
            <a:r>
              <a:rPr lang="en-US" sz="2400" dirty="0">
                <a:solidFill>
                  <a:srgbClr val="000000"/>
                </a:solidFill>
              </a:rPr>
              <a:t>The IL-NET National Training and Technical Assistance (T&amp;TA) Center for Independent Living is operated by ILRU (Independent Living Research Utilization) in partnership with the National Council on Independent Living, the Association of Programs for Rural Independent Living, the University of Montana Rural Institute/RTC Rural and a consultant network of subject-matter experts.</a:t>
            </a:r>
          </a:p>
          <a:p>
            <a:pPr marL="0" indent="0">
              <a:buNone/>
            </a:pPr>
            <a:endParaRPr lang="en-US" sz="2400" dirty="0">
              <a:solidFill>
                <a:srgbClr val="000000"/>
              </a:solidFill>
            </a:endParaRPr>
          </a:p>
          <a:p>
            <a:pPr marL="0" indent="0">
              <a:buNone/>
            </a:pPr>
            <a:r>
              <a:rPr lang="en-US" sz="2400" dirty="0">
                <a:solidFill>
                  <a:srgbClr val="000000"/>
                </a:solidFill>
              </a:rPr>
              <a:t>The IL-NET T&amp;TA Center provides training and technical assistance to centers for independent living, statewide independent living councils, and designated state entities.</a:t>
            </a:r>
          </a:p>
          <a:p>
            <a:pPr marL="0" indent="0">
              <a:buNone/>
            </a:pPr>
            <a:endParaRPr lang="en-US" sz="2400" dirty="0">
              <a:solidFill>
                <a:srgbClr val="000000"/>
              </a:solidFill>
            </a:endParaRPr>
          </a:p>
          <a:p>
            <a:pPr marL="0" indent="0">
              <a:buNone/>
            </a:pPr>
            <a:endParaRPr lang="en-US" sz="2400" dirty="0">
              <a:solidFill>
                <a:srgbClr val="000000"/>
              </a:solidFill>
            </a:endParaRPr>
          </a:p>
          <a:p>
            <a:pPr marL="0" indent="0">
              <a:buNone/>
            </a:pPr>
            <a:endParaRPr lang="en-US" sz="1800" dirty="0">
              <a:solidFill>
                <a:srgbClr val="000000"/>
              </a:solidFill>
            </a:endParaRPr>
          </a:p>
          <a:p>
            <a:pPr marL="0" indent="0">
              <a:buNone/>
            </a:pPr>
            <a:endParaRPr lang="en-US" sz="1765" dirty="0"/>
          </a:p>
        </p:txBody>
      </p:sp>
    </p:spTree>
    <p:extLst>
      <p:ext uri="{BB962C8B-B14F-4D97-AF65-F5344CB8AC3E}">
        <p14:creationId xmlns:p14="http://schemas.microsoft.com/office/powerpoint/2010/main" val="730106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pPr>
                <a:defRPr/>
              </a:pPr>
              <a:t>17</a:t>
            </a:fld>
            <a:endParaRPr lang="en-US" dirty="0"/>
          </a:p>
        </p:txBody>
      </p:sp>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chemeClr val="bg2">
                    <a:lumMod val="20000"/>
                    <a:lumOff val="80000"/>
                  </a:schemeClr>
                </a:solidFill>
                <a:effectLst/>
                <a:uLnTx/>
                <a:uFillTx/>
                <a:latin typeface="Calibri" panose="020F0502020204030204" pitchFamily="34" charset="0"/>
                <a:ea typeface="+mj-ea"/>
                <a:cs typeface="+mj-cs"/>
              </a:rPr>
              <a:t>Slide  </a:t>
            </a:r>
            <a:fld id="{3237BBCE-C91D-44DD-A963-9A7C49A82A1D}" type="slidenum">
              <a:rPr kumimoji="0" lang="en-US" sz="800" b="1" i="0" u="none" strike="noStrike" kern="0" cap="none" spc="0" normalizeH="0" baseline="0" noProof="0" smtClean="0">
                <a:ln>
                  <a:noFill/>
                </a:ln>
                <a:solidFill>
                  <a:schemeClr val="bg2">
                    <a:lumMod val="20000"/>
                    <a:lumOff val="80000"/>
                  </a:schemeClr>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17</a:t>
            </a:fld>
            <a:r>
              <a:rPr kumimoji="0" lang="en-US" sz="800" b="1" i="0" u="none" strike="noStrike" kern="0" cap="none" spc="0" normalizeH="0" baseline="0" noProof="0" dirty="0">
                <a:ln>
                  <a:noFill/>
                </a:ln>
                <a:solidFill>
                  <a:schemeClr val="bg2">
                    <a:lumMod val="20000"/>
                    <a:lumOff val="80000"/>
                  </a:schemeClr>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altLang="en-US" dirty="0">
                <a:effectLst/>
                <a:ea typeface="ＭＳ Ｐゴシック" pitchFamily="34" charset="-128"/>
              </a:rPr>
              <a:t>IL-NET (CIL-NET and SILC-NET) Attribution</a:t>
            </a:r>
          </a:p>
        </p:txBody>
      </p:sp>
      <p:sp>
        <p:nvSpPr>
          <p:cNvPr id="101379" name="Rectangle 3"/>
          <p:cNvSpPr>
            <a:spLocks noGrp="1" noChangeArrowheads="1"/>
          </p:cNvSpPr>
          <p:nvPr>
            <p:ph type="body" idx="1"/>
          </p:nvPr>
        </p:nvSpPr>
        <p:spPr>
          <a:xfrm>
            <a:off x="380999" y="1143000"/>
            <a:ext cx="8458201" cy="51816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800" dirty="0">
                <a:ea typeface="ＭＳ Ｐゴシック" pitchFamily="34" charset="-128"/>
              </a:rPr>
              <a:t>	Support for the development of this training was provided by the Department of Health and Human Services, Administration for Community Living under grant numbers </a:t>
            </a:r>
            <a:r>
              <a:rPr lang="en-US" sz="2800" dirty="0"/>
              <a:t>90ILTA0001 and 90ISTA0001</a:t>
            </a:r>
            <a:r>
              <a:rPr lang="en-US" altLang="en-US" sz="2800" dirty="0">
                <a:ea typeface="ＭＳ Ｐゴシック" pitchFamily="34" charset="-128"/>
              </a:rPr>
              <a:t>. No official endorsement of the Department of Health and Human Services should be inferred. Permission is granted for duplication of any portion of this PowerPoint presentation, providing that the following credit is given to the project: Developed as part of the IL-NET, an ILRU/NCIL/APRIL National Training and Technical Assistance project.</a:t>
            </a:r>
          </a:p>
          <a:p>
            <a:pPr>
              <a:buFont typeface="Tahoma" pitchFamily="34" charset="0"/>
              <a:buNone/>
            </a:pPr>
            <a:endParaRPr lang="en-US" altLang="en-US" sz="2000" dirty="0">
              <a:ea typeface="ＭＳ Ｐゴシック" pitchFamily="34" charset="-128"/>
            </a:endParaRPr>
          </a:p>
        </p:txBody>
      </p:sp>
    </p:spTree>
    <p:extLst>
      <p:ext uri="{BB962C8B-B14F-4D97-AF65-F5344CB8AC3E}">
        <p14:creationId xmlns:p14="http://schemas.microsoft.com/office/powerpoint/2010/main" val="394205199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890C36-3BAC-6C75-8E4E-04F058D81690}"/>
              </a:ext>
            </a:extLst>
          </p:cNvPr>
          <p:cNvSpPr>
            <a:spLocks noGrp="1"/>
          </p:cNvSpPr>
          <p:nvPr>
            <p:ph type="ctrTitle"/>
          </p:nvPr>
        </p:nvSpPr>
        <p:spPr/>
        <p:txBody>
          <a:bodyPr/>
          <a:lstStyle/>
          <a:p>
            <a:r>
              <a:rPr lang="en-US" dirty="0"/>
              <a:t>Program Managers Peer Support – </a:t>
            </a:r>
            <a:br>
              <a:rPr lang="en-US" dirty="0"/>
            </a:br>
            <a:r>
              <a:rPr lang="en-US" dirty="0"/>
              <a:t>What did we learn from the PPR this year?</a:t>
            </a:r>
          </a:p>
        </p:txBody>
      </p:sp>
      <p:sp>
        <p:nvSpPr>
          <p:cNvPr id="6" name="Subtitle 5">
            <a:extLst>
              <a:ext uri="{FF2B5EF4-FFF2-40B4-BE49-F238E27FC236}">
                <a16:creationId xmlns:a16="http://schemas.microsoft.com/office/drawing/2014/main" id="{E1414959-1B55-9D7F-4A92-D81B810F5A8D}"/>
              </a:ext>
            </a:extLst>
          </p:cNvPr>
          <p:cNvSpPr>
            <a:spLocks noGrp="1"/>
          </p:cNvSpPr>
          <p:nvPr>
            <p:ph type="subTitle" idx="1"/>
          </p:nvPr>
        </p:nvSpPr>
        <p:spPr>
          <a:xfrm>
            <a:off x="1371600" y="3429000"/>
            <a:ext cx="6400800" cy="1193242"/>
          </a:xfrm>
        </p:spPr>
        <p:txBody>
          <a:bodyPr/>
          <a:lstStyle/>
          <a:p>
            <a:r>
              <a:rPr lang="en-US" b="1" dirty="0">
                <a:solidFill>
                  <a:schemeClr val="accent6">
                    <a:lumMod val="75000"/>
                  </a:schemeClr>
                </a:solidFill>
              </a:rPr>
              <a:t>February 13, 2024</a:t>
            </a:r>
          </a:p>
          <a:p>
            <a:r>
              <a:rPr lang="en-US" b="1" dirty="0">
                <a:solidFill>
                  <a:schemeClr val="accent6">
                    <a:lumMod val="75000"/>
                  </a:schemeClr>
                </a:solidFill>
              </a:rPr>
              <a:t>Presented by: Paula McElwee</a:t>
            </a:r>
          </a:p>
        </p:txBody>
      </p:sp>
      <p:sp>
        <p:nvSpPr>
          <p:cNvPr id="3" name="Slide Number Placeholder 2">
            <a:extLst>
              <a:ext uri="{FF2B5EF4-FFF2-40B4-BE49-F238E27FC236}">
                <a16:creationId xmlns:a16="http://schemas.microsoft.com/office/drawing/2014/main" id="{4136E04A-B419-4016-01AF-1BED376C3E01}"/>
              </a:ext>
            </a:extLst>
          </p:cNvPr>
          <p:cNvSpPr>
            <a:spLocks noGrp="1"/>
          </p:cNvSpPr>
          <p:nvPr>
            <p:ph type="sldNum" sz="quarter" idx="10"/>
          </p:nvPr>
        </p:nvSpPr>
        <p:spPr/>
        <p:txBody>
          <a:bodyPr/>
          <a:lstStyle/>
          <a:p>
            <a:pPr>
              <a:defRPr/>
            </a:pPr>
            <a:fld id="{F2DF5F09-D78D-44DB-A338-E90D23C46220}" type="slidenum">
              <a:rPr lang="en-US" smtClean="0"/>
              <a:t>2</a:t>
            </a:fld>
            <a:endParaRPr lang="en-US" dirty="0"/>
          </a:p>
        </p:txBody>
      </p:sp>
    </p:spTree>
    <p:extLst>
      <p:ext uri="{BB962C8B-B14F-4D97-AF65-F5344CB8AC3E}">
        <p14:creationId xmlns:p14="http://schemas.microsoft.com/office/powerpoint/2010/main" val="2939053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bg2">
                    <a:lumMod val="20000"/>
                    <a:lumOff val="80000"/>
                  </a:schemeClr>
                </a:solidFill>
                <a:latin typeface="Arial Rounded MT Bold" panose="020F0704030504030204" pitchFamily="34" charset="0"/>
              </a:rPr>
              <a:t>&gt;&gt; SLIDE / DIAPOSITIVA </a:t>
            </a:r>
            <a:fld id="{3D463472-36BD-4CF6-B188-D29D9C6DE56C}" type="slidenum">
              <a:rPr lang="en-US" sz="1059" b="0">
                <a:solidFill>
                  <a:schemeClr val="bg2">
                    <a:lumMod val="20000"/>
                    <a:lumOff val="80000"/>
                  </a:schemeClr>
                </a:solidFill>
                <a:latin typeface="Arial Rounded MT Bold" panose="020F0704030504030204" pitchFamily="34" charset="0"/>
              </a:rPr>
              <a:pPr/>
              <a:t>3</a:t>
            </a:fld>
            <a:br>
              <a:rPr lang="en-US" sz="529" dirty="0">
                <a:solidFill>
                  <a:schemeClr val="bg1"/>
                </a:solidFill>
                <a:latin typeface="Verdana" panose="020B0604030504040204" pitchFamily="34" charset="0"/>
                <a:ea typeface="Verdana" panose="020B0604030504040204" pitchFamily="34" charset="0"/>
              </a:rPr>
            </a:br>
            <a:r>
              <a:rPr lang="en-US" dirty="0">
                <a:ea typeface="Verdana" panose="020B0604030504040204" pitchFamily="34" charset="0"/>
                <a:cs typeface="Calibri" panose="020F0502020204030204" pitchFamily="34" charset="0"/>
              </a:rPr>
              <a:t>What You Will Learn About Today</a:t>
            </a:r>
            <a:endParaRPr lang="en-US" dirty="0">
              <a:solidFill>
                <a:srgbClr val="333399"/>
              </a:solidFill>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r>
              <a:rPr lang="en-US" sz="2400" dirty="0"/>
              <a:t>Some of the key observations about the PPR (Program Performance Report) that your CIL should already have submitted</a:t>
            </a:r>
          </a:p>
          <a:p>
            <a:r>
              <a:rPr lang="en-US" sz="2400" dirty="0"/>
              <a:t>Some items that prevent you from having the best possible report of your services</a:t>
            </a:r>
          </a:p>
          <a:p>
            <a:endParaRPr lang="en-US" sz="2400" dirty="0">
              <a:highlight>
                <a:srgbClr val="FFFF00"/>
              </a:highlight>
            </a:endParaRPr>
          </a:p>
          <a:p>
            <a:pPr marL="0" indent="0">
              <a:buNone/>
            </a:pPr>
            <a:endParaRPr lang="en-US" sz="1588" dirty="0"/>
          </a:p>
          <a:p>
            <a:pPr marL="403433" indent="-403433">
              <a:buFont typeface="+mj-lt"/>
              <a:buAutoNum type="arabicPeriod"/>
            </a:pPr>
            <a:endParaRPr lang="en-US" sz="1588" dirty="0"/>
          </a:p>
          <a:p>
            <a:pPr marL="403433" indent="-403433">
              <a:buFont typeface="+mj-lt"/>
              <a:buAutoNum type="arabicPeriod"/>
            </a:pPr>
            <a:endParaRPr lang="en-US" sz="1588" dirty="0"/>
          </a:p>
        </p:txBody>
      </p:sp>
    </p:spTree>
    <p:extLst>
      <p:ext uri="{BB962C8B-B14F-4D97-AF65-F5344CB8AC3E}">
        <p14:creationId xmlns:p14="http://schemas.microsoft.com/office/powerpoint/2010/main" val="240179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bg2">
                    <a:lumMod val="20000"/>
                    <a:lumOff val="80000"/>
                  </a:schemeClr>
                </a:solidFill>
                <a:latin typeface="Arial Rounded MT Bold" panose="020F0704030504030204" pitchFamily="34" charset="0"/>
              </a:rPr>
              <a:t>&gt;&gt; SLIDE / DIAPOSITIVA </a:t>
            </a:r>
            <a:fld id="{3D463472-36BD-4CF6-B188-D29D9C6DE56C}" type="slidenum">
              <a:rPr lang="en-US" sz="1059" b="0">
                <a:solidFill>
                  <a:schemeClr val="bg2">
                    <a:lumMod val="20000"/>
                    <a:lumOff val="80000"/>
                  </a:schemeClr>
                </a:solidFill>
                <a:latin typeface="Arial Rounded MT Bold" panose="020F0704030504030204" pitchFamily="34" charset="0"/>
              </a:rPr>
              <a:pPr/>
              <a:t>4</a:t>
            </a:fld>
            <a:br>
              <a:rPr lang="en-US" sz="529" dirty="0">
                <a:solidFill>
                  <a:schemeClr val="bg1"/>
                </a:solidFill>
                <a:latin typeface="Verdana" panose="020B0604030504040204" pitchFamily="34" charset="0"/>
                <a:ea typeface="Verdana" panose="020B0604030504040204" pitchFamily="34" charset="0"/>
              </a:rPr>
            </a:br>
            <a:r>
              <a:rPr lang="en-US" sz="2824" dirty="0">
                <a:ea typeface="Verdana" panose="020B0604030504040204" pitchFamily="34" charset="0"/>
                <a:cs typeface="Calibri" panose="020F0502020204030204" pitchFamily="34" charset="0"/>
              </a:rPr>
              <a:t>General Reminders</a:t>
            </a:r>
            <a:endParaRPr lang="en-US" sz="2118" dirty="0">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745191" y="1143000"/>
            <a:ext cx="7726456" cy="4621025"/>
          </a:xfrm>
        </p:spPr>
        <p:txBody>
          <a:bodyPr>
            <a:noAutofit/>
          </a:bodyPr>
          <a:lstStyle/>
          <a:p>
            <a:r>
              <a:rPr lang="en-US" b="1" dirty="0">
                <a:solidFill>
                  <a:srgbClr val="000000"/>
                </a:solidFill>
              </a:rPr>
              <a:t>Accessibility</a:t>
            </a:r>
          </a:p>
          <a:p>
            <a:pPr lvl="1"/>
            <a:r>
              <a:rPr lang="en-US" sz="2600" dirty="0">
                <a:solidFill>
                  <a:srgbClr val="3A3A3A"/>
                </a:solidFill>
                <a:effectLst/>
                <a:latin typeface="Arial" panose="020B0604020202020204" pitchFamily="34" charset="0"/>
                <a:ea typeface="Aptos" panose="020B0004020202020204" pitchFamily="34" charset="0"/>
                <a:cs typeface="Aptos" panose="020B0004020202020204" pitchFamily="34" charset="0"/>
              </a:rPr>
              <a:t>Closed Captioning is an option in the Zoom platform, or to view the full-screen </a:t>
            </a:r>
            <a:r>
              <a:rPr lang="en-US" sz="2600" dirty="0" err="1">
                <a:solidFill>
                  <a:srgbClr val="3A3A3A"/>
                </a:solidFill>
                <a:effectLst/>
                <a:latin typeface="Arial" panose="020B0604020202020204" pitchFamily="34" charset="0"/>
                <a:ea typeface="Aptos" panose="020B0004020202020204" pitchFamily="34" charset="0"/>
                <a:cs typeface="Aptos" panose="020B0004020202020204" pitchFamily="34" charset="0"/>
              </a:rPr>
              <a:t>Streamtext</a:t>
            </a:r>
            <a:r>
              <a:rPr lang="en-US" sz="2600" dirty="0">
                <a:solidFill>
                  <a:srgbClr val="3A3A3A"/>
                </a:solidFill>
                <a:latin typeface="Arial" panose="020B0604020202020204" pitchFamily="34" charset="0"/>
                <a:ea typeface="Aptos" panose="020B0004020202020204" pitchFamily="34" charset="0"/>
                <a:cs typeface="Aptos" panose="020B0004020202020204" pitchFamily="34" charset="0"/>
              </a:rPr>
              <a:t> </a:t>
            </a:r>
            <a:r>
              <a:rPr lang="en-US" sz="2600" dirty="0">
                <a:solidFill>
                  <a:srgbClr val="3A3A3A"/>
                </a:solidFill>
                <a:effectLst/>
                <a:latin typeface="Arial" panose="020B0604020202020204" pitchFamily="34" charset="0"/>
                <a:ea typeface="Aptos" panose="020B0004020202020204" pitchFamily="34" charset="0"/>
                <a:cs typeface="Aptos" panose="020B0004020202020204" pitchFamily="34" charset="0"/>
              </a:rPr>
              <a:t>visit </a:t>
            </a:r>
            <a:r>
              <a:rPr lang="en-US" sz="2600" u="sng" dirty="0">
                <a:solidFill>
                  <a:srgbClr val="777777"/>
                </a:solidFill>
                <a:effectLst/>
                <a:latin typeface="Arial" panose="020B0604020202020204" pitchFamily="34" charset="0"/>
                <a:ea typeface="Aptos" panose="020B0004020202020204" pitchFamily="34" charset="0"/>
                <a:cs typeface="Aptos" panose="020B0004020202020204" pitchFamily="34" charset="0"/>
                <a:hlinkClick r:id="rId3"/>
              </a:rPr>
              <a:t>http://www.streamtext.net/player?event=ILRU</a:t>
            </a:r>
            <a:endParaRPr lang="en-US" sz="2600" dirty="0">
              <a:effectLst/>
              <a:latin typeface="Aptos" panose="020B0004020202020204" pitchFamily="34" charset="0"/>
              <a:ea typeface="Aptos" panose="020B0004020202020204" pitchFamily="34" charset="0"/>
              <a:cs typeface="Aptos" panose="020B0004020202020204" pitchFamily="34" charset="0"/>
            </a:endParaRPr>
          </a:p>
          <a:p>
            <a:pPr lvl="1"/>
            <a:r>
              <a:rPr lang="en-US" sz="2600" dirty="0">
                <a:solidFill>
                  <a:srgbClr val="000000"/>
                </a:solidFill>
              </a:rPr>
              <a:t>A full transcript with recording will be posted following the meeting. </a:t>
            </a:r>
          </a:p>
          <a:p>
            <a:pPr lvl="1"/>
            <a:r>
              <a:rPr lang="en-US" sz="2600" dirty="0">
                <a:solidFill>
                  <a:srgbClr val="000000"/>
                </a:solidFill>
              </a:rPr>
              <a:t>Provide a visual description when introducing yourself</a:t>
            </a:r>
          </a:p>
          <a:p>
            <a:pPr lvl="1"/>
            <a:r>
              <a:rPr lang="en-US" sz="2600" dirty="0">
                <a:solidFill>
                  <a:srgbClr val="000000"/>
                </a:solidFill>
              </a:rPr>
              <a:t>Share your pronouns</a:t>
            </a:r>
          </a:p>
          <a:p>
            <a:pPr marL="0" indent="0">
              <a:buNone/>
            </a:pPr>
            <a:endParaRPr lang="en-US" sz="1677" b="1" dirty="0">
              <a:solidFill>
                <a:srgbClr val="C00000"/>
              </a:solidFill>
            </a:endParaRPr>
          </a:p>
          <a:p>
            <a:endParaRPr lang="en-US" sz="1677" dirty="0">
              <a:solidFill>
                <a:srgbClr val="000000"/>
              </a:solidFill>
            </a:endParaRPr>
          </a:p>
          <a:p>
            <a:pPr marL="0" indent="0">
              <a:buNone/>
            </a:pPr>
            <a:endParaRPr lang="en-US" sz="1677" dirty="0">
              <a:solidFill>
                <a:srgbClr val="000000"/>
              </a:solidFill>
            </a:endParaRPr>
          </a:p>
          <a:p>
            <a:pPr algn="l">
              <a:buFont typeface="Arial" panose="020B0604020202020204" pitchFamily="34" charset="0"/>
              <a:buChar char="•"/>
            </a:pPr>
            <a:endParaRPr lang="en-US" sz="1677" dirty="0">
              <a:solidFill>
                <a:srgbClr val="000000"/>
              </a:solidFill>
            </a:endParaRPr>
          </a:p>
          <a:p>
            <a:pPr algn="l">
              <a:buFont typeface="Arial" panose="020B0604020202020204" pitchFamily="34" charset="0"/>
              <a:buChar char="•"/>
            </a:pPr>
            <a:endParaRPr lang="en-US" sz="1677" dirty="0">
              <a:solidFill>
                <a:srgbClr val="000000"/>
              </a:solidFill>
            </a:endParaRPr>
          </a:p>
          <a:p>
            <a:pPr marL="403433" indent="-403433">
              <a:buFont typeface="+mj-lt"/>
              <a:buAutoNum type="arabicPeriod"/>
            </a:pPr>
            <a:endParaRPr lang="en-US" sz="1677" dirty="0"/>
          </a:p>
        </p:txBody>
      </p:sp>
    </p:spTree>
    <p:extLst>
      <p:ext uri="{BB962C8B-B14F-4D97-AF65-F5344CB8AC3E}">
        <p14:creationId xmlns:p14="http://schemas.microsoft.com/office/powerpoint/2010/main" val="313062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A5D596-B567-9E82-93CD-FE18E9DF4CCC}"/>
              </a:ext>
            </a:extLst>
          </p:cNvPr>
          <p:cNvSpPr>
            <a:spLocks noGrp="1"/>
          </p:cNvSpPr>
          <p:nvPr>
            <p:ph idx="1"/>
          </p:nvPr>
        </p:nvSpPr>
        <p:spPr/>
        <p:txBody>
          <a:bodyPr/>
          <a:lstStyle/>
          <a:p>
            <a:pPr marL="342900" lvl="1" indent="-342900">
              <a:buChar char="•"/>
            </a:pPr>
            <a:r>
              <a:rPr lang="en-US" sz="2800" b="1" dirty="0">
                <a:solidFill>
                  <a:srgbClr val="000000"/>
                </a:solidFill>
                <a:ea typeface="+mn-ea"/>
                <a:cs typeface="+mn-cs"/>
              </a:rPr>
              <a:t>Open to Learn</a:t>
            </a:r>
          </a:p>
          <a:p>
            <a:pPr lvl="1"/>
            <a:r>
              <a:rPr lang="en-US" sz="2800" dirty="0">
                <a:solidFill>
                  <a:srgbClr val="000000"/>
                </a:solidFill>
              </a:rPr>
              <a:t>The group contains all levels of experience and backgrounds.  </a:t>
            </a:r>
          </a:p>
          <a:p>
            <a:pPr lvl="1"/>
            <a:r>
              <a:rPr lang="en-US" sz="2800" dirty="0">
                <a:solidFill>
                  <a:srgbClr val="000000"/>
                </a:solidFill>
              </a:rPr>
              <a:t>This is a learning environment, and all questions are appropriate and expected. </a:t>
            </a:r>
          </a:p>
          <a:p>
            <a:pPr lvl="1"/>
            <a:r>
              <a:rPr lang="en-US" sz="2800" dirty="0">
                <a:solidFill>
                  <a:srgbClr val="000000"/>
                </a:solidFill>
              </a:rPr>
              <a:t>Share your knowledge and experience with your peers</a:t>
            </a:r>
          </a:p>
          <a:p>
            <a:endParaRPr lang="en-US" dirty="0"/>
          </a:p>
        </p:txBody>
      </p:sp>
      <p:sp>
        <p:nvSpPr>
          <p:cNvPr id="3" name="Slide Number Placeholder 2">
            <a:extLst>
              <a:ext uri="{FF2B5EF4-FFF2-40B4-BE49-F238E27FC236}">
                <a16:creationId xmlns:a16="http://schemas.microsoft.com/office/drawing/2014/main" id="{233F49CA-1643-148A-C592-EC3F79998C76}"/>
              </a:ext>
            </a:extLst>
          </p:cNvPr>
          <p:cNvSpPr>
            <a:spLocks noGrp="1"/>
          </p:cNvSpPr>
          <p:nvPr>
            <p:ph type="sldNum" sz="quarter" idx="10"/>
          </p:nvPr>
        </p:nvSpPr>
        <p:spPr/>
        <p:txBody>
          <a:bodyPr/>
          <a:lstStyle/>
          <a:p>
            <a:pPr>
              <a:defRPr/>
            </a:pPr>
            <a:fld id="{F2DF5F09-D78D-44DB-A338-E90D23C46220}" type="slidenum">
              <a:rPr lang="en-US" smtClean="0"/>
              <a:t>5</a:t>
            </a:fld>
            <a:endParaRPr lang="en-US" dirty="0"/>
          </a:p>
        </p:txBody>
      </p:sp>
      <p:sp>
        <p:nvSpPr>
          <p:cNvPr id="4" name="Title 3">
            <a:extLst>
              <a:ext uri="{FF2B5EF4-FFF2-40B4-BE49-F238E27FC236}">
                <a16:creationId xmlns:a16="http://schemas.microsoft.com/office/drawing/2014/main" id="{B95541D2-263C-A10C-E928-E83D60AD91C1}"/>
              </a:ext>
            </a:extLst>
          </p:cNvPr>
          <p:cNvSpPr>
            <a:spLocks noGrp="1"/>
          </p:cNvSpPr>
          <p:nvPr>
            <p:ph type="title"/>
          </p:nvPr>
        </p:nvSpPr>
        <p:spPr/>
        <p:txBody>
          <a:bodyPr/>
          <a:lstStyle/>
          <a:p>
            <a:r>
              <a:rPr lang="en-US" dirty="0"/>
              <a:t>General Reminders (cont.)</a:t>
            </a:r>
          </a:p>
        </p:txBody>
      </p:sp>
    </p:spTree>
    <p:extLst>
      <p:ext uri="{BB962C8B-B14F-4D97-AF65-F5344CB8AC3E}">
        <p14:creationId xmlns:p14="http://schemas.microsoft.com/office/powerpoint/2010/main" val="1806127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696200" cy="444890"/>
          </a:xfrm>
        </p:spPr>
        <p:txBody>
          <a:bodyPr/>
          <a:lstStyle/>
          <a:p>
            <a:r>
              <a:rPr lang="en-US" sz="800" dirty="0">
                <a:solidFill>
                  <a:schemeClr val="bg1"/>
                </a:solidFill>
              </a:rPr>
              <a:t>Slide </a:t>
            </a:r>
            <a:fld id="{5C4E2529-75FB-4CE9-BFFA-C05EC0CFBC0B}" type="slidenum">
              <a:rPr lang="en-US" sz="800" smtClean="0">
                <a:solidFill>
                  <a:schemeClr val="bg1"/>
                </a:solidFill>
              </a:rPr>
              <a:t>6</a:t>
            </a:fld>
            <a:r>
              <a:rPr lang="en-US" sz="800" dirty="0">
                <a:solidFill>
                  <a:schemeClr val="bg1"/>
                </a:solidFill>
              </a:rPr>
              <a:t> </a:t>
            </a:r>
            <a:br>
              <a:rPr lang="en-US" sz="2800" dirty="0">
                <a:solidFill>
                  <a:schemeClr val="bg1">
                    <a:lumMod val="95000"/>
                  </a:schemeClr>
                </a:solidFill>
              </a:rPr>
            </a:br>
            <a:r>
              <a:rPr lang="en-US" dirty="0"/>
              <a:t>Other things to remember…</a:t>
            </a:r>
          </a:p>
        </p:txBody>
      </p:sp>
      <p:sp>
        <p:nvSpPr>
          <p:cNvPr id="2" name="Content Placeholder 1"/>
          <p:cNvSpPr>
            <a:spLocks noGrp="1"/>
          </p:cNvSpPr>
          <p:nvPr>
            <p:ph idx="1"/>
          </p:nvPr>
        </p:nvSpPr>
        <p:spPr>
          <a:xfrm>
            <a:off x="108857" y="719528"/>
            <a:ext cx="8893627" cy="5991061"/>
          </a:xfrm>
        </p:spPr>
        <p:txBody>
          <a:bodyPr/>
          <a:lstStyle/>
          <a:p>
            <a:pPr marL="0" indent="0">
              <a:buNone/>
            </a:pPr>
            <a:r>
              <a:rPr lang="en-US" sz="2500" dirty="0"/>
              <a:t>Please note that plain language comments may differ from the specific law or regulations. Look at the law and regulations to be sure you understand.</a:t>
            </a:r>
            <a:br>
              <a:rPr lang="en-US" sz="2500" dirty="0"/>
            </a:br>
            <a:r>
              <a:rPr lang="en-US" sz="2500" b="1" dirty="0"/>
              <a:t>IL Network: </a:t>
            </a:r>
          </a:p>
          <a:p>
            <a:pPr marL="0" indent="0">
              <a:buNone/>
            </a:pPr>
            <a:r>
              <a:rPr lang="en-US" sz="2500" dirty="0"/>
              <a:t>*CIL – Center for Independent Living</a:t>
            </a:r>
          </a:p>
          <a:p>
            <a:pPr marL="0" indent="0">
              <a:buNone/>
            </a:pPr>
            <a:r>
              <a:rPr lang="en-US" sz="2500" dirty="0"/>
              <a:t>*ILP-Independent Living Plan</a:t>
            </a:r>
          </a:p>
          <a:p>
            <a:pPr marL="0" indent="0">
              <a:buNone/>
            </a:pPr>
            <a:r>
              <a:rPr lang="en-US" sz="2500" dirty="0"/>
              <a:t>*CIF-Consumer Information File </a:t>
            </a:r>
          </a:p>
          <a:p>
            <a:pPr marL="0" indent="0">
              <a:buNone/>
            </a:pPr>
            <a:r>
              <a:rPr lang="en-US" sz="2500" dirty="0"/>
              <a:t>*I&amp;R-Information and Referral </a:t>
            </a:r>
          </a:p>
          <a:p>
            <a:pPr marL="0" indent="0">
              <a:buNone/>
            </a:pPr>
            <a:r>
              <a:rPr lang="en-US" sz="2500" dirty="0"/>
              <a:t>*PPR – Program Performance Report</a:t>
            </a:r>
          </a:p>
          <a:p>
            <a:pPr marL="0" indent="0">
              <a:buNone/>
            </a:pPr>
            <a:r>
              <a:rPr lang="en-US" sz="2500" dirty="0"/>
              <a:t>*ACL – Administration on Community Living</a:t>
            </a:r>
          </a:p>
          <a:p>
            <a:pPr marL="0" indent="0">
              <a:buNone/>
            </a:pPr>
            <a:r>
              <a:rPr lang="en-US" sz="2500" dirty="0"/>
              <a:t>*OILP – Office of Independent Living Programs.</a:t>
            </a:r>
          </a:p>
          <a:p>
            <a:pPr marL="0" indent="0">
              <a:buNone/>
            </a:pPr>
            <a:r>
              <a:rPr lang="en-US" sz="2500" dirty="0"/>
              <a:t>To download a copy of </a:t>
            </a:r>
            <a:r>
              <a:rPr lang="en-US" sz="2500" dirty="0">
                <a:hlinkClick r:id="rId2"/>
              </a:rPr>
              <a:t>common IL acronyms, please visit the ILRU website linked here. </a:t>
            </a:r>
            <a:endParaRPr lang="en-US" sz="25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6</a:t>
            </a:fld>
            <a:endParaRPr lang="en-US" dirty="0"/>
          </a:p>
        </p:txBody>
      </p:sp>
    </p:spTree>
    <p:extLst>
      <p:ext uri="{BB962C8B-B14F-4D97-AF65-F5344CB8AC3E}">
        <p14:creationId xmlns:p14="http://schemas.microsoft.com/office/powerpoint/2010/main" val="2626182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ea typeface="Tahoma" panose="020B0604030504040204" pitchFamily="34" charset="0"/>
                <a:cs typeface="Calibri Light" panose="020F0302020204030204" pitchFamily="34" charset="0"/>
              </a:rPr>
              <a:t>PPRs have hopefully been submitted</a:t>
            </a:r>
            <a:endParaRPr lang="en-US" sz="3200" dirty="0">
              <a:solidFill>
                <a:schemeClr val="accent2"/>
              </a:solidFill>
              <a:ea typeface="Tahoma" panose="020B0604030504040204" pitchFamily="34" charset="0"/>
              <a:cs typeface="Calibri Light" panose="020F0302020204030204" pitchFamily="34" charset="0"/>
            </a:endParaRPr>
          </a:p>
        </p:txBody>
      </p:sp>
      <p:sp>
        <p:nvSpPr>
          <p:cNvPr id="3" name="Content Placeholder 2"/>
          <p:cNvSpPr>
            <a:spLocks noGrp="1"/>
          </p:cNvSpPr>
          <p:nvPr>
            <p:ph idx="1"/>
          </p:nvPr>
        </p:nvSpPr>
        <p:spPr>
          <a:xfrm>
            <a:off x="304800" y="1143000"/>
            <a:ext cx="8610600" cy="5029200"/>
          </a:xfrm>
        </p:spPr>
        <p:txBody>
          <a:bodyPr/>
          <a:lstStyle/>
          <a:p>
            <a:r>
              <a:rPr lang="en-US" dirty="0">
                <a:effectLst/>
                <a:latin typeface="Times New Roman" panose="02020603050405020304" pitchFamily="18" charset="0"/>
                <a:ea typeface="Times New Roman" panose="02020603050405020304" pitchFamily="18" charset="0"/>
              </a:rPr>
              <a:t>The Q90 portal is found at </a:t>
            </a:r>
            <a:r>
              <a:rPr lang="en-US" u="sng" dirty="0">
                <a:solidFill>
                  <a:srgbClr val="0563C1"/>
                </a:solidFill>
                <a:effectLst/>
                <a:latin typeface="Times New Roman" panose="02020603050405020304" pitchFamily="18" charset="0"/>
                <a:ea typeface="Times New Roman" panose="02020603050405020304" pitchFamily="18" charset="0"/>
                <a:hlinkClick r:id="rId2"/>
              </a:rPr>
              <a:t>https://portal.q90.com/external/login.php</a:t>
            </a:r>
            <a:r>
              <a:rPr lang="en-US" dirty="0">
                <a:effectLst/>
                <a:latin typeface="Times New Roman" panose="02020603050405020304" pitchFamily="18" charset="0"/>
                <a:ea typeface="Times New Roman" panose="02020603050405020304" pitchFamily="18" charset="0"/>
              </a:rPr>
              <a:t>. </a:t>
            </a:r>
          </a:p>
          <a:p>
            <a:r>
              <a:rPr lang="en-US" dirty="0">
                <a:latin typeface="Times New Roman" panose="02020603050405020304" pitchFamily="18" charset="0"/>
                <a:ea typeface="Times New Roman" panose="02020603050405020304" pitchFamily="18" charset="0"/>
              </a:rPr>
              <a:t>T</a:t>
            </a:r>
            <a:r>
              <a:rPr lang="en-US" dirty="0">
                <a:effectLst/>
                <a:latin typeface="Times New Roman" panose="02020603050405020304" pitchFamily="18" charset="0"/>
                <a:ea typeface="Times New Roman" panose="02020603050405020304" pitchFamily="18" charset="0"/>
              </a:rPr>
              <a:t>he FY22 CIL Programmatic Performance Report (PPR) for Part C (direct grantees) was due in the portal by 12/31/23.</a:t>
            </a:r>
          </a:p>
          <a:p>
            <a:r>
              <a:rPr lang="en-US" dirty="0">
                <a:effectLst/>
                <a:latin typeface="Times New Roman" panose="02020603050405020304" pitchFamily="18" charset="0"/>
                <a:ea typeface="Times New Roman" panose="02020603050405020304" pitchFamily="18" charset="0"/>
              </a:rPr>
              <a:t>The 723 states (MN and MA) PPRs were due by 1/31/24.</a:t>
            </a:r>
          </a:p>
          <a:p>
            <a:r>
              <a:rPr lang="en-US" dirty="0">
                <a:effectLst/>
                <a:latin typeface="Times New Roman" panose="02020603050405020304" pitchFamily="18" charset="0"/>
                <a:ea typeface="Times New Roman" panose="02020603050405020304" pitchFamily="18" charset="0"/>
                <a:cs typeface="Aptos" panose="020B0004020202020204" pitchFamily="34" charset="0"/>
              </a:rPr>
              <a:t>The FY23 ILS PPR (SILC, DSE, Part B only CILs)  were due in  the portal by 1/31/24. </a:t>
            </a:r>
          </a:p>
          <a:p>
            <a:r>
              <a:rPr lang="en-US" dirty="0">
                <a:effectLst/>
                <a:latin typeface="Times New Roman" panose="02020603050405020304" pitchFamily="18" charset="0"/>
                <a:ea typeface="Times New Roman" panose="02020603050405020304" pitchFamily="18" charset="0"/>
                <a:cs typeface="Aptos" panose="020B0004020202020204" pitchFamily="34" charset="0"/>
              </a:rPr>
              <a:t>For DSE’s that received PHWF funding, the PHWF PPR is included with the ILS PPR and was due by 1/31/24.</a:t>
            </a:r>
          </a:p>
          <a:p>
            <a:r>
              <a:rPr lang="en-US" dirty="0">
                <a:latin typeface="Times New Roman" panose="02020603050405020304" pitchFamily="18" charset="0"/>
                <a:ea typeface="Aptos" panose="020B0004020202020204" pitchFamily="34" charset="0"/>
                <a:cs typeface="Aptos" panose="020B0004020202020204" pitchFamily="34" charset="0"/>
              </a:rPr>
              <a:t>Talk to your Program Officer if you have questions about the status of your PPR.</a:t>
            </a:r>
            <a:endParaRPr lang="en-US"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b="1"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7</a:t>
            </a:fld>
            <a:endParaRPr lang="en-US" dirty="0"/>
          </a:p>
        </p:txBody>
      </p:sp>
    </p:spTree>
    <p:extLst>
      <p:ext uri="{BB962C8B-B14F-4D97-AF65-F5344CB8AC3E}">
        <p14:creationId xmlns:p14="http://schemas.microsoft.com/office/powerpoint/2010/main" val="1265822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243B5F-D5B6-5CC9-93DB-07AF172563F5}"/>
              </a:ext>
            </a:extLst>
          </p:cNvPr>
          <p:cNvSpPr>
            <a:spLocks noGrp="1"/>
          </p:cNvSpPr>
          <p:nvPr>
            <p:ph type="title"/>
          </p:nvPr>
        </p:nvSpPr>
        <p:spPr/>
        <p:txBody>
          <a:bodyPr/>
          <a:lstStyle/>
          <a:p>
            <a:r>
              <a:rPr lang="en-US" dirty="0"/>
              <a:t>Some of our observations related to your PPRs</a:t>
            </a:r>
            <a:br>
              <a:rPr lang="en-US" dirty="0"/>
            </a:br>
            <a:endParaRPr lang="en-US" dirty="0"/>
          </a:p>
        </p:txBody>
      </p:sp>
      <p:sp>
        <p:nvSpPr>
          <p:cNvPr id="2" name="Content Placeholder 1">
            <a:extLst>
              <a:ext uri="{FF2B5EF4-FFF2-40B4-BE49-F238E27FC236}">
                <a16:creationId xmlns:a16="http://schemas.microsoft.com/office/drawing/2014/main" id="{F83270CA-EFC0-230E-DFD3-3328766D1D30}"/>
              </a:ext>
            </a:extLst>
          </p:cNvPr>
          <p:cNvSpPr>
            <a:spLocks noGrp="1"/>
          </p:cNvSpPr>
          <p:nvPr>
            <p:ph idx="1"/>
          </p:nvPr>
        </p:nvSpPr>
        <p:spPr/>
        <p:txBody>
          <a:bodyPr/>
          <a:lstStyle/>
          <a:p>
            <a:r>
              <a:rPr lang="en-US" dirty="0"/>
              <a:t>It doesn’t appear that centers are capturing all that they are doing.</a:t>
            </a:r>
          </a:p>
          <a:p>
            <a:r>
              <a:rPr lang="en-US" dirty="0"/>
              <a:t>Example: Peer support/counseling often is a method for meeting another goal. ACL/OILP has told us that you are not required to have a goal to provide a service. If you provided Peer Support at the same time you provide an Independent Living Skills Training, you should mark both in your electronic record.</a:t>
            </a:r>
          </a:p>
          <a:p>
            <a:r>
              <a:rPr lang="en-US" dirty="0"/>
              <a:t>If your database provider is not willing to do this, now is the time to change it for next  year!</a:t>
            </a:r>
          </a:p>
          <a:p>
            <a:endParaRPr lang="en-US" dirty="0"/>
          </a:p>
          <a:p>
            <a:pPr marL="457200" lvl="1" indent="0">
              <a:buNone/>
            </a:pPr>
            <a:endParaRPr lang="en-US" dirty="0"/>
          </a:p>
        </p:txBody>
      </p:sp>
      <p:sp>
        <p:nvSpPr>
          <p:cNvPr id="3" name="Slide Number Placeholder 2">
            <a:extLst>
              <a:ext uri="{FF2B5EF4-FFF2-40B4-BE49-F238E27FC236}">
                <a16:creationId xmlns:a16="http://schemas.microsoft.com/office/drawing/2014/main" id="{B65BCA20-3F2D-B440-8EB6-858C3E3F0AD6}"/>
              </a:ext>
            </a:extLst>
          </p:cNvPr>
          <p:cNvSpPr>
            <a:spLocks noGrp="1"/>
          </p:cNvSpPr>
          <p:nvPr>
            <p:ph type="sldNum" sz="quarter" idx="10"/>
          </p:nvPr>
        </p:nvSpPr>
        <p:spPr/>
        <p:txBody>
          <a:bodyPr/>
          <a:lstStyle/>
          <a:p>
            <a:pPr>
              <a:defRPr/>
            </a:pPr>
            <a:fld id="{F2DF5F09-D78D-44DB-A338-E90D23C46220}" type="slidenum">
              <a:rPr lang="en-US" smtClean="0"/>
              <a:t>8</a:t>
            </a:fld>
            <a:endParaRPr lang="en-US" dirty="0"/>
          </a:p>
        </p:txBody>
      </p:sp>
    </p:spTree>
    <p:extLst>
      <p:ext uri="{BB962C8B-B14F-4D97-AF65-F5344CB8AC3E}">
        <p14:creationId xmlns:p14="http://schemas.microsoft.com/office/powerpoint/2010/main" val="4037822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393A81-C00F-411E-9F84-41FC9DC241AC}"/>
              </a:ext>
            </a:extLst>
          </p:cNvPr>
          <p:cNvSpPr>
            <a:spLocks noGrp="1"/>
          </p:cNvSpPr>
          <p:nvPr>
            <p:ph type="title"/>
          </p:nvPr>
        </p:nvSpPr>
        <p:spPr/>
        <p:txBody>
          <a:bodyPr/>
          <a:lstStyle/>
          <a:p>
            <a:r>
              <a:rPr lang="en-US" dirty="0"/>
              <a:t>Another observation</a:t>
            </a:r>
          </a:p>
        </p:txBody>
      </p:sp>
      <p:sp>
        <p:nvSpPr>
          <p:cNvPr id="2" name="Content Placeholder 1">
            <a:extLst>
              <a:ext uri="{FF2B5EF4-FFF2-40B4-BE49-F238E27FC236}">
                <a16:creationId xmlns:a16="http://schemas.microsoft.com/office/drawing/2014/main" id="{F66A61C6-E9FA-1DA1-48B6-41E7B34CA42B}"/>
              </a:ext>
            </a:extLst>
          </p:cNvPr>
          <p:cNvSpPr>
            <a:spLocks noGrp="1"/>
          </p:cNvSpPr>
          <p:nvPr>
            <p:ph idx="1"/>
          </p:nvPr>
        </p:nvSpPr>
        <p:spPr/>
        <p:txBody>
          <a:bodyPr/>
          <a:lstStyle/>
          <a:p>
            <a:r>
              <a:rPr lang="en-US" dirty="0"/>
              <a:t>You are not required to track the amount of time for provision of a specific service.</a:t>
            </a:r>
          </a:p>
          <a:p>
            <a:r>
              <a:rPr lang="en-US" dirty="0"/>
              <a:t>While some states are asking you for “billable units” of service, this is not required by your funder. </a:t>
            </a:r>
          </a:p>
          <a:p>
            <a:r>
              <a:rPr lang="en-US" dirty="0"/>
              <a:t>Time and effort reporting (a topic for another time) does not have to be tracked per consumer, only per funding source.</a:t>
            </a:r>
          </a:p>
          <a:p>
            <a:pPr marL="0" indent="0">
              <a:buNone/>
            </a:pPr>
            <a:endParaRPr lang="en-US" dirty="0"/>
          </a:p>
        </p:txBody>
      </p:sp>
      <p:sp>
        <p:nvSpPr>
          <p:cNvPr id="3" name="Slide Number Placeholder 2">
            <a:extLst>
              <a:ext uri="{FF2B5EF4-FFF2-40B4-BE49-F238E27FC236}">
                <a16:creationId xmlns:a16="http://schemas.microsoft.com/office/drawing/2014/main" id="{BFE2E0F4-C083-799D-B3CA-C7E071986F89}"/>
              </a:ext>
            </a:extLst>
          </p:cNvPr>
          <p:cNvSpPr>
            <a:spLocks noGrp="1"/>
          </p:cNvSpPr>
          <p:nvPr>
            <p:ph type="sldNum" sz="quarter" idx="10"/>
          </p:nvPr>
        </p:nvSpPr>
        <p:spPr/>
        <p:txBody>
          <a:bodyPr/>
          <a:lstStyle/>
          <a:p>
            <a:pPr>
              <a:defRPr/>
            </a:pPr>
            <a:fld id="{F2DF5F09-D78D-44DB-A338-E90D23C46220}" type="slidenum">
              <a:rPr lang="en-US" smtClean="0"/>
              <a:t>9</a:t>
            </a:fld>
            <a:endParaRPr lang="en-US" dirty="0"/>
          </a:p>
        </p:txBody>
      </p:sp>
    </p:spTree>
    <p:extLst>
      <p:ext uri="{BB962C8B-B14F-4D97-AF65-F5344CB8AC3E}">
        <p14:creationId xmlns:p14="http://schemas.microsoft.com/office/powerpoint/2010/main" val="6521743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0B01E772602B488E9AE8CF85FA470D" ma:contentTypeVersion="15" ma:contentTypeDescription="Create a new document." ma:contentTypeScope="" ma:versionID="79434a8485c7eb979f1178c9dc91cfb4">
  <xsd:schema xmlns:xsd="http://www.w3.org/2001/XMLSchema" xmlns:xs="http://www.w3.org/2001/XMLSchema" xmlns:p="http://schemas.microsoft.com/office/2006/metadata/properties" xmlns:ns3="6e0d9e29-3bcd-4bf7-ae53-7f0d4a8264f4" xmlns:ns4="fa1dad62-338c-4d1c-8ec0-56930e2dc308" targetNamespace="http://schemas.microsoft.com/office/2006/metadata/properties" ma:root="true" ma:fieldsID="1d4dc9bad3ae7f5bef84f63c6c0bb597" ns3:_="" ns4:_="">
    <xsd:import namespace="6e0d9e29-3bcd-4bf7-ae53-7f0d4a8264f4"/>
    <xsd:import namespace="fa1dad62-338c-4d1c-8ec0-56930e2dc30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element ref="ns3:MediaServiceSystemTags" minOccurs="0"/>
                <xsd:element ref="ns3:MediaServiceDateTake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0d9e29-3bcd-4bf7-ae53-7f0d4a8264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a1dad62-338c-4d1c-8ec0-56930e2dc30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9836A2-576D-47CB-9D1E-A583C283F13E}">
  <ds:schemaRefs>
    <ds:schemaRef ds:uri="http://schemas.microsoft.com/office/2006/documentManagement/types"/>
    <ds:schemaRef ds:uri="http://schemas.microsoft.com/office/infopath/2007/PartnerControls"/>
    <ds:schemaRef ds:uri="fa1dad62-338c-4d1c-8ec0-56930e2dc308"/>
    <ds:schemaRef ds:uri="http://purl.org/dc/elements/1.1/"/>
    <ds:schemaRef ds:uri="http://schemas.microsoft.com/office/2006/metadata/properties"/>
    <ds:schemaRef ds:uri="http://purl.org/dc/terms/"/>
    <ds:schemaRef ds:uri="http://schemas.openxmlformats.org/package/2006/metadata/core-properties"/>
    <ds:schemaRef ds:uri="6e0d9e29-3bcd-4bf7-ae53-7f0d4a8264f4"/>
    <ds:schemaRef ds:uri="http://www.w3.org/XML/1998/namespace"/>
    <ds:schemaRef ds:uri="http://purl.org/dc/dcmitype/"/>
  </ds:schemaRefs>
</ds:datastoreItem>
</file>

<file path=customXml/itemProps2.xml><?xml version="1.0" encoding="utf-8"?>
<ds:datastoreItem xmlns:ds="http://schemas.openxmlformats.org/officeDocument/2006/customXml" ds:itemID="{FCEF5AA4-07F2-4A15-B24B-9221DBF8AB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0d9e29-3bcd-4bf7-ae53-7f0d4a8264f4"/>
    <ds:schemaRef ds:uri="fa1dad62-338c-4d1c-8ec0-56930e2dc3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6CE57D2-825A-4630-AE89-05DB7F8402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25952</TotalTime>
  <Words>1345</Words>
  <Application>Microsoft Office PowerPoint</Application>
  <PresentationFormat>On-screen Show (4:3)</PresentationFormat>
  <Paragraphs>120</Paragraphs>
  <Slides>17</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ＭＳ Ｐゴシック</vt:lpstr>
      <vt:lpstr>Aptos</vt:lpstr>
      <vt:lpstr>Arial</vt:lpstr>
      <vt:lpstr>Arial Rounded MT Bold</vt:lpstr>
      <vt:lpstr>Calibri</vt:lpstr>
      <vt:lpstr>Calibri Light</vt:lpstr>
      <vt:lpstr>Tahoma</vt:lpstr>
      <vt:lpstr>Times New Roman</vt:lpstr>
      <vt:lpstr>Verdana</vt:lpstr>
      <vt:lpstr>Default Design</vt:lpstr>
      <vt:lpstr>&gt;&gt; SLIDE / DIAPOSITIVA 1  IL-NET National Training and Technical Assistance Center for Independent Living        </vt:lpstr>
      <vt:lpstr>Program Managers Peer Support –  What did we learn from the PPR this year?</vt:lpstr>
      <vt:lpstr>&gt;&gt; SLIDE / DIAPOSITIVA 3 What You Will Learn About Today</vt:lpstr>
      <vt:lpstr>&gt;&gt; SLIDE / DIAPOSITIVA 4 General Reminders</vt:lpstr>
      <vt:lpstr>General Reminders (cont.)</vt:lpstr>
      <vt:lpstr>Slide 6  Other things to remember…</vt:lpstr>
      <vt:lpstr>PPRs have hopefully been submitted</vt:lpstr>
      <vt:lpstr>Some of our observations related to your PPRs </vt:lpstr>
      <vt:lpstr>Another observation</vt:lpstr>
      <vt:lpstr>Open and closing “cases” or “files”</vt:lpstr>
      <vt:lpstr>Are you running reports now to check this year?</vt:lpstr>
      <vt:lpstr>Maintaining a Client Information File</vt:lpstr>
      <vt:lpstr>Closing the Client Information File</vt:lpstr>
      <vt:lpstr>Slide  14 Questions? </vt:lpstr>
      <vt:lpstr>&gt;&gt; SLIDE / DIAPOSITIVA 15 Evaluation Survey</vt:lpstr>
      <vt:lpstr>  &gt;&gt; SLIDE / DIAPOSITIVA 16 Training Presented by IL-NET:   </vt:lpstr>
      <vt:lpstr>Slide  17  IL-NET (CIL-NET and 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for SILC Chairpersons</dc:title>
  <dc:creator>eubanks</dc:creator>
  <cp:lastModifiedBy>McElwee, Paula</cp:lastModifiedBy>
  <cp:revision>658</cp:revision>
  <cp:lastPrinted>2018-03-01T19:49:00Z</cp:lastPrinted>
  <dcterms:created xsi:type="dcterms:W3CDTF">2011-01-05T14:17:00Z</dcterms:created>
  <dcterms:modified xsi:type="dcterms:W3CDTF">2024-02-13T20:41:43Z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1033-10.2.0.5838</vt:lpwstr>
  </property>
  <property fmtid="{D5CDD505-2E9C-101B-9397-08002B2CF9AE}" pid="3" name="ContentTypeId">
    <vt:lpwstr>0x010100520B01E772602B488E9AE8CF85FA470D</vt:lpwstr>
  </property>
</Properties>
</file>