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handoutMasterIdLst>
    <p:handoutMasterId r:id="rId10"/>
  </p:handoutMasterIdLst>
  <p:sldIdLst>
    <p:sldId id="262" r:id="rId2"/>
    <p:sldId id="548" r:id="rId3"/>
    <p:sldId id="370" r:id="rId4"/>
    <p:sldId id="567" r:id="rId5"/>
    <p:sldId id="893" r:id="rId6"/>
    <p:sldId id="547" r:id="rId7"/>
    <p:sldId id="889" r:id="rId8"/>
  </p:sldIdLst>
  <p:sldSz cx="10058400" cy="7772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urtis, Brooke" initials="CB" lastIdx="18" clrIdx="0">
    <p:extLst>
      <p:ext uri="{19B8F6BF-5375-455C-9EA6-DF929625EA0E}">
        <p15:presenceInfo xmlns:p15="http://schemas.microsoft.com/office/powerpoint/2012/main" userId="S-1-5-21-2125796797-660828019-1501187911-650089" providerId="AD"/>
      </p:ext>
    </p:extLst>
  </p:cmAuthor>
  <p:cmAuthor id="2" name="Carol Eubanks" initials="CE" lastIdx="9" clrIdx="1">
    <p:extLst>
      <p:ext uri="{19B8F6BF-5375-455C-9EA6-DF929625EA0E}">
        <p15:presenceInfo xmlns:p15="http://schemas.microsoft.com/office/powerpoint/2012/main" userId="75585efcf1069a26" providerId="Windows Live"/>
      </p:ext>
    </p:extLst>
  </p:cmAuthor>
  <p:cmAuthor id="3" name="Paula McElwee" initials="PM" lastIdx="2" clrIdx="2">
    <p:extLst>
      <p:ext uri="{19B8F6BF-5375-455C-9EA6-DF929625EA0E}">
        <p15:presenceInfo xmlns:p15="http://schemas.microsoft.com/office/powerpoint/2012/main" userId="9253ccc78c5345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362" autoAdjust="0"/>
    <p:restoredTop sz="96323" autoAdjust="0"/>
  </p:normalViewPr>
  <p:slideViewPr>
    <p:cSldViewPr>
      <p:cViewPr varScale="1">
        <p:scale>
          <a:sx n="92" d="100"/>
          <a:sy n="92" d="100"/>
        </p:scale>
        <p:origin x="84" y="138"/>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2568"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35EDD98-0BE7-4947-A387-4990F7AFBD5B}" type="datetimeFigureOut">
              <a:rPr lang="en-US" smtClean="0"/>
              <a:t>12/12/2023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5F497E-2CFB-4B9B-B204-045FD3ACCA08}" type="slidenum">
              <a:rPr lang="en-US" smtClean="0"/>
              <a:t>‹#›</a:t>
            </a:fld>
            <a:endParaRPr lang="en-US" dirty="0"/>
          </a:p>
        </p:txBody>
      </p:sp>
    </p:spTree>
    <p:extLst>
      <p:ext uri="{BB962C8B-B14F-4D97-AF65-F5344CB8AC3E}">
        <p14:creationId xmlns:p14="http://schemas.microsoft.com/office/powerpoint/2010/main" val="3899735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B87D9D1-A72C-4980-BA97-6D821C250A20}" type="datetimeFigureOut">
              <a:rPr lang="en-US" smtClean="0"/>
              <a:t>12/12/2023</a:t>
            </a:fld>
            <a:endParaRPr lang="en-US" dirty="0"/>
          </a:p>
        </p:txBody>
      </p:sp>
      <p:sp>
        <p:nvSpPr>
          <p:cNvPr id="4" name="Slide Image Placeholder 3"/>
          <p:cNvSpPr>
            <a:spLocks noGrp="1" noRot="1" noChangeAspect="1"/>
          </p:cNvSpPr>
          <p:nvPr>
            <p:ph type="sldImg" idx="2"/>
          </p:nvPr>
        </p:nvSpPr>
        <p:spPr>
          <a:xfrm>
            <a:off x="1249363" y="696913"/>
            <a:ext cx="4511675"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F40FD86-9BCF-4886-A05C-E17597BA8168}" type="slidenum">
              <a:rPr lang="en-US" smtClean="0"/>
              <a:t>‹#›</a:t>
            </a:fld>
            <a:endParaRPr lang="en-US" dirty="0"/>
          </a:p>
        </p:txBody>
      </p:sp>
    </p:spTree>
    <p:extLst>
      <p:ext uri="{BB962C8B-B14F-4D97-AF65-F5344CB8AC3E}">
        <p14:creationId xmlns:p14="http://schemas.microsoft.com/office/powerpoint/2010/main" val="572508534"/>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a:t>
            </a:fld>
            <a:endParaRPr lang="en-US" dirty="0"/>
          </a:p>
        </p:txBody>
      </p:sp>
    </p:spTree>
    <p:extLst>
      <p:ext uri="{BB962C8B-B14F-4D97-AF65-F5344CB8AC3E}">
        <p14:creationId xmlns:p14="http://schemas.microsoft.com/office/powerpoint/2010/main" val="509539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2</a:t>
            </a:fld>
            <a:endParaRPr lang="en-US" dirty="0"/>
          </a:p>
        </p:txBody>
      </p:sp>
    </p:spTree>
    <p:extLst>
      <p:ext uri="{BB962C8B-B14F-4D97-AF65-F5344CB8AC3E}">
        <p14:creationId xmlns:p14="http://schemas.microsoft.com/office/powerpoint/2010/main" val="2581284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3</a:t>
            </a:fld>
            <a:endParaRPr lang="en-US" dirty="0"/>
          </a:p>
        </p:txBody>
      </p:sp>
    </p:spTree>
    <p:extLst>
      <p:ext uri="{BB962C8B-B14F-4D97-AF65-F5344CB8AC3E}">
        <p14:creationId xmlns:p14="http://schemas.microsoft.com/office/powerpoint/2010/main" val="14602227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9190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57300" y="1828800"/>
            <a:ext cx="7543800" cy="1828800"/>
          </a:xfrm>
        </p:spPr>
        <p:txBody>
          <a:bodyPr anchor="b">
            <a:normAutofit/>
          </a:bodyPr>
          <a:lstStyle>
            <a:lvl1pPr algn="ctr">
              <a:defRPr sz="3600"/>
            </a:lvl1pPr>
          </a:lstStyle>
          <a:p>
            <a:r>
              <a:rPr lang="en-US" dirty="0"/>
              <a:t>Click to edit Master title style</a:t>
            </a:r>
          </a:p>
        </p:txBody>
      </p:sp>
      <p:sp>
        <p:nvSpPr>
          <p:cNvPr id="3" name="Subtitle 2"/>
          <p:cNvSpPr>
            <a:spLocks noGrp="1"/>
          </p:cNvSpPr>
          <p:nvPr>
            <p:ph type="subTitle" idx="1"/>
          </p:nvPr>
        </p:nvSpPr>
        <p:spPr>
          <a:xfrm>
            <a:off x="1257300" y="4083050"/>
            <a:ext cx="7543800" cy="1876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Tree>
    <p:extLst>
      <p:ext uri="{BB962C8B-B14F-4D97-AF65-F5344CB8AC3E}">
        <p14:creationId xmlns:p14="http://schemas.microsoft.com/office/powerpoint/2010/main" val="3876736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92150" y="381000"/>
            <a:ext cx="8985250" cy="914401"/>
          </a:xfrm>
        </p:spPr>
        <p:txBody>
          <a:bodyPr/>
          <a:lstStyle>
            <a:lvl1pPr>
              <a:defRPr>
                <a:solidFill>
                  <a:srgbClr val="333399"/>
                </a:solidFill>
              </a:defRPr>
            </a:lvl1pPr>
          </a:lstStyle>
          <a:p>
            <a:r>
              <a:rPr lang="en-US" dirty="0"/>
              <a:t>Click to Edit Master Title Style</a:t>
            </a:r>
          </a:p>
        </p:txBody>
      </p:sp>
      <p:sp>
        <p:nvSpPr>
          <p:cNvPr id="3" name="Content Placeholder 2"/>
          <p:cNvSpPr>
            <a:spLocks noGrp="1"/>
          </p:cNvSpPr>
          <p:nvPr>
            <p:ph idx="1"/>
          </p:nvPr>
        </p:nvSpPr>
        <p:spPr>
          <a:xfrm>
            <a:off x="692150" y="1447800"/>
            <a:ext cx="8756650" cy="5237162"/>
          </a:xfrm>
        </p:spPr>
        <p:txBody>
          <a:bodyPr>
            <a:normAutofit/>
          </a:bodyPr>
          <a:lstStyle>
            <a:lvl1pPr>
              <a:defRPr sz="2800"/>
            </a:lvl1pPr>
            <a:lvl2pPr>
              <a:defRPr sz="2800"/>
            </a:lvl2pPr>
            <a:lvl3pPr>
              <a:defRPr sz="2800"/>
            </a:lvl3pPr>
            <a:lvl4pPr>
              <a:defRPr sz="2800"/>
            </a:lvl4pPr>
            <a:lvl5pPr>
              <a:defRPr sz="2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45AF61AB-B0DD-4F9C-9F8E-E57A609D99F7}" type="slidenum">
              <a:rPr lang="en-US" smtClean="0"/>
              <a:t>‹#›</a:t>
            </a:fld>
            <a:endParaRPr lang="en-US" dirty="0"/>
          </a:p>
        </p:txBody>
      </p:sp>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841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215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2068513"/>
            <a:ext cx="4260850" cy="4932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45AF61AB-B0DD-4F9C-9F8E-E57A609D99F7}" type="slidenum">
              <a:rPr lang="en-US" smtClean="0"/>
              <a:t>‹#›</a:t>
            </a:fld>
            <a:endParaRPr lang="en-US" dirty="0"/>
          </a:p>
        </p:txBody>
      </p:sp>
      <p:sp>
        <p:nvSpPr>
          <p:cNvPr id="6" name="Rectangle 5"/>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31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150" y="414338"/>
            <a:ext cx="8675688" cy="1501775"/>
          </a:xfrm>
        </p:spPr>
        <p:txBody>
          <a:bodyPr/>
          <a:lstStyle/>
          <a:p>
            <a:r>
              <a:rPr lang="en-US"/>
              <a:t>Click to edit Master title style</a:t>
            </a:r>
          </a:p>
        </p:txBody>
      </p:sp>
      <p:sp>
        <p:nvSpPr>
          <p:cNvPr id="3" name="Text Placeholder 2"/>
          <p:cNvSpPr>
            <a:spLocks noGrp="1"/>
          </p:cNvSpPr>
          <p:nvPr>
            <p:ph type="body" idx="1"/>
          </p:nvPr>
        </p:nvSpPr>
        <p:spPr>
          <a:xfrm>
            <a:off x="692150" y="1905000"/>
            <a:ext cx="425608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150" y="2838450"/>
            <a:ext cx="425608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92700" y="1905000"/>
            <a:ext cx="4275138" cy="9334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700" y="2838450"/>
            <a:ext cx="4275138" cy="41767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45AF61AB-B0DD-4F9C-9F8E-E57A609D99F7}" type="slidenum">
              <a:rPr lang="en-US" smtClean="0"/>
              <a:t>‹#›</a:t>
            </a:fld>
            <a:endParaRPr lang="en-US" dirty="0"/>
          </a:p>
        </p:txBody>
      </p:sp>
      <p:sp>
        <p:nvSpPr>
          <p:cNvPr id="8" name="Rectangle 7"/>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43666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2150" y="609599"/>
            <a:ext cx="8674100" cy="9144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2150" y="1752600"/>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7104063" y="7129462"/>
            <a:ext cx="2262187" cy="414338"/>
          </a:xfrm>
          <a:prstGeom prst="rect">
            <a:avLst/>
          </a:prstGeom>
        </p:spPr>
        <p:txBody>
          <a:bodyPr vert="horz" lIns="91440" tIns="45720" rIns="91440" bIns="45720" rtlCol="0" anchor="ctr"/>
          <a:lstStyle>
            <a:lvl1pPr algn="r">
              <a:defRPr sz="1400">
                <a:solidFill>
                  <a:schemeClr val="tx1"/>
                </a:solidFill>
              </a:defRPr>
            </a:lvl1pPr>
          </a:lstStyle>
          <a:p>
            <a:fld id="{45AF61AB-B0DD-4F9C-9F8E-E57A609D99F7}" type="slidenum">
              <a:rPr lang="en-US" smtClean="0"/>
              <a:pPr/>
              <a:t>‹#›</a:t>
            </a:fld>
            <a:endParaRPr lang="en-US" dirty="0"/>
          </a:p>
        </p:txBody>
      </p:sp>
      <p:pic>
        <p:nvPicPr>
          <p:cNvPr id="8" name="Picture 7" descr="ILRU logo - ilru red block letters with blue &quot;eyebrow&quot; over it"/>
          <p:cNvPicPr>
            <a:picLocks noChangeAspect="1"/>
          </p:cNvPicPr>
          <p:nvPr userDrawn="1"/>
        </p:nvPicPr>
        <p:blipFill>
          <a:blip r:embed="rId6" cstate="print"/>
          <a:stretch>
            <a:fillRect/>
          </a:stretch>
        </p:blipFill>
        <p:spPr>
          <a:xfrm>
            <a:off x="4847431" y="7066280"/>
            <a:ext cx="838200" cy="401320"/>
          </a:xfrm>
          <a:prstGeom prst="rect">
            <a:avLst/>
          </a:prstGeom>
        </p:spPr>
      </p:pic>
      <p:sp>
        <p:nvSpPr>
          <p:cNvPr id="7" name="Rectangle 6"/>
          <p:cNvSpPr/>
          <p:nvPr userDrawn="1"/>
        </p:nvSpPr>
        <p:spPr>
          <a:xfrm>
            <a:off x="692150" y="7250668"/>
            <a:ext cx="4108450" cy="3693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for Independent Living </a:t>
            </a:r>
            <a:endParaRPr lang="en-US"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7471286"/>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5" r:id="rId3"/>
    <p:sldLayoutId id="2147483656" r:id="rId4"/>
  </p:sldLayoutIdLst>
  <p:hf hdr="0" ftr="0" dt="0"/>
  <p:txStyles>
    <p:titleStyle>
      <a:lvl1pPr algn="l" defTabSz="914400" rtl="0" eaLnBrk="1" latinLnBrk="0" hangingPunct="1">
        <a:lnSpc>
          <a:spcPct val="90000"/>
        </a:lnSpc>
        <a:spcBef>
          <a:spcPct val="0"/>
        </a:spcBef>
        <a:buNone/>
        <a:defRPr sz="2800" b="1" kern="1200">
          <a:solidFill>
            <a:srgbClr val="333399"/>
          </a:solidFill>
          <a:latin typeface="Arial Rounded MT Bold" panose="020B060402020202020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paulamcelwee.ilru@hotmail.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692150" y="381000"/>
            <a:ext cx="8985250" cy="1752600"/>
          </a:xfrm>
        </p:spPr>
        <p:txBody>
          <a:bodyPr>
            <a:normAutofit/>
          </a:bodyPr>
          <a:lstStyle/>
          <a:p>
            <a:pPr marL="0" indent="0" algn="ctr">
              <a:lnSpc>
                <a:spcPct val="100000"/>
              </a:lnSpc>
            </a:pPr>
            <a:r>
              <a:rPr lang="en-US" sz="600" dirty="0">
                <a:solidFill>
                  <a:schemeClr val="bg1">
                    <a:lumMod val="85000"/>
                  </a:schemeClr>
                </a:solidFill>
                <a:latin typeface="IL-Arial Rounded MT Bold"/>
              </a:rPr>
              <a:t>&gt;&gt;Slide 1</a:t>
            </a:r>
            <a:br>
              <a:rPr lang="en-US" sz="600" dirty="0">
                <a:solidFill>
                  <a:schemeClr val="bg1">
                    <a:lumMod val="85000"/>
                  </a:schemeClr>
                </a:solidFill>
                <a:latin typeface="IL-Arial Rounded MT Bold"/>
              </a:rPr>
            </a:br>
            <a:r>
              <a:rPr lang="en-US" dirty="0">
                <a:latin typeface="IL-Arial Rounded MT Bold"/>
              </a:rPr>
              <a:t>ILRU’s IL-NET National </a:t>
            </a:r>
            <a:br>
              <a:rPr lang="en-US" dirty="0">
                <a:latin typeface="IL-Arial Rounded MT Bold"/>
              </a:rPr>
            </a:br>
            <a:r>
              <a:rPr lang="en-US" dirty="0">
                <a:latin typeface="IL-Arial Rounded MT Bold"/>
              </a:rPr>
              <a:t>Training and Technical Assistance Center for Independent Living</a:t>
            </a:r>
            <a:endParaRPr lang="en-US" dirty="0"/>
          </a:p>
        </p:txBody>
      </p:sp>
      <p:pic>
        <p:nvPicPr>
          <p:cNvPr id="8" name="Picture 5" descr="We create opportunities for independence for people with disabilities through research, education, and consultation. ILRU logo in block red letters with blue eyebrow swoosh above and below Independent Living Research utilization. www.ilru.org. " title="ILRU Logo"/>
          <p:cNvPicPr>
            <a:picLocks noChangeAspect="1"/>
          </p:cNvPicPr>
          <p:nvPr/>
        </p:nvPicPr>
        <p:blipFill rotWithShape="1">
          <a:blip r:embed="rId3">
            <a:extLst>
              <a:ext uri="{28A0092B-C50C-407E-A947-70E740481C1C}">
                <a14:useLocalDpi xmlns:a14="http://schemas.microsoft.com/office/drawing/2010/main" val="0"/>
              </a:ext>
            </a:extLst>
          </a:blip>
          <a:srcRect l="1" t="16746" r="-944" b="11313"/>
          <a:stretch/>
        </p:blipFill>
        <p:spPr bwMode="auto">
          <a:xfrm>
            <a:off x="995761" y="2286000"/>
            <a:ext cx="8149428" cy="4255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692150" y="7312968"/>
            <a:ext cx="4946650" cy="230832"/>
          </a:xfrm>
          <a:prstGeom prst="rect">
            <a:avLst/>
          </a:prstGeom>
        </p:spPr>
        <p:txBody>
          <a:bodyPr wrap="square">
            <a:spAutoFit/>
          </a:bodyPr>
          <a:lstStyle/>
          <a:p>
            <a:r>
              <a:rPr lang="en-US" sz="900" dirty="0">
                <a:solidFill>
                  <a:schemeClr val="tx1"/>
                </a:solidFill>
                <a:effectLst/>
                <a:latin typeface="Arial" panose="020B0604020202020204" pitchFamily="34" charset="0"/>
                <a:cs typeface="Arial" panose="020B0604020202020204" pitchFamily="34" charset="0"/>
              </a:rPr>
              <a:t>ILRU’s IL-NET National Training and Technical Assistance Center </a:t>
            </a:r>
            <a:r>
              <a:rPr lang="en-US" sz="900" dirty="0">
                <a:latin typeface="Arial" panose="020B0604020202020204" pitchFamily="34" charset="0"/>
                <a:cs typeface="Arial" panose="020B0604020202020204" pitchFamily="34" charset="0"/>
              </a:rPr>
              <a:t>for </a:t>
            </a:r>
            <a:r>
              <a:rPr lang="en-US" sz="900" dirty="0">
                <a:solidFill>
                  <a:schemeClr val="tx1"/>
                </a:solidFill>
                <a:effectLst/>
                <a:latin typeface="Arial" panose="020B0604020202020204" pitchFamily="34" charset="0"/>
                <a:cs typeface="Arial" panose="020B0604020202020204" pitchFamily="34" charset="0"/>
              </a:rPr>
              <a:t>Independent Living </a:t>
            </a:r>
            <a:endParaRPr lang="en-US" sz="900" dirty="0">
              <a:solidFill>
                <a:schemeClr val="tx1"/>
              </a:solidFill>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a:xfrm>
            <a:off x="6248400" y="7166633"/>
            <a:ext cx="2262187" cy="414338"/>
          </a:xfrm>
        </p:spPr>
        <p:txBody>
          <a:bodyPr/>
          <a:lstStyle/>
          <a:p>
            <a:fld id="{6153527D-BED1-478D-AC23-D9BDE0E418EC}" type="slidenum">
              <a:rPr lang="en-US" smtClean="0"/>
              <a:t>1</a:t>
            </a:fld>
            <a:endParaRPr lang="en-US" dirty="0"/>
          </a:p>
        </p:txBody>
      </p:sp>
    </p:spTree>
    <p:extLst>
      <p:ext uri="{BB962C8B-B14F-4D97-AF65-F5344CB8AC3E}">
        <p14:creationId xmlns:p14="http://schemas.microsoft.com/office/powerpoint/2010/main" val="1572116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276600"/>
            <a:ext cx="9144000" cy="1524000"/>
          </a:xfrm>
        </p:spPr>
        <p:txBody>
          <a:bodyPr>
            <a:noAutofit/>
          </a:bodyPr>
          <a:lstStyle/>
          <a:p>
            <a:pPr>
              <a:lnSpc>
                <a:spcPct val="100000"/>
              </a:lnSpc>
            </a:pPr>
            <a:r>
              <a:rPr lang="en-US" sz="600" b="1" dirty="0">
                <a:solidFill>
                  <a:schemeClr val="bg2"/>
                </a:solidFill>
                <a:latin typeface="Arial Rounded MT Bold" panose="020F0704030504030204" pitchFamily="34" charset="0"/>
              </a:rPr>
              <a:t>&gt;&gt; Slide </a:t>
            </a:r>
            <a:fld id="{8A444053-2964-4726-8391-23A946A74AF7}" type="slidenum">
              <a:rPr lang="en-US" sz="600" b="1">
                <a:solidFill>
                  <a:schemeClr val="bg2"/>
                </a:solidFill>
                <a:latin typeface="Arial Rounded MT Bold" panose="020F0704030504030204" pitchFamily="34" charset="0"/>
              </a:rPr>
              <a:pPr>
                <a:lnSpc>
                  <a:spcPct val="100000"/>
                </a:lnSpc>
              </a:pPr>
              <a:t>2</a:t>
            </a:fld>
            <a:br>
              <a:rPr lang="en-US" sz="3200" b="1" dirty="0">
                <a:solidFill>
                  <a:schemeClr val="bg1">
                    <a:lumMod val="75000"/>
                  </a:schemeClr>
                </a:solidFill>
                <a:latin typeface="Arial Rounded MT Bold" panose="020F0704030504030204" pitchFamily="34" charset="0"/>
              </a:rPr>
            </a:br>
            <a:r>
              <a:rPr lang="en-US" sz="3200" dirty="0"/>
              <a:t>Associate/Program Directors</a:t>
            </a:r>
            <a:br>
              <a:rPr lang="en-US" sz="3200" dirty="0"/>
            </a:br>
            <a:r>
              <a:rPr lang="en-US" sz="3200" dirty="0"/>
              <a:t>Peer Discussion – Underserved Groups</a:t>
            </a:r>
            <a:br>
              <a:rPr lang="en-US" sz="3200" dirty="0"/>
            </a:br>
            <a:r>
              <a:rPr lang="en-US" sz="3200" dirty="0"/>
              <a:t>December 12, 2023</a:t>
            </a:r>
            <a:br>
              <a:rPr lang="en-US" sz="3200" dirty="0"/>
            </a:br>
            <a:br>
              <a:rPr lang="en-US" sz="3200" dirty="0"/>
            </a:br>
            <a:r>
              <a:rPr lang="en-US" altLang="en-US" sz="2800" i="1" dirty="0">
                <a:solidFill>
                  <a:srgbClr val="333399"/>
                </a:solidFill>
                <a:latin typeface="Arial Rounded MT Bold" panose="020F0704030504030204" pitchFamily="34" charset="0"/>
                <a:ea typeface="ＭＳ Ｐゴシック" pitchFamily="34" charset="-128"/>
                <a:cs typeface="Arial" charset="0"/>
              </a:rPr>
              <a:t>Presenter:</a:t>
            </a:r>
            <a:br>
              <a:rPr lang="en-US" altLang="en-US" sz="2800" dirty="0">
                <a:ea typeface="ＭＳ Ｐゴシック" pitchFamily="34" charset="-128"/>
                <a:cs typeface="Arial" charset="0"/>
              </a:rPr>
            </a:br>
            <a:r>
              <a:rPr lang="en-US" altLang="en-US" sz="2800" dirty="0">
                <a:ea typeface="ＭＳ Ｐゴシック" pitchFamily="34" charset="-128"/>
                <a:cs typeface="Arial" charset="0"/>
              </a:rPr>
              <a:t>Paula McElwee</a:t>
            </a:r>
            <a:endParaRPr lang="en-US" b="1" dirty="0">
              <a:solidFill>
                <a:srgbClr val="333399"/>
              </a:solidFill>
              <a:latin typeface="Arial Rounded MT Bold" panose="020F0704030504030204" pitchFamily="34" charset="0"/>
            </a:endParaRPr>
          </a:p>
        </p:txBody>
      </p:sp>
      <p:sp>
        <p:nvSpPr>
          <p:cNvPr id="3" name="Slide Number Placeholder 2"/>
          <p:cNvSpPr>
            <a:spLocks noGrp="1"/>
          </p:cNvSpPr>
          <p:nvPr>
            <p:ph type="sldNum" sz="quarter" idx="12"/>
          </p:nvPr>
        </p:nvSpPr>
        <p:spPr/>
        <p:txBody>
          <a:bodyPr/>
          <a:lstStyle/>
          <a:p>
            <a:fld id="{6153527D-BED1-478D-AC23-D9BDE0E418EC}" type="slidenum">
              <a:rPr lang="en-US" smtClean="0"/>
              <a:t>2</a:t>
            </a:fld>
            <a:endParaRPr lang="en-US" dirty="0"/>
          </a:p>
        </p:txBody>
      </p:sp>
    </p:spTree>
    <p:extLst>
      <p:ext uri="{BB962C8B-B14F-4D97-AF65-F5344CB8AC3E}">
        <p14:creationId xmlns:p14="http://schemas.microsoft.com/office/powerpoint/2010/main" val="323815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5E6C-81C5-4658-B0C0-52F0E3BF24C5}"/>
              </a:ext>
            </a:extLst>
          </p:cNvPr>
          <p:cNvSpPr>
            <a:spLocks noGrp="1"/>
          </p:cNvSpPr>
          <p:nvPr>
            <p:ph type="title"/>
          </p:nvPr>
        </p:nvSpPr>
        <p:spPr/>
        <p:txBody>
          <a:bodyPr/>
          <a:lstStyle/>
          <a:p>
            <a:r>
              <a:rPr lang="en-US" sz="600" dirty="0">
                <a:solidFill>
                  <a:schemeClr val="bg2"/>
                </a:solidFill>
                <a:latin typeface="Arial Rounded MT Bold" panose="020F0704030504030204" pitchFamily="34" charset="0"/>
              </a:rPr>
              <a:t>&gt;&gt; Slide </a:t>
            </a:r>
            <a:fld id="{8A444053-2964-4726-8391-23A946A74AF7}" type="slidenum">
              <a:rPr lang="en-US" sz="600">
                <a:solidFill>
                  <a:schemeClr val="bg2"/>
                </a:solidFill>
                <a:latin typeface="Arial Rounded MT Bold" panose="020F0704030504030204" pitchFamily="34" charset="0"/>
              </a:rPr>
              <a:pPr/>
              <a:t>3</a:t>
            </a:fld>
            <a:r>
              <a:rPr lang="en-US" sz="600" dirty="0">
                <a:solidFill>
                  <a:schemeClr val="bg2"/>
                </a:solidFill>
                <a:latin typeface="Arial Rounded MT Bold" panose="020F0704030504030204" pitchFamily="34" charset="0"/>
              </a:rPr>
              <a:t> </a:t>
            </a:r>
            <a:br>
              <a:rPr lang="en-US" sz="800" dirty="0">
                <a:solidFill>
                  <a:schemeClr val="bg2"/>
                </a:solidFill>
                <a:latin typeface="Arial Rounded MT Bold" panose="020F0704030504030204" pitchFamily="34" charset="0"/>
              </a:rPr>
            </a:br>
            <a:r>
              <a:rPr lang="en-US" dirty="0"/>
              <a:t>Who are the underserved populations?</a:t>
            </a:r>
          </a:p>
        </p:txBody>
      </p:sp>
      <p:sp>
        <p:nvSpPr>
          <p:cNvPr id="3" name="Content Placeholder 2">
            <a:extLst>
              <a:ext uri="{FF2B5EF4-FFF2-40B4-BE49-F238E27FC236}">
                <a16:creationId xmlns:a16="http://schemas.microsoft.com/office/drawing/2014/main" id="{6BF34905-33F8-4678-B65B-D5DCEA464860}"/>
              </a:ext>
            </a:extLst>
          </p:cNvPr>
          <p:cNvSpPr>
            <a:spLocks noGrp="1"/>
          </p:cNvSpPr>
          <p:nvPr>
            <p:ph idx="1"/>
          </p:nvPr>
        </p:nvSpPr>
        <p:spPr/>
        <p:txBody>
          <a:bodyPr>
            <a:normAutofit lnSpcReduction="10000"/>
          </a:bodyPr>
          <a:lstStyle/>
          <a:p>
            <a:pPr>
              <a:lnSpc>
                <a:spcPct val="100000"/>
              </a:lnSpc>
            </a:pPr>
            <a:r>
              <a:rPr lang="en-US" dirty="0"/>
              <a:t>This movement began with leadership primarily from the wheelchair users group.</a:t>
            </a:r>
          </a:p>
          <a:p>
            <a:pPr>
              <a:lnSpc>
                <a:spcPct val="100000"/>
              </a:lnSpc>
            </a:pPr>
            <a:r>
              <a:rPr lang="en-US" dirty="0"/>
              <a:t>I would love to find this drawing – an early publication (either Disability Rag or the Mouth) had a poster of a statue that gave a hierarchy of disability (sarcastically of course). </a:t>
            </a:r>
          </a:p>
          <a:p>
            <a:pPr>
              <a:lnSpc>
                <a:spcPct val="100000"/>
              </a:lnSpc>
            </a:pPr>
            <a:r>
              <a:rPr lang="en-US" dirty="0"/>
              <a:t>The head was male paraplegic basketball players, followed by female paras (</a:t>
            </a:r>
            <a:r>
              <a:rPr lang="en-US" dirty="0" err="1"/>
              <a:t>Ms</a:t>
            </a:r>
            <a:r>
              <a:rPr lang="en-US" dirty="0"/>
              <a:t> Wheelchair), male quads etc. Then blind, then deaf.</a:t>
            </a:r>
          </a:p>
          <a:p>
            <a:pPr>
              <a:lnSpc>
                <a:spcPct val="100000"/>
              </a:lnSpc>
            </a:pPr>
            <a:r>
              <a:rPr lang="en-US" dirty="0"/>
              <a:t>Ankles were people with mental health disabilities.</a:t>
            </a:r>
          </a:p>
          <a:p>
            <a:pPr>
              <a:lnSpc>
                <a:spcPct val="100000"/>
              </a:lnSpc>
            </a:pPr>
            <a:r>
              <a:rPr lang="en-US" dirty="0"/>
              <a:t>The feet were people with intellectual and developmental disabilities. </a:t>
            </a:r>
          </a:p>
          <a:p>
            <a:pPr marL="457200" lvl="1" indent="0">
              <a:lnSpc>
                <a:spcPct val="100000"/>
              </a:lnSpc>
              <a:buNone/>
            </a:pPr>
            <a:endParaRPr lang="en-US" dirty="0"/>
          </a:p>
        </p:txBody>
      </p:sp>
      <p:sp>
        <p:nvSpPr>
          <p:cNvPr id="4" name="Slide Number Placeholder 3"/>
          <p:cNvSpPr>
            <a:spLocks noGrp="1"/>
          </p:cNvSpPr>
          <p:nvPr>
            <p:ph type="sldNum" sz="quarter" idx="12"/>
          </p:nvPr>
        </p:nvSpPr>
        <p:spPr/>
        <p:txBody>
          <a:bodyPr/>
          <a:lstStyle/>
          <a:p>
            <a:fld id="{45AF61AB-B0DD-4F9C-9F8E-E57A609D99F7}" type="slidenum">
              <a:rPr lang="en-US" smtClean="0"/>
              <a:t>3</a:t>
            </a:fld>
            <a:endParaRPr lang="en-US" dirty="0"/>
          </a:p>
        </p:txBody>
      </p:sp>
    </p:spTree>
    <p:extLst>
      <p:ext uri="{BB962C8B-B14F-4D97-AF65-F5344CB8AC3E}">
        <p14:creationId xmlns:p14="http://schemas.microsoft.com/office/powerpoint/2010/main" val="2311310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FAE4C-142E-581F-7038-31C1EC59F92F}"/>
              </a:ext>
            </a:extLst>
          </p:cNvPr>
          <p:cNvSpPr>
            <a:spLocks noGrp="1"/>
          </p:cNvSpPr>
          <p:nvPr>
            <p:ph type="title"/>
          </p:nvPr>
        </p:nvSpPr>
        <p:spPr/>
        <p:txBody>
          <a:bodyPr/>
          <a:lstStyle/>
          <a:p>
            <a:r>
              <a:rPr lang="en-US" dirty="0"/>
              <a:t>What is your experience?</a:t>
            </a:r>
          </a:p>
        </p:txBody>
      </p:sp>
      <p:sp>
        <p:nvSpPr>
          <p:cNvPr id="3" name="Content Placeholder 2">
            <a:extLst>
              <a:ext uri="{FF2B5EF4-FFF2-40B4-BE49-F238E27FC236}">
                <a16:creationId xmlns:a16="http://schemas.microsoft.com/office/drawing/2014/main" id="{6284A7CC-FE35-1C80-164F-5FF66EE6DC56}"/>
              </a:ext>
            </a:extLst>
          </p:cNvPr>
          <p:cNvSpPr>
            <a:spLocks noGrp="1"/>
          </p:cNvSpPr>
          <p:nvPr>
            <p:ph idx="1"/>
          </p:nvPr>
        </p:nvSpPr>
        <p:spPr/>
        <p:txBody>
          <a:bodyPr>
            <a:normAutofit/>
          </a:bodyPr>
          <a:lstStyle/>
          <a:p>
            <a:r>
              <a:rPr lang="en-US" dirty="0"/>
              <a:t>Does this picture ring true?</a:t>
            </a:r>
          </a:p>
          <a:p>
            <a:r>
              <a:rPr lang="en-US" dirty="0"/>
              <a:t>How and why are some disabilities treated more unfairly(disrespectfully?) than others? </a:t>
            </a:r>
          </a:p>
          <a:p>
            <a:r>
              <a:rPr lang="en-US" dirty="0"/>
              <a:t>Are society’s prejudices slipping into our Center activities?</a:t>
            </a:r>
          </a:p>
          <a:p>
            <a:r>
              <a:rPr lang="en-US" dirty="0"/>
              <a:t>Have they always?</a:t>
            </a:r>
          </a:p>
          <a:p>
            <a:r>
              <a:rPr lang="en-US" dirty="0"/>
              <a:t>Who is underserved in your community? </a:t>
            </a:r>
          </a:p>
          <a:p>
            <a:pPr lvl="1"/>
            <a:r>
              <a:rPr lang="en-US" dirty="0"/>
              <a:t>IDD</a:t>
            </a:r>
          </a:p>
          <a:p>
            <a:pPr lvl="1"/>
            <a:r>
              <a:rPr lang="en-US" dirty="0"/>
              <a:t>Mental health</a:t>
            </a:r>
          </a:p>
          <a:p>
            <a:pPr lvl="1"/>
            <a:r>
              <a:rPr lang="en-US" dirty="0"/>
              <a:t>Deaf</a:t>
            </a:r>
          </a:p>
          <a:p>
            <a:pPr lvl="1"/>
            <a:r>
              <a:rPr lang="en-US" dirty="0"/>
              <a:t>Others?</a:t>
            </a:r>
          </a:p>
          <a:p>
            <a:pPr lvl="1"/>
            <a:endParaRPr lang="en-US" dirty="0"/>
          </a:p>
        </p:txBody>
      </p:sp>
      <p:sp>
        <p:nvSpPr>
          <p:cNvPr id="4" name="Slide Number Placeholder 3">
            <a:extLst>
              <a:ext uri="{FF2B5EF4-FFF2-40B4-BE49-F238E27FC236}">
                <a16:creationId xmlns:a16="http://schemas.microsoft.com/office/drawing/2014/main" id="{6904E4A7-27DF-0542-83A9-8BD5B707FF99}"/>
              </a:ext>
            </a:extLst>
          </p:cNvPr>
          <p:cNvSpPr>
            <a:spLocks noGrp="1"/>
          </p:cNvSpPr>
          <p:nvPr>
            <p:ph type="sldNum" sz="quarter" idx="12"/>
          </p:nvPr>
        </p:nvSpPr>
        <p:spPr/>
        <p:txBody>
          <a:bodyPr/>
          <a:lstStyle/>
          <a:p>
            <a:fld id="{45AF61AB-B0DD-4F9C-9F8E-E57A609D99F7}" type="slidenum">
              <a:rPr lang="en-US" smtClean="0"/>
              <a:t>4</a:t>
            </a:fld>
            <a:endParaRPr lang="en-US" dirty="0"/>
          </a:p>
        </p:txBody>
      </p:sp>
    </p:spTree>
    <p:extLst>
      <p:ext uri="{BB962C8B-B14F-4D97-AF65-F5344CB8AC3E}">
        <p14:creationId xmlns:p14="http://schemas.microsoft.com/office/powerpoint/2010/main" val="800405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9A44-195E-8D74-4E3D-2C00E8335722}"/>
              </a:ext>
            </a:extLst>
          </p:cNvPr>
          <p:cNvSpPr>
            <a:spLocks noGrp="1"/>
          </p:cNvSpPr>
          <p:nvPr>
            <p:ph type="title"/>
          </p:nvPr>
        </p:nvSpPr>
        <p:spPr/>
        <p:txBody>
          <a:bodyPr/>
          <a:lstStyle/>
          <a:p>
            <a:r>
              <a:rPr lang="en-US" dirty="0"/>
              <a:t>We talked about outreach last month…</a:t>
            </a:r>
          </a:p>
        </p:txBody>
      </p:sp>
      <p:sp>
        <p:nvSpPr>
          <p:cNvPr id="3" name="Content Placeholder 2">
            <a:extLst>
              <a:ext uri="{FF2B5EF4-FFF2-40B4-BE49-F238E27FC236}">
                <a16:creationId xmlns:a16="http://schemas.microsoft.com/office/drawing/2014/main" id="{61289718-994A-DFA1-F575-52F9C7EE9FCA}"/>
              </a:ext>
            </a:extLst>
          </p:cNvPr>
          <p:cNvSpPr>
            <a:spLocks noGrp="1"/>
          </p:cNvSpPr>
          <p:nvPr>
            <p:ph idx="1"/>
          </p:nvPr>
        </p:nvSpPr>
        <p:spPr/>
        <p:txBody>
          <a:bodyPr/>
          <a:lstStyle/>
          <a:p>
            <a:r>
              <a:rPr lang="en-US" dirty="0"/>
              <a:t>Some of those same ideas apply.</a:t>
            </a:r>
          </a:p>
          <a:p>
            <a:r>
              <a:rPr lang="en-US" dirty="0"/>
              <a:t>How do you partner with organizations that serve only the one disability? Can you, or is their philosophy too different?</a:t>
            </a:r>
          </a:p>
          <a:p>
            <a:r>
              <a:rPr lang="en-US" dirty="0"/>
              <a:t>Do your staff and board represent the diversity you are seeking to serve?</a:t>
            </a:r>
          </a:p>
          <a:p>
            <a:r>
              <a:rPr lang="en-US" dirty="0"/>
              <a:t>Can you figure out how to adapt and accommodate when the disability is intellectual? Simple language? Mentor? Extra support?</a:t>
            </a:r>
          </a:p>
          <a:p>
            <a:r>
              <a:rPr lang="en-US" dirty="0"/>
              <a:t>How do you adapt and accommodate when the disability is mental health? Privacy? Peer support? </a:t>
            </a:r>
            <a:r>
              <a:rPr lang="en-US"/>
              <a:t>Intervention?</a:t>
            </a:r>
            <a:endParaRPr lang="en-US" dirty="0"/>
          </a:p>
        </p:txBody>
      </p:sp>
      <p:sp>
        <p:nvSpPr>
          <p:cNvPr id="4" name="Slide Number Placeholder 3">
            <a:extLst>
              <a:ext uri="{FF2B5EF4-FFF2-40B4-BE49-F238E27FC236}">
                <a16:creationId xmlns:a16="http://schemas.microsoft.com/office/drawing/2014/main" id="{A435BF16-364E-FABF-EA77-2E5B9037FE9F}"/>
              </a:ext>
            </a:extLst>
          </p:cNvPr>
          <p:cNvSpPr>
            <a:spLocks noGrp="1"/>
          </p:cNvSpPr>
          <p:nvPr>
            <p:ph type="sldNum" sz="quarter" idx="12"/>
          </p:nvPr>
        </p:nvSpPr>
        <p:spPr/>
        <p:txBody>
          <a:bodyPr/>
          <a:lstStyle/>
          <a:p>
            <a:fld id="{45AF61AB-B0DD-4F9C-9F8E-E57A609D99F7}" type="slidenum">
              <a:rPr lang="en-US" smtClean="0"/>
              <a:t>5</a:t>
            </a:fld>
            <a:endParaRPr lang="en-US" dirty="0"/>
          </a:p>
        </p:txBody>
      </p:sp>
    </p:spTree>
    <p:extLst>
      <p:ext uri="{BB962C8B-B14F-4D97-AF65-F5344CB8AC3E}">
        <p14:creationId xmlns:p14="http://schemas.microsoft.com/office/powerpoint/2010/main" val="354046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 dirty="0">
                <a:solidFill>
                  <a:schemeClr val="bg1">
                    <a:lumMod val="95000"/>
                  </a:schemeClr>
                </a:solidFill>
              </a:rPr>
              <a:t>&gt;Slide 191</a:t>
            </a:r>
            <a:br>
              <a:rPr lang="en-US" dirty="0">
                <a:solidFill>
                  <a:schemeClr val="bg1">
                    <a:lumMod val="95000"/>
                  </a:schemeClr>
                </a:solidFill>
              </a:rPr>
            </a:br>
            <a:r>
              <a:rPr lang="en-US" dirty="0"/>
              <a:t>For More Information</a:t>
            </a:r>
          </a:p>
        </p:txBody>
      </p:sp>
      <p:sp>
        <p:nvSpPr>
          <p:cNvPr id="3" name="Content Placeholder 2"/>
          <p:cNvSpPr>
            <a:spLocks noGrp="1"/>
          </p:cNvSpPr>
          <p:nvPr>
            <p:ph idx="1"/>
          </p:nvPr>
        </p:nvSpPr>
        <p:spPr/>
        <p:txBody>
          <a:bodyPr/>
          <a:lstStyle/>
          <a:p>
            <a:pPr>
              <a:buFont typeface="Tahoma" pitchFamily="34" charset="0"/>
              <a:buNone/>
            </a:pPr>
            <a:r>
              <a:rPr lang="en-US" dirty="0"/>
              <a:t>Contact:</a:t>
            </a:r>
          </a:p>
          <a:p>
            <a:pPr lvl="1">
              <a:buNone/>
            </a:pPr>
            <a:r>
              <a:rPr lang="en-US" dirty="0"/>
              <a:t>Paula McElwee </a:t>
            </a:r>
            <a:r>
              <a:rPr lang="en-US" dirty="0">
                <a:hlinkClick r:id="rId2"/>
              </a:rPr>
              <a:t>paulamcelwee.ilru@hotmail.com</a:t>
            </a:r>
            <a:r>
              <a:rPr lang="en-US" dirty="0"/>
              <a:t> </a:t>
            </a:r>
          </a:p>
          <a:p>
            <a:pPr lvl="1">
              <a:buNone/>
            </a:pPr>
            <a:r>
              <a:rPr lang="en-US" dirty="0"/>
              <a:t>(559) 250-3082</a:t>
            </a:r>
          </a:p>
        </p:txBody>
      </p:sp>
      <p:sp>
        <p:nvSpPr>
          <p:cNvPr id="4" name="Slide Number Placeholder 3"/>
          <p:cNvSpPr>
            <a:spLocks noGrp="1"/>
          </p:cNvSpPr>
          <p:nvPr>
            <p:ph type="sldNum" sz="quarter" idx="12"/>
          </p:nvPr>
        </p:nvSpPr>
        <p:spPr/>
        <p:txBody>
          <a:bodyPr/>
          <a:lstStyle/>
          <a:p>
            <a:fld id="{45AF61AB-B0DD-4F9C-9F8E-E57A609D99F7}" type="slidenum">
              <a:rPr lang="en-US" smtClean="0"/>
              <a:t>6</a:t>
            </a:fld>
            <a:endParaRPr lang="en-US" dirty="0"/>
          </a:p>
        </p:txBody>
      </p:sp>
    </p:spTree>
    <p:extLst>
      <p:ext uri="{BB962C8B-B14F-4D97-AF65-F5344CB8AC3E}">
        <p14:creationId xmlns:p14="http://schemas.microsoft.com/office/powerpoint/2010/main" val="1062415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altLang="en-US" dirty="0">
                <a:effectLst/>
                <a:ea typeface="ＭＳ Ｐゴシック" pitchFamily="34" charset="-128"/>
              </a:rPr>
              <a:t>IL-NET (CIL-NET and SILC-NET) Attribution</a:t>
            </a:r>
          </a:p>
        </p:txBody>
      </p:sp>
      <p:sp>
        <p:nvSpPr>
          <p:cNvPr id="101379" name="Rectangle 3"/>
          <p:cNvSpPr>
            <a:spLocks noGrp="1" noChangeArrowheads="1"/>
          </p:cNvSpPr>
          <p:nvPr>
            <p:ph type="body" idx="1"/>
          </p:nvPr>
        </p:nvSpPr>
        <p:spPr>
          <a:xfrm>
            <a:off x="419100" y="1371600"/>
            <a:ext cx="9304021" cy="5699760"/>
          </a:xfrm>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buFontTx/>
              <a:buNone/>
            </a:pPr>
            <a:r>
              <a:rPr lang="en-US" altLang="en-US" sz="2200" dirty="0">
                <a:ea typeface="ＭＳ Ｐゴシック" pitchFamily="34" charset="-128"/>
              </a:rPr>
              <a:t>	</a:t>
            </a:r>
            <a:r>
              <a:rPr lang="en-US" altLang="en-US" sz="2640" dirty="0">
                <a:ea typeface="ＭＳ Ｐゴシック" pitchFamily="34" charset="-128"/>
              </a:rPr>
              <a:t>Support for development of this training was provided by the Department of Health and Human Services, Administration for Community Living under grant numbers </a:t>
            </a:r>
            <a:r>
              <a:rPr lang="en-US" sz="2640" dirty="0"/>
              <a:t>90ILTA0001 and 90ISTA0001</a:t>
            </a:r>
            <a:r>
              <a:rPr lang="en-US" altLang="en-US" sz="2640" dirty="0">
                <a:ea typeface="ＭＳ Ｐゴシック" pitchFamily="34" charset="-128"/>
              </a:rPr>
              <a:t>. No official endorsement of the Department of Health and Human Services should be inferred. Permission is granted for duplication of any portion of this PowerPoint presentation, providing that the following credit is given to the project: </a:t>
            </a:r>
            <a:r>
              <a:rPr lang="en-US" altLang="en-US" sz="2640" b="1" dirty="0">
                <a:ea typeface="ＭＳ Ｐゴシック" pitchFamily="34" charset="-128"/>
              </a:rPr>
              <a:t>Developed as part of the IL-NET, an ILRU/NCIL/APRIL National Training and Technical Assistance project.</a:t>
            </a:r>
            <a:endParaRPr lang="en-US" altLang="en-US" sz="2640" dirty="0">
              <a:ea typeface="ＭＳ Ｐゴシック" pitchFamily="34" charset="-128"/>
            </a:endParaRPr>
          </a:p>
          <a:p>
            <a:pPr>
              <a:buFont typeface="Tahoma" pitchFamily="34" charset="0"/>
              <a:buNone/>
            </a:pPr>
            <a:endParaRPr lang="en-US" altLang="en-US" sz="2200" dirty="0">
              <a:ea typeface="ＭＳ Ｐゴシック" pitchFamily="34" charset="-128"/>
            </a:endParaRPr>
          </a:p>
        </p:txBody>
      </p:sp>
      <p:sp>
        <p:nvSpPr>
          <p:cNvPr id="2" name="Slide Number Placeholder 1"/>
          <p:cNvSpPr>
            <a:spLocks noGrp="1"/>
          </p:cNvSpPr>
          <p:nvPr>
            <p:ph type="sldNum" sz="quarter" idx="10"/>
          </p:nvPr>
        </p:nvSpPr>
        <p:spPr bwMode="auto">
          <a:xfrm>
            <a:off x="6477000" y="6172200"/>
            <a:ext cx="2362200" cy="244475"/>
          </a:xfrm>
          <a:prstGeom prst="rect">
            <a:avLst/>
          </a:prstGeom>
          <a:noFill/>
          <a:ln w="9525">
            <a:noFill/>
            <a:miter lim="800000"/>
          </a:ln>
          <a:effectLst/>
        </p:spPr>
        <p:txBody>
          <a:bodyPr vert="horz" wrap="square" lIns="91440" tIns="45720" rIns="91440" bIns="45720" numCol="1" anchor="t" anchorCtr="0" compatLnSpc="1"/>
          <a:lstStyle>
            <a:defPPr>
              <a:defRPr lang="en-US"/>
            </a:defPPr>
            <a:lvl1pPr algn="r" rtl="0" fontAlgn="base">
              <a:spcBef>
                <a:spcPct val="0"/>
              </a:spcBef>
              <a:spcAft>
                <a:spcPct val="0"/>
              </a:spcAft>
              <a:defRPr sz="12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F2DF5F09-D78D-44DB-A338-E90D23C46220}" type="slidenum">
              <a:rPr lang="en-US" smtClean="0"/>
              <a:pPr>
                <a:defRPr/>
              </a:pPr>
              <a:t>7</a:t>
            </a:fld>
            <a:endParaRPr lang="en-US" dirty="0"/>
          </a:p>
        </p:txBody>
      </p:sp>
    </p:spTree>
    <p:extLst>
      <p:ext uri="{BB962C8B-B14F-4D97-AF65-F5344CB8AC3E}">
        <p14:creationId xmlns:p14="http://schemas.microsoft.com/office/powerpoint/2010/main" val="3942051999"/>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456</TotalTime>
  <Words>428</Words>
  <Application>Microsoft Office PowerPoint</Application>
  <PresentationFormat>Custom</PresentationFormat>
  <Paragraphs>41</Paragraphs>
  <Slides>7</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IL-Arial Rounded MT Bold</vt:lpstr>
      <vt:lpstr>Tahoma</vt:lpstr>
      <vt:lpstr>Custom Design</vt:lpstr>
      <vt:lpstr>&gt;&gt;Slide 1 ILRU’s IL-NET National  Training and Technical Assistance Center for Independent Living</vt:lpstr>
      <vt:lpstr>&gt;&gt; Slide 2 Associate/Program Directors Peer Discussion – Underserved Groups December 12, 2023  Presenter: Paula McElwee</vt:lpstr>
      <vt:lpstr>&gt;&gt; Slide 3  Who are the underserved populations?</vt:lpstr>
      <vt:lpstr>What is your experience?</vt:lpstr>
      <vt:lpstr>We talked about outreach last month…</vt:lpstr>
      <vt:lpstr>&gt;Slide 191 For More Information</vt:lpstr>
      <vt:lpstr>IL-NET (CIL-NET and SILC-NET) Attribution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Management for CILs 2020</dc:title>
  <dc:creator>Carol Eubanks</dc:creator>
  <cp:lastModifiedBy>Paula McElwee</cp:lastModifiedBy>
  <cp:revision>267</cp:revision>
  <cp:lastPrinted>2020-02-12T12:15:31Z</cp:lastPrinted>
  <dcterms:created xsi:type="dcterms:W3CDTF">2019-06-30T15:12:08Z</dcterms:created>
  <dcterms:modified xsi:type="dcterms:W3CDTF">2023-12-12T22:43:47Z</dcterms:modified>
</cp:coreProperties>
</file>