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81" r:id="rId2"/>
    <p:sldId id="666" r:id="rId3"/>
    <p:sldId id="711" r:id="rId4"/>
    <p:sldId id="668" r:id="rId5"/>
    <p:sldId id="712" r:id="rId6"/>
    <p:sldId id="662" r:id="rId7"/>
    <p:sldId id="716" r:id="rId8"/>
    <p:sldId id="713" r:id="rId9"/>
    <p:sldId id="719" r:id="rId10"/>
    <p:sldId id="663" r:id="rId11"/>
    <p:sldId id="674" r:id="rId12"/>
    <p:sldId id="637" r:id="rId13"/>
    <p:sldId id="776" r:id="rId14"/>
    <p:sldId id="672" r:id="rId15"/>
    <p:sldId id="773" r:id="rId16"/>
    <p:sldId id="673" r:id="rId17"/>
    <p:sldId id="774" r:id="rId18"/>
    <p:sldId id="675" r:id="rId19"/>
    <p:sldId id="657" r:id="rId20"/>
    <p:sldId id="683" r:id="rId21"/>
    <p:sldId id="684" r:id="rId22"/>
    <p:sldId id="718" r:id="rId23"/>
    <p:sldId id="686" r:id="rId24"/>
    <p:sldId id="687" r:id="rId25"/>
    <p:sldId id="688" r:id="rId26"/>
    <p:sldId id="689" r:id="rId27"/>
    <p:sldId id="775" r:id="rId28"/>
    <p:sldId id="771" r:id="rId29"/>
    <p:sldId id="755" r:id="rId30"/>
    <p:sldId id="756" r:id="rId31"/>
    <p:sldId id="757" r:id="rId32"/>
    <p:sldId id="758" r:id="rId33"/>
    <p:sldId id="759" r:id="rId34"/>
    <p:sldId id="760" r:id="rId35"/>
    <p:sldId id="761" r:id="rId36"/>
    <p:sldId id="762" r:id="rId37"/>
    <p:sldId id="763" r:id="rId38"/>
    <p:sldId id="764" r:id="rId39"/>
    <p:sldId id="765" r:id="rId40"/>
    <p:sldId id="766" r:id="rId41"/>
    <p:sldId id="767" r:id="rId42"/>
    <p:sldId id="768" r:id="rId43"/>
    <p:sldId id="769" r:id="rId44"/>
    <p:sldId id="770" r:id="rId45"/>
    <p:sldId id="772" r:id="rId46"/>
    <p:sldId id="720" r:id="rId47"/>
    <p:sldId id="721" r:id="rId48"/>
    <p:sldId id="722"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00" autoAdjust="0"/>
    <p:restoredTop sz="96305" autoAdjust="0"/>
  </p:normalViewPr>
  <p:slideViewPr>
    <p:cSldViewPr>
      <p:cViewPr varScale="1">
        <p:scale>
          <a:sx n="64" d="100"/>
          <a:sy n="64" d="100"/>
        </p:scale>
        <p:origin x="1344" y="36"/>
      </p:cViewPr>
      <p:guideLst>
        <p:guide orient="horz" pos="2160"/>
        <p:guide pos="2880"/>
      </p:guideLst>
    </p:cSldViewPr>
  </p:slideViewPr>
  <p:outlineViewPr>
    <p:cViewPr>
      <p:scale>
        <a:sx n="33" d="100"/>
        <a:sy n="33" d="100"/>
      </p:scale>
      <p:origin x="0" y="-17718"/>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4" d="100"/>
          <a:sy n="84" d="100"/>
        </p:scale>
        <p:origin x="319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1DD8F1B7-1FB3-4801-866B-9E82EE10AC96}" type="datetimeFigureOut">
              <a:rPr lang="en-US" smtClean="0"/>
              <a:t>8/15/2013</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1904BABD-37F6-4DF3-908A-13C694E142AB}" type="slidenum">
              <a:rPr lang="en-US" smtClean="0"/>
              <a:t>‹#›</a:t>
            </a:fld>
            <a:endParaRPr lang="en-US"/>
          </a:p>
        </p:txBody>
      </p:sp>
    </p:spTree>
    <p:extLst>
      <p:ext uri="{BB962C8B-B14F-4D97-AF65-F5344CB8AC3E}">
        <p14:creationId xmlns:p14="http://schemas.microsoft.com/office/powerpoint/2010/main" val="328408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72421"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3884027" y="0"/>
            <a:ext cx="2972421"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792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6421" y="4416426"/>
            <a:ext cx="5485158"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1" y="8829675"/>
            <a:ext cx="2972421"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84027" y="8829675"/>
            <a:ext cx="2972421"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272C85DA-A647-4E10-A536-6062E9453501}" type="slidenum">
              <a:rPr lang="en-US"/>
              <a:pPr>
                <a:defRPr/>
              </a:pPr>
              <a:t>‹#›</a:t>
            </a:fld>
            <a:endParaRPr lang="en-US"/>
          </a:p>
        </p:txBody>
      </p:sp>
    </p:spTree>
    <p:extLst>
      <p:ext uri="{BB962C8B-B14F-4D97-AF65-F5344CB8AC3E}">
        <p14:creationId xmlns:p14="http://schemas.microsoft.com/office/powerpoint/2010/main" val="2964122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a:t>
            </a:fld>
            <a:endParaRPr lang="en-US"/>
          </a:p>
        </p:txBody>
      </p:sp>
    </p:spTree>
    <p:extLst>
      <p:ext uri="{BB962C8B-B14F-4D97-AF65-F5344CB8AC3E}">
        <p14:creationId xmlns:p14="http://schemas.microsoft.com/office/powerpoint/2010/main" val="109073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Rural employment and economic development</a:t>
            </a:r>
          </a:p>
          <a:p>
            <a:pPr lvl="1"/>
            <a:r>
              <a:rPr lang="en-US" sz="2500" dirty="0" smtClean="0"/>
              <a:t>Entrepreneurial approaches</a:t>
            </a:r>
          </a:p>
          <a:p>
            <a:pPr lvl="1"/>
            <a:r>
              <a:rPr lang="en-US" sz="2500" dirty="0" smtClean="0"/>
              <a:t>Job creation</a:t>
            </a:r>
          </a:p>
          <a:p>
            <a:pPr lvl="1"/>
            <a:r>
              <a:rPr lang="en-US" sz="2500" dirty="0" smtClean="0"/>
              <a:t>Working Well with a Disability</a:t>
            </a:r>
          </a:p>
          <a:p>
            <a:r>
              <a:rPr lang="en-US" b="1" dirty="0" smtClean="0"/>
              <a:t>Rural health and disability</a:t>
            </a:r>
          </a:p>
          <a:p>
            <a:pPr lvl="1"/>
            <a:r>
              <a:rPr lang="en-US" sz="2500" dirty="0" smtClean="0"/>
              <a:t>Management of chronic conditions</a:t>
            </a:r>
          </a:p>
          <a:p>
            <a:pPr lvl="1"/>
            <a:r>
              <a:rPr lang="en-US" sz="2500" dirty="0" smtClean="0"/>
              <a:t>Prevention of re-hospitalization</a:t>
            </a:r>
          </a:p>
          <a:p>
            <a:pPr lvl="1"/>
            <a:r>
              <a:rPr lang="en-US" sz="2500" dirty="0" smtClean="0"/>
              <a:t>Living Well with a Disability </a:t>
            </a:r>
          </a:p>
          <a:p>
            <a:r>
              <a:rPr lang="en-US" b="1" dirty="0" smtClean="0"/>
              <a:t>Community development</a:t>
            </a:r>
          </a:p>
          <a:p>
            <a:pPr lvl="1"/>
            <a:r>
              <a:rPr lang="en-US" sz="2500" dirty="0" smtClean="0"/>
              <a:t>Locality development</a:t>
            </a:r>
          </a:p>
          <a:p>
            <a:pPr lvl="1"/>
            <a:r>
              <a:rPr lang="en-US" sz="2500" dirty="0" smtClean="0"/>
              <a:t>Citizen engagement</a:t>
            </a:r>
          </a:p>
          <a:p>
            <a:pPr lvl="1"/>
            <a:r>
              <a:rPr lang="en-US" sz="2500" dirty="0" smtClean="0"/>
              <a:t>Rural Transportation </a:t>
            </a:r>
          </a:p>
          <a:p>
            <a:endParaRPr lang="en-US" dirty="0"/>
          </a:p>
        </p:txBody>
      </p:sp>
      <p:sp>
        <p:nvSpPr>
          <p:cNvPr id="4" name="Slide Number Placeholder 3"/>
          <p:cNvSpPr>
            <a:spLocks noGrp="1"/>
          </p:cNvSpPr>
          <p:nvPr>
            <p:ph type="sldNum" sz="quarter" idx="10"/>
          </p:nvPr>
        </p:nvSpPr>
        <p:spPr/>
        <p:txBody>
          <a:bodyPr/>
          <a:lstStyle/>
          <a:p>
            <a:fld id="{DC3AB965-C23D-49AF-BF19-8CC83E740EA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8507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11</a:t>
            </a:fld>
            <a:endParaRPr lang="en-US"/>
          </a:p>
        </p:txBody>
      </p:sp>
    </p:spTree>
    <p:extLst>
      <p:ext uri="{BB962C8B-B14F-4D97-AF65-F5344CB8AC3E}">
        <p14:creationId xmlns:p14="http://schemas.microsoft.com/office/powerpoint/2010/main" val="423490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12</a:t>
            </a:fld>
            <a:endParaRPr lang="en-US"/>
          </a:p>
        </p:txBody>
      </p:sp>
    </p:spTree>
    <p:extLst>
      <p:ext uri="{BB962C8B-B14F-4D97-AF65-F5344CB8AC3E}">
        <p14:creationId xmlns:p14="http://schemas.microsoft.com/office/powerpoint/2010/main" val="224479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14</a:t>
            </a:fld>
            <a:endParaRPr lang="en-US"/>
          </a:p>
        </p:txBody>
      </p:sp>
    </p:spTree>
    <p:extLst>
      <p:ext uri="{BB962C8B-B14F-4D97-AF65-F5344CB8AC3E}">
        <p14:creationId xmlns:p14="http://schemas.microsoft.com/office/powerpoint/2010/main" val="396644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cities – advocacy means those with common interest working together to get others to do the right thing</a:t>
            </a:r>
          </a:p>
          <a:p>
            <a:r>
              <a:rPr lang="en-US" dirty="0" smtClean="0"/>
              <a:t>In small towns and rural areas it means taking responsibility to get things done in the community of place</a:t>
            </a:r>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15</a:t>
            </a:fld>
            <a:endParaRPr lang="en-US"/>
          </a:p>
        </p:txBody>
      </p:sp>
    </p:spTree>
    <p:extLst>
      <p:ext uri="{BB962C8B-B14F-4D97-AF65-F5344CB8AC3E}">
        <p14:creationId xmlns:p14="http://schemas.microsoft.com/office/powerpoint/2010/main" val="327368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dirty="0" smtClean="0"/>
              <a:t>Approach change more cautiously than urban </a:t>
            </a:r>
            <a:endParaRPr lang="en-US" sz="1600" dirty="0" smtClean="0"/>
          </a:p>
          <a:p>
            <a:pPr lvl="4"/>
            <a:r>
              <a:rPr lang="en-US" dirty="0" smtClean="0"/>
              <a:t>Thinner margins </a:t>
            </a:r>
            <a:endParaRPr lang="en-US" sz="1600" dirty="0" smtClean="0"/>
          </a:p>
          <a:p>
            <a:pPr lvl="4"/>
            <a:r>
              <a:rPr lang="en-US" dirty="0" smtClean="0"/>
              <a:t>More tightly linked</a:t>
            </a:r>
            <a:endParaRPr lang="en-US" sz="1600" dirty="0" smtClean="0"/>
          </a:p>
          <a:p>
            <a:pPr lvl="4"/>
            <a:r>
              <a:rPr lang="en-US" dirty="0" smtClean="0"/>
              <a:t>Changes more likely to affect multiple systems and individuals</a:t>
            </a:r>
          </a:p>
          <a:p>
            <a:pPr lvl="4"/>
            <a:endParaRPr lang="en-US" sz="1600" dirty="0" smtClean="0"/>
          </a:p>
          <a:p>
            <a:pPr lvl="1"/>
            <a:r>
              <a:rPr lang="en-US" dirty="0" smtClean="0"/>
              <a:t>Different solutions tend to emerge because</a:t>
            </a:r>
            <a:endParaRPr lang="en-US" sz="2000" dirty="0" smtClean="0"/>
          </a:p>
          <a:p>
            <a:pPr lvl="2"/>
            <a:r>
              <a:rPr lang="en-US" dirty="0" smtClean="0"/>
              <a:t>Experience, expectations, and resources differ</a:t>
            </a:r>
            <a:endParaRPr lang="en-US" sz="1800" dirty="0" smtClean="0"/>
          </a:p>
          <a:p>
            <a:pPr lvl="3"/>
            <a:r>
              <a:rPr lang="en-US" dirty="0" smtClean="0"/>
              <a:t>From urban standards</a:t>
            </a:r>
            <a:endParaRPr lang="en-US" sz="1600" dirty="0" smtClean="0"/>
          </a:p>
          <a:p>
            <a:pPr lvl="3"/>
            <a:r>
              <a:rPr lang="en-US" dirty="0" smtClean="0"/>
              <a:t>Across rural communities</a:t>
            </a:r>
            <a:endParaRPr lang="en-US" sz="1600" dirty="0" smtClean="0"/>
          </a:p>
          <a:p>
            <a:pPr lvl="1"/>
            <a:r>
              <a:rPr lang="en-US" dirty="0" smtClean="0"/>
              <a:t>Rural solutions more likely to apply to urban problems than urban solutions to rural problems</a:t>
            </a:r>
            <a:endParaRPr lang="en-US" sz="2000" dirty="0" smtClean="0"/>
          </a:p>
          <a:p>
            <a:pPr lvl="4"/>
            <a:endParaRPr lang="en-US" sz="1600" dirty="0" smtClean="0"/>
          </a:p>
          <a:p>
            <a:endParaRPr lang="en-US" dirty="0"/>
          </a:p>
        </p:txBody>
      </p:sp>
      <p:sp>
        <p:nvSpPr>
          <p:cNvPr id="4" name="Slide Number Placeholder 3"/>
          <p:cNvSpPr>
            <a:spLocks noGrp="1"/>
          </p:cNvSpPr>
          <p:nvPr>
            <p:ph type="sldNum" sz="quarter" idx="10"/>
          </p:nvPr>
        </p:nvSpPr>
        <p:spPr/>
        <p:txBody>
          <a:bodyPr/>
          <a:lstStyle/>
          <a:p>
            <a:fld id="{7640BDF3-4963-4960-8DBE-0CEE57902B23}" type="slidenum">
              <a:rPr lang="en-US" smtClean="0"/>
              <a:pPr/>
              <a:t>16</a:t>
            </a:fld>
            <a:endParaRPr lang="en-US"/>
          </a:p>
        </p:txBody>
      </p:sp>
    </p:spTree>
    <p:extLst>
      <p:ext uri="{BB962C8B-B14F-4D97-AF65-F5344CB8AC3E}">
        <p14:creationId xmlns:p14="http://schemas.microsoft.com/office/powerpoint/2010/main" val="374880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931774" eaLnBrk="1" fontAlgn="auto" hangingPunct="1">
              <a:spcBef>
                <a:spcPts val="0"/>
              </a:spcBef>
              <a:spcAft>
                <a:spcPts val="0"/>
              </a:spcAft>
              <a:defRPr/>
            </a:pPr>
            <a:r>
              <a:rPr lang="en-US" dirty="0" smtClean="0"/>
              <a:t>In this model, members</a:t>
            </a:r>
            <a:r>
              <a:rPr lang="en-US" baseline="0" dirty="0" smtClean="0"/>
              <a:t> of the community of interest negotiate the </a:t>
            </a:r>
            <a:r>
              <a:rPr lang="en-US" dirty="0" smtClean="0"/>
              <a:t>selection</a:t>
            </a:r>
            <a:r>
              <a:rPr lang="en-US" baseline="0" dirty="0" smtClean="0"/>
              <a:t> of issues to address and then seek resources to support the work</a:t>
            </a:r>
            <a:endParaRPr lang="en-US" dirty="0" smtClean="0"/>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r>
              <a:rPr lang="en-US" dirty="0" smtClean="0"/>
              <a:t>The Institution cultivates connections with “places” (communities, regions, or state systems).  Faculty </a:t>
            </a:r>
            <a:r>
              <a:rPr lang="en-US" baseline="0" dirty="0" smtClean="0"/>
              <a:t>craft niches for researchers and students from different disciplines.   Faculty engage community representatives to explore the potential contribution they might make – balancing the demands and expectations of their discipline with the interests of the community (or system).  Together, they seek funding for specific projects.  Over time, as the community, faculty, and disciplinary interests change, different actors are on stage while other retire to the wings.  The breadth of topics    </a:t>
            </a:r>
          </a:p>
          <a:p>
            <a:pPr defTabSz="931774" eaLnBrk="1" fontAlgn="auto" hangingPunct="1">
              <a:spcBef>
                <a:spcPts val="0"/>
              </a:spcBef>
              <a:spcAft>
                <a:spcPts val="0"/>
              </a:spcAft>
              <a:defRPr/>
            </a:pPr>
            <a:endParaRPr lang="en-US" baseline="0" dirty="0" smtClean="0"/>
          </a:p>
          <a:p>
            <a:r>
              <a:rPr lang="en-US" dirty="0" smtClean="0"/>
              <a:t>Mutually selected place(s) or systems</a:t>
            </a:r>
          </a:p>
          <a:p>
            <a:r>
              <a:rPr lang="en-US" dirty="0" smtClean="0"/>
              <a:t>Commitment to long-term partnerships</a:t>
            </a:r>
          </a:p>
          <a:p>
            <a:r>
              <a:rPr lang="en-US" dirty="0" smtClean="0"/>
              <a:t>Mutually selected topics and goals</a:t>
            </a:r>
          </a:p>
          <a:p>
            <a:r>
              <a:rPr lang="en-US" dirty="0" smtClean="0"/>
              <a:t>Methods acceptable to the community</a:t>
            </a:r>
          </a:p>
          <a:p>
            <a:r>
              <a:rPr lang="en-US" dirty="0" smtClean="0"/>
              <a:t>Jointly determined criteria for judging the significance of the outcome</a:t>
            </a:r>
          </a:p>
          <a:p>
            <a:pPr defTabSz="931774" eaLnBrk="1" fontAlgn="auto" hangingPunct="1">
              <a:spcBef>
                <a:spcPts val="0"/>
              </a:spcBef>
              <a:spcAft>
                <a:spcPts val="0"/>
              </a:spcAf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0CFB4C-286E-470F-B6AF-7FA8996B2B6D}" type="slidenum">
              <a:rPr lang="en-US" smtClean="0"/>
              <a:pPr/>
              <a:t>17</a:t>
            </a:fld>
            <a:endParaRPr lang="en-US"/>
          </a:p>
        </p:txBody>
      </p:sp>
    </p:spTree>
    <p:extLst>
      <p:ext uri="{BB962C8B-B14F-4D97-AF65-F5344CB8AC3E}">
        <p14:creationId xmlns:p14="http://schemas.microsoft.com/office/powerpoint/2010/main" val="1486590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18</a:t>
            </a:fld>
            <a:endParaRPr lang="en-US"/>
          </a:p>
        </p:txBody>
      </p:sp>
    </p:spTree>
    <p:extLst>
      <p:ext uri="{BB962C8B-B14F-4D97-AF65-F5344CB8AC3E}">
        <p14:creationId xmlns:p14="http://schemas.microsoft.com/office/powerpoint/2010/main" val="394444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19</a:t>
            </a:fld>
            <a:endParaRPr lang="en-US"/>
          </a:p>
        </p:txBody>
      </p:sp>
    </p:spTree>
    <p:extLst>
      <p:ext uri="{BB962C8B-B14F-4D97-AF65-F5344CB8AC3E}">
        <p14:creationId xmlns:p14="http://schemas.microsoft.com/office/powerpoint/2010/main" val="221641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develop tools to manage such situations.  ‘</a:t>
            </a:r>
          </a:p>
          <a:p>
            <a:r>
              <a:rPr lang="en-US" dirty="0" smtClean="0"/>
              <a:t>	Science is the “machine tool” I use to make tools that solve real problems. </a:t>
            </a:r>
          </a:p>
          <a:p>
            <a:pPr lvl="1"/>
            <a:r>
              <a:rPr lang="en-US" dirty="0" smtClean="0"/>
              <a:t>To develop evidence-based practices.  </a:t>
            </a:r>
          </a:p>
          <a:p>
            <a:endParaRPr lang="en-US" dirty="0" smtClean="0"/>
          </a:p>
          <a:p>
            <a:r>
              <a:rPr lang="en-US" dirty="0" smtClean="0"/>
              <a:t>Obligated to see those tools used.</a:t>
            </a:r>
          </a:p>
          <a:p>
            <a:pPr lvl="1"/>
            <a:r>
              <a:rPr lang="en-US" dirty="0" smtClean="0"/>
              <a:t>Design for use from the very beginning </a:t>
            </a:r>
          </a:p>
          <a:p>
            <a:pPr lvl="2"/>
            <a:r>
              <a:rPr lang="en-US" dirty="0" smtClean="0"/>
              <a:t> understanding who will use them</a:t>
            </a:r>
          </a:p>
          <a:p>
            <a:pPr lvl="2"/>
            <a:r>
              <a:rPr lang="en-US" dirty="0" smtClean="0"/>
              <a:t>how they will be used</a:t>
            </a:r>
          </a:p>
          <a:p>
            <a:pPr lvl="2"/>
            <a:r>
              <a:rPr lang="en-US" dirty="0" smtClean="0"/>
              <a:t>the context of their use </a:t>
            </a:r>
          </a:p>
          <a:p>
            <a:pPr lvl="2"/>
            <a:r>
              <a:rPr lang="en-US" dirty="0" smtClean="0"/>
              <a:t>who will pay for them.</a:t>
            </a:r>
          </a:p>
          <a:p>
            <a:r>
              <a:rPr lang="en-US" dirty="0" smtClean="0"/>
              <a:t>Describe the Process </a:t>
            </a:r>
          </a:p>
          <a:p>
            <a:r>
              <a:rPr lang="en-US" dirty="0" smtClean="0"/>
              <a:t>Give Some Examples</a:t>
            </a:r>
          </a:p>
          <a:p>
            <a:r>
              <a:rPr lang="en-US" dirty="0" smtClean="0"/>
              <a:t>Suggest what it means to </a:t>
            </a:r>
          </a:p>
          <a:p>
            <a:endParaRPr lang="en-US" dirty="0"/>
          </a:p>
        </p:txBody>
      </p:sp>
      <p:sp>
        <p:nvSpPr>
          <p:cNvPr id="4" name="Slide Number Placeholder 3"/>
          <p:cNvSpPr>
            <a:spLocks noGrp="1"/>
          </p:cNvSpPr>
          <p:nvPr>
            <p:ph type="sldNum" sz="quarter" idx="10"/>
          </p:nvPr>
        </p:nvSpPr>
        <p:spPr/>
        <p:txBody>
          <a:bodyPr/>
          <a:lstStyle/>
          <a:p>
            <a:fld id="{DC3AB965-C23D-49AF-BF19-8CC83E740EA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2745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latin typeface="+mn-lt"/>
                <a:ea typeface="+mn-ea"/>
                <a:cs typeface="+mn-cs"/>
              </a:rPr>
              <a:t>These tasks present a challenge as they are three – possibly four - distinct elements in which I am deeply interested.    Moreover, I am driven to organize my work in a coherent fashion and these categories might represent a break in continuity – the research I’ve done in the past, my work in policy, a vision of the Institute in the future, and what I believe is the academic role of the Director.   Then, I want to leave time for a discussion of issues that interest you- how you see the future.   What ties all this together?</a:t>
            </a:r>
          </a:p>
          <a:p>
            <a:pPr defTabSz="931774" eaLnBrk="1" fontAlgn="auto" hangingPunct="1">
              <a:spcBef>
                <a:spcPts val="0"/>
              </a:spcBef>
              <a:spcAft>
                <a:spcPts val="0"/>
              </a:spcAft>
              <a:defRPr/>
            </a:pPr>
            <a:endParaRPr lang="en-US" dirty="0" smtClean="0">
              <a:latin typeface="+mn-lt"/>
              <a:ea typeface="+mn-ea"/>
              <a:cs typeface="+mn-cs"/>
            </a:endParaRPr>
          </a:p>
          <a:p>
            <a:pPr marL="349415" indent="-349415">
              <a:spcBef>
                <a:spcPct val="20000"/>
              </a:spcBef>
              <a:buFont typeface="Arial" charset="0"/>
              <a:buChar char="•"/>
            </a:pPr>
            <a:r>
              <a:rPr lang="en-US" dirty="0" smtClean="0">
                <a:solidFill>
                  <a:srgbClr val="000000"/>
                </a:solidFill>
              </a:rPr>
              <a:t>Provide an overview of rural America.</a:t>
            </a:r>
          </a:p>
          <a:p>
            <a:pPr marL="349415" indent="-349415">
              <a:spcBef>
                <a:spcPct val="20000"/>
              </a:spcBef>
              <a:buFont typeface="Arial" charset="0"/>
              <a:buChar char="•"/>
            </a:pPr>
            <a:r>
              <a:rPr lang="en-US" dirty="0" smtClean="0">
                <a:solidFill>
                  <a:srgbClr val="000000"/>
                </a:solidFill>
              </a:rPr>
              <a:t>Review some background on rural community development.</a:t>
            </a:r>
          </a:p>
          <a:p>
            <a:pPr marL="349415" indent="-349415">
              <a:spcBef>
                <a:spcPct val="20000"/>
              </a:spcBef>
              <a:buFont typeface="Arial" charset="0"/>
              <a:buChar char="•"/>
            </a:pPr>
            <a:r>
              <a:rPr lang="en-US" dirty="0" smtClean="0">
                <a:solidFill>
                  <a:srgbClr val="000000"/>
                </a:solidFill>
              </a:rPr>
              <a:t>Link community development to IL practice.</a:t>
            </a:r>
          </a:p>
          <a:p>
            <a:pPr marL="349415" indent="-349415">
              <a:spcBef>
                <a:spcPct val="20000"/>
              </a:spcBef>
              <a:buFont typeface="Arial" charset="0"/>
              <a:buChar char="•"/>
            </a:pPr>
            <a:r>
              <a:rPr lang="en-US" dirty="0" smtClean="0">
                <a:solidFill>
                  <a:srgbClr val="000000"/>
                </a:solidFill>
              </a:rPr>
              <a:t>Briefly mention up to 15 rural outreach strategies.</a:t>
            </a:r>
          </a:p>
          <a:p>
            <a:pPr marL="349415" indent="-349415">
              <a:spcBef>
                <a:spcPct val="20000"/>
              </a:spcBef>
              <a:buFont typeface="Arial" charset="0"/>
              <a:buChar char="•"/>
            </a:pPr>
            <a:r>
              <a:rPr lang="en-US" dirty="0" smtClean="0">
                <a:solidFill>
                  <a:srgbClr val="000000"/>
                </a:solidFill>
              </a:rPr>
              <a:t>Highlight the Concerns Report Method</a:t>
            </a:r>
          </a:p>
          <a:p>
            <a:pPr defTabSz="931774" eaLnBrk="1" fontAlgn="auto" hangingPunct="1">
              <a:spcBef>
                <a:spcPts val="0"/>
              </a:spcBef>
              <a:spcAft>
                <a:spcPts val="0"/>
              </a:spcAft>
              <a:defRPr/>
            </a:pPr>
            <a:endParaRPr lang="en-US" dirty="0" smtClean="0">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3AB965-C23D-49AF-BF19-8CC83E740EA8}" type="slidenum">
              <a:rPr lang="en-US" smtClean="0"/>
              <a:pPr/>
              <a:t>2</a:t>
            </a:fld>
            <a:endParaRPr lang="en-US"/>
          </a:p>
        </p:txBody>
      </p:sp>
    </p:spTree>
    <p:extLst>
      <p:ext uri="{BB962C8B-B14F-4D97-AF65-F5344CB8AC3E}">
        <p14:creationId xmlns:p14="http://schemas.microsoft.com/office/powerpoint/2010/main" val="176268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21</a:t>
            </a:fld>
            <a:endParaRPr lang="en-US"/>
          </a:p>
        </p:txBody>
      </p:sp>
    </p:spTree>
    <p:extLst>
      <p:ext uri="{BB962C8B-B14F-4D97-AF65-F5344CB8AC3E}">
        <p14:creationId xmlns:p14="http://schemas.microsoft.com/office/powerpoint/2010/main" val="89632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22</a:t>
            </a:fld>
            <a:endParaRPr lang="en-US"/>
          </a:p>
        </p:txBody>
      </p:sp>
    </p:spTree>
    <p:extLst>
      <p:ext uri="{BB962C8B-B14F-4D97-AF65-F5344CB8AC3E}">
        <p14:creationId xmlns:p14="http://schemas.microsoft.com/office/powerpoint/2010/main" val="332145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23</a:t>
            </a:fld>
            <a:endParaRPr lang="en-US"/>
          </a:p>
        </p:txBody>
      </p:sp>
    </p:spTree>
    <p:extLst>
      <p:ext uri="{BB962C8B-B14F-4D97-AF65-F5344CB8AC3E}">
        <p14:creationId xmlns:p14="http://schemas.microsoft.com/office/powerpoint/2010/main" val="105853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24</a:t>
            </a:fld>
            <a:endParaRPr lang="en-US"/>
          </a:p>
        </p:txBody>
      </p:sp>
    </p:spTree>
    <p:extLst>
      <p:ext uri="{BB962C8B-B14F-4D97-AF65-F5344CB8AC3E}">
        <p14:creationId xmlns:p14="http://schemas.microsoft.com/office/powerpoint/2010/main" val="63445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25</a:t>
            </a:fld>
            <a:endParaRPr lang="en-US"/>
          </a:p>
        </p:txBody>
      </p:sp>
    </p:spTree>
    <p:extLst>
      <p:ext uri="{BB962C8B-B14F-4D97-AF65-F5344CB8AC3E}">
        <p14:creationId xmlns:p14="http://schemas.microsoft.com/office/powerpoint/2010/main" val="45313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26</a:t>
            </a:fld>
            <a:endParaRPr lang="en-US"/>
          </a:p>
        </p:txBody>
      </p:sp>
    </p:spTree>
    <p:extLst>
      <p:ext uri="{BB962C8B-B14F-4D97-AF65-F5344CB8AC3E}">
        <p14:creationId xmlns:p14="http://schemas.microsoft.com/office/powerpoint/2010/main" val="150941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27</a:t>
            </a:fld>
            <a:endParaRPr lang="en-US"/>
          </a:p>
        </p:txBody>
      </p:sp>
    </p:spTree>
    <p:extLst>
      <p:ext uri="{BB962C8B-B14F-4D97-AF65-F5344CB8AC3E}">
        <p14:creationId xmlns:p14="http://schemas.microsoft.com/office/powerpoint/2010/main" val="3741556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28</a:t>
            </a:fld>
            <a:endParaRPr lang="en-US"/>
          </a:p>
        </p:txBody>
      </p:sp>
    </p:spTree>
    <p:extLst>
      <p:ext uri="{BB962C8B-B14F-4D97-AF65-F5344CB8AC3E}">
        <p14:creationId xmlns:p14="http://schemas.microsoft.com/office/powerpoint/2010/main" val="3362970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29</a:t>
            </a:fld>
            <a:endParaRPr lang="en-US"/>
          </a:p>
        </p:txBody>
      </p:sp>
    </p:spTree>
    <p:extLst>
      <p:ext uri="{BB962C8B-B14F-4D97-AF65-F5344CB8AC3E}">
        <p14:creationId xmlns:p14="http://schemas.microsoft.com/office/powerpoint/2010/main" val="2896807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30</a:t>
            </a:fld>
            <a:endParaRPr lang="en-US"/>
          </a:p>
        </p:txBody>
      </p:sp>
    </p:spTree>
    <p:extLst>
      <p:ext uri="{BB962C8B-B14F-4D97-AF65-F5344CB8AC3E}">
        <p14:creationId xmlns:p14="http://schemas.microsoft.com/office/powerpoint/2010/main" val="41921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Changed the way we see</a:t>
            </a:r>
            <a:r>
              <a:rPr lang="en-US" baseline="0" dirty="0" smtClean="0"/>
              <a:t> ourselves.</a:t>
            </a:r>
          </a:p>
          <a:p>
            <a:r>
              <a:rPr lang="en-US" baseline="0" dirty="0" smtClean="0"/>
              <a:t>Changed the way others see us</a:t>
            </a:r>
          </a:p>
          <a:p>
            <a:r>
              <a:rPr lang="en-US" baseline="0" dirty="0" smtClean="0"/>
              <a:t>Changed the focus from blaming individuals to fixing the ENVIRONMENT</a:t>
            </a:r>
          </a:p>
          <a:p>
            <a:r>
              <a:rPr lang="en-US" baseline="0" dirty="0" smtClean="0"/>
              <a:t>Created new laws that have transformed society and the communities in which we live</a:t>
            </a:r>
          </a:p>
          <a:p>
            <a:r>
              <a:rPr lang="en-US" baseline="0" dirty="0" smtClean="0"/>
              <a:t>Been adopted by the WHO as a model for health</a:t>
            </a:r>
          </a:p>
          <a:p>
            <a:r>
              <a:rPr lang="en-US" baseline="0" dirty="0" smtClean="0"/>
              <a:t>Emancipated thousands from institutions</a:t>
            </a:r>
          </a:p>
          <a:p>
            <a:r>
              <a:rPr lang="en-US" baseline="0" dirty="0" smtClean="0"/>
              <a:t>Brought people together</a:t>
            </a:r>
          </a:p>
          <a:p>
            <a:endParaRPr lang="en-US" baseline="0" dirty="0" smtClean="0"/>
          </a:p>
          <a:p>
            <a:r>
              <a:rPr lang="en-US" baseline="0" dirty="0" smtClean="0"/>
              <a:t>For the residents of 1,800 (60%) of the nation’s counties, that dream has been a reality.</a:t>
            </a:r>
          </a:p>
          <a:p>
            <a:endParaRPr lang="en-US" baseline="0" dirty="0" smtClean="0"/>
          </a:p>
          <a:p>
            <a:r>
              <a:rPr lang="en-US" baseline="0" dirty="0" smtClean="0"/>
              <a:t>But residents of nearly 800 counties  - mostly rural counties – lack even basic access to IL </a:t>
            </a:r>
          </a:p>
          <a:p>
            <a:endParaRPr lang="en-US" dirty="0" smtClean="0"/>
          </a:p>
        </p:txBody>
      </p:sp>
      <p:sp>
        <p:nvSpPr>
          <p:cNvPr id="4" name="Slide Number Placeholder 3"/>
          <p:cNvSpPr>
            <a:spLocks noGrp="1"/>
          </p:cNvSpPr>
          <p:nvPr>
            <p:ph type="sldNum" sz="quarter" idx="10"/>
          </p:nvPr>
        </p:nvSpPr>
        <p:spPr/>
        <p:txBody>
          <a:bodyPr/>
          <a:lstStyle/>
          <a:p>
            <a:fld id="{8C0CFB4C-286E-470F-B6AF-7FA8996B2B6D}" type="slidenum">
              <a:rPr lang="en-US" smtClean="0"/>
              <a:pPr/>
              <a:t>3</a:t>
            </a:fld>
            <a:endParaRPr lang="en-US"/>
          </a:p>
        </p:txBody>
      </p:sp>
    </p:spTree>
    <p:extLst>
      <p:ext uri="{BB962C8B-B14F-4D97-AF65-F5344CB8AC3E}">
        <p14:creationId xmlns:p14="http://schemas.microsoft.com/office/powerpoint/2010/main" val="225778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31</a:t>
            </a:fld>
            <a:endParaRPr lang="en-US"/>
          </a:p>
        </p:txBody>
      </p:sp>
    </p:spTree>
    <p:extLst>
      <p:ext uri="{BB962C8B-B14F-4D97-AF65-F5344CB8AC3E}">
        <p14:creationId xmlns:p14="http://schemas.microsoft.com/office/powerpoint/2010/main" val="3176084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32</a:t>
            </a:fld>
            <a:endParaRPr lang="en-US"/>
          </a:p>
        </p:txBody>
      </p:sp>
    </p:spTree>
    <p:extLst>
      <p:ext uri="{BB962C8B-B14F-4D97-AF65-F5344CB8AC3E}">
        <p14:creationId xmlns:p14="http://schemas.microsoft.com/office/powerpoint/2010/main" val="3821674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33</a:t>
            </a:fld>
            <a:endParaRPr lang="en-US"/>
          </a:p>
        </p:txBody>
      </p:sp>
    </p:spTree>
    <p:extLst>
      <p:ext uri="{BB962C8B-B14F-4D97-AF65-F5344CB8AC3E}">
        <p14:creationId xmlns:p14="http://schemas.microsoft.com/office/powerpoint/2010/main" val="286707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34</a:t>
            </a:fld>
            <a:endParaRPr lang="en-US"/>
          </a:p>
        </p:txBody>
      </p:sp>
    </p:spTree>
    <p:extLst>
      <p:ext uri="{BB962C8B-B14F-4D97-AF65-F5344CB8AC3E}">
        <p14:creationId xmlns:p14="http://schemas.microsoft.com/office/powerpoint/2010/main" val="2777899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35</a:t>
            </a:fld>
            <a:endParaRPr lang="en-US"/>
          </a:p>
        </p:txBody>
      </p:sp>
    </p:spTree>
    <p:extLst>
      <p:ext uri="{BB962C8B-B14F-4D97-AF65-F5344CB8AC3E}">
        <p14:creationId xmlns:p14="http://schemas.microsoft.com/office/powerpoint/2010/main" val="3956489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36</a:t>
            </a:fld>
            <a:endParaRPr lang="en-US"/>
          </a:p>
        </p:txBody>
      </p:sp>
    </p:spTree>
    <p:extLst>
      <p:ext uri="{BB962C8B-B14F-4D97-AF65-F5344CB8AC3E}">
        <p14:creationId xmlns:p14="http://schemas.microsoft.com/office/powerpoint/2010/main" val="1447550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37</a:t>
            </a:fld>
            <a:endParaRPr lang="en-US"/>
          </a:p>
        </p:txBody>
      </p:sp>
    </p:spTree>
    <p:extLst>
      <p:ext uri="{BB962C8B-B14F-4D97-AF65-F5344CB8AC3E}">
        <p14:creationId xmlns:p14="http://schemas.microsoft.com/office/powerpoint/2010/main" val="2128524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38</a:t>
            </a:fld>
            <a:endParaRPr lang="en-US"/>
          </a:p>
        </p:txBody>
      </p:sp>
    </p:spTree>
    <p:extLst>
      <p:ext uri="{BB962C8B-B14F-4D97-AF65-F5344CB8AC3E}">
        <p14:creationId xmlns:p14="http://schemas.microsoft.com/office/powerpoint/2010/main" val="3379057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45</a:t>
            </a:fld>
            <a:endParaRPr lang="en-US"/>
          </a:p>
        </p:txBody>
      </p:sp>
    </p:spTree>
    <p:extLst>
      <p:ext uri="{BB962C8B-B14F-4D97-AF65-F5344CB8AC3E}">
        <p14:creationId xmlns:p14="http://schemas.microsoft.com/office/powerpoint/2010/main" val="1475400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47</a:t>
            </a:fld>
            <a:endParaRPr lang="en-US"/>
          </a:p>
        </p:txBody>
      </p:sp>
    </p:spTree>
    <p:extLst>
      <p:ext uri="{BB962C8B-B14F-4D97-AF65-F5344CB8AC3E}">
        <p14:creationId xmlns:p14="http://schemas.microsoft.com/office/powerpoint/2010/main" val="46366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800" kern="1200" dirty="0" smtClean="0"/>
              <a:t>Smaller towns differ from each other.  </a:t>
            </a:r>
            <a:endParaRPr lang="en-US" sz="2200" kern="1200" dirty="0" smtClean="0"/>
          </a:p>
          <a:p>
            <a:endParaRPr lang="en-US" baseline="0" dirty="0" smtClean="0"/>
          </a:p>
          <a:p>
            <a:endParaRPr lang="en-US" baseline="0" dirty="0" smtClean="0"/>
          </a:p>
          <a:p>
            <a:r>
              <a:rPr lang="en-US" baseline="0" dirty="0" smtClean="0"/>
              <a:t>I work with a team of extraordinary scientists and practitioners to transform discovery into applications that benefit rural Americans who experience disability. </a:t>
            </a:r>
          </a:p>
          <a:p>
            <a:endParaRPr lang="en-US" baseline="0" dirty="0" smtClean="0"/>
          </a:p>
          <a:p>
            <a:pPr defTabSz="914350">
              <a:defRPr/>
            </a:pPr>
            <a:r>
              <a:rPr lang="en-US" baseline="0" dirty="0" smtClean="0"/>
              <a:t>Our laboratory is ..</a:t>
            </a:r>
          </a:p>
          <a:p>
            <a:endParaRPr lang="en-US" baseline="0" dirty="0" smtClean="0"/>
          </a:p>
          <a:p>
            <a:pPr defTabSz="914350">
              <a:defRPr/>
            </a:pPr>
            <a:r>
              <a:rPr lang="en-US" baseline="0" dirty="0" smtClean="0"/>
              <a:t>You probably know someone who experiences disability or you may experience disability yourself.</a:t>
            </a:r>
          </a:p>
          <a:p>
            <a:endParaRPr lang="en-US" baseline="0" dirty="0" smtClean="0"/>
          </a:p>
          <a:p>
            <a:r>
              <a:rPr lang="en-US" baseline="0" dirty="0" smtClean="0"/>
              <a:t>If you do, you know that PWED face many barriers to health, education, employment, recreation, and simply participating in community life. </a:t>
            </a:r>
          </a:p>
          <a:p>
            <a:pPr defTabSz="914350">
              <a:defRPr/>
            </a:pPr>
            <a:r>
              <a:rPr lang="en-US" baseline="0" dirty="0" smtClean="0"/>
              <a:t> </a:t>
            </a:r>
          </a:p>
          <a:p>
            <a:pPr defTabSz="914350">
              <a:defRPr/>
            </a:pPr>
            <a:r>
              <a:rPr lang="en-US" baseline="0" dirty="0" smtClean="0"/>
              <a:t>You have just heard three </a:t>
            </a:r>
            <a:r>
              <a:rPr lang="en-US" b="1" baseline="0" dirty="0" smtClean="0"/>
              <a:t>extraordinary</a:t>
            </a:r>
            <a:r>
              <a:rPr lang="en-US" baseline="0" dirty="0" smtClean="0"/>
              <a:t> presentations that addressed issues of disability brought on by neurological pathology, speech impairments, amputations, and other chronic health conditions.  </a:t>
            </a:r>
          </a:p>
          <a:p>
            <a:endParaRPr lang="en-US" baseline="0" dirty="0" smtClean="0"/>
          </a:p>
          <a:p>
            <a:r>
              <a:rPr lang="en-US" b="1" baseline="0" dirty="0" smtClean="0"/>
              <a:t>BUT</a:t>
            </a:r>
            <a:r>
              <a:rPr lang="en-US" baseline="0" dirty="0" smtClean="0"/>
              <a:t> those conditions are not disability. Disability </a:t>
            </a:r>
            <a:r>
              <a:rPr lang="en-US" b="1" baseline="0" dirty="0" smtClean="0"/>
              <a:t>ONLY</a:t>
            </a:r>
            <a:r>
              <a:rPr lang="en-US" baseline="0" dirty="0" smtClean="0"/>
              <a:t> arises when the environment presents barriers to participation or fails to accommodate differences in individual function.</a:t>
            </a:r>
          </a:p>
          <a:p>
            <a:endParaRPr lang="en-US" baseline="0" dirty="0" smtClean="0"/>
          </a:p>
          <a:p>
            <a:r>
              <a:rPr lang="en-US" baseline="0" dirty="0" smtClean="0"/>
              <a:t>Disability then in an ECOLOGICAL event – and the ecologies in which disability occurs are the communities in which we live. </a:t>
            </a:r>
          </a:p>
          <a:p>
            <a:endParaRPr lang="en-US" baseline="0" dirty="0" smtClean="0"/>
          </a:p>
          <a:p>
            <a:r>
              <a:rPr lang="en-US" baseline="0" dirty="0" smtClean="0"/>
              <a:t>So, we practice CES and CBPR to create …</a:t>
            </a:r>
          </a:p>
          <a:p>
            <a:endParaRPr lang="en-US" dirty="0" smtClean="0"/>
          </a:p>
        </p:txBody>
      </p:sp>
      <p:sp>
        <p:nvSpPr>
          <p:cNvPr id="4" name="Slide Number Placeholder 3"/>
          <p:cNvSpPr>
            <a:spLocks noGrp="1"/>
          </p:cNvSpPr>
          <p:nvPr>
            <p:ph type="sldNum" sz="quarter" idx="10"/>
          </p:nvPr>
        </p:nvSpPr>
        <p:spPr/>
        <p:txBody>
          <a:bodyPr/>
          <a:lstStyle/>
          <a:p>
            <a:fld id="{1901BF71-CD67-48FF-9F65-E960BCE5F1B1}" type="slidenum">
              <a:rPr lang="en-US" smtClean="0"/>
              <a:pPr/>
              <a:t>4</a:t>
            </a:fld>
            <a:endParaRPr lang="en-US" dirty="0"/>
          </a:p>
        </p:txBody>
      </p:sp>
    </p:spTree>
    <p:extLst>
      <p:ext uri="{BB962C8B-B14F-4D97-AF65-F5344CB8AC3E}">
        <p14:creationId xmlns:p14="http://schemas.microsoft.com/office/powerpoint/2010/main" val="3209172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48</a:t>
            </a:fld>
            <a:endParaRPr lang="en-US"/>
          </a:p>
        </p:txBody>
      </p:sp>
    </p:spTree>
    <p:extLst>
      <p:ext uri="{BB962C8B-B14F-4D97-AF65-F5344CB8AC3E}">
        <p14:creationId xmlns:p14="http://schemas.microsoft.com/office/powerpoint/2010/main" val="77991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Socially tightly linked systems where a change in one can have multiple, unintended consequences for many others.  </a:t>
            </a:r>
          </a:p>
          <a:p>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5</a:t>
            </a:fld>
            <a:endParaRPr lang="en-US"/>
          </a:p>
        </p:txBody>
      </p:sp>
    </p:spTree>
    <p:extLst>
      <p:ext uri="{BB962C8B-B14F-4D97-AF65-F5344CB8AC3E}">
        <p14:creationId xmlns:p14="http://schemas.microsoft.com/office/powerpoint/2010/main" val="161109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C3AB965-C23D-49AF-BF19-8CC83E740EA8}" type="slidenum">
              <a:rPr lang="en-US" smtClean="0"/>
              <a:pPr/>
              <a:t>6</a:t>
            </a:fld>
            <a:endParaRPr lang="en-US"/>
          </a:p>
        </p:txBody>
      </p:sp>
    </p:spTree>
    <p:extLst>
      <p:ext uri="{BB962C8B-B14F-4D97-AF65-F5344CB8AC3E}">
        <p14:creationId xmlns:p14="http://schemas.microsoft.com/office/powerpoint/2010/main" val="205646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7</a:t>
            </a:fld>
            <a:endParaRPr lang="en-US"/>
          </a:p>
        </p:txBody>
      </p:sp>
    </p:spTree>
    <p:extLst>
      <p:ext uri="{BB962C8B-B14F-4D97-AF65-F5344CB8AC3E}">
        <p14:creationId xmlns:p14="http://schemas.microsoft.com/office/powerpoint/2010/main" val="339294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8</a:t>
            </a:fld>
            <a:endParaRPr lang="en-US"/>
          </a:p>
        </p:txBody>
      </p:sp>
    </p:spTree>
    <p:extLst>
      <p:ext uri="{BB962C8B-B14F-4D97-AF65-F5344CB8AC3E}">
        <p14:creationId xmlns:p14="http://schemas.microsoft.com/office/powerpoint/2010/main" val="159472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9</a:t>
            </a:fld>
            <a:endParaRPr lang="en-US"/>
          </a:p>
        </p:txBody>
      </p:sp>
    </p:spTree>
    <p:extLst>
      <p:ext uri="{BB962C8B-B14F-4D97-AF65-F5344CB8AC3E}">
        <p14:creationId xmlns:p14="http://schemas.microsoft.com/office/powerpoint/2010/main" val="311838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998FB04D-D30C-4C45-A6DE-946FAEC5AD09}" type="slidenum">
              <a:rPr lang="en-US"/>
              <a:pPr>
                <a:defRPr/>
              </a:pPr>
              <a:t>‹#›</a:t>
            </a:fld>
            <a:endParaRPr lang="en-US"/>
          </a:p>
        </p:txBody>
      </p:sp>
    </p:spTree>
    <p:extLst>
      <p:ext uri="{BB962C8B-B14F-4D97-AF65-F5344CB8AC3E}">
        <p14:creationId xmlns:p14="http://schemas.microsoft.com/office/powerpoint/2010/main" val="95776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76C63EE2-E2EC-48DE-95F3-01DF20B19F8D}" type="slidenum">
              <a:rPr lang="en-US"/>
              <a:pPr>
                <a:defRPr/>
              </a:pPr>
              <a:t>‹#›</a:t>
            </a:fld>
            <a:endParaRPr lang="en-US"/>
          </a:p>
        </p:txBody>
      </p:sp>
    </p:spTree>
    <p:extLst>
      <p:ext uri="{BB962C8B-B14F-4D97-AF65-F5344CB8AC3E}">
        <p14:creationId xmlns:p14="http://schemas.microsoft.com/office/powerpoint/2010/main" val="381975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74638"/>
            <a:ext cx="215265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30555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CF483A5F-DF67-4E36-8905-9B5554078D51}" type="slidenum">
              <a:rPr lang="en-US"/>
              <a:pPr>
                <a:defRPr/>
              </a:pPr>
              <a:t>‹#›</a:t>
            </a:fld>
            <a:endParaRPr lang="en-US"/>
          </a:p>
        </p:txBody>
      </p:sp>
    </p:spTree>
    <p:extLst>
      <p:ext uri="{BB962C8B-B14F-4D97-AF65-F5344CB8AC3E}">
        <p14:creationId xmlns:p14="http://schemas.microsoft.com/office/powerpoint/2010/main" val="85902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574672" y="304796"/>
            <a:ext cx="8001000" cy="1216023"/>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566735" y="1752603"/>
            <a:ext cx="3924303" cy="4267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3442" y="1752603"/>
            <a:ext cx="3924303" cy="20574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txBox="1">
            <a:spLocks noGrp="1"/>
          </p:cNvSpPr>
          <p:nvPr>
            <p:ph idx="3"/>
          </p:nvPr>
        </p:nvSpPr>
        <p:spPr>
          <a:xfrm>
            <a:off x="4643442" y="3962396"/>
            <a:ext cx="3924303" cy="20574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txBox="1">
            <a:spLocks noGrp="1"/>
          </p:cNvSpPr>
          <p:nvPr>
            <p:ph type="dt" sz="half" idx="10"/>
          </p:nvPr>
        </p:nvSpPr>
        <p:spPr>
          <a:xfrm>
            <a:off x="457200" y="6356350"/>
            <a:ext cx="2133600" cy="365125"/>
          </a:xfrm>
          <a:prstGeom prst="rect">
            <a:avLst/>
          </a:prstGeom>
        </p:spPr>
        <p:txBody>
          <a:bodyPr/>
          <a:lstStyle>
            <a:lvl1pPr>
              <a:defRPr/>
            </a:lvl1pPr>
          </a:lstStyle>
          <a:p>
            <a:pPr>
              <a:defRPr/>
            </a:pPr>
            <a:endParaRPr dirty="0"/>
          </a:p>
        </p:txBody>
      </p:sp>
      <p:sp>
        <p:nvSpPr>
          <p:cNvPr id="7" name="Footer Placeholder 21"/>
          <p:cNvSpPr txBox="1">
            <a:spLocks noGrp="1"/>
          </p:cNvSpPr>
          <p:nvPr>
            <p:ph type="ftr" sz="quarter" idx="11"/>
          </p:nvPr>
        </p:nvSpPr>
        <p:spPr>
          <a:xfrm>
            <a:off x="3124200" y="6356350"/>
            <a:ext cx="2895600" cy="365125"/>
          </a:xfrm>
          <a:prstGeom prst="rect">
            <a:avLst/>
          </a:prstGeom>
        </p:spPr>
        <p:txBody>
          <a:bodyPr/>
          <a:lstStyle>
            <a:lvl1pPr>
              <a:defRPr/>
            </a:lvl1pPr>
          </a:lstStyle>
          <a:p>
            <a:pPr>
              <a:defRPr/>
            </a:pPr>
            <a:r>
              <a:rPr lang="fi-FI" smtClean="0"/>
              <a:t>Brustein &amp; Manasevit, PLLC</a:t>
            </a:r>
            <a:endParaRPr dirty="0"/>
          </a:p>
        </p:txBody>
      </p:sp>
      <p:sp>
        <p:nvSpPr>
          <p:cNvPr id="8" name="Slide Number Placeholder 17"/>
          <p:cNvSpPr txBox="1">
            <a:spLocks noGrp="1"/>
          </p:cNvSpPr>
          <p:nvPr>
            <p:ph type="sldNum" sz="quarter" idx="12"/>
          </p:nvPr>
        </p:nvSpPr>
        <p:spPr>
          <a:xfrm>
            <a:off x="8305800" y="6858000"/>
            <a:ext cx="2362200" cy="244475"/>
          </a:xfrm>
          <a:prstGeom prst="rect">
            <a:avLst/>
          </a:prstGeom>
        </p:spPr>
        <p:txBody>
          <a:bodyPr/>
          <a:lstStyle>
            <a:lvl1pPr>
              <a:defRPr/>
            </a:lvl1pPr>
          </a:lstStyle>
          <a:p>
            <a:pPr>
              <a:defRPr/>
            </a:pPr>
            <a:fld id="{5D1477E3-162D-4645-9E96-7D0AD33578EF}" type="slidenum">
              <a:rPr/>
              <a:pPr>
                <a:defRPr/>
              </a:pPr>
              <a:t>‹#›</a:t>
            </a:fld>
            <a:endParaRPr dirty="0"/>
          </a:p>
        </p:txBody>
      </p:sp>
    </p:spTree>
    <p:extLst>
      <p:ext uri="{BB962C8B-B14F-4D97-AF65-F5344CB8AC3E}">
        <p14:creationId xmlns:p14="http://schemas.microsoft.com/office/powerpoint/2010/main" val="23094733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610600" cy="4876800"/>
          </a:xfrm>
        </p:spPr>
        <p:txBody>
          <a:bodyPr/>
          <a:lstStyle>
            <a:lvl1pPr marL="342900" indent="-342900">
              <a:buFont typeface="Arial" pitchFamily="34" charset="0"/>
              <a:buChar char="•"/>
              <a:defRPr sz="2600"/>
            </a:lvl1pPr>
            <a:lvl2pPr marL="742950" indent="-285750">
              <a:buFont typeface="Arial" pitchFamily="34" charset="0"/>
              <a:buChar char="•"/>
              <a:defRPr sz="20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04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2E0088FE-FB46-4D1A-866C-E9C678CC61AC}" type="slidenum">
              <a:rPr lang="en-US"/>
              <a:pPr>
                <a:defRPr/>
              </a:pPr>
              <a:t>‹#›</a:t>
            </a:fld>
            <a:endParaRPr lang="en-US"/>
          </a:p>
        </p:txBody>
      </p:sp>
    </p:spTree>
    <p:extLst>
      <p:ext uri="{BB962C8B-B14F-4D97-AF65-F5344CB8AC3E}">
        <p14:creationId xmlns:p14="http://schemas.microsoft.com/office/powerpoint/2010/main" val="24847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838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838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A9E9E9D3-2FDF-4DBA-840E-46EAFE32698B}" type="slidenum">
              <a:rPr lang="en-US"/>
              <a:pPr>
                <a:defRPr/>
              </a:pPr>
              <a:t>‹#›</a:t>
            </a:fld>
            <a:endParaRPr lang="en-US"/>
          </a:p>
        </p:txBody>
      </p:sp>
    </p:spTree>
    <p:extLst>
      <p:ext uri="{BB962C8B-B14F-4D97-AF65-F5344CB8AC3E}">
        <p14:creationId xmlns:p14="http://schemas.microsoft.com/office/powerpoint/2010/main" val="40913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A7E9D206-2623-4073-AE2D-D4511D80D2C8}" type="slidenum">
              <a:rPr lang="en-US"/>
              <a:pPr>
                <a:defRPr/>
              </a:pPr>
              <a:t>‹#›</a:t>
            </a:fld>
            <a:endParaRPr lang="en-US"/>
          </a:p>
        </p:txBody>
      </p:sp>
    </p:spTree>
    <p:extLst>
      <p:ext uri="{BB962C8B-B14F-4D97-AF65-F5344CB8AC3E}">
        <p14:creationId xmlns:p14="http://schemas.microsoft.com/office/powerpoint/2010/main" val="419302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0C7593C0-382F-4566-B1E0-66E16A0C8445}" type="slidenum">
              <a:rPr lang="en-US"/>
              <a:pPr>
                <a:defRPr/>
              </a:pPr>
              <a:t>‹#›</a:t>
            </a:fld>
            <a:endParaRPr lang="en-US"/>
          </a:p>
        </p:txBody>
      </p:sp>
    </p:spTree>
    <p:extLst>
      <p:ext uri="{BB962C8B-B14F-4D97-AF65-F5344CB8AC3E}">
        <p14:creationId xmlns:p14="http://schemas.microsoft.com/office/powerpoint/2010/main" val="182081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148BEDC0-9539-4489-A63D-019C5996C127}" type="slidenum">
              <a:rPr lang="en-US"/>
              <a:pPr>
                <a:defRPr/>
              </a:pPr>
              <a:t>‹#›</a:t>
            </a:fld>
            <a:endParaRPr lang="en-US"/>
          </a:p>
        </p:txBody>
      </p:sp>
    </p:spTree>
    <p:extLst>
      <p:ext uri="{BB962C8B-B14F-4D97-AF65-F5344CB8AC3E}">
        <p14:creationId xmlns:p14="http://schemas.microsoft.com/office/powerpoint/2010/main" val="213344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D6402DD9-5C19-42C0-B565-9EE7C5EE9654}" type="slidenum">
              <a:rPr lang="en-US"/>
              <a:pPr>
                <a:defRPr/>
              </a:pPr>
              <a:t>‹#›</a:t>
            </a:fld>
            <a:endParaRPr lang="en-US"/>
          </a:p>
        </p:txBody>
      </p:sp>
    </p:spTree>
    <p:extLst>
      <p:ext uri="{BB962C8B-B14F-4D97-AF65-F5344CB8AC3E}">
        <p14:creationId xmlns:p14="http://schemas.microsoft.com/office/powerpoint/2010/main" val="37470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305800" y="6858000"/>
            <a:ext cx="2362200" cy="244475"/>
          </a:xfrm>
          <a:prstGeom prst="rect">
            <a:avLst/>
          </a:prstGeom>
          <a:ln/>
        </p:spPr>
        <p:txBody>
          <a:bodyPr/>
          <a:lstStyle>
            <a:lvl1pPr>
              <a:defRPr/>
            </a:lvl1pPr>
          </a:lstStyle>
          <a:p>
            <a:pPr>
              <a:defRPr/>
            </a:pPr>
            <a:fld id="{76ACB00B-5A0A-439B-8125-B5DF33B525B2}" type="slidenum">
              <a:rPr lang="en-US"/>
              <a:pPr>
                <a:defRPr/>
              </a:pPr>
              <a:t>‹#›</a:t>
            </a:fld>
            <a:endParaRPr lang="en-US"/>
          </a:p>
        </p:txBody>
      </p:sp>
    </p:spTree>
    <p:extLst>
      <p:ext uri="{BB962C8B-B14F-4D97-AF65-F5344CB8AC3E}">
        <p14:creationId xmlns:p14="http://schemas.microsoft.com/office/powerpoint/2010/main" val="383807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50838"/>
            <a:ext cx="7696200" cy="792162"/>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447800"/>
            <a:ext cx="8610600" cy="46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Slide </a:t>
            </a:r>
            <a:fld id="{D706735D-18BF-437F-AFA1-F1906D00FFB5}" type="slidenum">
              <a:rPr lang="en-US" sz="800" b="1" smtClean="0"/>
              <a:pPr algn="r"/>
              <a:t>‹#›</a:t>
            </a:fld>
            <a:endParaRPr lang="en-US" sz="800" b="1"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132576"/>
            <a:ext cx="2833816" cy="524256"/>
          </a:xfrm>
          <a:prstGeom prst="rect">
            <a:avLst/>
          </a:prstGeom>
        </p:spPr>
      </p:pic>
    </p:spTree>
  </p:cSld>
  <p:clrMap bg1="lt1" tx1="dk1" bg2="lt2" tx2="dk2" accent1="accent1" accent2="accent2" accent3="accent3" accent4="accent4" accent5="accent5" accent6="accent6" hlink="hlink" folHlink="folHlink"/>
  <p:sldLayoutIdLst>
    <p:sldLayoutId id="2147484255" r:id="rId1"/>
    <p:sldLayoutId id="214748426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6" r:id="rId12"/>
  </p:sldLayoutIdLst>
  <p:hf sldNum="0"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ea typeface="ＭＳ Ｐゴシック" pitchFamily="-65" charset="-128"/>
          <a:cs typeface="ＭＳ Ｐゴシック" pitchFamily="-65" charset="-128"/>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google.com/url?sa=i&amp;rct=j&amp;q=disability%20advocacy&amp;source=images&amp;cd=&amp;cad=rja&amp;docid=fJ6yQKvOjYnpmM&amp;tbnid=KdFXCTHoJCFqEM:&amp;ved=0CAUQjRw&amp;url=http://www.cilmontgomery.org/resource-links.html&amp;ei=p9r7UfYbpK2KApG-gbAL&amp;psig=AFQjCNGt3WKi76lRUo4IdxRJBMv01dBTOg&amp;ust=137554625109625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tom.seekins@mso.umt.edu" TargetMode="External"/><Relationship Id="rId2" Type="http://schemas.openxmlformats.org/officeDocument/2006/relationships/hyperlink" Target="mailto:mmayer@summitilc.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vovici.com/wsb.dll/s/12291g540d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8600" y="1524000"/>
            <a:ext cx="8686800" cy="4572000"/>
          </a:xfrm>
        </p:spPr>
        <p:txBody>
          <a:bodyPr/>
          <a:lstStyle/>
          <a:p>
            <a:r>
              <a:rPr lang="en-US" sz="100" b="1" dirty="0" smtClean="0">
                <a:solidFill>
                  <a:schemeClr val="bg1"/>
                </a:solidFill>
                <a:latin typeface="+mj-lt"/>
              </a:rPr>
              <a:t>Slide 1 </a:t>
            </a:r>
            <a:r>
              <a:rPr lang="en-US" b="1" dirty="0" smtClean="0">
                <a:solidFill>
                  <a:schemeClr val="accent2"/>
                </a:solidFill>
                <a:latin typeface="+mj-lt"/>
              </a:rPr>
              <a:t>Effective Rural Outreach: Using the Concerns Report Method as a Tool for Change</a:t>
            </a:r>
            <a:endParaRPr lang="en-US" sz="2400" dirty="0" smtClean="0">
              <a:solidFill>
                <a:schemeClr val="accent2"/>
              </a:solidFill>
              <a:latin typeface="+mj-lt"/>
              <a:ea typeface="ＭＳ Ｐゴシック" pitchFamily="-1" charset="-128"/>
            </a:endParaRPr>
          </a:p>
          <a:p>
            <a:pPr eaLnBrk="1" hangingPunct="1">
              <a:defRPr/>
            </a:pPr>
            <a:endParaRPr lang="en-US" sz="2400" dirty="0" smtClean="0">
              <a:solidFill>
                <a:srgbClr val="000099"/>
              </a:solidFill>
              <a:latin typeface="Arial Rounded MT Bold" pitchFamily="-1" charset="0"/>
              <a:ea typeface="ＭＳ Ｐゴシック" pitchFamily="-1" charset="-128"/>
            </a:endParaRPr>
          </a:p>
          <a:p>
            <a:pPr eaLnBrk="1" hangingPunct="1">
              <a:defRPr/>
            </a:pPr>
            <a:r>
              <a:rPr lang="en-US" sz="2400" dirty="0" smtClean="0">
                <a:solidFill>
                  <a:srgbClr val="000099"/>
                </a:solidFill>
                <a:latin typeface="Arial Rounded MT Bold" pitchFamily="-1" charset="0"/>
                <a:ea typeface="ＭＳ Ｐゴシック" pitchFamily="-1" charset="-128"/>
              </a:rPr>
              <a:t>August 15, 2013</a:t>
            </a:r>
          </a:p>
          <a:p>
            <a:pPr eaLnBrk="1" hangingPunct="1">
              <a:defRPr/>
            </a:pPr>
            <a:endParaRPr lang="en-US" sz="900" dirty="0" smtClean="0">
              <a:solidFill>
                <a:srgbClr val="333399"/>
              </a:solidFill>
              <a:latin typeface="Arial Rounded MT Bold" pitchFamily="-1" charset="0"/>
              <a:ea typeface="ＭＳ Ｐゴシック" pitchFamily="-1" charset="-128"/>
            </a:endParaRPr>
          </a:p>
          <a:p>
            <a:pPr eaLnBrk="1" hangingPunct="1">
              <a:defRPr/>
            </a:pPr>
            <a:endParaRPr lang="en-US" sz="2400" dirty="0" smtClean="0">
              <a:solidFill>
                <a:srgbClr val="333399"/>
              </a:solidFill>
              <a:latin typeface="Arial Rounded MT Bold" pitchFamily="-1" charset="0"/>
              <a:ea typeface="ＭＳ Ｐゴシック" pitchFamily="-1" charset="-128"/>
            </a:endParaRPr>
          </a:p>
          <a:p>
            <a:pPr eaLnBrk="1" hangingPunct="1">
              <a:defRPr/>
            </a:pPr>
            <a:r>
              <a:rPr lang="en-US" sz="2400" dirty="0" smtClean="0">
                <a:solidFill>
                  <a:srgbClr val="333399"/>
                </a:solidFill>
                <a:latin typeface="Arial Rounded MT Bold" pitchFamily="-1" charset="0"/>
                <a:ea typeface="ＭＳ Ｐゴシック" pitchFamily="-1" charset="-128"/>
              </a:rPr>
              <a:t>Presenters:</a:t>
            </a:r>
          </a:p>
          <a:p>
            <a:pPr eaLnBrk="1" hangingPunct="1">
              <a:defRPr/>
            </a:pPr>
            <a:r>
              <a:rPr lang="en-US" sz="2400" dirty="0" smtClean="0">
                <a:solidFill>
                  <a:srgbClr val="333399"/>
                </a:solidFill>
                <a:latin typeface="Arial Rounded MT Bold" pitchFamily="-1" charset="0"/>
                <a:ea typeface="ＭＳ Ｐゴシック" pitchFamily="-1" charset="-128"/>
              </a:rPr>
              <a:t>Mike Mayer</a:t>
            </a:r>
          </a:p>
          <a:p>
            <a:pPr eaLnBrk="1" hangingPunct="1">
              <a:defRPr/>
            </a:pPr>
            <a:r>
              <a:rPr lang="en-US" sz="2400" dirty="0" smtClean="0">
                <a:solidFill>
                  <a:srgbClr val="333399"/>
                </a:solidFill>
                <a:latin typeface="Arial Rounded MT Bold" pitchFamily="-1" charset="0"/>
                <a:ea typeface="ＭＳ Ｐゴシック" pitchFamily="-1" charset="-128"/>
              </a:rPr>
              <a:t>Tom Seekins</a:t>
            </a:r>
          </a:p>
        </p:txBody>
      </p:sp>
      <p:pic>
        <p:nvPicPr>
          <p:cNvPr id="7" name="Picture 2" descr="C:\Users\djones\Desktop\IL-NET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26720"/>
            <a:ext cx="1472577" cy="80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50838"/>
            <a:ext cx="4343400" cy="3382962"/>
          </a:xfrm>
        </p:spPr>
        <p:txBody>
          <a:bodyPr>
            <a:normAutofit/>
          </a:bodyPr>
          <a:lstStyle/>
          <a:p>
            <a:pPr algn="ctr"/>
            <a:r>
              <a:rPr lang="en-US" sz="100" dirty="0" smtClean="0">
                <a:solidFill>
                  <a:schemeClr val="bg1"/>
                </a:solidFill>
                <a:effectLst/>
              </a:rPr>
              <a:t>Slide 10 </a:t>
            </a:r>
            <a:r>
              <a:rPr lang="en-US" sz="3600" dirty="0" smtClean="0">
                <a:effectLst/>
              </a:rPr>
              <a:t>Tools </a:t>
            </a:r>
            <a:br>
              <a:rPr lang="en-US" sz="3600" dirty="0" smtClean="0">
                <a:effectLst/>
              </a:rPr>
            </a:br>
            <a:r>
              <a:rPr lang="en-US" sz="3600" dirty="0" smtClean="0">
                <a:effectLst/>
              </a:rPr>
              <a:t>People </a:t>
            </a:r>
            <a:br>
              <a:rPr lang="en-US" sz="3600" dirty="0" smtClean="0">
                <a:effectLst/>
              </a:rPr>
            </a:br>
            <a:r>
              <a:rPr lang="en-US" sz="3600" dirty="0" smtClean="0">
                <a:effectLst/>
              </a:rPr>
              <a:t>Use</a:t>
            </a:r>
            <a:endParaRPr lang="en-US" sz="3600" dirty="0">
              <a:effectLst/>
            </a:endParaRPr>
          </a:p>
        </p:txBody>
      </p:sp>
      <p:sp>
        <p:nvSpPr>
          <p:cNvPr id="5" name="Subtitle 4"/>
          <p:cNvSpPr>
            <a:spLocks noGrp="1"/>
          </p:cNvSpPr>
          <p:nvPr>
            <p:ph idx="1"/>
          </p:nvPr>
        </p:nvSpPr>
        <p:spPr>
          <a:xfrm>
            <a:off x="228600" y="4267200"/>
            <a:ext cx="8915400" cy="1676400"/>
          </a:xfrm>
        </p:spPr>
        <p:txBody>
          <a:bodyPr>
            <a:normAutofit/>
          </a:bodyPr>
          <a:lstStyle/>
          <a:p>
            <a:pPr algn="ctr"/>
            <a:endParaRPr lang="en-US" sz="3200" dirty="0" smtClean="0"/>
          </a:p>
          <a:p>
            <a:pPr algn="ctr">
              <a:buNone/>
            </a:pPr>
            <a:r>
              <a:rPr lang="en-US" sz="3200" dirty="0" smtClean="0"/>
              <a:t>RTC:Rural Creates Tools for Building Rural Communities</a:t>
            </a:r>
            <a:endParaRPr lang="en-US" sz="2800" dirty="0" smtClean="0"/>
          </a:p>
          <a:p>
            <a:pPr algn="ctr"/>
            <a:endParaRPr lang="en-US" sz="3200" dirty="0"/>
          </a:p>
        </p:txBody>
      </p:sp>
      <p:pic>
        <p:nvPicPr>
          <p:cNvPr id="7" name="Picture 2" descr="Large wooden tool box with drawers."/>
          <p:cNvPicPr>
            <a:picLocks noChangeAspect="1" noChangeArrowheads="1"/>
          </p:cNvPicPr>
          <p:nvPr/>
        </p:nvPicPr>
        <p:blipFill>
          <a:blip r:embed="rId3" cstate="print"/>
          <a:srcRect/>
          <a:stretch>
            <a:fillRect/>
          </a:stretch>
        </p:blipFill>
        <p:spPr bwMode="auto">
          <a:xfrm>
            <a:off x="4876800" y="304800"/>
            <a:ext cx="3657600" cy="36576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686800" cy="792162"/>
          </a:xfrm>
        </p:spPr>
        <p:txBody>
          <a:bodyPr>
            <a:normAutofit fontScale="90000"/>
          </a:bodyPr>
          <a:lstStyle/>
          <a:p>
            <a:r>
              <a:rPr lang="en-US" sz="4000" dirty="0" smtClean="0">
                <a:effectLst/>
              </a:rPr>
              <a:t/>
            </a:r>
            <a:br>
              <a:rPr lang="en-US" sz="4000" dirty="0" smtClean="0">
                <a:effectLst/>
              </a:rPr>
            </a:br>
            <a:r>
              <a:rPr lang="en-US" sz="100" dirty="0" smtClean="0">
                <a:solidFill>
                  <a:schemeClr val="bg1"/>
                </a:solidFill>
                <a:effectLst/>
              </a:rPr>
              <a:t>Slide 11 </a:t>
            </a:r>
            <a:r>
              <a:rPr lang="en-US" sz="3100" dirty="0" smtClean="0">
                <a:effectLst/>
              </a:rPr>
              <a:t>Rural Community Development and Independent Living</a:t>
            </a:r>
            <a:r>
              <a:rPr lang="en-US" sz="4000" dirty="0" smtClean="0">
                <a:effectLst/>
              </a:rPr>
              <a:t/>
            </a:r>
            <a:br>
              <a:rPr lang="en-US" sz="4000" dirty="0" smtClean="0">
                <a:effectLst/>
              </a:rPr>
            </a:br>
            <a:endParaRPr lang="en-US" sz="4000" dirty="0">
              <a:effectLst/>
            </a:endParaRPr>
          </a:p>
        </p:txBody>
      </p:sp>
      <p:sp>
        <p:nvSpPr>
          <p:cNvPr id="3" name="Content Placeholder 2"/>
          <p:cNvSpPr>
            <a:spLocks noGrp="1"/>
          </p:cNvSpPr>
          <p:nvPr>
            <p:ph idx="1"/>
          </p:nvPr>
        </p:nvSpPr>
        <p:spPr>
          <a:xfrm>
            <a:off x="152400" y="1295400"/>
            <a:ext cx="8991600" cy="4953000"/>
          </a:xfrm>
        </p:spPr>
        <p:txBody>
          <a:bodyPr>
            <a:normAutofit/>
          </a:bodyPr>
          <a:lstStyle/>
          <a:p>
            <a:r>
              <a:rPr lang="en-US" dirty="0" smtClean="0"/>
              <a:t>Rural Economic Development and Business creation</a:t>
            </a:r>
          </a:p>
          <a:p>
            <a:r>
              <a:rPr lang="en-US" dirty="0" smtClean="0"/>
              <a:t>Rural transportation </a:t>
            </a:r>
          </a:p>
          <a:p>
            <a:r>
              <a:rPr lang="en-US" dirty="0" smtClean="0"/>
              <a:t>Advocating for community accessibility with GRACE and CHARM</a:t>
            </a:r>
          </a:p>
          <a:p>
            <a:r>
              <a:rPr lang="en-US" dirty="0" smtClean="0"/>
              <a:t>Rural Consumer Advocacy</a:t>
            </a:r>
          </a:p>
          <a:p>
            <a:r>
              <a:rPr lang="en-US" dirty="0" smtClean="0"/>
              <a:t>Self Employment</a:t>
            </a:r>
          </a:p>
          <a:p>
            <a:r>
              <a:rPr lang="en-US" dirty="0" smtClean="0"/>
              <a:t>Disability Counts</a:t>
            </a:r>
          </a:p>
          <a:p>
            <a:r>
              <a:rPr lang="en-US" dirty="0" smtClean="0"/>
              <a:t>Living Well with a Disability health promotion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fontAlgn="auto" hangingPunct="1">
              <a:spcAft>
                <a:spcPts val="0"/>
              </a:spcAft>
              <a:defRPr/>
            </a:pPr>
            <a:r>
              <a:rPr lang="en-US" sz="100" dirty="0" smtClean="0">
                <a:solidFill>
                  <a:schemeClr val="bg1"/>
                </a:solidFill>
                <a:effectLst/>
              </a:rPr>
              <a:t>Slide 12 </a:t>
            </a:r>
            <a:r>
              <a:rPr lang="en-US" sz="2800" dirty="0" smtClean="0">
                <a:effectLst/>
              </a:rPr>
              <a:t>Questions and Answers</a:t>
            </a:r>
          </a:p>
        </p:txBody>
      </p:sp>
    </p:spTree>
    <p:extLst>
      <p:ext uri="{BB962C8B-B14F-4D97-AF65-F5344CB8AC3E}">
        <p14:creationId xmlns:p14="http://schemas.microsoft.com/office/powerpoint/2010/main" val="121263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lstStyle/>
          <a:p>
            <a:r>
              <a:rPr lang="en-US" sz="100" dirty="0" smtClean="0">
                <a:solidFill>
                  <a:schemeClr val="bg1"/>
                </a:solidFill>
                <a:effectLst/>
              </a:rPr>
              <a:t>Slide 13 </a:t>
            </a:r>
            <a:r>
              <a:rPr lang="en-US" dirty="0" smtClean="0">
                <a:effectLst/>
              </a:rPr>
              <a:t>Definitions of Community</a:t>
            </a:r>
            <a:endParaRPr lang="en-US" dirty="0">
              <a:effectLst/>
            </a:endParaRPr>
          </a:p>
        </p:txBody>
      </p:sp>
      <p:sp>
        <p:nvSpPr>
          <p:cNvPr id="4" name="Title 3"/>
          <p:cNvSpPr>
            <a:spLocks noGrp="1"/>
          </p:cNvSpPr>
          <p:nvPr>
            <p:ph idx="1"/>
          </p:nvPr>
        </p:nvSpPr>
        <p:spPr>
          <a:xfrm>
            <a:off x="304800" y="1295400"/>
            <a:ext cx="6096000" cy="2743200"/>
          </a:xfrm>
        </p:spPr>
        <p:txBody>
          <a:bodyPr>
            <a:noAutofit/>
          </a:bodyPr>
          <a:lstStyle/>
          <a:p>
            <a:pPr marL="0" indent="0">
              <a:buNone/>
            </a:pPr>
            <a:r>
              <a:rPr lang="en-US" sz="2400" b="0" dirty="0" smtClean="0">
                <a:solidFill>
                  <a:schemeClr val="tx1"/>
                </a:solidFill>
                <a:effectLst/>
                <a:latin typeface="+mn-lt"/>
              </a:rPr>
              <a:t>IL Emphasizes the Environment</a:t>
            </a:r>
            <a:br>
              <a:rPr lang="en-US" sz="2400" b="0" dirty="0" smtClean="0">
                <a:solidFill>
                  <a:schemeClr val="tx1"/>
                </a:solidFill>
                <a:effectLst/>
                <a:latin typeface="+mn-lt"/>
              </a:rPr>
            </a:br>
            <a:r>
              <a:rPr lang="en-US" sz="2400" b="0" dirty="0" smtClean="0">
                <a:solidFill>
                  <a:schemeClr val="tx1"/>
                </a:solidFill>
                <a:effectLst/>
                <a:latin typeface="+mn-lt"/>
              </a:rPr>
              <a:t/>
            </a:r>
            <a:br>
              <a:rPr lang="en-US" sz="2400" b="0" dirty="0" smtClean="0">
                <a:solidFill>
                  <a:schemeClr val="tx1"/>
                </a:solidFill>
                <a:effectLst/>
                <a:latin typeface="+mn-lt"/>
              </a:rPr>
            </a:br>
            <a:r>
              <a:rPr lang="en-US" sz="2400" b="0" dirty="0" smtClean="0">
                <a:solidFill>
                  <a:schemeClr val="tx1"/>
                </a:solidFill>
                <a:effectLst/>
                <a:latin typeface="+mn-lt"/>
              </a:rPr>
              <a:t>Environment Means Community</a:t>
            </a:r>
            <a:br>
              <a:rPr lang="en-US" sz="2400" b="0" dirty="0" smtClean="0">
                <a:solidFill>
                  <a:schemeClr val="tx1"/>
                </a:solidFill>
                <a:effectLst/>
                <a:latin typeface="+mn-lt"/>
              </a:rPr>
            </a:br>
            <a:r>
              <a:rPr lang="en-US" sz="2400" b="0" dirty="0" smtClean="0">
                <a:solidFill>
                  <a:schemeClr val="tx1"/>
                </a:solidFill>
                <a:effectLst/>
                <a:latin typeface="+mn-lt"/>
              </a:rPr>
              <a:t/>
            </a:r>
            <a:br>
              <a:rPr lang="en-US" sz="2400" b="0" dirty="0" smtClean="0">
                <a:solidFill>
                  <a:schemeClr val="tx1"/>
                </a:solidFill>
                <a:effectLst/>
                <a:latin typeface="+mn-lt"/>
              </a:rPr>
            </a:br>
            <a:r>
              <a:rPr lang="en-US" sz="2400" b="0" dirty="0" smtClean="0">
                <a:solidFill>
                  <a:schemeClr val="tx1"/>
                </a:solidFill>
                <a:effectLst/>
                <a:latin typeface="+mn-lt"/>
              </a:rPr>
              <a:t>Community is people who participate in activities in a shared place.  </a:t>
            </a:r>
            <a:endParaRPr lang="en-US" sz="2400" b="0" dirty="0">
              <a:solidFill>
                <a:schemeClr val="tx1"/>
              </a:solidFill>
              <a:effectLst/>
              <a:latin typeface="+mn-lt"/>
            </a:endParaRPr>
          </a:p>
        </p:txBody>
      </p:sp>
      <p:pic>
        <p:nvPicPr>
          <p:cNvPr id="5" name="Content Placeholder 6" descr="Shootout in days of the Old West."/>
          <p:cNvPicPr>
            <a:picLocks/>
          </p:cNvPicPr>
          <p:nvPr/>
        </p:nvPicPr>
        <p:blipFill>
          <a:blip r:embed="rId2" cstate="print"/>
          <a:srcRect/>
          <a:stretch>
            <a:fillRect/>
          </a:stretch>
        </p:blipFill>
        <p:spPr bwMode="auto">
          <a:xfrm>
            <a:off x="6248400" y="1447800"/>
            <a:ext cx="2413000" cy="2133600"/>
          </a:xfrm>
          <a:prstGeom prst="rect">
            <a:avLst/>
          </a:prstGeom>
          <a:noFill/>
          <a:ln w="9525">
            <a:noFill/>
            <a:miter lim="800000"/>
            <a:headEnd/>
            <a:tailEnd/>
          </a:ln>
        </p:spPr>
      </p:pic>
      <p:sp>
        <p:nvSpPr>
          <p:cNvPr id="6" name="Subtitle 4"/>
          <p:cNvSpPr txBox="1">
            <a:spLocks/>
          </p:cNvSpPr>
          <p:nvPr/>
        </p:nvSpPr>
        <p:spPr bwMode="auto">
          <a:xfrm>
            <a:off x="228600" y="46482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26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Font typeface="Arial" pitchFamily="34" charset="0"/>
              <a:buChar char="•"/>
              <a:defRPr sz="18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Font typeface="Arial" pitchFamily="34" charset="0"/>
              <a:buChar char="•"/>
              <a:defRPr sz="18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 typeface="Arial" pitchFamily="34" charset="0"/>
              <a:buNone/>
            </a:pPr>
            <a:r>
              <a:rPr lang="en-US" sz="2800" kern="0" dirty="0" smtClean="0"/>
              <a:t>RTC:Rural Creates Tools for Building Community</a:t>
            </a:r>
            <a:endParaRPr lang="en-US" sz="2800" kern="0" dirty="0"/>
          </a:p>
        </p:txBody>
      </p:sp>
    </p:spTree>
    <p:extLst>
      <p:ext uri="{BB962C8B-B14F-4D97-AF65-F5344CB8AC3E}">
        <p14:creationId xmlns:p14="http://schemas.microsoft.com/office/powerpoint/2010/main" val="51734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96200" cy="792162"/>
          </a:xfrm>
        </p:spPr>
        <p:txBody>
          <a:bodyPr>
            <a:noAutofit/>
          </a:bodyPr>
          <a:lstStyle/>
          <a:p>
            <a:pPr lvl="0"/>
            <a:r>
              <a:rPr lang="en-US" sz="100" dirty="0" smtClean="0">
                <a:solidFill>
                  <a:schemeClr val="bg1"/>
                </a:solidFill>
                <a:effectLst/>
              </a:rPr>
              <a:t>Slide 14 </a:t>
            </a:r>
            <a:r>
              <a:rPr lang="en-US" dirty="0" smtClean="0">
                <a:effectLst/>
              </a:rPr>
              <a:t>Disability Concerns in Rural America</a:t>
            </a:r>
            <a:endParaRPr lang="en-US" dirty="0">
              <a:effectLst/>
            </a:endParaRPr>
          </a:p>
        </p:txBody>
      </p:sp>
      <p:sp>
        <p:nvSpPr>
          <p:cNvPr id="3" name="Content Placeholder 2"/>
          <p:cNvSpPr>
            <a:spLocks noGrp="1"/>
          </p:cNvSpPr>
          <p:nvPr>
            <p:ph idx="1"/>
          </p:nvPr>
        </p:nvSpPr>
        <p:spPr/>
        <p:txBody>
          <a:bodyPr/>
          <a:lstStyle/>
          <a:p>
            <a:r>
              <a:rPr lang="en-US" dirty="0" smtClean="0"/>
              <a:t>People </a:t>
            </a:r>
            <a:r>
              <a:rPr lang="en-US" dirty="0"/>
              <a:t>with disabilities living in rural </a:t>
            </a:r>
            <a:r>
              <a:rPr lang="en-US" dirty="0" smtClean="0"/>
              <a:t>communities have </a:t>
            </a:r>
            <a:r>
              <a:rPr lang="en-US" dirty="0"/>
              <a:t>many of the same concerns as their urban counterparts but experience them </a:t>
            </a:r>
            <a:r>
              <a:rPr lang="en-US" dirty="0" smtClean="0"/>
              <a:t>in </a:t>
            </a:r>
            <a:r>
              <a:rPr lang="en-US" dirty="0"/>
              <a:t>distinct and different ways.  </a:t>
            </a:r>
            <a:endParaRPr lang="en-US" dirty="0" smtClean="0"/>
          </a:p>
          <a:p>
            <a:endParaRPr lang="en-US" sz="2400" dirty="0"/>
          </a:p>
          <a:p>
            <a:pPr lvl="2"/>
            <a:r>
              <a:rPr lang="en-US" sz="2600" dirty="0"/>
              <a:t>Example of transportation</a:t>
            </a:r>
          </a:p>
          <a:p>
            <a:pPr lvl="3"/>
            <a:r>
              <a:rPr lang="en-US" sz="2600" dirty="0" smtClean="0"/>
              <a:t>Rural = No </a:t>
            </a:r>
            <a:r>
              <a:rPr lang="en-US" sz="2600" dirty="0"/>
              <a:t>public transportation </a:t>
            </a:r>
            <a:endParaRPr lang="en-US" sz="2600" dirty="0" smtClean="0"/>
          </a:p>
          <a:p>
            <a:pPr lvl="3"/>
            <a:r>
              <a:rPr lang="en-US" sz="2600" dirty="0" smtClean="0"/>
              <a:t>Urban = Inconvenient schedules</a:t>
            </a:r>
            <a:endParaRPr lang="en-US"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a:xfrm>
            <a:off x="685800" y="304801"/>
            <a:ext cx="7772400" cy="1066800"/>
          </a:xfrm>
        </p:spPr>
        <p:txBody>
          <a:bodyPr>
            <a:normAutofit/>
          </a:bodyPr>
          <a:lstStyle/>
          <a:p>
            <a:r>
              <a:rPr lang="en-US" sz="100" dirty="0" smtClean="0">
                <a:solidFill>
                  <a:schemeClr val="bg1"/>
                </a:solidFill>
                <a:effectLst/>
              </a:rPr>
              <a:t>Slide 15 </a:t>
            </a:r>
            <a:r>
              <a:rPr lang="en-US" sz="2800" dirty="0" smtClean="0">
                <a:effectLst/>
              </a:rPr>
              <a:t>Rural Community Advocacy is Different</a:t>
            </a:r>
          </a:p>
        </p:txBody>
      </p:sp>
      <p:sp>
        <p:nvSpPr>
          <p:cNvPr id="4" name="Subtitle 3"/>
          <p:cNvSpPr>
            <a:spLocks noGrp="1"/>
          </p:cNvSpPr>
          <p:nvPr>
            <p:ph type="subTitle" idx="1"/>
          </p:nvPr>
        </p:nvSpPr>
        <p:spPr>
          <a:xfrm>
            <a:off x="3124200" y="1739879"/>
            <a:ext cx="5638800" cy="1066800"/>
          </a:xfrm>
        </p:spPr>
        <p:txBody>
          <a:bodyPr>
            <a:noAutofit/>
          </a:bodyPr>
          <a:lstStyle/>
          <a:p>
            <a:r>
              <a:rPr lang="en-US" dirty="0" smtClean="0"/>
              <a:t>We are all in it together. </a:t>
            </a:r>
          </a:p>
        </p:txBody>
      </p:sp>
      <p:pic>
        <p:nvPicPr>
          <p:cNvPr id="6" name="Picture 2" descr="Protestors from ADAPT, a grass-roots community that organizes disability rights activists to engage in nonviolent direct action, block the sidewalk along the north side of the White House September 20, 2010 in Washington, DC. More than 200 demonstrators asked for a meeting with Obama Administration officials to demand that Medicaid pay for services that provide community-based living options for seniors and persons with disabilities."/>
          <p:cNvPicPr>
            <a:picLocks noChangeAspect="1" noChangeArrowheads="1"/>
          </p:cNvPicPr>
          <p:nvPr/>
        </p:nvPicPr>
        <p:blipFill>
          <a:blip r:embed="rId3" cstate="print"/>
          <a:srcRect/>
          <a:stretch>
            <a:fillRect/>
          </a:stretch>
        </p:blipFill>
        <p:spPr bwMode="auto">
          <a:xfrm>
            <a:off x="321646" y="1335828"/>
            <a:ext cx="2564873" cy="1559983"/>
          </a:xfrm>
          <a:prstGeom prst="rect">
            <a:avLst/>
          </a:prstGeom>
          <a:noFill/>
        </p:spPr>
      </p:pic>
      <p:pic>
        <p:nvPicPr>
          <p:cNvPr id="9" name="Picture 2" descr="Man in wheelchair sitting next to parking mete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46" y="2984944"/>
            <a:ext cx="2564872" cy="2806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mmunity leaders with hardhats and shovels at groundbreaking ceremo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9723" y="3248025"/>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ural town street with shops and mountains in the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11491"/>
            <a:ext cx="3098945" cy="257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8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Autofit/>
          </a:bodyPr>
          <a:lstStyle/>
          <a:p>
            <a:pPr lvl="0"/>
            <a:r>
              <a:rPr lang="en-US" sz="100" dirty="0" smtClean="0">
                <a:solidFill>
                  <a:schemeClr val="bg1"/>
                </a:solidFill>
                <a:effectLst/>
              </a:rPr>
              <a:t>Slide 16 </a:t>
            </a:r>
            <a:r>
              <a:rPr lang="en-US" dirty="0" smtClean="0">
                <a:effectLst/>
              </a:rPr>
              <a:t>Rural America Context </a:t>
            </a:r>
            <a:endParaRPr lang="en-US" sz="2400" dirty="0">
              <a:effectLst/>
            </a:endParaRPr>
          </a:p>
        </p:txBody>
      </p:sp>
      <p:sp>
        <p:nvSpPr>
          <p:cNvPr id="3" name="Content Placeholder 2"/>
          <p:cNvSpPr>
            <a:spLocks noGrp="1"/>
          </p:cNvSpPr>
          <p:nvPr>
            <p:ph idx="1"/>
          </p:nvPr>
        </p:nvSpPr>
        <p:spPr>
          <a:xfrm>
            <a:off x="228600" y="990600"/>
            <a:ext cx="8610600" cy="4419600"/>
          </a:xfrm>
        </p:spPr>
        <p:txBody>
          <a:bodyPr>
            <a:normAutofit/>
          </a:bodyPr>
          <a:lstStyle/>
          <a:p>
            <a:pPr marL="0" indent="0">
              <a:buNone/>
            </a:pPr>
            <a:r>
              <a:rPr lang="en-US" dirty="0" smtClean="0"/>
              <a:t>Unlike Larger Cities, Formal and Informal Systems in Rural Communities are Tightly Linked </a:t>
            </a:r>
          </a:p>
          <a:p>
            <a:pPr lvl="1"/>
            <a:r>
              <a:rPr lang="en-US" sz="2600" dirty="0" smtClean="0"/>
              <a:t>A change in one is likely to affect others</a:t>
            </a:r>
          </a:p>
          <a:p>
            <a:pPr lvl="1"/>
            <a:r>
              <a:rPr lang="en-US" sz="2600" dirty="0" smtClean="0"/>
              <a:t>Members of rural communities take their time to consider the many implications of any change</a:t>
            </a:r>
          </a:p>
          <a:p>
            <a:pPr lvl="1"/>
            <a:r>
              <a:rPr lang="en-US" sz="2600" dirty="0" smtClean="0"/>
              <a:t>Outsiders may see this as “backward”</a:t>
            </a:r>
          </a:p>
          <a:p>
            <a:pPr lvl="1"/>
            <a:r>
              <a:rPr lang="en-US" sz="2600" dirty="0" smtClean="0"/>
              <a:t>The truth is that represents wisdom</a:t>
            </a:r>
          </a:p>
          <a:p>
            <a:pPr lvl="1"/>
            <a:r>
              <a:rPr lang="en-US" sz="2600" dirty="0" smtClean="0"/>
              <a:t>Rural communities tend to be “small C  conservative”—to protect their community</a:t>
            </a:r>
          </a:p>
          <a:p>
            <a:endParaRPr lang="en-US" dirty="0" smtClean="0"/>
          </a:p>
          <a:p>
            <a:pPr marL="438912" lvl="1" indent="-320040">
              <a:spcBef>
                <a:spcPts val="0"/>
              </a:spcBef>
              <a:buSzPct val="80000"/>
            </a:pPr>
            <a:endParaRPr lang="en-US" sz="2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 dirty="0" smtClean="0">
                <a:solidFill>
                  <a:schemeClr val="bg1"/>
                </a:solidFill>
                <a:effectLst/>
              </a:rPr>
              <a:t>Slide 17 </a:t>
            </a:r>
            <a:r>
              <a:rPr lang="en-US" dirty="0" smtClean="0">
                <a:effectLst/>
              </a:rPr>
              <a:t>Community Development </a:t>
            </a:r>
            <a:endParaRPr lang="en-US" dirty="0">
              <a:effectLst/>
            </a:endParaRPr>
          </a:p>
        </p:txBody>
      </p:sp>
      <p:sp>
        <p:nvSpPr>
          <p:cNvPr id="3" name="Content Placeholder 2"/>
          <p:cNvSpPr>
            <a:spLocks noGrp="1"/>
          </p:cNvSpPr>
          <p:nvPr>
            <p:ph idx="1"/>
          </p:nvPr>
        </p:nvSpPr>
        <p:spPr>
          <a:xfrm>
            <a:off x="3886200" y="1676401"/>
            <a:ext cx="5029200" cy="3505200"/>
          </a:xfrm>
        </p:spPr>
        <p:txBody>
          <a:bodyPr>
            <a:normAutofit/>
          </a:bodyPr>
          <a:lstStyle/>
          <a:p>
            <a:pPr marL="0" indent="0">
              <a:buNone/>
            </a:pPr>
            <a:r>
              <a:rPr lang="en-US" dirty="0" smtClean="0"/>
              <a:t>Involves building partnerships to</a:t>
            </a:r>
          </a:p>
          <a:p>
            <a:r>
              <a:rPr lang="en-US" dirty="0" smtClean="0"/>
              <a:t>Identify issues of importance around which you can organize</a:t>
            </a:r>
          </a:p>
          <a:p>
            <a:r>
              <a:rPr lang="en-US" dirty="0" smtClean="0"/>
              <a:t>Create an agenda</a:t>
            </a:r>
          </a:p>
          <a:p>
            <a:r>
              <a:rPr lang="en-US" dirty="0" smtClean="0"/>
              <a:t>Contribute to the community</a:t>
            </a:r>
            <a:endParaRPr lang="en-US" dirty="0"/>
          </a:p>
        </p:txBody>
      </p:sp>
      <p:pic>
        <p:nvPicPr>
          <p:cNvPr id="4" name="Picture 2" descr="Large tree on rural land"/>
          <p:cNvPicPr>
            <a:picLocks noChangeAspect="1" noChangeArrowheads="1"/>
          </p:cNvPicPr>
          <p:nvPr/>
        </p:nvPicPr>
        <p:blipFill>
          <a:blip r:embed="rId3" cstate="print"/>
          <a:stretch>
            <a:fillRect/>
          </a:stretch>
        </p:blipFill>
        <p:spPr bwMode="auto">
          <a:xfrm>
            <a:off x="381000" y="1905000"/>
            <a:ext cx="3251200" cy="2438400"/>
          </a:xfrm>
          <a:prstGeom prst="rect">
            <a:avLst/>
          </a:prstGeom>
          <a:noFill/>
        </p:spPr>
      </p:pic>
      <p:pic>
        <p:nvPicPr>
          <p:cNvPr id="5" name="Picture 4" descr="View of small town looking down from a mountainto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752600"/>
            <a:ext cx="3672850" cy="3017031"/>
          </a:xfrm>
          <a:prstGeom prst="rect">
            <a:avLst/>
          </a:prstGeom>
        </p:spPr>
      </p:pic>
    </p:spTree>
    <p:extLst>
      <p:ext uri="{BB962C8B-B14F-4D97-AF65-F5344CB8AC3E}">
        <p14:creationId xmlns:p14="http://schemas.microsoft.com/office/powerpoint/2010/main" val="2244166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 dirty="0" smtClean="0">
                <a:solidFill>
                  <a:schemeClr val="bg1"/>
                </a:solidFill>
                <a:effectLst/>
              </a:rPr>
              <a:t>Slide 18 </a:t>
            </a:r>
            <a:r>
              <a:rPr lang="en-US" dirty="0" smtClean="0">
                <a:effectLst/>
              </a:rPr>
              <a:t>1 QUESTION and 2 PRINCIPLES</a:t>
            </a:r>
            <a:endParaRPr lang="en-US" dirty="0">
              <a:effectLst/>
            </a:endParaRPr>
          </a:p>
        </p:txBody>
      </p:sp>
      <p:sp>
        <p:nvSpPr>
          <p:cNvPr id="3" name="Content Placeholder 2"/>
          <p:cNvSpPr>
            <a:spLocks noGrp="1"/>
          </p:cNvSpPr>
          <p:nvPr>
            <p:ph idx="1"/>
          </p:nvPr>
        </p:nvSpPr>
        <p:spPr/>
        <p:txBody>
          <a:bodyPr/>
          <a:lstStyle/>
          <a:p>
            <a:pPr>
              <a:buNone/>
            </a:pPr>
            <a:r>
              <a:rPr lang="en-US" dirty="0" smtClean="0"/>
              <a:t>QUESTION</a:t>
            </a:r>
          </a:p>
          <a:p>
            <a:pPr lvl="1"/>
            <a:r>
              <a:rPr lang="en-US" sz="2600" dirty="0" smtClean="0"/>
              <a:t>What are some methods that might be used to expand the services if centers for independent living into currently underserved areas—especially rural areas?</a:t>
            </a:r>
          </a:p>
          <a:p>
            <a:pPr lvl="1">
              <a:buNone/>
            </a:pPr>
            <a:endParaRPr lang="en-US" sz="1200" dirty="0" smtClean="0"/>
          </a:p>
          <a:p>
            <a:pPr>
              <a:buNone/>
            </a:pPr>
            <a:r>
              <a:rPr lang="en-US" sz="2800" dirty="0" smtClean="0"/>
              <a:t>PRINCIPLES</a:t>
            </a:r>
            <a:endParaRPr lang="en-US" dirty="0" smtClean="0"/>
          </a:p>
          <a:p>
            <a:pPr lvl="1"/>
            <a:r>
              <a:rPr lang="en-US" sz="2600" dirty="0" smtClean="0"/>
              <a:t>There are many paths to any goal.</a:t>
            </a:r>
          </a:p>
          <a:p>
            <a:pPr lvl="1"/>
            <a:r>
              <a:rPr lang="en-US" sz="2600" dirty="0" smtClean="0"/>
              <a:t>Successful change has many parents. </a:t>
            </a:r>
            <a:endParaRPr lang="en-US"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fontAlgn="auto" hangingPunct="1">
              <a:spcAft>
                <a:spcPts val="0"/>
              </a:spcAft>
              <a:defRPr/>
            </a:pPr>
            <a:r>
              <a:rPr lang="en-US" sz="100" dirty="0" smtClean="0">
                <a:solidFill>
                  <a:schemeClr val="bg1"/>
                </a:solidFill>
                <a:effectLst/>
              </a:rPr>
              <a:t>Slide 19 </a:t>
            </a:r>
            <a:r>
              <a:rPr lang="en-US" sz="2800" dirty="0" smtClean="0">
                <a:effectLst/>
              </a:rPr>
              <a:t>Questions and Answers</a:t>
            </a:r>
          </a:p>
        </p:txBody>
      </p:sp>
    </p:spTree>
    <p:extLst>
      <p:ext uri="{BB962C8B-B14F-4D97-AF65-F5344CB8AC3E}">
        <p14:creationId xmlns:p14="http://schemas.microsoft.com/office/powerpoint/2010/main" val="121263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rmAutofit/>
          </a:bodyPr>
          <a:lstStyle/>
          <a:p>
            <a:r>
              <a:rPr lang="en-US" sz="100" dirty="0" smtClean="0">
                <a:solidFill>
                  <a:schemeClr val="bg1"/>
                </a:solidFill>
                <a:effectLst/>
              </a:rPr>
              <a:t>Slide 2 </a:t>
            </a:r>
            <a:r>
              <a:rPr lang="en-US" dirty="0" smtClean="0">
                <a:effectLst/>
              </a:rPr>
              <a:t>Plan for Session</a:t>
            </a:r>
            <a:endParaRPr lang="en-US" dirty="0">
              <a:effectLst/>
            </a:endParaRPr>
          </a:p>
        </p:txBody>
      </p:sp>
      <p:sp>
        <p:nvSpPr>
          <p:cNvPr id="8" name="Content Placeholder 7"/>
          <p:cNvSpPr>
            <a:spLocks noGrp="1"/>
          </p:cNvSpPr>
          <p:nvPr>
            <p:ph idx="1"/>
          </p:nvPr>
        </p:nvSpPr>
        <p:spPr>
          <a:xfrm>
            <a:off x="304800" y="1295400"/>
            <a:ext cx="5867400" cy="4343400"/>
          </a:xfrm>
        </p:spPr>
        <p:txBody>
          <a:bodyPr/>
          <a:lstStyle/>
          <a:p>
            <a:pPr marL="342900" indent="-342900" fontAlgn="base">
              <a:spcBef>
                <a:spcPct val="20000"/>
              </a:spcBef>
              <a:spcAft>
                <a:spcPct val="0"/>
              </a:spcAft>
              <a:buFont typeface="Arial" charset="0"/>
              <a:buChar char="•"/>
            </a:pPr>
            <a:r>
              <a:rPr lang="en-US" sz="2800" dirty="0" smtClean="0">
                <a:solidFill>
                  <a:srgbClr val="000000"/>
                </a:solidFill>
              </a:rPr>
              <a:t>Review some background on rural strategies for extending IL to un-served small towns and rural areas</a:t>
            </a:r>
          </a:p>
          <a:p>
            <a:pPr marL="342900" indent="-342900" fontAlgn="base">
              <a:spcBef>
                <a:spcPct val="20000"/>
              </a:spcBef>
              <a:spcAft>
                <a:spcPct val="0"/>
              </a:spcAft>
              <a:buFont typeface="Arial" charset="0"/>
              <a:buChar char="•"/>
            </a:pPr>
            <a:r>
              <a:rPr lang="en-US" sz="2800" dirty="0" smtClean="0">
                <a:solidFill>
                  <a:srgbClr val="000000"/>
                </a:solidFill>
              </a:rPr>
              <a:t>Highlight the Concerns Report Method</a:t>
            </a:r>
          </a:p>
          <a:p>
            <a:pPr marL="342900" indent="-342900" fontAlgn="base">
              <a:spcBef>
                <a:spcPct val="20000"/>
              </a:spcBef>
              <a:spcAft>
                <a:spcPct val="0"/>
              </a:spcAft>
              <a:buFont typeface="Arial" charset="0"/>
              <a:buChar char="•"/>
            </a:pPr>
            <a:r>
              <a:rPr lang="en-US" sz="2800" dirty="0" smtClean="0">
                <a:solidFill>
                  <a:srgbClr val="000000"/>
                </a:solidFill>
              </a:rPr>
              <a:t>Provide some real world examples from the perspective of a CIL director</a:t>
            </a:r>
            <a:endParaRPr lang="en-US" sz="2800" dirty="0"/>
          </a:p>
        </p:txBody>
      </p:sp>
      <p:pic>
        <p:nvPicPr>
          <p:cNvPr id="4" name="Picture 8" descr="Man on bucking bronco"/>
          <p:cNvPicPr>
            <a:picLocks noChangeAspect="1" noChangeArrowheads="1"/>
          </p:cNvPicPr>
          <p:nvPr/>
        </p:nvPicPr>
        <p:blipFill>
          <a:blip r:embed="rId3" cstate="print"/>
          <a:srcRect/>
          <a:stretch>
            <a:fillRect/>
          </a:stretch>
        </p:blipFill>
        <p:spPr bwMode="auto">
          <a:xfrm>
            <a:off x="6248400" y="1495249"/>
            <a:ext cx="2576450" cy="19718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effectLst/>
              </a:rPr>
              <a:t/>
            </a:r>
            <a:br>
              <a:rPr lang="en-US" sz="3200" dirty="0" smtClean="0">
                <a:effectLst/>
              </a:rPr>
            </a:br>
            <a:r>
              <a:rPr lang="en-US" sz="100" dirty="0" smtClean="0">
                <a:solidFill>
                  <a:schemeClr val="bg1"/>
                </a:solidFill>
                <a:effectLst/>
              </a:rPr>
              <a:t>Slide 20 </a:t>
            </a:r>
            <a:r>
              <a:rPr lang="en-US" dirty="0" smtClean="0">
                <a:effectLst/>
              </a:rPr>
              <a:t>Concerns Report Method (CRM)</a:t>
            </a:r>
            <a:br>
              <a:rPr lang="en-US" dirty="0" smtClean="0">
                <a:effectLst/>
              </a:rPr>
            </a:br>
            <a:r>
              <a:rPr lang="en-US" dirty="0" smtClean="0">
                <a:effectLst/>
              </a:rPr>
              <a:t/>
            </a:r>
            <a:br>
              <a:rPr lang="en-US" dirty="0" smtClean="0">
                <a:effectLst/>
              </a:rPr>
            </a:br>
            <a:endParaRPr lang="en-US" sz="2400" dirty="0">
              <a:effectLst/>
            </a:endParaRPr>
          </a:p>
        </p:txBody>
      </p:sp>
      <p:sp>
        <p:nvSpPr>
          <p:cNvPr id="5" name="Subtitle 4"/>
          <p:cNvSpPr>
            <a:spLocks noGrp="1"/>
          </p:cNvSpPr>
          <p:nvPr>
            <p:ph idx="1"/>
          </p:nvPr>
        </p:nvSpPr>
        <p:spPr/>
        <p:txBody>
          <a:bodyPr>
            <a:normAutofit/>
          </a:bodyPr>
          <a:lstStyle/>
          <a:p>
            <a:pPr>
              <a:buNone/>
            </a:pPr>
            <a:r>
              <a:rPr lang="en-US" sz="2800" dirty="0" smtClean="0"/>
              <a:t>CRM is an agenda building tool that involves </a:t>
            </a:r>
            <a:r>
              <a:rPr lang="en-US" sz="2800" b="1" i="1" dirty="0" smtClean="0"/>
              <a:t>local </a:t>
            </a:r>
            <a:r>
              <a:rPr lang="en-US" sz="2800" dirty="0" smtClean="0"/>
              <a:t>residents in assessing their environment and building an agenda for community improvement. </a:t>
            </a:r>
            <a:br>
              <a:rPr lang="en-US" sz="2800" dirty="0" smtClean="0"/>
            </a:br>
            <a:endParaRPr lang="en-US" sz="2800" dirty="0" smtClean="0"/>
          </a:p>
          <a:p>
            <a:pPr>
              <a:buNone/>
            </a:pPr>
            <a:r>
              <a:rPr lang="en-US" sz="2800" dirty="0" smtClean="0"/>
              <a:t>It has been used by Low Income and Wealthy Neighborhood Associations; Mental Health Advocates; Schools, and CILs around the world to organize and to achieve their goals.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2667000" cy="792162"/>
          </a:xfrm>
        </p:spPr>
        <p:txBody>
          <a:bodyPr/>
          <a:lstStyle/>
          <a:p>
            <a:r>
              <a:rPr lang="en-US" sz="100" dirty="0" smtClean="0">
                <a:solidFill>
                  <a:schemeClr val="bg1"/>
                </a:solidFill>
              </a:rPr>
              <a:t>Slide 21 </a:t>
            </a:r>
            <a:r>
              <a:rPr lang="en-US" dirty="0" smtClean="0"/>
              <a:t>CRM Flowchart</a:t>
            </a:r>
            <a:endParaRPr lang="en-US" dirty="0"/>
          </a:p>
        </p:txBody>
      </p:sp>
      <p:sp>
        <p:nvSpPr>
          <p:cNvPr id="4" name="Rounded Rectangle 3"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457200" y="1981200"/>
            <a:ext cx="1295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Un-served Community </a:t>
            </a:r>
            <a:endParaRPr lang="en-US" sz="1600" dirty="0"/>
          </a:p>
        </p:txBody>
      </p:sp>
      <p:sp>
        <p:nvSpPr>
          <p:cNvPr id="5" name="Rounded Rectangle 4"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3581400" y="1981200"/>
            <a:ext cx="1295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Issue Agenda</a:t>
            </a:r>
            <a:endParaRPr lang="en-US" sz="1600" dirty="0"/>
          </a:p>
        </p:txBody>
      </p:sp>
      <p:sp>
        <p:nvSpPr>
          <p:cNvPr id="6" name="Rounded Rectangle 5"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5181600" y="2971800"/>
            <a:ext cx="1295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Best Practices</a:t>
            </a:r>
            <a:endParaRPr lang="en-US" sz="1600" dirty="0"/>
          </a:p>
        </p:txBody>
      </p:sp>
      <p:sp>
        <p:nvSpPr>
          <p:cNvPr id="7" name="Rounded Rectangle 6"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5181600" y="914400"/>
            <a:ext cx="1295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Evidence-Based Tools</a:t>
            </a:r>
            <a:endParaRPr lang="en-US" sz="1600" dirty="0"/>
          </a:p>
        </p:txBody>
      </p:sp>
      <p:sp>
        <p:nvSpPr>
          <p:cNvPr id="8" name="Oval 7"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1905000" y="1676400"/>
            <a:ext cx="14478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Concerns Report Method</a:t>
            </a:r>
            <a:endParaRPr lang="en-US" sz="1600" dirty="0"/>
          </a:p>
        </p:txBody>
      </p:sp>
      <p:sp>
        <p:nvSpPr>
          <p:cNvPr id="9" name="Rounded Rectangle 8"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5181600" y="1981200"/>
            <a:ext cx="1295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Local Discussion Groups </a:t>
            </a:r>
            <a:endParaRPr lang="en-US" sz="1600" dirty="0"/>
          </a:p>
        </p:txBody>
      </p:sp>
      <p:sp>
        <p:nvSpPr>
          <p:cNvPr id="10" name="Rounded Rectangle 9"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SpPr/>
          <p:nvPr/>
        </p:nvSpPr>
        <p:spPr>
          <a:xfrm>
            <a:off x="6705600" y="1981200"/>
            <a:ext cx="16764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Local Projects</a:t>
            </a:r>
            <a:endParaRPr lang="en-US" sz="1600" dirty="0"/>
          </a:p>
        </p:txBody>
      </p:sp>
      <p:graphicFrame>
        <p:nvGraphicFramePr>
          <p:cNvPr id="12" name="Table 11"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GraphicFramePr>
            <a:graphicFrameLocks noGrp="1"/>
          </p:cNvGraphicFramePr>
          <p:nvPr>
            <p:extLst>
              <p:ext uri="{D42A27DB-BD31-4B8C-83A1-F6EECF244321}">
                <p14:modId xmlns:p14="http://schemas.microsoft.com/office/powerpoint/2010/main" val="608568271"/>
              </p:ext>
            </p:extLst>
          </p:nvPr>
        </p:nvGraphicFramePr>
        <p:xfrm>
          <a:off x="381000" y="4191000"/>
          <a:ext cx="8229600" cy="822960"/>
        </p:xfrm>
        <a:graphic>
          <a:graphicData uri="http://schemas.openxmlformats.org/drawingml/2006/table">
            <a:tbl>
              <a:tblPr firstRow="1" bandRow="1">
                <a:tableStyleId>{C4B1156A-380E-4F78-BDF5-A606A8083BF9}</a:tableStyleId>
              </a:tblPr>
              <a:tblGrid>
                <a:gridCol w="1489165"/>
                <a:gridCol w="1635035"/>
                <a:gridCol w="1656805"/>
                <a:gridCol w="1567542"/>
                <a:gridCol w="1881053"/>
              </a:tblGrid>
              <a:tr h="370840">
                <a:tc>
                  <a:txBody>
                    <a:bodyPr/>
                    <a:lstStyle/>
                    <a:p>
                      <a:r>
                        <a:rPr lang="en-US" sz="1600" dirty="0" smtClean="0"/>
                        <a:t>Context</a:t>
                      </a:r>
                      <a:endParaRPr lang="en-US" sz="1600" dirty="0"/>
                    </a:p>
                  </a:txBody>
                  <a:tcPr/>
                </a:tc>
                <a:tc>
                  <a:txBody>
                    <a:bodyPr/>
                    <a:lstStyle/>
                    <a:p>
                      <a:r>
                        <a:rPr lang="en-US" sz="1600" dirty="0" smtClean="0"/>
                        <a:t>Assessment</a:t>
                      </a:r>
                      <a:endParaRPr lang="en-US" sz="1600" dirty="0"/>
                    </a:p>
                  </a:txBody>
                  <a:tcPr/>
                </a:tc>
                <a:tc>
                  <a:txBody>
                    <a:bodyPr/>
                    <a:lstStyle/>
                    <a:p>
                      <a:pPr algn="l"/>
                      <a:r>
                        <a:rPr lang="en-US" sz="1600" dirty="0" smtClean="0"/>
                        <a:t>Agenda Formation</a:t>
                      </a:r>
                      <a:endParaRPr lang="en-US" sz="1600" dirty="0"/>
                    </a:p>
                  </a:txBody>
                  <a:tcPr/>
                </a:tc>
                <a:tc>
                  <a:txBody>
                    <a:bodyPr/>
                    <a:lstStyle/>
                    <a:p>
                      <a:r>
                        <a:rPr lang="en-US" sz="1600" dirty="0" smtClean="0"/>
                        <a:t>Assessment,</a:t>
                      </a:r>
                      <a:r>
                        <a:rPr lang="en-US" sz="1600" baseline="0" dirty="0" smtClean="0"/>
                        <a:t> Planning &amp; Commitment</a:t>
                      </a:r>
                      <a:endParaRPr lang="en-US" sz="1600" dirty="0"/>
                    </a:p>
                  </a:txBody>
                  <a:tcPr/>
                </a:tc>
                <a:tc>
                  <a:txBody>
                    <a:bodyPr/>
                    <a:lstStyle/>
                    <a:p>
                      <a:r>
                        <a:rPr lang="en-US" sz="1600" dirty="0" smtClean="0"/>
                        <a:t>Implementation and Monitoring &amp; Feedback</a:t>
                      </a:r>
                      <a:endParaRPr lang="en-US" sz="1600" dirty="0"/>
                    </a:p>
                  </a:txBody>
                  <a:tcPr/>
                </a:tc>
              </a:tr>
            </a:tbl>
          </a:graphicData>
        </a:graphic>
      </p:graphicFrame>
      <p:cxnSp>
        <p:nvCxnSpPr>
          <p:cNvPr id="16" name="Straight Connector 15"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stCxn id="4" idx="3"/>
            <a:endCxn id="8" idx="2"/>
          </p:cNvCxnSpPr>
          <p:nvPr/>
        </p:nvCxnSpPr>
        <p:spPr>
          <a:xfrm>
            <a:off x="1752600" y="2362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endCxn id="5" idx="1"/>
          </p:cNvCxnSpPr>
          <p:nvPr/>
        </p:nvCxnSpPr>
        <p:spPr>
          <a:xfrm>
            <a:off x="3352800" y="23622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stCxn id="5" idx="3"/>
            <a:endCxn id="9" idx="1"/>
          </p:cNvCxnSpPr>
          <p:nvPr/>
        </p:nvCxnSpPr>
        <p:spPr>
          <a:xfrm>
            <a:off x="4876800" y="2362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stCxn id="9" idx="3"/>
            <a:endCxn id="10" idx="1"/>
          </p:cNvCxnSpPr>
          <p:nvPr/>
        </p:nvCxnSpPr>
        <p:spPr>
          <a:xfrm>
            <a:off x="6477000" y="23622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p:nvPr/>
        </p:nvCxnSpPr>
        <p:spPr>
          <a:xfrm>
            <a:off x="1905000" y="2514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stCxn id="7" idx="2"/>
            <a:endCxn id="9" idx="0"/>
          </p:cNvCxnSpPr>
          <p:nvPr/>
        </p:nvCxnSpPr>
        <p:spPr>
          <a:xfrm>
            <a:off x="5829300" y="1676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CRM Flowchart&#10;Row 1, column 4: Evidence-Based Tools&#10;Row 2, column 1: Un-served Community &#10;Row 2, column 2: Concerns Report Method&#10;Row 2, column 3: Issue Agenda&#10;Row 2, column 4: Local Discussion Groups &#10;Row 2, column 5: Local Projects&#10;Row 3, column 4: Best Practices&#10;&#10;Separate table:&#10;Row 1, column 1: Context&#10;Row 1, column 2: Assessment&#10;Row 1, column 3: Agenda Formation&#10;Row 1, column 4: Assessment, Planning &amp; Commitment&#10;Row 1, column 5: Implementation and Monitoring &amp; Feedback"/>
          <p:cNvCxnSpPr>
            <a:stCxn id="6" idx="0"/>
            <a:endCxn id="9" idx="2"/>
          </p:cNvCxnSpPr>
          <p:nvPr/>
        </p:nvCxnSpPr>
        <p:spPr>
          <a:xfrm flipV="1">
            <a:off x="5829300" y="27432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p>
            <a:r>
              <a:rPr lang="en-US" sz="100" dirty="0" smtClean="0">
                <a:solidFill>
                  <a:schemeClr val="bg1"/>
                </a:solidFill>
              </a:rPr>
              <a:t>Slide 22 </a:t>
            </a:r>
            <a:r>
              <a:rPr lang="en-US" dirty="0" smtClean="0"/>
              <a:t>Concerns Report Process</a:t>
            </a:r>
            <a:endParaRPr lang="en-US" dirty="0"/>
          </a:p>
        </p:txBody>
      </p:sp>
      <p:sp>
        <p:nvSpPr>
          <p:cNvPr id="5" name="Content Placeholder 4"/>
          <p:cNvSpPr>
            <a:spLocks noGrp="1"/>
          </p:cNvSpPr>
          <p:nvPr>
            <p:ph idx="1"/>
          </p:nvPr>
        </p:nvSpPr>
        <p:spPr>
          <a:xfrm>
            <a:off x="457200" y="1143000"/>
            <a:ext cx="8610600" cy="4495800"/>
          </a:xfrm>
        </p:spPr>
        <p:txBody>
          <a:bodyPr/>
          <a:lstStyle/>
          <a:p>
            <a:r>
              <a:rPr lang="en-US" sz="2000" dirty="0" smtClean="0"/>
              <a:t>Local Steering Committee</a:t>
            </a:r>
          </a:p>
          <a:p>
            <a:r>
              <a:rPr lang="en-US" sz="2000" dirty="0" smtClean="0"/>
              <a:t>Creates a Concerns Menu</a:t>
            </a:r>
          </a:p>
          <a:p>
            <a:r>
              <a:rPr lang="en-US" sz="2000" dirty="0" smtClean="0"/>
              <a:t>Community Representatives Select, Edit, Create Items</a:t>
            </a:r>
          </a:p>
          <a:p>
            <a:r>
              <a:rPr lang="en-US" sz="2000" dirty="0" smtClean="0"/>
              <a:t>Concerns Items are Organized in a Unique Survey Format  </a:t>
            </a:r>
          </a:p>
          <a:p>
            <a:r>
              <a:rPr lang="en-US" sz="2000" dirty="0" smtClean="0"/>
              <a:t>Concerns Survey is Widely Distributed to Involve As Many as Possible</a:t>
            </a:r>
          </a:p>
          <a:p>
            <a:r>
              <a:rPr lang="en-US" sz="2000" dirty="0" smtClean="0"/>
              <a:t>Survey Responses Analyzed to Identify Strengths and Problems</a:t>
            </a:r>
          </a:p>
          <a:p>
            <a:r>
              <a:rPr lang="en-US" sz="2000" dirty="0" smtClean="0"/>
              <a:t>Form and Agenda</a:t>
            </a:r>
          </a:p>
          <a:p>
            <a:r>
              <a:rPr lang="en-US" sz="2000" dirty="0" smtClean="0"/>
              <a:t>Community Discussion Groups Create Commitment </a:t>
            </a:r>
          </a:p>
          <a:p>
            <a:r>
              <a:rPr lang="en-US" sz="2000" dirty="0" smtClean="0"/>
              <a:t>Plan Derived from Discussions</a:t>
            </a:r>
          </a:p>
          <a:p>
            <a:r>
              <a:rPr lang="en-US" sz="2000" dirty="0" smtClean="0"/>
              <a:t>Plan Widely Circulated and Presented to Build Awareness and Support </a:t>
            </a:r>
          </a:p>
          <a:p>
            <a:r>
              <a:rPr lang="en-US" sz="2000" dirty="0" smtClean="0"/>
              <a:t>Projects Implemented</a:t>
            </a:r>
          </a:p>
          <a:p>
            <a:r>
              <a:rPr lang="en-US" sz="2000" dirty="0" smtClean="0"/>
              <a:t>Achievements Noted and Momentum Builds for More</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7696200" cy="792162"/>
          </a:xfrm>
        </p:spPr>
        <p:txBody>
          <a:bodyPr/>
          <a:lstStyle/>
          <a:p>
            <a:r>
              <a:rPr lang="en-US" sz="100" dirty="0" smtClean="0">
                <a:solidFill>
                  <a:schemeClr val="bg1"/>
                </a:solidFill>
                <a:effectLst/>
              </a:rPr>
              <a:t>Slide 23 </a:t>
            </a:r>
            <a:r>
              <a:rPr lang="en-US" dirty="0" smtClean="0">
                <a:effectLst/>
              </a:rPr>
              <a:t>Sample Concerns Menu Items</a:t>
            </a:r>
            <a:endParaRPr lang="en-US" dirty="0">
              <a:effectLst/>
            </a:endParaRPr>
          </a:p>
        </p:txBody>
      </p:sp>
      <p:sp>
        <p:nvSpPr>
          <p:cNvPr id="11" name="Content Placeholder 8"/>
          <p:cNvSpPr>
            <a:spLocks noGrp="1"/>
          </p:cNvSpPr>
          <p:nvPr>
            <p:ph idx="1"/>
          </p:nvPr>
        </p:nvSpPr>
        <p:spPr>
          <a:xfrm>
            <a:off x="762000" y="1371600"/>
            <a:ext cx="7620000" cy="3886200"/>
          </a:xfrm>
        </p:spPr>
        <p:txBody>
          <a:bodyPr>
            <a:normAutofit lnSpcReduction="10000"/>
          </a:bodyPr>
          <a:lstStyle/>
          <a:p>
            <a:pPr marL="514350" lvl="0" indent="-514350">
              <a:buFont typeface="+mj-lt"/>
              <a:buAutoNum type="alphaUcPeriod"/>
            </a:pPr>
            <a:r>
              <a:rPr lang="en-US" dirty="0" smtClean="0"/>
              <a:t>The important places in your community are accessible.</a:t>
            </a:r>
          </a:p>
          <a:p>
            <a:pPr marL="514350" lvl="0" indent="-514350">
              <a:buFont typeface="+mj-lt"/>
              <a:buAutoNum type="alphaUcPeriod"/>
            </a:pPr>
            <a:r>
              <a:rPr lang="en-US" dirty="0" smtClean="0"/>
              <a:t>Your community has enough accessible houses and apartments.</a:t>
            </a:r>
          </a:p>
          <a:p>
            <a:pPr marL="514350" lvl="0" indent="-514350">
              <a:buFont typeface="+mj-lt"/>
              <a:buAutoNum type="alphaUcPeriod"/>
            </a:pPr>
            <a:r>
              <a:rPr lang="en-US" dirty="0" smtClean="0"/>
              <a:t>You can get where you need to go both in and out of town.</a:t>
            </a:r>
          </a:p>
          <a:p>
            <a:pPr marL="514350" lvl="0" indent="-514350">
              <a:buFont typeface="+mj-lt"/>
              <a:buAutoNum type="alphaUcPeriod"/>
            </a:pPr>
            <a:r>
              <a:rPr lang="en-US" dirty="0" smtClean="0"/>
              <a:t>You have access to health-care provider knowledgeable about disability. </a:t>
            </a:r>
          </a:p>
          <a:p>
            <a:pPr marL="514350" lvl="0" indent="-514350">
              <a:buFont typeface="+mj-lt"/>
              <a:buAutoNum type="alphaUcPeriod"/>
            </a:pPr>
            <a:r>
              <a:rPr lang="en-US" dirty="0" smtClean="0"/>
              <a:t>Employers </a:t>
            </a:r>
            <a:r>
              <a:rPr lang="en-US" dirty="0"/>
              <a:t>treat you </a:t>
            </a:r>
            <a:r>
              <a:rPr lang="en-US" dirty="0" smtClean="0"/>
              <a:t>fairly.  </a:t>
            </a:r>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792162"/>
          </a:xfrm>
        </p:spPr>
        <p:txBody>
          <a:bodyPr/>
          <a:lstStyle/>
          <a:p>
            <a:r>
              <a:rPr lang="en-US" sz="100" dirty="0" smtClean="0">
                <a:solidFill>
                  <a:schemeClr val="bg1"/>
                </a:solidFill>
                <a:effectLst/>
              </a:rPr>
              <a:t>Slide 24 </a:t>
            </a:r>
            <a:r>
              <a:rPr lang="en-US" sz="2800" dirty="0" smtClean="0">
                <a:effectLst/>
              </a:rPr>
              <a:t>Sample Survey Items</a:t>
            </a:r>
            <a:endParaRPr lang="en-US" sz="2800"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932786529"/>
              </p:ext>
            </p:extLst>
          </p:nvPr>
        </p:nvGraphicFramePr>
        <p:xfrm>
          <a:off x="1219201" y="1143001"/>
          <a:ext cx="6705600" cy="4116975"/>
        </p:xfrm>
        <a:graphic>
          <a:graphicData uri="http://schemas.openxmlformats.org/drawingml/2006/table">
            <a:tbl>
              <a:tblPr/>
              <a:tblGrid>
                <a:gridCol w="2235200"/>
                <a:gridCol w="2235200"/>
                <a:gridCol w="2235200"/>
              </a:tblGrid>
              <a:tr h="548640">
                <a:tc>
                  <a:txBody>
                    <a:bodyPr/>
                    <a:lstStyle/>
                    <a:p>
                      <a:endParaRPr lang="en-US" sz="1400" dirty="0">
                        <a:latin typeface="Times New Roman"/>
                        <a:ea typeface="Calibri"/>
                        <a:cs typeface="Times New Roman"/>
                      </a:endParaRPr>
                    </a:p>
                  </a:txBody>
                  <a:tcPr marL="72662" marR="7266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400" dirty="0">
                          <a:latin typeface="Times New Roman"/>
                          <a:ea typeface="Calibri"/>
                          <a:cs typeface="Times New Roman"/>
                        </a:rPr>
                        <a:t>How Important is it to you that </a:t>
                      </a:r>
                      <a:r>
                        <a:rPr lang="en-US" sz="1400" dirty="0" smtClean="0">
                          <a:latin typeface="Times New Roman"/>
                          <a:ea typeface="Calibri"/>
                          <a:cs typeface="Times New Roman"/>
                        </a:rPr>
                        <a:t>…</a:t>
                      </a:r>
                    </a:p>
                    <a:p>
                      <a:endParaRPr lang="en-US" sz="1400" dirty="0">
                        <a:latin typeface="Calibri"/>
                        <a:ea typeface="Calibri"/>
                        <a:cs typeface="Times New Roman"/>
                      </a:endParaRPr>
                    </a:p>
                  </a:txBody>
                  <a:tcPr marL="72662" marR="726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en-US" sz="1400" dirty="0" smtClean="0">
                          <a:latin typeface="Times New Roman"/>
                          <a:ea typeface="Calibri"/>
                          <a:cs typeface="Times New Roman"/>
                        </a:rPr>
                        <a:t>How satisfied </a:t>
                      </a:r>
                      <a:r>
                        <a:rPr lang="en-US" sz="1400" dirty="0">
                          <a:latin typeface="Times New Roman"/>
                          <a:ea typeface="Calibri"/>
                          <a:cs typeface="Times New Roman"/>
                        </a:rPr>
                        <a:t>are you </a:t>
                      </a:r>
                      <a:r>
                        <a:rPr lang="en-US" sz="1400" dirty="0" smtClean="0">
                          <a:latin typeface="Times New Roman"/>
                          <a:ea typeface="Calibri"/>
                          <a:cs typeface="Times New Roman"/>
                        </a:rPr>
                        <a:t>that…</a:t>
                      </a:r>
                      <a:endParaRPr lang="en-US" sz="1400" dirty="0">
                        <a:latin typeface="Calibri"/>
                        <a:ea typeface="Calibri"/>
                        <a:cs typeface="Times New Roman"/>
                      </a:endParaRPr>
                    </a:p>
                  </a:txBody>
                  <a:tcPr marL="72662" marR="726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18159">
                <a:tc>
                  <a:txBody>
                    <a:bodyPr/>
                    <a:lstStyle/>
                    <a:p>
                      <a:endParaRPr lang="en-US" sz="1400" dirty="0">
                        <a:latin typeface="Times New Roman"/>
                        <a:ea typeface="Calibri"/>
                        <a:cs typeface="Times New Roman"/>
                      </a:endParaRPr>
                    </a:p>
                  </a:txBody>
                  <a:tcPr marL="72662" marR="7266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1430"/>
                      <a:r>
                        <a:rPr lang="en-US" sz="1400" dirty="0" smtClean="0">
                          <a:latin typeface="Times New Roman"/>
                          <a:ea typeface="Calibri"/>
                          <a:cs typeface="Times New Roman"/>
                        </a:rPr>
                        <a:t>Not                       Very                  Important         Important</a:t>
                      </a:r>
                      <a:endParaRPr lang="en-US" sz="1400" dirty="0">
                        <a:latin typeface="Calibri"/>
                        <a:ea typeface="Calibri"/>
                        <a:cs typeface="Times New Roman"/>
                      </a:endParaRPr>
                    </a:p>
                  </a:txBody>
                  <a:tcPr marL="72662" marR="726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1400" dirty="0" smtClean="0">
                          <a:latin typeface="Times New Roman"/>
                          <a:ea typeface="Calibri"/>
                          <a:cs typeface="Times New Roman"/>
                        </a:rPr>
                        <a:t>Not                        </a:t>
                      </a:r>
                      <a:r>
                        <a:rPr lang="en-US" sz="1400" dirty="0">
                          <a:latin typeface="Times New Roman"/>
                          <a:ea typeface="Calibri"/>
                          <a:cs typeface="Times New Roman"/>
                        </a:rPr>
                        <a:t>Very Satisfied          </a:t>
                      </a:r>
                      <a:r>
                        <a:rPr lang="en-US" sz="1400" dirty="0" smtClean="0">
                          <a:latin typeface="Times New Roman"/>
                          <a:ea typeface="Calibri"/>
                          <a:cs typeface="Times New Roman"/>
                        </a:rPr>
                        <a:t>  </a:t>
                      </a:r>
                      <a:r>
                        <a:rPr lang="en-US" sz="1400" dirty="0">
                          <a:latin typeface="Times New Roman"/>
                          <a:ea typeface="Calibri"/>
                          <a:cs typeface="Times New Roman"/>
                        </a:rPr>
                        <a:t>Satisfied</a:t>
                      </a:r>
                      <a:endParaRPr lang="en-US" sz="1400" dirty="0">
                        <a:latin typeface="Calibri"/>
                        <a:ea typeface="Calibri"/>
                        <a:cs typeface="Times New Roman"/>
                      </a:endParaRPr>
                    </a:p>
                  </a:txBody>
                  <a:tcPr marL="72662" marR="7266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930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cs typeface="Times New Roman" pitchFamily="18" charset="0"/>
                        </a:rPr>
                        <a:t>The important places in your community are accessible.</a:t>
                      </a:r>
                    </a:p>
                  </a:txBody>
                  <a:tcPr marL="72662" marR="726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cs typeface="Times New Roman" pitchFamily="18" charset="0"/>
                        </a:rPr>
                        <a:t>Your community has enough accessible houses and apartments.</a:t>
                      </a:r>
                    </a:p>
                  </a:txBody>
                  <a:tcPr marL="72662" marR="726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728">
                <a:tc>
                  <a:txBody>
                    <a:bodyPr/>
                    <a:lstStyle/>
                    <a:p>
                      <a:pPr marL="0" marR="0">
                        <a:spcBef>
                          <a:spcPts val="0"/>
                        </a:spcBef>
                        <a:spcAft>
                          <a:spcPts val="0"/>
                        </a:spcAft>
                      </a:pPr>
                      <a:r>
                        <a:rPr lang="en-US" sz="1800" b="0" dirty="0" smtClean="0">
                          <a:latin typeface="Times New Roman" pitchFamily="18" charset="0"/>
                          <a:ea typeface="Calibri"/>
                          <a:cs typeface="Times New Roman" pitchFamily="18" charset="0"/>
                        </a:rPr>
                        <a:t>You can get where you need to go both in and out of town.</a:t>
                      </a:r>
                    </a:p>
                  </a:txBody>
                  <a:tcPr marL="72662" marR="726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Times New Roman"/>
                          <a:ea typeface="Calibri"/>
                          <a:cs typeface="Times New Roman"/>
                        </a:rPr>
                        <a:t>0          1          2         3</a:t>
                      </a:r>
                      <a:endParaRPr lang="en-US" sz="1400" dirty="0">
                        <a:latin typeface="Calibri"/>
                        <a:ea typeface="Calibri"/>
                        <a:cs typeface="Times New Roman"/>
                      </a:endParaRPr>
                    </a:p>
                  </a:txBody>
                  <a:tcPr marL="72662" marR="726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p>
            <a:r>
              <a:rPr lang="en-US" sz="100" dirty="0" smtClean="0">
                <a:solidFill>
                  <a:schemeClr val="bg1"/>
                </a:solidFill>
                <a:effectLst/>
              </a:rPr>
              <a:t>Slide 25 </a:t>
            </a:r>
            <a:r>
              <a:rPr lang="en-US" sz="2800" dirty="0" smtClean="0">
                <a:effectLst/>
              </a:rPr>
              <a:t>Sample Meeting Agenda</a:t>
            </a:r>
            <a:endParaRPr lang="en-US" sz="2800"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031014513"/>
              </p:ext>
            </p:extLst>
          </p:nvPr>
        </p:nvGraphicFramePr>
        <p:xfrm>
          <a:off x="457200" y="798394"/>
          <a:ext cx="8382000" cy="5029201"/>
        </p:xfrm>
        <a:graphic>
          <a:graphicData uri="http://schemas.openxmlformats.org/drawingml/2006/table">
            <a:tbl>
              <a:tblPr/>
              <a:tblGrid>
                <a:gridCol w="1828800"/>
                <a:gridCol w="1147985"/>
                <a:gridCol w="1175047"/>
                <a:gridCol w="1867968"/>
                <a:gridCol w="1153983"/>
                <a:gridCol w="1208217"/>
              </a:tblGrid>
              <a:tr h="725606">
                <a:tc gridSpan="3">
                  <a:txBody>
                    <a:bodyPr/>
                    <a:lstStyle/>
                    <a:p>
                      <a:pPr marL="0" marR="0" algn="ctr">
                        <a:spcBef>
                          <a:spcPts val="0"/>
                        </a:spcBef>
                        <a:spcAft>
                          <a:spcPts val="0"/>
                        </a:spcAft>
                      </a:pPr>
                      <a:r>
                        <a:rPr lang="en-US" sz="2000" b="1" dirty="0">
                          <a:latin typeface="Times New Roman"/>
                          <a:ea typeface="Calibri"/>
                          <a:cs typeface="Times New Roman"/>
                        </a:rPr>
                        <a:t>Potential Strengths</a:t>
                      </a:r>
                      <a:endParaRPr lang="en-US" sz="20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b="1" dirty="0">
                          <a:latin typeface="Times New Roman"/>
                          <a:ea typeface="Calibri"/>
                          <a:cs typeface="Times New Roman"/>
                        </a:rPr>
                        <a:t>Potential Problems</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spcBef>
                          <a:spcPts val="0"/>
                        </a:spcBef>
                        <a:spcAft>
                          <a:spcPts val="0"/>
                        </a:spcAft>
                      </a:pPr>
                      <a:endParaRPr lang="en-US" sz="20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cs typeface="Times New Roman"/>
                        </a:rPr>
                        <a:t>Average</a:t>
                      </a:r>
                      <a:endParaRPr lang="en-US" sz="1400" dirty="0">
                        <a:latin typeface="Calibri"/>
                        <a:ea typeface="Calibri"/>
                        <a:cs typeface="Times New Roman"/>
                      </a:endParaRPr>
                    </a:p>
                    <a:p>
                      <a:pPr marL="0" marR="0">
                        <a:spcBef>
                          <a:spcPts val="0"/>
                        </a:spcBef>
                        <a:spcAft>
                          <a:spcPts val="0"/>
                        </a:spcAft>
                      </a:pPr>
                      <a:r>
                        <a:rPr lang="en-US" sz="1400" b="1" dirty="0">
                          <a:latin typeface="Times New Roman"/>
                          <a:ea typeface="Calibri"/>
                          <a:cs typeface="Times New Roman"/>
                        </a:rPr>
                        <a:t>Importance</a:t>
                      </a:r>
                      <a:endParaRPr lang="en-US"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Calibri"/>
                          <a:cs typeface="Times New Roman"/>
                        </a:rPr>
                        <a:t>Average </a:t>
                      </a:r>
                      <a:endParaRPr lang="en-US" sz="1400" dirty="0">
                        <a:latin typeface="Calibri"/>
                        <a:ea typeface="Calibri"/>
                        <a:cs typeface="Times New Roman"/>
                      </a:endParaRPr>
                    </a:p>
                    <a:p>
                      <a:pPr marL="0" marR="0">
                        <a:spcBef>
                          <a:spcPts val="0"/>
                        </a:spcBef>
                        <a:spcAft>
                          <a:spcPts val="0"/>
                        </a:spcAft>
                      </a:pPr>
                      <a:r>
                        <a:rPr lang="en-US" sz="1400" b="1" dirty="0">
                          <a:latin typeface="Times New Roman"/>
                          <a:ea typeface="Calibri"/>
                          <a:cs typeface="Times New Roman"/>
                        </a:rPr>
                        <a:t>Satisfaction </a:t>
                      </a:r>
                      <a:endParaRPr lang="en-US" sz="14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cs typeface="Times New Roman"/>
                        </a:rPr>
                        <a:t>Average</a:t>
                      </a:r>
                      <a:endParaRPr lang="en-US" sz="1400" dirty="0">
                        <a:latin typeface="Calibri"/>
                        <a:ea typeface="Calibri"/>
                        <a:cs typeface="Times New Roman"/>
                      </a:endParaRPr>
                    </a:p>
                    <a:p>
                      <a:pPr marL="0" marR="0">
                        <a:spcBef>
                          <a:spcPts val="0"/>
                        </a:spcBef>
                        <a:spcAft>
                          <a:spcPts val="0"/>
                        </a:spcAft>
                      </a:pPr>
                      <a:r>
                        <a:rPr lang="en-US" sz="1400" b="1" dirty="0">
                          <a:latin typeface="Times New Roman"/>
                          <a:ea typeface="Calibri"/>
                          <a:cs typeface="Times New Roman"/>
                        </a:rPr>
                        <a:t>Importance</a:t>
                      </a:r>
                      <a:endParaRPr lang="en-US"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cs typeface="Times New Roman"/>
                        </a:rPr>
                        <a:t>Average </a:t>
                      </a:r>
                      <a:endParaRPr lang="en-US" sz="1400" dirty="0">
                        <a:latin typeface="Calibri"/>
                        <a:ea typeface="Calibri"/>
                        <a:cs typeface="Times New Roman"/>
                      </a:endParaRPr>
                    </a:p>
                    <a:p>
                      <a:pPr marL="0" marR="0">
                        <a:spcBef>
                          <a:spcPts val="0"/>
                        </a:spcBef>
                        <a:spcAft>
                          <a:spcPts val="0"/>
                        </a:spcAft>
                      </a:pPr>
                      <a:r>
                        <a:rPr lang="en-US" sz="1400" b="1" dirty="0">
                          <a:latin typeface="Times New Roman"/>
                          <a:ea typeface="Calibri"/>
                          <a:cs typeface="Times New Roman"/>
                        </a:rPr>
                        <a:t>Satisfaction </a:t>
                      </a:r>
                      <a:endParaRPr lang="en-US"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9284">
                <a:tc>
                  <a:txBody>
                    <a:bodyPr/>
                    <a:lstStyle/>
                    <a:p>
                      <a:pPr marL="0" marR="0">
                        <a:spcBef>
                          <a:spcPts val="0"/>
                        </a:spcBef>
                        <a:spcAft>
                          <a:spcPts val="0"/>
                        </a:spcAft>
                      </a:pPr>
                      <a:r>
                        <a:rPr lang="en-US" sz="1600" dirty="0" smtClean="0">
                          <a:latin typeface="Times New Roman"/>
                          <a:ea typeface="Calibri"/>
                          <a:cs typeface="Times New Roman"/>
                        </a:rPr>
                        <a:t>Your community has accessible houses and apartments.</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800" dirty="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89</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82%</a:t>
                      </a:r>
                      <a:endParaRPr lang="en-US"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Times New Roman" pitchFamily="18" charset="0"/>
                          <a:cs typeface="Times New Roman" pitchFamily="18" charset="0"/>
                        </a:rPr>
                        <a:t>The important places in your community are accessible.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92</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62</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319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You have access to health-care provider knowledgeable about disability. </a:t>
                      </a:r>
                    </a:p>
                  </a:txBody>
                  <a:tcPr marL="68580" marR="68580" marT="0" marB="0">
                    <a:lnL>
                      <a:noFill/>
                    </a:lnL>
                    <a:lnR>
                      <a:noFill/>
                    </a:lnR>
                    <a:lnT>
                      <a:noFill/>
                    </a:lnT>
                    <a:lnB>
                      <a:noFill/>
                    </a:lnB>
                  </a:tcPr>
                </a:tc>
                <a:tc>
                  <a:txBody>
                    <a:bodyPr/>
                    <a:lstStyle/>
                    <a:p>
                      <a:pPr marL="0" marR="0" algn="ctr">
                        <a:spcBef>
                          <a:spcPts val="0"/>
                        </a:spcBef>
                        <a:spcAft>
                          <a:spcPts val="0"/>
                        </a:spcAft>
                      </a:pPr>
                      <a:endParaRPr lang="en-US" sz="1800" dirty="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89</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81</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Employers treat you fairly.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US" sz="1800" dirty="0">
                        <a:latin typeface="Times New Roman"/>
                        <a:ea typeface="Calibri"/>
                        <a:cs typeface="Times New Roman"/>
                      </a:endParaRPr>
                    </a:p>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96</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800" dirty="0">
                        <a:latin typeface="Times New Roman"/>
                        <a:ea typeface="Calibri"/>
                        <a:cs typeface="Times New Roman"/>
                      </a:endParaRPr>
                    </a:p>
                    <a:p>
                      <a:pPr marL="0" marR="0" algn="ctr">
                        <a:spcBef>
                          <a:spcPts val="0"/>
                        </a:spcBef>
                        <a:spcAft>
                          <a:spcPts val="0"/>
                        </a:spcAft>
                      </a:pPr>
                      <a:endParaRPr lang="en-US" sz="1800" dirty="0" smtClean="0">
                        <a:latin typeface="Times New Roman"/>
                        <a:ea typeface="Calibri"/>
                        <a:cs typeface="Times New Roman"/>
                      </a:endParaRPr>
                    </a:p>
                    <a:p>
                      <a:pPr marL="0" marR="0" algn="ctr">
                        <a:spcBef>
                          <a:spcPts val="0"/>
                        </a:spcBef>
                        <a:spcAft>
                          <a:spcPts val="0"/>
                        </a:spcAft>
                      </a:pPr>
                      <a:r>
                        <a:rPr lang="en-US" sz="1800" dirty="0" smtClean="0">
                          <a:latin typeface="Times New Roman"/>
                          <a:ea typeface="Calibri"/>
                          <a:cs typeface="Times New Roman"/>
                        </a:rPr>
                        <a:t>68</a:t>
                      </a:r>
                      <a:r>
                        <a:rPr lang="en-US" sz="1800" dirty="0">
                          <a:latin typeface="Times New Roman"/>
                          <a:ea typeface="Calibri"/>
                          <a:cs typeface="Times New Roman"/>
                        </a:rPr>
                        <a:t>%</a:t>
                      </a:r>
                      <a:endParaRPr lang="en-US" sz="1800" dirty="0">
                        <a:latin typeface="Calibri"/>
                        <a:ea typeface="Calibri"/>
                        <a:cs typeface="Times New Roman"/>
                      </a:endParaRPr>
                    </a:p>
                  </a:txBody>
                  <a:tcPr marL="68580" marR="68580" marT="0" marB="0">
                    <a:lnL>
                      <a:noFill/>
                    </a:lnL>
                    <a:lnR>
                      <a:noFill/>
                    </a:lnR>
                    <a:lnT>
                      <a:noFill/>
                    </a:lnT>
                    <a:lnB>
                      <a:noFill/>
                    </a:lnB>
                  </a:tcPr>
                </a:tc>
              </a:tr>
              <a:tr h="1055427">
                <a:tc>
                  <a:txBody>
                    <a:bodyPr/>
                    <a:lstStyle/>
                    <a:p>
                      <a:endParaRPr lang="en-US" dirty="0"/>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Times New Roman"/>
                          <a:ea typeface="Calibri"/>
                          <a:cs typeface="Times New Roman"/>
                        </a:rPr>
                        <a:t>You </a:t>
                      </a:r>
                      <a:r>
                        <a:rPr lang="en-US" sz="1600" dirty="0">
                          <a:latin typeface="Times New Roman"/>
                          <a:ea typeface="Calibri"/>
                          <a:cs typeface="Times New Roman"/>
                        </a:rPr>
                        <a:t>can get where you need to go.</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Calibri"/>
                          <a:cs typeface="Times New Roman"/>
                        </a:rPr>
                        <a:t>92%</a:t>
                      </a:r>
                      <a:endParaRPr lang="en-US"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Calibri"/>
                          <a:cs typeface="Times New Roman"/>
                        </a:rPr>
                        <a:t>73%</a:t>
                      </a:r>
                      <a:endParaRPr lang="en-US"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92162"/>
          </a:xfrm>
        </p:spPr>
        <p:txBody>
          <a:bodyPr>
            <a:normAutofit/>
          </a:bodyPr>
          <a:lstStyle/>
          <a:p>
            <a:r>
              <a:rPr lang="en-US" sz="100" dirty="0" smtClean="0">
                <a:solidFill>
                  <a:schemeClr val="bg1"/>
                </a:solidFill>
                <a:effectLst/>
              </a:rPr>
              <a:t>Slide 26 </a:t>
            </a:r>
            <a:r>
              <a:rPr lang="en-US" sz="2800" dirty="0" smtClean="0">
                <a:effectLst/>
              </a:rPr>
              <a:t>Sample Report with Assignments</a:t>
            </a:r>
            <a:endParaRPr lang="en-US" sz="2800"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27735839"/>
              </p:ext>
            </p:extLst>
          </p:nvPr>
        </p:nvGraphicFramePr>
        <p:xfrm>
          <a:off x="533401" y="973938"/>
          <a:ext cx="8077200" cy="4773032"/>
        </p:xfrm>
        <a:graphic>
          <a:graphicData uri="http://schemas.openxmlformats.org/drawingml/2006/table">
            <a:tbl>
              <a:tblPr/>
              <a:tblGrid>
                <a:gridCol w="5289494"/>
                <a:gridCol w="571837"/>
                <a:gridCol w="500358"/>
                <a:gridCol w="714797"/>
                <a:gridCol w="428878"/>
                <a:gridCol w="571836"/>
              </a:tblGrid>
              <a:tr h="456930">
                <a:tc gridSpan="6">
                  <a:txBody>
                    <a:bodyPr/>
                    <a:lstStyle/>
                    <a:p>
                      <a:pPr algn="ctr">
                        <a:spcAft>
                          <a:spcPts val="1000"/>
                        </a:spcAft>
                      </a:pPr>
                      <a:r>
                        <a:rPr lang="en-US" sz="1800" b="1" dirty="0">
                          <a:latin typeface="Times New Roman"/>
                          <a:ea typeface="Calibri"/>
                          <a:cs typeface="Times New Roman"/>
                        </a:rPr>
                        <a:t>ISSUES – </a:t>
                      </a:r>
                      <a:r>
                        <a:rPr lang="en-US" sz="1800" b="1" dirty="0" smtClean="0">
                          <a:latin typeface="Times New Roman"/>
                          <a:ea typeface="Calibri"/>
                          <a:cs typeface="Times New Roman"/>
                        </a:rPr>
                        <a:t>SOLUTIONS </a:t>
                      </a:r>
                      <a:r>
                        <a:rPr lang="en-US" sz="1800" b="1" dirty="0">
                          <a:latin typeface="Times New Roman"/>
                          <a:ea typeface="Calibri"/>
                          <a:cs typeface="Times New Roman"/>
                        </a:rPr>
                        <a:t>- RESPONSIBILITY</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464">
                <a:tc rowSpan="2">
                  <a:txBody>
                    <a:bodyPr/>
                    <a:lstStyle/>
                    <a:p>
                      <a:pPr>
                        <a:spcAft>
                          <a:spcPts val="1000"/>
                        </a:spcAft>
                      </a:pPr>
                      <a:r>
                        <a:rPr lang="en-US" sz="1800" b="1" dirty="0">
                          <a:latin typeface="Times New Roman"/>
                          <a:ea typeface="Calibri"/>
                          <a:cs typeface="Times New Roman"/>
                        </a:rPr>
                        <a:t>Your community is accessible</a:t>
                      </a:r>
                      <a:r>
                        <a:rPr lang="en-US" sz="1000" dirty="0">
                          <a:latin typeface="Times New Roman"/>
                          <a:ea typeface="Calibri"/>
                          <a:cs typeface="Times New Roman"/>
                        </a:rPr>
                        <a:t>. </a:t>
                      </a:r>
                      <a:r>
                        <a:rPr lang="en-US" sz="1100" dirty="0">
                          <a:latin typeface="Times New Roman"/>
                          <a:ea typeface="Calibri"/>
                          <a:cs typeface="Times New Roman"/>
                        </a:rPr>
                        <a:t>(98% - 68%)</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1000"/>
                        </a:spcAft>
                      </a:pPr>
                      <a:r>
                        <a:rPr lang="en-US" sz="1100" dirty="0">
                          <a:latin typeface="Times New Roman"/>
                          <a:ea typeface="Calibri"/>
                          <a:cs typeface="Times New Roman"/>
                        </a:rPr>
                        <a:t>Responsible Parties</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964">
                <a:tc vMerge="1">
                  <a:txBody>
                    <a:bodyPr/>
                    <a:lstStyle/>
                    <a:p>
                      <a:endParaRPr lang="en-US"/>
                    </a:p>
                  </a:txBody>
                  <a:tcPr/>
                </a:tc>
                <a:tc>
                  <a:txBody>
                    <a:bodyPr/>
                    <a:lstStyle/>
                    <a:p>
                      <a:pPr algn="ctr">
                        <a:spcAft>
                          <a:spcPts val="1000"/>
                        </a:spcAft>
                      </a:pPr>
                      <a:r>
                        <a:rPr lang="en-US" sz="1100" dirty="0">
                          <a:latin typeface="Times New Roman"/>
                          <a:ea typeface="Calibri"/>
                          <a:cs typeface="Times New Roman"/>
                        </a:rPr>
                        <a:t>County</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City</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Business</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CIL</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OTHER</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940">
                <a:tc>
                  <a:txBody>
                    <a:bodyPr/>
                    <a:lstStyle/>
                    <a:p>
                      <a:pPr marL="342900" marR="0" lvl="0" indent="-342900">
                        <a:spcBef>
                          <a:spcPts val="0"/>
                        </a:spcBef>
                        <a:spcAft>
                          <a:spcPts val="1000"/>
                        </a:spcAft>
                        <a:buFont typeface="+mj-lt"/>
                        <a:buAutoNum type="arabicParenR"/>
                      </a:pPr>
                      <a:r>
                        <a:rPr lang="en-US" sz="1800" dirty="0">
                          <a:latin typeface="Times New Roman"/>
                          <a:ea typeface="Calibri"/>
                          <a:cs typeface="Times New Roman"/>
                        </a:rPr>
                        <a:t>Develop and implement a program for routine monitoring the public accessibility of the communities in the county. </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X</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46">
                <a:tc>
                  <a:txBody>
                    <a:bodyPr/>
                    <a:lstStyle/>
                    <a:p>
                      <a:pPr marL="342900" marR="0" lvl="0" indent="-342900">
                        <a:spcBef>
                          <a:spcPts val="0"/>
                        </a:spcBef>
                        <a:spcAft>
                          <a:spcPts val="1000"/>
                        </a:spcAft>
                        <a:buFont typeface="+mj-lt"/>
                        <a:buAutoNum type="arabicParenR" startAt="2"/>
                      </a:pPr>
                      <a:r>
                        <a:rPr lang="en-US" sz="1800" dirty="0">
                          <a:latin typeface="Times New Roman"/>
                          <a:ea typeface="Calibri"/>
                          <a:cs typeface="Times New Roman"/>
                        </a:rPr>
                        <a:t>Train and engage a consumer observer corps to conduct the monitoring.</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X</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46">
                <a:tc>
                  <a:txBody>
                    <a:bodyPr/>
                    <a:lstStyle/>
                    <a:p>
                      <a:pPr marL="342900" marR="0" lvl="0" indent="-342900">
                        <a:spcBef>
                          <a:spcPts val="0"/>
                        </a:spcBef>
                        <a:spcAft>
                          <a:spcPts val="1000"/>
                        </a:spcAft>
                        <a:buFont typeface="+mj-lt"/>
                        <a:buAutoNum type="arabicParenR" startAt="3"/>
                      </a:pPr>
                      <a:r>
                        <a:rPr lang="en-US" sz="1800" dirty="0">
                          <a:latin typeface="Times New Roman"/>
                          <a:ea typeface="Calibri"/>
                          <a:cs typeface="Times New Roman"/>
                        </a:rPr>
                        <a:t>Provide technical assistance to businesses and agencies on how to improve accessibility.</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46">
                <a:tc>
                  <a:txBody>
                    <a:bodyPr/>
                    <a:lstStyle/>
                    <a:p>
                      <a:pPr marL="342900" marR="0" lvl="0" indent="-342900">
                        <a:spcBef>
                          <a:spcPts val="0"/>
                        </a:spcBef>
                        <a:spcAft>
                          <a:spcPts val="1000"/>
                        </a:spcAft>
                        <a:buFont typeface="+mj-lt"/>
                        <a:buAutoNum type="arabicParenR" startAt="4"/>
                      </a:pPr>
                      <a:r>
                        <a:rPr lang="en-US" sz="1800" dirty="0">
                          <a:latin typeface="Times New Roman"/>
                          <a:ea typeface="Calibri"/>
                          <a:cs typeface="Times New Roman"/>
                        </a:rPr>
                        <a:t>Create a regular Community Accessibility Report Card that is routinely “sent home.”</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a:latin typeface="Times New Roman"/>
                          <a:ea typeface="Calibri"/>
                          <a:cs typeface="Times New Roman"/>
                        </a:rPr>
                        <a:t>X</a:t>
                      </a:r>
                      <a:endParaRPr lang="en-US" sz="110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427">
                <a:tc>
                  <a:txBody>
                    <a:bodyPr/>
                    <a:lstStyle/>
                    <a:p>
                      <a:pPr marL="342900" marR="0" lvl="0" indent="-342900">
                        <a:spcBef>
                          <a:spcPts val="0"/>
                        </a:spcBef>
                        <a:spcAft>
                          <a:spcPts val="1000"/>
                        </a:spcAft>
                        <a:buFont typeface="+mj-lt"/>
                        <a:buAutoNum type="arabicParenR" startAt="5"/>
                      </a:pPr>
                      <a:r>
                        <a:rPr lang="en-US" sz="1800" dirty="0">
                          <a:latin typeface="Times New Roman"/>
                          <a:ea typeface="Calibri"/>
                          <a:cs typeface="Times New Roman"/>
                        </a:rPr>
                        <a:t>Create a community honor roll and award for achievement in accessibility for different categories of places (e.g., education, health care, retail business, etc.)</a:t>
                      </a:r>
                      <a:endParaRPr lang="en-US" sz="18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X</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endParaRPr lang="en-US" sz="1100" dirty="0">
                        <a:latin typeface="Times New Roman"/>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US" sz="1100" dirty="0">
                          <a:latin typeface="Times New Roman"/>
                          <a:ea typeface="Calibri"/>
                          <a:cs typeface="Times New Roman"/>
                        </a:rPr>
                        <a:t>X</a:t>
                      </a:r>
                      <a:endParaRPr lang="en-US" sz="1100" dirty="0">
                        <a:latin typeface="Calibri"/>
                        <a:ea typeface="Calibri"/>
                        <a:cs typeface="Times New Roman"/>
                      </a:endParaRPr>
                    </a:p>
                  </a:txBody>
                  <a:tcPr marL="65699" marR="65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438"/>
            <a:ext cx="8915400" cy="792162"/>
          </a:xfrm>
        </p:spPr>
        <p:txBody>
          <a:bodyPr/>
          <a:lstStyle/>
          <a:p>
            <a:r>
              <a:rPr lang="en-US" sz="100" dirty="0" smtClean="0">
                <a:solidFill>
                  <a:schemeClr val="bg1"/>
                </a:solidFill>
                <a:effectLst/>
              </a:rPr>
              <a:t>Slide 27 </a:t>
            </a:r>
            <a:r>
              <a:rPr lang="en-US" sz="2800" dirty="0" smtClean="0">
                <a:effectLst/>
              </a:rPr>
              <a:t>Establish IL in Un-served Rural Areas by Facilitating Working Together to Build Sustainable Community for Everyone</a:t>
            </a:r>
            <a:endParaRPr lang="en-US" sz="2800" dirty="0">
              <a:effectLst/>
            </a:endParaRPr>
          </a:p>
        </p:txBody>
      </p:sp>
      <p:pic>
        <p:nvPicPr>
          <p:cNvPr id="3" name="Picture 2" descr="View of mounta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561" y="2438399"/>
            <a:ext cx="4083639" cy="272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ommunity volunteers building a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117" y="2438400"/>
            <a:ext cx="3572483" cy="272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55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fontAlgn="auto" hangingPunct="1">
              <a:spcAft>
                <a:spcPts val="0"/>
              </a:spcAft>
              <a:defRPr/>
            </a:pPr>
            <a:r>
              <a:rPr lang="en-US" sz="100" dirty="0" smtClean="0">
                <a:solidFill>
                  <a:schemeClr val="bg1"/>
                </a:solidFill>
                <a:effectLst/>
              </a:rPr>
              <a:t>Slide 28 </a:t>
            </a:r>
            <a:r>
              <a:rPr lang="en-US" sz="2800" dirty="0" smtClean="0">
                <a:effectLst/>
              </a:rPr>
              <a:t>Questions and Answers</a:t>
            </a:r>
          </a:p>
        </p:txBody>
      </p:sp>
    </p:spTree>
    <p:extLst>
      <p:ext uri="{BB962C8B-B14F-4D97-AF65-F5344CB8AC3E}">
        <p14:creationId xmlns:p14="http://schemas.microsoft.com/office/powerpoint/2010/main" val="3372693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7696200" cy="792162"/>
          </a:xfrm>
        </p:spPr>
        <p:txBody>
          <a:bodyPr/>
          <a:lstStyle/>
          <a:p>
            <a:r>
              <a:rPr lang="en-US" sz="100" dirty="0" smtClean="0">
                <a:solidFill>
                  <a:schemeClr val="bg1"/>
                </a:solidFill>
                <a:effectLst/>
              </a:rPr>
              <a:t>Slide 29 </a:t>
            </a:r>
            <a:r>
              <a:rPr lang="en-US" dirty="0" smtClean="0">
                <a:effectLst/>
              </a:rPr>
              <a:t>Summit Independent Living Center, Inc.	</a:t>
            </a:r>
            <a:endParaRPr lang="en-US" dirty="0">
              <a:effectLst/>
            </a:endParaRPr>
          </a:p>
        </p:txBody>
      </p:sp>
      <p:sp>
        <p:nvSpPr>
          <p:cNvPr id="3" name="Subtitle 2"/>
          <p:cNvSpPr>
            <a:spLocks noGrp="1"/>
          </p:cNvSpPr>
          <p:nvPr>
            <p:ph idx="1"/>
          </p:nvPr>
        </p:nvSpPr>
        <p:spPr>
          <a:xfrm>
            <a:off x="0" y="1447800"/>
            <a:ext cx="9096375" cy="2209800"/>
          </a:xfrm>
        </p:spPr>
        <p:txBody>
          <a:bodyPr>
            <a:noAutofit/>
          </a:bodyPr>
          <a:lstStyle/>
          <a:p>
            <a:pPr marL="0" indent="0" algn="ctr">
              <a:buNone/>
            </a:pPr>
            <a:r>
              <a:rPr lang="en-US" sz="2800" b="1" dirty="0" smtClean="0">
                <a:solidFill>
                  <a:schemeClr val="tx1"/>
                </a:solidFill>
              </a:rPr>
              <a:t>Concerns Reports Method for </a:t>
            </a:r>
          </a:p>
          <a:p>
            <a:pPr marL="0" indent="0" algn="ctr">
              <a:buNone/>
            </a:pPr>
            <a:r>
              <a:rPr lang="en-US" sz="2800" b="1" dirty="0" smtClean="0">
                <a:solidFill>
                  <a:schemeClr val="tx1"/>
                </a:solidFill>
              </a:rPr>
              <a:t>Community Advocacy</a:t>
            </a:r>
          </a:p>
          <a:p>
            <a:pPr marL="0" indent="0" algn="ctr">
              <a:buNone/>
            </a:pPr>
            <a:r>
              <a:rPr lang="en-US" sz="2800" b="1" dirty="0" smtClean="0">
                <a:solidFill>
                  <a:schemeClr val="tx1"/>
                </a:solidFill>
              </a:rPr>
              <a:t>&amp; Rural CIL Branch Office Development</a:t>
            </a:r>
          </a:p>
        </p:txBody>
      </p:sp>
    </p:spTree>
    <p:extLst>
      <p:ext uri="{BB962C8B-B14F-4D97-AF65-F5344CB8AC3E}">
        <p14:creationId xmlns:p14="http://schemas.microsoft.com/office/powerpoint/2010/main" val="416606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 dirty="0" smtClean="0">
                <a:solidFill>
                  <a:schemeClr val="bg1"/>
                </a:solidFill>
                <a:effectLst/>
              </a:rPr>
              <a:t>Slide 3 </a:t>
            </a:r>
            <a:r>
              <a:rPr lang="en-US" dirty="0" smtClean="0">
                <a:effectLst/>
              </a:rPr>
              <a:t>Independent Living  </a:t>
            </a:r>
            <a:endParaRPr lang="en-US" dirty="0">
              <a:effectLst/>
            </a:endParaRPr>
          </a:p>
        </p:txBody>
      </p:sp>
      <p:sp>
        <p:nvSpPr>
          <p:cNvPr id="3" name="Content Placeholder 2"/>
          <p:cNvSpPr>
            <a:spLocks noGrp="1"/>
          </p:cNvSpPr>
          <p:nvPr>
            <p:ph idx="1"/>
          </p:nvPr>
        </p:nvSpPr>
        <p:spPr>
          <a:xfrm>
            <a:off x="3886200" y="1676401"/>
            <a:ext cx="5029200" cy="3505200"/>
          </a:xfrm>
        </p:spPr>
        <p:txBody>
          <a:bodyPr>
            <a:normAutofit/>
          </a:bodyPr>
          <a:lstStyle/>
          <a:p>
            <a:r>
              <a:rPr lang="en-US" dirty="0" smtClean="0"/>
              <a:t>IL philosophy and the IL model are among the most significant developments in health and human services of the last 50 years.  </a:t>
            </a:r>
            <a:endParaRPr lang="en-US" dirty="0"/>
          </a:p>
          <a:p>
            <a:r>
              <a:rPr lang="en-US" dirty="0" smtClean="0"/>
              <a:t>But not everyone has had access to these developments.  </a:t>
            </a:r>
          </a:p>
        </p:txBody>
      </p:sp>
      <p:pic>
        <p:nvPicPr>
          <p:cNvPr id="4" name="Picture 2" descr="Large tree on rural land"/>
          <p:cNvPicPr>
            <a:picLocks noChangeAspect="1" noChangeArrowheads="1"/>
          </p:cNvPicPr>
          <p:nvPr/>
        </p:nvPicPr>
        <p:blipFill>
          <a:blip r:embed="rId3" cstate="print"/>
          <a:stretch>
            <a:fillRect/>
          </a:stretch>
        </p:blipFill>
        <p:spPr bwMode="auto">
          <a:xfrm>
            <a:off x="381000" y="1905000"/>
            <a:ext cx="3251200" cy="2438400"/>
          </a:xfrm>
          <a:prstGeom prst="rect">
            <a:avLst/>
          </a:prstGeom>
          <a:noFill/>
        </p:spPr>
      </p:pic>
    </p:spTree>
    <p:extLst>
      <p:ext uri="{BB962C8B-B14F-4D97-AF65-F5344CB8AC3E}">
        <p14:creationId xmlns:p14="http://schemas.microsoft.com/office/powerpoint/2010/main" val="422516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lstStyle/>
          <a:p>
            <a:r>
              <a:rPr lang="en-US" sz="100" dirty="0" smtClean="0">
                <a:solidFill>
                  <a:schemeClr val="bg1"/>
                </a:solidFill>
                <a:effectLst/>
              </a:rPr>
              <a:t>Slide 30 </a:t>
            </a:r>
            <a:r>
              <a:rPr lang="en-US" dirty="0" smtClean="0">
                <a:effectLst/>
              </a:rPr>
              <a:t>Background and Overview</a:t>
            </a:r>
            <a:endParaRPr lang="en-US" dirty="0">
              <a:effectLst/>
            </a:endParaRPr>
          </a:p>
        </p:txBody>
      </p:sp>
      <p:sp>
        <p:nvSpPr>
          <p:cNvPr id="3" name="Content Placeholder 2"/>
          <p:cNvSpPr>
            <a:spLocks noGrp="1"/>
          </p:cNvSpPr>
          <p:nvPr>
            <p:ph idx="1"/>
          </p:nvPr>
        </p:nvSpPr>
        <p:spPr>
          <a:xfrm>
            <a:off x="152400" y="1143000"/>
            <a:ext cx="8839200" cy="4876800"/>
          </a:xfrm>
        </p:spPr>
        <p:txBody>
          <a:bodyPr>
            <a:normAutofit/>
          </a:bodyPr>
          <a:lstStyle/>
          <a:p>
            <a:r>
              <a:rPr lang="en-US" dirty="0" smtClean="0"/>
              <a:t>Summit ILC serves 7 primarily rural counties in western Montana—19,616 square miles with a population of 304,508 (31% of </a:t>
            </a:r>
            <a:r>
              <a:rPr lang="en-US" dirty="0"/>
              <a:t>MT </a:t>
            </a:r>
            <a:r>
              <a:rPr lang="en-US" dirty="0" smtClean="0"/>
              <a:t>total—2010 </a:t>
            </a:r>
            <a:r>
              <a:rPr lang="en-US" dirty="0"/>
              <a:t>census</a:t>
            </a:r>
            <a:r>
              <a:rPr lang="en-US" dirty="0" smtClean="0"/>
              <a:t>)</a:t>
            </a:r>
          </a:p>
          <a:p>
            <a:r>
              <a:rPr lang="en-US" dirty="0" smtClean="0"/>
              <a:t>Summit founded in 1981 in Missoula, Montana as a department of Community Medical Center</a:t>
            </a:r>
          </a:p>
          <a:p>
            <a:pPr lvl="0"/>
            <a:r>
              <a:rPr lang="en-US" dirty="0" smtClean="0"/>
              <a:t>Standalone CIL </a:t>
            </a:r>
            <a:r>
              <a:rPr lang="en-US" dirty="0"/>
              <a:t>since </a:t>
            </a:r>
            <a:r>
              <a:rPr lang="en-US" dirty="0" smtClean="0"/>
              <a:t>1988</a:t>
            </a:r>
          </a:p>
          <a:p>
            <a:pPr lvl="0"/>
            <a:r>
              <a:rPr lang="en-US" dirty="0" smtClean="0"/>
              <a:t>Service area </a:t>
            </a:r>
            <a:r>
              <a:rPr lang="en-US" dirty="0"/>
              <a:t>grew from </a:t>
            </a:r>
            <a:r>
              <a:rPr lang="en-US" dirty="0" smtClean="0"/>
              <a:t>1 </a:t>
            </a:r>
            <a:r>
              <a:rPr lang="en-US" dirty="0"/>
              <a:t>county to 4 counties and then to current </a:t>
            </a:r>
            <a:r>
              <a:rPr lang="en-US" dirty="0" smtClean="0"/>
              <a:t>7 county service area</a:t>
            </a:r>
            <a:endParaRPr lang="en-US" dirty="0"/>
          </a:p>
          <a:p>
            <a:endParaRPr lang="en-US" dirty="0" smtClean="0"/>
          </a:p>
          <a:p>
            <a:endParaRPr lang="en-US" dirty="0"/>
          </a:p>
        </p:txBody>
      </p:sp>
    </p:spTree>
    <p:extLst>
      <p:ext uri="{BB962C8B-B14F-4D97-AF65-F5344CB8AC3E}">
        <p14:creationId xmlns:p14="http://schemas.microsoft.com/office/powerpoint/2010/main" val="2779965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rmAutofit/>
          </a:bodyPr>
          <a:lstStyle/>
          <a:p>
            <a:r>
              <a:rPr lang="en-US" sz="100" dirty="0" smtClean="0">
                <a:solidFill>
                  <a:schemeClr val="bg1"/>
                </a:solidFill>
                <a:effectLst/>
              </a:rPr>
              <a:t>Slide 31 </a:t>
            </a:r>
            <a:r>
              <a:rPr lang="en-US" dirty="0" smtClean="0">
                <a:effectLst/>
              </a:rPr>
              <a:t>Background and Overview, </a:t>
            </a:r>
            <a:r>
              <a:rPr lang="en-US" sz="2400" dirty="0" smtClean="0">
                <a:effectLst/>
              </a:rPr>
              <a:t>cont’d.</a:t>
            </a:r>
            <a:endParaRPr lang="en-US" sz="2400" dirty="0">
              <a:effectLst/>
            </a:endParaRPr>
          </a:p>
        </p:txBody>
      </p:sp>
      <p:sp>
        <p:nvSpPr>
          <p:cNvPr id="3" name="Content Placeholder 2"/>
          <p:cNvSpPr>
            <a:spLocks noGrp="1"/>
          </p:cNvSpPr>
          <p:nvPr>
            <p:ph idx="1"/>
          </p:nvPr>
        </p:nvSpPr>
        <p:spPr>
          <a:xfrm>
            <a:off x="152400" y="1020762"/>
            <a:ext cx="8763000" cy="4999038"/>
          </a:xfrm>
        </p:spPr>
        <p:txBody>
          <a:bodyPr>
            <a:normAutofit/>
          </a:bodyPr>
          <a:lstStyle/>
          <a:p>
            <a:r>
              <a:rPr lang="en-US" dirty="0" smtClean="0"/>
              <a:t>Summit awarded a grant through the Robert Wood Johnson Foundation “Improving Service Systems for People with Disabilities” program in 1991</a:t>
            </a:r>
          </a:p>
          <a:p>
            <a:pPr lvl="0"/>
            <a:r>
              <a:rPr lang="en-US" dirty="0"/>
              <a:t>RWJF </a:t>
            </a:r>
            <a:r>
              <a:rPr lang="en-US" dirty="0" smtClean="0"/>
              <a:t>grant—one-year planning </a:t>
            </a:r>
            <a:r>
              <a:rPr lang="en-US" dirty="0"/>
              <a:t>grant &amp; three-year </a:t>
            </a:r>
            <a:r>
              <a:rPr lang="en-US" dirty="0" smtClean="0"/>
              <a:t>implementation funding</a:t>
            </a:r>
            <a:endParaRPr lang="en-US" dirty="0"/>
          </a:p>
          <a:p>
            <a:pPr lvl="0"/>
            <a:r>
              <a:rPr lang="en-US" dirty="0"/>
              <a:t>Prior to RWJF </a:t>
            </a:r>
            <a:r>
              <a:rPr lang="en-US" dirty="0" smtClean="0"/>
              <a:t>provided </a:t>
            </a:r>
            <a:r>
              <a:rPr lang="en-US" dirty="0"/>
              <a:t>services in Ravalli, Lake &amp; Flathead Counties on an outreach </a:t>
            </a:r>
            <a:r>
              <a:rPr lang="en-US" dirty="0" smtClean="0"/>
              <a:t>basis—typically </a:t>
            </a:r>
            <a:r>
              <a:rPr lang="en-US" dirty="0"/>
              <a:t>1 </a:t>
            </a:r>
            <a:r>
              <a:rPr lang="en-US" dirty="0" smtClean="0"/>
              <a:t>trip/month</a:t>
            </a:r>
          </a:p>
          <a:p>
            <a:pPr lvl="0"/>
            <a:r>
              <a:rPr lang="en-US" dirty="0" smtClean="0"/>
              <a:t>BOD </a:t>
            </a:r>
            <a:r>
              <a:rPr lang="en-US" dirty="0"/>
              <a:t>commitment to expand services to rural counties</a:t>
            </a:r>
          </a:p>
          <a:p>
            <a:pPr lvl="0"/>
            <a:r>
              <a:rPr lang="en-US" dirty="0"/>
              <a:t>Utilized the Concerns Report Method as a key element in the establishment of 3 branch offices in 1992</a:t>
            </a:r>
          </a:p>
          <a:p>
            <a:endParaRPr lang="en-US" dirty="0" smtClean="0"/>
          </a:p>
          <a:p>
            <a:endParaRPr lang="en-US" dirty="0"/>
          </a:p>
        </p:txBody>
      </p:sp>
    </p:spTree>
    <p:extLst>
      <p:ext uri="{BB962C8B-B14F-4D97-AF65-F5344CB8AC3E}">
        <p14:creationId xmlns:p14="http://schemas.microsoft.com/office/powerpoint/2010/main" val="1569055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 dirty="0" smtClean="0">
                <a:solidFill>
                  <a:schemeClr val="bg1"/>
                </a:solidFill>
                <a:effectLst/>
              </a:rPr>
              <a:t>Slide 32 </a:t>
            </a:r>
            <a:r>
              <a:rPr lang="en-US" dirty="0" smtClean="0">
                <a:effectLst/>
              </a:rPr>
              <a:t>Concerns Report Method Goals</a:t>
            </a:r>
            <a:endParaRPr lang="en-US" dirty="0">
              <a:effectLst/>
            </a:endParaRPr>
          </a:p>
        </p:txBody>
      </p:sp>
      <p:sp>
        <p:nvSpPr>
          <p:cNvPr id="3" name="Content Placeholder 2"/>
          <p:cNvSpPr>
            <a:spLocks noGrp="1"/>
          </p:cNvSpPr>
          <p:nvPr>
            <p:ph idx="1"/>
          </p:nvPr>
        </p:nvSpPr>
        <p:spPr/>
        <p:txBody>
          <a:bodyPr>
            <a:normAutofit/>
          </a:bodyPr>
          <a:lstStyle/>
          <a:p>
            <a:r>
              <a:rPr lang="en-US" dirty="0" smtClean="0"/>
              <a:t>CRM is a valuable tool to help CILs assess community needs and lay the groundwork for successful expansion of IL services and advocacy efforts</a:t>
            </a:r>
          </a:p>
          <a:p>
            <a:r>
              <a:rPr lang="en-US" dirty="0" smtClean="0"/>
              <a:t>Develop local system change initiatives identified, prioritized and supported by residents of targeted communities</a:t>
            </a:r>
          </a:p>
          <a:p>
            <a:r>
              <a:rPr lang="en-US" dirty="0" smtClean="0"/>
              <a:t>Develop buy-in and support for new branch offices to serve rural communities in our service area</a:t>
            </a:r>
          </a:p>
          <a:p>
            <a:r>
              <a:rPr lang="en-US" dirty="0" smtClean="0"/>
              <a:t>Promote new/expanded IL services available through the branch offices</a:t>
            </a:r>
          </a:p>
          <a:p>
            <a:endParaRPr lang="en-US" dirty="0" smtClean="0"/>
          </a:p>
        </p:txBody>
      </p:sp>
    </p:spTree>
    <p:extLst>
      <p:ext uri="{BB962C8B-B14F-4D97-AF65-F5344CB8AC3E}">
        <p14:creationId xmlns:p14="http://schemas.microsoft.com/office/powerpoint/2010/main" val="2602351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 dirty="0" smtClean="0">
                <a:solidFill>
                  <a:schemeClr val="bg1"/>
                </a:solidFill>
                <a:effectLst/>
              </a:rPr>
              <a:t>Slide 33 </a:t>
            </a:r>
            <a:r>
              <a:rPr lang="en-US" dirty="0" smtClean="0">
                <a:effectLst/>
              </a:rPr>
              <a:t>Concerns Report Method Goals, cont’d.</a:t>
            </a:r>
            <a:endParaRPr lang="en-US" dirty="0">
              <a:effectLst/>
            </a:endParaRPr>
          </a:p>
        </p:txBody>
      </p:sp>
      <p:sp>
        <p:nvSpPr>
          <p:cNvPr id="3" name="Content Placeholder 2"/>
          <p:cNvSpPr>
            <a:spLocks noGrp="1"/>
          </p:cNvSpPr>
          <p:nvPr>
            <p:ph idx="1"/>
          </p:nvPr>
        </p:nvSpPr>
        <p:spPr/>
        <p:txBody>
          <a:bodyPr>
            <a:normAutofit/>
          </a:bodyPr>
          <a:lstStyle/>
          <a:p>
            <a:r>
              <a:rPr lang="en-US" dirty="0" smtClean="0"/>
              <a:t>Overall focus on improving service systems &amp; independent living options for people with disabilities</a:t>
            </a:r>
          </a:p>
          <a:p>
            <a:r>
              <a:rPr lang="en-US" dirty="0" smtClean="0"/>
              <a:t>Ensure the process is consumer-driven and based on IL principles</a:t>
            </a:r>
          </a:p>
          <a:p>
            <a:r>
              <a:rPr lang="en-US" dirty="0" smtClean="0"/>
              <a:t>Expand network of peer advocates, community partners and allied organizations in rural areas</a:t>
            </a:r>
          </a:p>
          <a:p>
            <a:r>
              <a:rPr lang="en-US" dirty="0" smtClean="0"/>
              <a:t>Develop financial resources to support expanded services</a:t>
            </a:r>
          </a:p>
          <a:p>
            <a:endParaRPr lang="en-US" dirty="0"/>
          </a:p>
        </p:txBody>
      </p:sp>
    </p:spTree>
    <p:extLst>
      <p:ext uri="{BB962C8B-B14F-4D97-AF65-F5344CB8AC3E}">
        <p14:creationId xmlns:p14="http://schemas.microsoft.com/office/powerpoint/2010/main" val="1025025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792162"/>
          </a:xfrm>
        </p:spPr>
        <p:txBody>
          <a:bodyPr>
            <a:noAutofit/>
          </a:bodyPr>
          <a:lstStyle/>
          <a:p>
            <a:r>
              <a:rPr lang="en-US" sz="100" dirty="0" smtClean="0">
                <a:solidFill>
                  <a:schemeClr val="bg1"/>
                </a:solidFill>
                <a:effectLst/>
              </a:rPr>
              <a:t>Slide 34 </a:t>
            </a:r>
            <a:r>
              <a:rPr lang="en-US" dirty="0" smtClean="0">
                <a:effectLst/>
              </a:rPr>
              <a:t>Concerns </a:t>
            </a:r>
            <a:r>
              <a:rPr lang="en-US" dirty="0">
                <a:effectLst/>
              </a:rPr>
              <a:t>Report </a:t>
            </a:r>
            <a:r>
              <a:rPr lang="en-US" dirty="0" smtClean="0">
                <a:effectLst/>
              </a:rPr>
              <a:t>Method—Survey Summary</a:t>
            </a:r>
            <a:endParaRPr lang="en-US" dirty="0">
              <a:effectLst/>
            </a:endParaRPr>
          </a:p>
        </p:txBody>
      </p:sp>
      <p:sp>
        <p:nvSpPr>
          <p:cNvPr id="3" name="Content Placeholder 2"/>
          <p:cNvSpPr>
            <a:spLocks noGrp="1"/>
          </p:cNvSpPr>
          <p:nvPr>
            <p:ph idx="1"/>
          </p:nvPr>
        </p:nvSpPr>
        <p:spPr/>
        <p:txBody>
          <a:bodyPr/>
          <a:lstStyle/>
          <a:p>
            <a:pPr lvl="0"/>
            <a:r>
              <a:rPr lang="en-US" dirty="0" smtClean="0"/>
              <a:t>Survey conducted in 1991</a:t>
            </a:r>
            <a:endParaRPr lang="en-US" dirty="0"/>
          </a:p>
          <a:p>
            <a:pPr lvl="0"/>
            <a:r>
              <a:rPr lang="en-US" dirty="0"/>
              <a:t>Missoula, Lake, Ravalli &amp; Flathead Counties in western Montana</a:t>
            </a:r>
          </a:p>
          <a:p>
            <a:pPr lvl="0"/>
            <a:r>
              <a:rPr lang="en-US" dirty="0" smtClean="0"/>
              <a:t>Two separate survey questionnaires were used </a:t>
            </a:r>
            <a:r>
              <a:rPr lang="en-US" dirty="0"/>
              <a:t>to get perspectives of both consumers and service providers</a:t>
            </a:r>
          </a:p>
          <a:p>
            <a:endParaRPr lang="en-US" dirty="0"/>
          </a:p>
        </p:txBody>
      </p:sp>
    </p:spTree>
    <p:extLst>
      <p:ext uri="{BB962C8B-B14F-4D97-AF65-F5344CB8AC3E}">
        <p14:creationId xmlns:p14="http://schemas.microsoft.com/office/powerpoint/2010/main" val="2225962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 dirty="0" smtClean="0">
                <a:solidFill>
                  <a:schemeClr val="bg1"/>
                </a:solidFill>
                <a:effectLst/>
              </a:rPr>
              <a:t>Slide 35 </a:t>
            </a:r>
            <a:r>
              <a:rPr lang="en-US" dirty="0" smtClean="0">
                <a:effectLst/>
              </a:rPr>
              <a:t>Consumer Survey </a:t>
            </a:r>
            <a:endParaRPr lang="en-US" dirty="0">
              <a:effectLst/>
            </a:endParaRPr>
          </a:p>
        </p:txBody>
      </p:sp>
      <p:sp>
        <p:nvSpPr>
          <p:cNvPr id="3" name="Content Placeholder 2"/>
          <p:cNvSpPr>
            <a:spLocks noGrp="1"/>
          </p:cNvSpPr>
          <p:nvPr>
            <p:ph idx="1"/>
          </p:nvPr>
        </p:nvSpPr>
        <p:spPr>
          <a:xfrm>
            <a:off x="152400" y="1143000"/>
            <a:ext cx="8839200" cy="4876800"/>
          </a:xfrm>
        </p:spPr>
        <p:txBody>
          <a:bodyPr>
            <a:normAutofit/>
          </a:bodyPr>
          <a:lstStyle/>
          <a:p>
            <a:pPr lvl="0"/>
            <a:r>
              <a:rPr lang="en-US" dirty="0" smtClean="0"/>
              <a:t>258 of 1421 questionnaires mailed were returned (18% return rate) </a:t>
            </a:r>
          </a:p>
          <a:p>
            <a:pPr lvl="0"/>
            <a:r>
              <a:rPr lang="en-US" dirty="0" smtClean="0"/>
              <a:t>Employment of respondents</a:t>
            </a:r>
          </a:p>
          <a:p>
            <a:pPr lvl="0"/>
            <a:r>
              <a:rPr lang="en-US" dirty="0" smtClean="0"/>
              <a:t>Levels of health and independence</a:t>
            </a:r>
          </a:p>
          <a:p>
            <a:pPr lvl="0"/>
            <a:r>
              <a:rPr lang="en-US" dirty="0" smtClean="0"/>
              <a:t>Relative strengths of communities</a:t>
            </a:r>
          </a:p>
          <a:p>
            <a:pPr lvl="0"/>
            <a:r>
              <a:rPr lang="en-US" dirty="0" smtClean="0"/>
              <a:t>Relative problems/barriers encountered</a:t>
            </a:r>
          </a:p>
          <a:p>
            <a:pPr lvl="0"/>
            <a:r>
              <a:rPr lang="en-US" dirty="0" smtClean="0"/>
              <a:t>Knowledge and current use of Summit services</a:t>
            </a:r>
          </a:p>
          <a:p>
            <a:pPr lvl="0"/>
            <a:r>
              <a:rPr lang="en-US" dirty="0" smtClean="0"/>
              <a:t>Consumer interest in various services and participation in advocacy efforts to address problems</a:t>
            </a:r>
          </a:p>
          <a:p>
            <a:endParaRPr lang="en-US" dirty="0"/>
          </a:p>
        </p:txBody>
      </p:sp>
    </p:spTree>
    <p:extLst>
      <p:ext uri="{BB962C8B-B14F-4D97-AF65-F5344CB8AC3E}">
        <p14:creationId xmlns:p14="http://schemas.microsoft.com/office/powerpoint/2010/main" val="213062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Autofit/>
          </a:bodyPr>
          <a:lstStyle/>
          <a:p>
            <a:r>
              <a:rPr lang="en-US" dirty="0" smtClean="0">
                <a:effectLst/>
              </a:rPr>
              <a:t/>
            </a:r>
            <a:br>
              <a:rPr lang="en-US" dirty="0" smtClean="0">
                <a:effectLst/>
              </a:rPr>
            </a:br>
            <a:r>
              <a:rPr lang="en-US" sz="100" dirty="0" smtClean="0">
                <a:solidFill>
                  <a:schemeClr val="bg1"/>
                </a:solidFill>
                <a:effectLst/>
              </a:rPr>
              <a:t>Slide 36 </a:t>
            </a:r>
            <a:r>
              <a:rPr lang="en-US" dirty="0" smtClean="0">
                <a:effectLst/>
              </a:rPr>
              <a:t>Provider Survey  </a:t>
            </a:r>
            <a:br>
              <a:rPr lang="en-US" dirty="0" smtClean="0">
                <a:effectLst/>
              </a:rPr>
            </a:br>
            <a:endParaRPr lang="en-US" dirty="0">
              <a:effectLst/>
            </a:endParaRPr>
          </a:p>
        </p:txBody>
      </p:sp>
      <p:sp>
        <p:nvSpPr>
          <p:cNvPr id="3" name="Content Placeholder 2"/>
          <p:cNvSpPr>
            <a:spLocks noGrp="1"/>
          </p:cNvSpPr>
          <p:nvPr>
            <p:ph idx="1"/>
          </p:nvPr>
        </p:nvSpPr>
        <p:spPr/>
        <p:txBody>
          <a:bodyPr>
            <a:normAutofit/>
          </a:bodyPr>
          <a:lstStyle/>
          <a:p>
            <a:pPr lvl="0"/>
            <a:r>
              <a:rPr lang="en-US" dirty="0" smtClean="0"/>
              <a:t>84 of 250 service providers (34% return rate) </a:t>
            </a:r>
          </a:p>
          <a:p>
            <a:pPr lvl="0"/>
            <a:r>
              <a:rPr lang="en-US" dirty="0" smtClean="0"/>
              <a:t>Disability populations served and types of service provided</a:t>
            </a:r>
          </a:p>
          <a:p>
            <a:pPr lvl="0"/>
            <a:r>
              <a:rPr lang="en-US" dirty="0" smtClean="0"/>
              <a:t>Satisfaction with existing service system</a:t>
            </a:r>
          </a:p>
          <a:p>
            <a:pPr lvl="0"/>
            <a:r>
              <a:rPr lang="en-US" dirty="0" smtClean="0"/>
              <a:t>Gaps in services</a:t>
            </a:r>
          </a:p>
          <a:p>
            <a:pPr lvl="0"/>
            <a:r>
              <a:rPr lang="en-US" dirty="0" smtClean="0"/>
              <a:t>Interest in working collaboratively to address systemic problems</a:t>
            </a:r>
          </a:p>
          <a:p>
            <a:pPr lvl="0"/>
            <a:r>
              <a:rPr lang="en-US" dirty="0" smtClean="0"/>
              <a:t>Interest in potentially purchasing services from Summit</a:t>
            </a:r>
          </a:p>
          <a:p>
            <a:pPr lvl="0">
              <a:buNone/>
            </a:pPr>
            <a:r>
              <a:rPr lang="en-US" dirty="0" smtClean="0"/>
              <a:t> </a:t>
            </a:r>
            <a:endParaRPr lang="en-US" dirty="0"/>
          </a:p>
        </p:txBody>
      </p:sp>
    </p:spTree>
    <p:extLst>
      <p:ext uri="{BB962C8B-B14F-4D97-AF65-F5344CB8AC3E}">
        <p14:creationId xmlns:p14="http://schemas.microsoft.com/office/powerpoint/2010/main" val="234263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96200" cy="792162"/>
          </a:xfrm>
        </p:spPr>
        <p:txBody>
          <a:bodyPr>
            <a:normAutofit/>
          </a:bodyPr>
          <a:lstStyle/>
          <a:p>
            <a:r>
              <a:rPr lang="en-US" sz="100" dirty="0" smtClean="0">
                <a:solidFill>
                  <a:schemeClr val="bg1"/>
                </a:solidFill>
                <a:effectLst/>
              </a:rPr>
              <a:t>Slide 37 </a:t>
            </a:r>
            <a:r>
              <a:rPr lang="en-US" dirty="0" smtClean="0">
                <a:effectLst/>
              </a:rPr>
              <a:t>Survey Results &amp; Next Steps</a:t>
            </a:r>
            <a:endParaRPr lang="en-US" dirty="0">
              <a:effectLst/>
            </a:endParaRPr>
          </a:p>
        </p:txBody>
      </p:sp>
      <p:sp>
        <p:nvSpPr>
          <p:cNvPr id="3" name="Content Placeholder 2"/>
          <p:cNvSpPr>
            <a:spLocks noGrp="1"/>
          </p:cNvSpPr>
          <p:nvPr>
            <p:ph idx="1"/>
          </p:nvPr>
        </p:nvSpPr>
        <p:spPr/>
        <p:txBody>
          <a:bodyPr>
            <a:normAutofit/>
          </a:bodyPr>
          <a:lstStyle/>
          <a:p>
            <a:pPr lvl="0"/>
            <a:r>
              <a:rPr lang="en-US" dirty="0" smtClean="0"/>
              <a:t>Reports prepared by County for both consumer &amp; service provider surveys</a:t>
            </a:r>
          </a:p>
          <a:p>
            <a:pPr lvl="0"/>
            <a:r>
              <a:rPr lang="en-US" dirty="0" smtClean="0"/>
              <a:t>Overall summary report for all 4 counties—both consumer and service provider surveys</a:t>
            </a:r>
          </a:p>
          <a:p>
            <a:pPr lvl="0"/>
            <a:r>
              <a:rPr lang="en-US" dirty="0" smtClean="0"/>
              <a:t>Town hall meetings held in communities throughout 4 county service area to discuss survey results and recruit participants for Planning and Action Committees to address identified problems</a:t>
            </a:r>
          </a:p>
          <a:p>
            <a:endParaRPr lang="en-US" dirty="0"/>
          </a:p>
        </p:txBody>
      </p:sp>
    </p:spTree>
    <p:extLst>
      <p:ext uri="{BB962C8B-B14F-4D97-AF65-F5344CB8AC3E}">
        <p14:creationId xmlns:p14="http://schemas.microsoft.com/office/powerpoint/2010/main" val="725156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92162"/>
          </a:xfrm>
        </p:spPr>
        <p:txBody>
          <a:bodyPr/>
          <a:lstStyle/>
          <a:p>
            <a:r>
              <a:rPr lang="en-US" sz="100" dirty="0" smtClean="0">
                <a:solidFill>
                  <a:schemeClr val="bg1"/>
                </a:solidFill>
                <a:effectLst/>
              </a:rPr>
              <a:t>Slide 38 </a:t>
            </a:r>
            <a:r>
              <a:rPr lang="en-US" dirty="0" smtClean="0">
                <a:effectLst/>
              </a:rPr>
              <a:t>Planning and Action Committees</a:t>
            </a:r>
            <a:endParaRPr lang="en-US" dirty="0">
              <a:effectLst/>
            </a:endParaRPr>
          </a:p>
        </p:txBody>
      </p:sp>
      <p:sp>
        <p:nvSpPr>
          <p:cNvPr id="3" name="Content Placeholder 2"/>
          <p:cNvSpPr>
            <a:spLocks noGrp="1"/>
          </p:cNvSpPr>
          <p:nvPr>
            <p:ph idx="1"/>
          </p:nvPr>
        </p:nvSpPr>
        <p:spPr>
          <a:xfrm>
            <a:off x="152400" y="792162"/>
            <a:ext cx="8915400" cy="5227638"/>
          </a:xfrm>
        </p:spPr>
        <p:txBody>
          <a:bodyPr>
            <a:normAutofit fontScale="85000" lnSpcReduction="20000"/>
          </a:bodyPr>
          <a:lstStyle/>
          <a:p>
            <a:pPr lvl="0">
              <a:lnSpc>
                <a:spcPct val="120000"/>
              </a:lnSpc>
            </a:pPr>
            <a:r>
              <a:rPr lang="en-US" dirty="0" smtClean="0"/>
              <a:t>Set up a consumer-driven PAC in each of the 4 target counties</a:t>
            </a:r>
          </a:p>
          <a:p>
            <a:pPr lvl="0">
              <a:lnSpc>
                <a:spcPct val="120000"/>
              </a:lnSpc>
            </a:pPr>
            <a:r>
              <a:rPr lang="en-US" dirty="0" smtClean="0"/>
              <a:t>Members—consumers, advocates, service providers, local city and county officials, CIL staff, and peer advocates</a:t>
            </a:r>
          </a:p>
          <a:p>
            <a:pPr lvl="0">
              <a:lnSpc>
                <a:spcPct val="120000"/>
              </a:lnSpc>
            </a:pPr>
            <a:r>
              <a:rPr lang="en-US" dirty="0" smtClean="0"/>
              <a:t>Reviewed survey results and identified priorities for local system change initiatives</a:t>
            </a:r>
          </a:p>
          <a:p>
            <a:pPr lvl="0">
              <a:lnSpc>
                <a:spcPct val="120000"/>
              </a:lnSpc>
            </a:pPr>
            <a:r>
              <a:rPr lang="en-US" dirty="0" smtClean="0"/>
              <a:t>Met regularly to develop strategies to implement targeted community initiatives and collaborated with Summit and other agencies as coalitions were built</a:t>
            </a:r>
          </a:p>
          <a:p>
            <a:pPr lvl="0">
              <a:lnSpc>
                <a:spcPct val="120000"/>
              </a:lnSpc>
            </a:pPr>
            <a:r>
              <a:rPr lang="en-US" dirty="0" smtClean="0"/>
              <a:t>Helped determine best location for each of the 3 Summit branch offices</a:t>
            </a:r>
          </a:p>
          <a:p>
            <a:pPr lvl="0">
              <a:lnSpc>
                <a:spcPct val="120000"/>
              </a:lnSpc>
            </a:pPr>
            <a:r>
              <a:rPr lang="en-US" dirty="0" smtClean="0"/>
              <a:t>Helped recruit and interview candidates for a full-time county coordinator for each branch office</a:t>
            </a:r>
          </a:p>
          <a:p>
            <a:pPr lvl="0">
              <a:lnSpc>
                <a:spcPct val="120000"/>
              </a:lnSpc>
            </a:pPr>
            <a:r>
              <a:rPr lang="en-US" dirty="0" smtClean="0"/>
              <a:t>Helped steer, promote and support the branch offices the first few years of their operation</a:t>
            </a:r>
          </a:p>
          <a:p>
            <a:pPr>
              <a:lnSpc>
                <a:spcPct val="120000"/>
              </a:lnSpc>
            </a:pPr>
            <a:endParaRPr lang="en-US" dirty="0"/>
          </a:p>
        </p:txBody>
      </p:sp>
    </p:spTree>
    <p:extLst>
      <p:ext uri="{BB962C8B-B14F-4D97-AF65-F5344CB8AC3E}">
        <p14:creationId xmlns:p14="http://schemas.microsoft.com/office/powerpoint/2010/main" val="3341904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rmAutofit/>
          </a:bodyPr>
          <a:lstStyle/>
          <a:p>
            <a:r>
              <a:rPr lang="en-US" sz="100" dirty="0" smtClean="0">
                <a:solidFill>
                  <a:schemeClr val="bg1"/>
                </a:solidFill>
                <a:effectLst/>
              </a:rPr>
              <a:t>Slide 39 </a:t>
            </a:r>
            <a:r>
              <a:rPr lang="en-US" dirty="0" smtClean="0">
                <a:effectLst/>
              </a:rPr>
              <a:t>System Change Initiatives Addressed</a:t>
            </a:r>
            <a:endParaRPr lang="en-US" dirty="0">
              <a:effectLst/>
            </a:endParaRPr>
          </a:p>
        </p:txBody>
      </p:sp>
      <p:sp>
        <p:nvSpPr>
          <p:cNvPr id="3" name="Content Placeholder 2"/>
          <p:cNvSpPr>
            <a:spLocks noGrp="1"/>
          </p:cNvSpPr>
          <p:nvPr>
            <p:ph idx="1"/>
          </p:nvPr>
        </p:nvSpPr>
        <p:spPr/>
        <p:txBody>
          <a:bodyPr>
            <a:normAutofit/>
          </a:bodyPr>
          <a:lstStyle/>
          <a:p>
            <a:r>
              <a:rPr lang="en-US" dirty="0" smtClean="0"/>
              <a:t>Improve accessibility of public facilities</a:t>
            </a:r>
          </a:p>
          <a:p>
            <a:r>
              <a:rPr lang="en-US" dirty="0" smtClean="0"/>
              <a:t>Strengthen enforcement of accessible parking laws</a:t>
            </a:r>
          </a:p>
          <a:p>
            <a:r>
              <a:rPr lang="en-US" dirty="0" smtClean="0"/>
              <a:t>Expand outdoor recreation opportunities for people with disabilities</a:t>
            </a:r>
          </a:p>
          <a:p>
            <a:r>
              <a:rPr lang="en-US" dirty="0" smtClean="0"/>
              <a:t>Develop additional transportation resources</a:t>
            </a:r>
          </a:p>
          <a:p>
            <a:r>
              <a:rPr lang="en-US" dirty="0" smtClean="0"/>
              <a:t>Promote affordable and accessible housing</a:t>
            </a:r>
          </a:p>
          <a:p>
            <a:r>
              <a:rPr lang="en-US" dirty="0" smtClean="0"/>
              <a:t>Improve hospital transition services</a:t>
            </a:r>
          </a:p>
          <a:p>
            <a:r>
              <a:rPr lang="en-US" dirty="0" smtClean="0"/>
              <a:t>Others…</a:t>
            </a:r>
          </a:p>
          <a:p>
            <a:endParaRPr lang="en-US" dirty="0"/>
          </a:p>
        </p:txBody>
      </p:sp>
    </p:spTree>
    <p:extLst>
      <p:ext uri="{BB962C8B-B14F-4D97-AF65-F5344CB8AC3E}">
        <p14:creationId xmlns:p14="http://schemas.microsoft.com/office/powerpoint/2010/main" val="239607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View of city street"/>
          <p:cNvPicPr>
            <a:picLocks noChangeAspect="1" noChangeArrowheads="1"/>
          </p:cNvPicPr>
          <p:nvPr/>
        </p:nvPicPr>
        <p:blipFill>
          <a:blip r:embed="rId3" cstate="print"/>
          <a:srcRect/>
          <a:stretch>
            <a:fillRect/>
          </a:stretch>
        </p:blipFill>
        <p:spPr bwMode="auto">
          <a:xfrm>
            <a:off x="5369560" y="4038600"/>
            <a:ext cx="2362200" cy="1721594"/>
          </a:xfrm>
          <a:prstGeom prst="rect">
            <a:avLst/>
          </a:prstGeom>
          <a:noFill/>
        </p:spPr>
      </p:pic>
      <p:pic>
        <p:nvPicPr>
          <p:cNvPr id="6" name="Picture 2" descr="View of mounta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160" y="4038600"/>
            <a:ext cx="2514600" cy="167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228600" y="228600"/>
            <a:ext cx="7696200" cy="792162"/>
          </a:xfrm>
        </p:spPr>
        <p:txBody>
          <a:bodyPr/>
          <a:lstStyle/>
          <a:p>
            <a:r>
              <a:rPr lang="en-US" sz="100" dirty="0" smtClean="0">
                <a:solidFill>
                  <a:schemeClr val="bg1"/>
                </a:solidFill>
                <a:effectLst/>
              </a:rPr>
              <a:t>Slide 4 </a:t>
            </a:r>
            <a:r>
              <a:rPr lang="en-US" dirty="0" smtClean="0">
                <a:effectLst/>
              </a:rPr>
              <a:t>Rural America</a:t>
            </a:r>
            <a:endParaRPr lang="en-US" dirty="0">
              <a:effectLst/>
            </a:endParaRPr>
          </a:p>
        </p:txBody>
      </p:sp>
      <p:sp>
        <p:nvSpPr>
          <p:cNvPr id="9" name="Content Placeholder 8"/>
          <p:cNvSpPr>
            <a:spLocks noGrp="1"/>
          </p:cNvSpPr>
          <p:nvPr>
            <p:ph idx="1"/>
          </p:nvPr>
        </p:nvSpPr>
        <p:spPr>
          <a:xfrm>
            <a:off x="457200" y="990600"/>
            <a:ext cx="8305800" cy="3048000"/>
          </a:xfrm>
        </p:spPr>
        <p:txBody>
          <a:bodyPr>
            <a:noAutofit/>
          </a:bodyPr>
          <a:lstStyle/>
          <a:p>
            <a:pPr marL="838962" lvl="1" indent="-320040" eaLnBrk="1" fontAlgn="auto" hangingPunct="1">
              <a:spcBef>
                <a:spcPts val="0"/>
              </a:spcBef>
              <a:spcAft>
                <a:spcPts val="0"/>
              </a:spcAft>
              <a:buSzPct val="80000"/>
              <a:defRPr/>
            </a:pPr>
            <a:r>
              <a:rPr lang="en-US" sz="2800" dirty="0" smtClean="0"/>
              <a:t>There </a:t>
            </a:r>
            <a:r>
              <a:rPr lang="en-US" sz="2800" dirty="0"/>
              <a:t>are 32,070 towns with populations of 10,000 or less</a:t>
            </a:r>
          </a:p>
          <a:p>
            <a:pPr marL="1239012" lvl="2" indent="-320040" eaLnBrk="1" fontAlgn="auto" hangingPunct="1">
              <a:spcBef>
                <a:spcPts val="0"/>
              </a:spcBef>
              <a:spcAft>
                <a:spcPts val="0"/>
              </a:spcAft>
              <a:buSzPct val="80000"/>
              <a:defRPr/>
            </a:pPr>
            <a:r>
              <a:rPr lang="en-US" sz="2800" kern="1200" dirty="0" smtClean="0"/>
              <a:t>Equal to top 97 cities—about 57 million</a:t>
            </a:r>
          </a:p>
          <a:p>
            <a:pPr marL="838962" lvl="1" indent="-320040" eaLnBrk="1" fontAlgn="auto" hangingPunct="1">
              <a:spcBef>
                <a:spcPts val="0"/>
              </a:spcBef>
              <a:spcAft>
                <a:spcPts val="0"/>
              </a:spcAft>
              <a:buSzPct val="80000"/>
              <a:defRPr/>
            </a:pPr>
            <a:r>
              <a:rPr lang="en-US" sz="2800" kern="1200" dirty="0" smtClean="0"/>
              <a:t>2,049 rural counties</a:t>
            </a:r>
          </a:p>
          <a:p>
            <a:pPr marL="838962" lvl="1" indent="-320040" eaLnBrk="1" fontAlgn="auto" hangingPunct="1">
              <a:spcBef>
                <a:spcPts val="0"/>
              </a:spcBef>
              <a:spcAft>
                <a:spcPts val="0"/>
              </a:spcAft>
              <a:buSzPct val="80000"/>
              <a:defRPr/>
            </a:pPr>
            <a:r>
              <a:rPr lang="en-US" sz="2800" kern="1200" dirty="0" smtClean="0"/>
              <a:t>Residents of up to 40% of counties – most rural – are outside a CIL service area </a:t>
            </a:r>
          </a:p>
          <a:p>
            <a:endParaRPr lang="en-US" sz="2800" dirty="0" smtClean="0"/>
          </a:p>
          <a:p>
            <a:endParaRPr lang="en-US" sz="2800" dirty="0"/>
          </a:p>
        </p:txBody>
      </p:sp>
      <p:sp>
        <p:nvSpPr>
          <p:cNvPr id="8" name="Content Placeholder 2"/>
          <p:cNvSpPr txBox="1">
            <a:spLocks/>
          </p:cNvSpPr>
          <p:nvPr/>
        </p:nvSpPr>
        <p:spPr>
          <a:xfrm>
            <a:off x="4267200" y="3733800"/>
            <a:ext cx="4876800" cy="3124200"/>
          </a:xfrm>
          <a:prstGeom prst="rect">
            <a:avLst/>
          </a:prstGeom>
        </p:spPr>
        <p:txBody>
          <a:bodyPr>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84341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p>
            <a:r>
              <a:rPr lang="en-US" sz="100" dirty="0" smtClean="0">
                <a:solidFill>
                  <a:schemeClr val="bg1"/>
                </a:solidFill>
                <a:effectLst/>
              </a:rPr>
              <a:t>Slide 40 </a:t>
            </a:r>
            <a:r>
              <a:rPr lang="en-US" dirty="0" smtClean="0">
                <a:effectLst/>
              </a:rPr>
              <a:t>Outcomes</a:t>
            </a:r>
            <a:endParaRPr lang="en-US" dirty="0">
              <a:effectLst/>
            </a:endParaRPr>
          </a:p>
        </p:txBody>
      </p:sp>
      <p:sp>
        <p:nvSpPr>
          <p:cNvPr id="3" name="Content Placeholder 2"/>
          <p:cNvSpPr>
            <a:spLocks noGrp="1"/>
          </p:cNvSpPr>
          <p:nvPr>
            <p:ph idx="1"/>
          </p:nvPr>
        </p:nvSpPr>
        <p:spPr>
          <a:xfrm>
            <a:off x="152400" y="990600"/>
            <a:ext cx="8839200" cy="5029200"/>
          </a:xfrm>
        </p:spPr>
        <p:txBody>
          <a:bodyPr>
            <a:normAutofit fontScale="92500"/>
          </a:bodyPr>
          <a:lstStyle/>
          <a:p>
            <a:pPr>
              <a:lnSpc>
                <a:spcPct val="110000"/>
              </a:lnSpc>
            </a:pPr>
            <a:r>
              <a:rPr lang="en-US" dirty="0" smtClean="0"/>
              <a:t>Significantly increased the number of consumers served in rural areas</a:t>
            </a:r>
          </a:p>
          <a:p>
            <a:pPr>
              <a:lnSpc>
                <a:spcPct val="110000"/>
              </a:lnSpc>
            </a:pPr>
            <a:r>
              <a:rPr lang="en-US" dirty="0" smtClean="0"/>
              <a:t>3 branch offices still in operation today</a:t>
            </a:r>
          </a:p>
          <a:p>
            <a:pPr>
              <a:lnSpc>
                <a:spcPct val="110000"/>
              </a:lnSpc>
            </a:pPr>
            <a:r>
              <a:rPr lang="en-US" dirty="0" smtClean="0"/>
              <a:t>Extensive education, training and technical assistance on ADA, including development of Title II self-evaluation and transition plans for several communities &amp; many accessibility consultations</a:t>
            </a:r>
          </a:p>
          <a:p>
            <a:pPr>
              <a:lnSpc>
                <a:spcPct val="110000"/>
              </a:lnSpc>
            </a:pPr>
            <a:r>
              <a:rPr lang="en-US" dirty="0" smtClean="0"/>
              <a:t>Improved access of state and federal outdoor recreation sites</a:t>
            </a:r>
          </a:p>
          <a:p>
            <a:pPr>
              <a:lnSpc>
                <a:spcPct val="110000"/>
              </a:lnSpc>
            </a:pPr>
            <a:r>
              <a:rPr lang="en-US" dirty="0" smtClean="0"/>
              <a:t>State building code statute amended in 1997 to strengthen enforcement of exterior access requirements (parking, curb ramps, etc).</a:t>
            </a:r>
          </a:p>
          <a:p>
            <a:pPr>
              <a:lnSpc>
                <a:spcPct val="110000"/>
              </a:lnSpc>
            </a:pPr>
            <a:endParaRPr lang="en-US" dirty="0" smtClean="0"/>
          </a:p>
          <a:p>
            <a:pPr>
              <a:lnSpc>
                <a:spcPct val="110000"/>
              </a:lnSpc>
            </a:pPr>
            <a:endParaRPr lang="en-US" dirty="0" smtClean="0"/>
          </a:p>
          <a:p>
            <a:pPr>
              <a:lnSpc>
                <a:spcPct val="110000"/>
              </a:lnSpc>
            </a:pPr>
            <a:endParaRPr lang="en-US" dirty="0"/>
          </a:p>
        </p:txBody>
      </p:sp>
    </p:spTree>
    <p:extLst>
      <p:ext uri="{BB962C8B-B14F-4D97-AF65-F5344CB8AC3E}">
        <p14:creationId xmlns:p14="http://schemas.microsoft.com/office/powerpoint/2010/main" val="2115152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normAutofit/>
          </a:bodyPr>
          <a:lstStyle/>
          <a:p>
            <a:r>
              <a:rPr lang="en-US" sz="100" dirty="0" smtClean="0">
                <a:solidFill>
                  <a:schemeClr val="bg1"/>
                </a:solidFill>
                <a:effectLst/>
              </a:rPr>
              <a:t>Slide 41 </a:t>
            </a:r>
            <a:r>
              <a:rPr lang="en-US" dirty="0" smtClean="0">
                <a:effectLst/>
              </a:rPr>
              <a:t>Outcomes, cont’d.</a:t>
            </a:r>
            <a:endParaRPr lang="en-US" dirty="0">
              <a:effectLst/>
            </a:endParaRPr>
          </a:p>
        </p:txBody>
      </p:sp>
      <p:sp>
        <p:nvSpPr>
          <p:cNvPr id="3" name="Content Placeholder 2"/>
          <p:cNvSpPr>
            <a:spLocks noGrp="1"/>
          </p:cNvSpPr>
          <p:nvPr>
            <p:ph idx="1"/>
          </p:nvPr>
        </p:nvSpPr>
        <p:spPr>
          <a:xfrm>
            <a:off x="152400" y="1066800"/>
            <a:ext cx="8763000" cy="4876800"/>
          </a:xfrm>
        </p:spPr>
        <p:txBody>
          <a:bodyPr>
            <a:normAutofit/>
          </a:bodyPr>
          <a:lstStyle/>
          <a:p>
            <a:pPr lvl="0"/>
            <a:r>
              <a:rPr lang="en-US" dirty="0" smtClean="0"/>
              <a:t>Transportation identified as a high priority by the Planning &amp; Action Council in Ravalli County</a:t>
            </a:r>
          </a:p>
          <a:p>
            <a:pPr lvl="0"/>
            <a:r>
              <a:rPr lang="en-US" dirty="0" smtClean="0"/>
              <a:t>PAC formed the first official Transportation Advisory Committee (TAC) recognized by the Montana Department of Transportation for purposes of rural transit program development in Ravalli County</a:t>
            </a:r>
          </a:p>
          <a:p>
            <a:endParaRPr lang="en-US" dirty="0"/>
          </a:p>
        </p:txBody>
      </p:sp>
    </p:spTree>
    <p:extLst>
      <p:ext uri="{BB962C8B-B14F-4D97-AF65-F5344CB8AC3E}">
        <p14:creationId xmlns:p14="http://schemas.microsoft.com/office/powerpoint/2010/main" val="4036211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96200" cy="533400"/>
          </a:xfrm>
        </p:spPr>
        <p:txBody>
          <a:bodyPr/>
          <a:lstStyle/>
          <a:p>
            <a:r>
              <a:rPr lang="en-US" sz="100" dirty="0" smtClean="0">
                <a:solidFill>
                  <a:schemeClr val="bg1"/>
                </a:solidFill>
                <a:effectLst/>
              </a:rPr>
              <a:t>Slide 42 </a:t>
            </a:r>
            <a:r>
              <a:rPr lang="en-US" dirty="0" smtClean="0">
                <a:effectLst/>
              </a:rPr>
              <a:t>Outcomes, cont’d. 2</a:t>
            </a:r>
            <a:endParaRPr lang="en-US" dirty="0">
              <a:effectLst/>
            </a:endParaRPr>
          </a:p>
        </p:txBody>
      </p:sp>
      <p:sp>
        <p:nvSpPr>
          <p:cNvPr id="3" name="Content Placeholder 2"/>
          <p:cNvSpPr>
            <a:spLocks noGrp="1"/>
          </p:cNvSpPr>
          <p:nvPr>
            <p:ph idx="1"/>
          </p:nvPr>
        </p:nvSpPr>
        <p:spPr>
          <a:xfrm>
            <a:off x="76200" y="762000"/>
            <a:ext cx="9067800" cy="5257800"/>
          </a:xfrm>
        </p:spPr>
        <p:txBody>
          <a:bodyPr>
            <a:normAutofit fontScale="77500" lnSpcReduction="20000"/>
          </a:bodyPr>
          <a:lstStyle/>
          <a:p>
            <a:pPr marL="0" lvl="0" indent="0">
              <a:lnSpc>
                <a:spcPct val="120000"/>
              </a:lnSpc>
              <a:buNone/>
            </a:pPr>
            <a:r>
              <a:rPr lang="en-US" sz="2800" dirty="0" smtClean="0"/>
              <a:t>Through the Transportation Advisory Council, Summit and the Ravalli County Council on Aging collaborated with other partner agencies to expand transit services for seniors and people with disabilities</a:t>
            </a:r>
          </a:p>
          <a:p>
            <a:pPr lvl="1">
              <a:lnSpc>
                <a:spcPct val="120000"/>
              </a:lnSpc>
            </a:pPr>
            <a:r>
              <a:rPr lang="en-US" sz="2600" dirty="0" smtClean="0"/>
              <a:t>Developed the Five-Year Transportation Development Plan required for receipt of 5311 funding for rural transit operations</a:t>
            </a:r>
          </a:p>
          <a:p>
            <a:pPr lvl="1">
              <a:lnSpc>
                <a:spcPct val="120000"/>
              </a:lnSpc>
            </a:pPr>
            <a:r>
              <a:rPr lang="en-US" sz="2600" dirty="0" smtClean="0"/>
              <a:t>Secured matching funds from the county through grassroots legislative advocacy</a:t>
            </a:r>
          </a:p>
          <a:p>
            <a:pPr lvl="1">
              <a:lnSpc>
                <a:spcPct val="120000"/>
              </a:lnSpc>
            </a:pPr>
            <a:r>
              <a:rPr lang="en-US" sz="2600" dirty="0" smtClean="0"/>
              <a:t>Wrote a proposal for 5311 funding that was awarded by the MT Department of Transportation and launched the "Bitterroot Bus" rural transit program in Ravalli County</a:t>
            </a:r>
          </a:p>
          <a:p>
            <a:pPr lvl="1">
              <a:lnSpc>
                <a:spcPct val="120000"/>
              </a:lnSpc>
            </a:pPr>
            <a:r>
              <a:rPr lang="en-US" sz="2600" dirty="0" smtClean="0"/>
              <a:t>Continued ongoing efforts over the years to improve funding and coordination of transit services in Ravalli County</a:t>
            </a:r>
          </a:p>
          <a:p>
            <a:pPr lvl="1">
              <a:lnSpc>
                <a:spcPct val="120000"/>
              </a:lnSpc>
            </a:pPr>
            <a:r>
              <a:rPr lang="en-US" sz="2600" dirty="0" smtClean="0"/>
              <a:t>Transportation Advisory Committee meets regularly each quarter 20+ years after founding by the original Summit Planning &amp; Action Committee</a:t>
            </a:r>
          </a:p>
          <a:p>
            <a:pPr>
              <a:lnSpc>
                <a:spcPct val="120000"/>
              </a:lnSpc>
            </a:pPr>
            <a:endParaRPr lang="en-US" dirty="0"/>
          </a:p>
        </p:txBody>
      </p:sp>
    </p:spTree>
    <p:extLst>
      <p:ext uri="{BB962C8B-B14F-4D97-AF65-F5344CB8AC3E}">
        <p14:creationId xmlns:p14="http://schemas.microsoft.com/office/powerpoint/2010/main" val="1921234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p>
            <a:r>
              <a:rPr lang="en-US" sz="100" dirty="0" smtClean="0">
                <a:solidFill>
                  <a:schemeClr val="bg1"/>
                </a:solidFill>
                <a:effectLst/>
              </a:rPr>
              <a:t>Slide 43 </a:t>
            </a:r>
            <a:r>
              <a:rPr lang="en-US" dirty="0" smtClean="0">
                <a:effectLst/>
              </a:rPr>
              <a:t>Tips and Strategies</a:t>
            </a:r>
            <a:endParaRPr lang="en-US" dirty="0">
              <a:effectLst/>
            </a:endParaRPr>
          </a:p>
        </p:txBody>
      </p:sp>
      <p:sp>
        <p:nvSpPr>
          <p:cNvPr id="3" name="Content Placeholder 2"/>
          <p:cNvSpPr>
            <a:spLocks noGrp="1"/>
          </p:cNvSpPr>
          <p:nvPr>
            <p:ph idx="1"/>
          </p:nvPr>
        </p:nvSpPr>
        <p:spPr/>
        <p:txBody>
          <a:bodyPr/>
          <a:lstStyle/>
          <a:p>
            <a:pPr lvl="0"/>
            <a:r>
              <a:rPr lang="en-US" dirty="0" smtClean="0"/>
              <a:t>Tailor the Concerns Report survey to your CIL's unique goals, needs and service area </a:t>
            </a:r>
          </a:p>
          <a:p>
            <a:pPr lvl="0"/>
            <a:r>
              <a:rPr lang="en-US" dirty="0" smtClean="0"/>
              <a:t>Build on existing contacts in targeted communities if available, particularly consumers and peer advocates</a:t>
            </a:r>
          </a:p>
          <a:p>
            <a:pPr lvl="0"/>
            <a:r>
              <a:rPr lang="en-US" dirty="0" smtClean="0"/>
              <a:t>Don’t forget to include decision-makers and the movers and shakers in your community</a:t>
            </a:r>
          </a:p>
          <a:p>
            <a:pPr lvl="0"/>
            <a:r>
              <a:rPr lang="en-US" dirty="0" smtClean="0"/>
              <a:t>Tackle problems/issues you have a reasonable chance of accomplishing </a:t>
            </a:r>
          </a:p>
          <a:p>
            <a:endParaRPr lang="en-US" dirty="0"/>
          </a:p>
        </p:txBody>
      </p:sp>
    </p:spTree>
    <p:extLst>
      <p:ext uri="{BB962C8B-B14F-4D97-AF65-F5344CB8AC3E}">
        <p14:creationId xmlns:p14="http://schemas.microsoft.com/office/powerpoint/2010/main" val="405333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lstStyle/>
          <a:p>
            <a:r>
              <a:rPr lang="en-US" sz="100" dirty="0" smtClean="0">
                <a:solidFill>
                  <a:schemeClr val="bg1"/>
                </a:solidFill>
                <a:effectLst/>
              </a:rPr>
              <a:t>Slide 44 </a:t>
            </a:r>
            <a:r>
              <a:rPr lang="en-US" dirty="0" smtClean="0">
                <a:effectLst/>
              </a:rPr>
              <a:t>Tips and Strategies, cont’d.</a:t>
            </a:r>
            <a:endParaRPr lang="en-US" dirty="0">
              <a:effectLst/>
            </a:endParaRPr>
          </a:p>
        </p:txBody>
      </p:sp>
      <p:sp>
        <p:nvSpPr>
          <p:cNvPr id="3" name="Content Placeholder 2"/>
          <p:cNvSpPr>
            <a:spLocks noGrp="1"/>
          </p:cNvSpPr>
          <p:nvPr>
            <p:ph idx="1"/>
          </p:nvPr>
        </p:nvSpPr>
        <p:spPr/>
        <p:txBody>
          <a:bodyPr/>
          <a:lstStyle/>
          <a:p>
            <a:r>
              <a:rPr lang="en-US" dirty="0" smtClean="0"/>
              <a:t>Be prepared to follow through—the process is labor intensive and changes can take a long time to accomplish</a:t>
            </a:r>
          </a:p>
          <a:p>
            <a:r>
              <a:rPr lang="en-US" dirty="0" smtClean="0"/>
              <a:t>Take into consideration the unique opportunities and challenges of each community—local buy-in is critical</a:t>
            </a:r>
          </a:p>
          <a:p>
            <a:r>
              <a:rPr lang="en-US" dirty="0" smtClean="0"/>
              <a:t>Celebrate small victories along the way!</a:t>
            </a:r>
          </a:p>
          <a:p>
            <a:r>
              <a:rPr lang="en-US" dirty="0" smtClean="0"/>
              <a:t>Keep your finger on the pulse in your service area as community needs change over time and your priorities may need to evolve (consider needs assessments periodically)</a:t>
            </a:r>
          </a:p>
          <a:p>
            <a:endParaRPr lang="en-US" dirty="0"/>
          </a:p>
        </p:txBody>
      </p:sp>
    </p:spTree>
    <p:extLst>
      <p:ext uri="{BB962C8B-B14F-4D97-AF65-F5344CB8AC3E}">
        <p14:creationId xmlns:p14="http://schemas.microsoft.com/office/powerpoint/2010/main" val="3573384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fontAlgn="auto" hangingPunct="1">
              <a:spcAft>
                <a:spcPts val="0"/>
              </a:spcAft>
              <a:defRPr/>
            </a:pPr>
            <a:r>
              <a:rPr lang="en-US" sz="100" dirty="0" smtClean="0">
                <a:solidFill>
                  <a:schemeClr val="bg1"/>
                </a:solidFill>
                <a:effectLst/>
              </a:rPr>
              <a:t>Slide 45 </a:t>
            </a:r>
            <a:r>
              <a:rPr lang="en-US" sz="2800" dirty="0" smtClean="0">
                <a:effectLst/>
              </a:rPr>
              <a:t>Questions and Answers</a:t>
            </a:r>
          </a:p>
        </p:txBody>
      </p:sp>
    </p:spTree>
    <p:extLst>
      <p:ext uri="{BB962C8B-B14F-4D97-AF65-F5344CB8AC3E}">
        <p14:creationId xmlns:p14="http://schemas.microsoft.com/office/powerpoint/2010/main" val="3272633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792162"/>
          </a:xfrm>
        </p:spPr>
        <p:txBody>
          <a:bodyPr/>
          <a:lstStyle/>
          <a:p>
            <a:r>
              <a:rPr lang="en-US" sz="100" dirty="0" smtClean="0">
                <a:solidFill>
                  <a:schemeClr val="bg1"/>
                </a:solidFill>
                <a:effectLst/>
              </a:rPr>
              <a:t>Slide 46 </a:t>
            </a:r>
            <a:r>
              <a:rPr lang="en-US" dirty="0" smtClean="0">
                <a:effectLst/>
              </a:rPr>
              <a:t>For More Information</a:t>
            </a:r>
            <a:endParaRPr lang="en-US" dirty="0">
              <a:effectLst/>
            </a:endParaRPr>
          </a:p>
        </p:txBody>
      </p:sp>
      <p:sp>
        <p:nvSpPr>
          <p:cNvPr id="3" name="Content Placeholder 2"/>
          <p:cNvSpPr>
            <a:spLocks noGrp="1"/>
          </p:cNvSpPr>
          <p:nvPr>
            <p:ph idx="1"/>
          </p:nvPr>
        </p:nvSpPr>
        <p:spPr/>
        <p:txBody>
          <a:bodyPr/>
          <a:lstStyle/>
          <a:p>
            <a:r>
              <a:rPr lang="en-US" dirty="0" smtClean="0"/>
              <a:t>Mike Mayer, Executive Director, Summit ILC</a:t>
            </a:r>
          </a:p>
          <a:p>
            <a:pPr lvl="1"/>
            <a:r>
              <a:rPr lang="en-US" sz="2400" dirty="0" smtClean="0"/>
              <a:t>700 SW Higgins, Suite 101, Missoula, MT 59803</a:t>
            </a:r>
          </a:p>
          <a:p>
            <a:pPr lvl="1"/>
            <a:r>
              <a:rPr lang="en-US" sz="2400" dirty="0" smtClean="0">
                <a:hlinkClick r:id="rId2"/>
              </a:rPr>
              <a:t>mmayer@summitilc.org</a:t>
            </a:r>
            <a:endParaRPr lang="en-US" sz="2400" dirty="0" smtClean="0"/>
          </a:p>
          <a:p>
            <a:pPr lvl="1"/>
            <a:r>
              <a:rPr lang="en-US" sz="2400" dirty="0" smtClean="0"/>
              <a:t>406-728-1630 (V/TT)</a:t>
            </a:r>
          </a:p>
          <a:p>
            <a:endParaRPr lang="en-US" sz="1200" dirty="0" smtClean="0"/>
          </a:p>
          <a:p>
            <a:r>
              <a:rPr lang="en-US" sz="2400" dirty="0" smtClean="0"/>
              <a:t>Tom Seekins, </a:t>
            </a:r>
            <a:r>
              <a:rPr lang="en-US" sz="2400" dirty="0"/>
              <a:t>Director of Research at the Rural </a:t>
            </a:r>
            <a:r>
              <a:rPr lang="en-US" sz="2400" dirty="0" smtClean="0"/>
              <a:t>Institute</a:t>
            </a:r>
          </a:p>
          <a:p>
            <a:pPr lvl="1"/>
            <a:r>
              <a:rPr lang="en-US" sz="2400" dirty="0" smtClean="0">
                <a:hlinkClick r:id="rId3"/>
              </a:rPr>
              <a:t>tom.seekins@mso.umt.edu</a:t>
            </a:r>
            <a:endParaRPr lang="en-US" sz="2400" dirty="0" smtClean="0"/>
          </a:p>
          <a:p>
            <a:pPr lvl="1"/>
            <a:r>
              <a:rPr lang="en-US" sz="2400" dirty="0"/>
              <a:t>(406) 243-2654</a:t>
            </a:r>
            <a:endParaRPr lang="en-US" sz="2400" dirty="0" smtClean="0"/>
          </a:p>
          <a:p>
            <a:pPr lvl="1"/>
            <a:endParaRPr lang="en-US" sz="2400" dirty="0"/>
          </a:p>
        </p:txBody>
      </p:sp>
    </p:spTree>
    <p:extLst>
      <p:ext uri="{BB962C8B-B14F-4D97-AF65-F5344CB8AC3E}">
        <p14:creationId xmlns:p14="http://schemas.microsoft.com/office/powerpoint/2010/main" val="69819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274638"/>
            <a:ext cx="8763000" cy="792162"/>
          </a:xfrm>
        </p:spPr>
        <p:txBody>
          <a:bodyPr>
            <a:normAutofit/>
          </a:bodyPr>
          <a:lstStyle/>
          <a:p>
            <a:pPr eaLnBrk="1" fontAlgn="auto" hangingPunct="1">
              <a:spcAft>
                <a:spcPts val="0"/>
              </a:spcAft>
              <a:defRPr/>
            </a:pPr>
            <a:r>
              <a:rPr lang="en-US" sz="100" dirty="0" smtClean="0">
                <a:solidFill>
                  <a:schemeClr val="bg1"/>
                </a:solidFill>
                <a:effectLst/>
              </a:rPr>
              <a:t>Slide 47 </a:t>
            </a:r>
            <a:r>
              <a:rPr lang="en-US" sz="2800" dirty="0" smtClean="0">
                <a:effectLst/>
              </a:rPr>
              <a:t>Wrap Up and Evaluation</a:t>
            </a:r>
          </a:p>
        </p:txBody>
      </p:sp>
      <p:sp>
        <p:nvSpPr>
          <p:cNvPr id="22533" name="Rectangle 3"/>
          <p:cNvSpPr>
            <a:spLocks noGrp="1" noChangeArrowheads="1"/>
          </p:cNvSpPr>
          <p:nvPr>
            <p:ph type="body" idx="4294967295"/>
          </p:nvPr>
        </p:nvSpPr>
        <p:spPr>
          <a:xfrm>
            <a:off x="228600" y="1219200"/>
            <a:ext cx="8763000" cy="4800600"/>
          </a:xfrm>
        </p:spPr>
        <p:txBody>
          <a:bodyPr>
            <a:normAutofit/>
          </a:bodyPr>
          <a:lstStyle/>
          <a:p>
            <a:pPr eaLnBrk="1" hangingPunct="1">
              <a:spcBef>
                <a:spcPct val="0"/>
              </a:spcBef>
              <a:spcAft>
                <a:spcPct val="35000"/>
              </a:spcAft>
              <a:buNone/>
            </a:pPr>
            <a:r>
              <a:rPr lang="en-US" sz="2600" dirty="0" smtClean="0"/>
              <a:t>Please </a:t>
            </a:r>
            <a:r>
              <a:rPr lang="en-US" sz="2600" b="1" i="1" dirty="0" smtClean="0"/>
              <a:t>click the link below  </a:t>
            </a:r>
            <a:r>
              <a:rPr lang="en-US" sz="2600" dirty="0" smtClean="0"/>
              <a:t>to complete your evaluation</a:t>
            </a:r>
          </a:p>
          <a:p>
            <a:pPr eaLnBrk="1" hangingPunct="1">
              <a:spcBef>
                <a:spcPct val="0"/>
              </a:spcBef>
              <a:spcAft>
                <a:spcPct val="35000"/>
              </a:spcAft>
              <a:buNone/>
            </a:pPr>
            <a:r>
              <a:rPr lang="en-US" sz="2600" dirty="0" smtClean="0"/>
              <a:t>of this program:</a:t>
            </a:r>
          </a:p>
          <a:p>
            <a:pPr eaLnBrk="1" hangingPunct="1">
              <a:spcBef>
                <a:spcPct val="0"/>
              </a:spcBef>
              <a:spcAft>
                <a:spcPct val="35000"/>
              </a:spcAft>
              <a:buNone/>
            </a:pPr>
            <a:r>
              <a:rPr lang="en-US" sz="2400" dirty="0" smtClean="0">
                <a:hlinkClick r:id="rId3"/>
              </a:rPr>
              <a:t>https://vovici.com/wsb.dll/s/12291g540d7</a:t>
            </a:r>
            <a:endParaRPr lang="en-US" sz="2400" dirty="0" smtClean="0"/>
          </a:p>
          <a:p>
            <a:pPr eaLnBrk="1" hangingPunct="1">
              <a:spcBef>
                <a:spcPct val="0"/>
              </a:spcBef>
              <a:spcAft>
                <a:spcPct val="35000"/>
              </a:spcAft>
              <a:buNone/>
            </a:pPr>
            <a:r>
              <a:rPr lang="en-US" sz="2600" b="1" dirty="0" smtClean="0">
                <a:solidFill>
                  <a:srgbClr val="C00000"/>
                </a:solidFill>
              </a:rPr>
              <a:t>	</a:t>
            </a:r>
            <a:endParaRPr lang="en-US" sz="2600" dirty="0" smtClean="0"/>
          </a:p>
        </p:txBody>
      </p:sp>
    </p:spTree>
    <p:extLst>
      <p:ext uri="{BB962C8B-B14F-4D97-AF65-F5344CB8AC3E}">
        <p14:creationId xmlns:p14="http://schemas.microsoft.com/office/powerpoint/2010/main" val="3982259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defRPr/>
            </a:pPr>
            <a:r>
              <a:rPr lang="en-US" sz="100" dirty="0" smtClean="0">
                <a:solidFill>
                  <a:schemeClr val="bg1"/>
                </a:solidFill>
                <a:effectLst/>
                <a:ea typeface="+mj-ea"/>
                <a:cs typeface="+mj-cs"/>
              </a:rPr>
              <a:t>Slide 48 </a:t>
            </a:r>
            <a:r>
              <a:rPr lang="en-US" dirty="0" smtClean="0">
                <a:effectLst/>
                <a:ea typeface="+mj-ea"/>
                <a:cs typeface="+mj-cs"/>
              </a:rPr>
              <a:t>CIL-NET Attribution</a:t>
            </a:r>
          </a:p>
        </p:txBody>
      </p:sp>
      <p:sp>
        <p:nvSpPr>
          <p:cNvPr id="178179" name="Rectangle 3"/>
          <p:cNvSpPr>
            <a:spLocks noGrp="1" noChangeArrowheads="1"/>
          </p:cNvSpPr>
          <p:nvPr>
            <p:ph idx="1"/>
          </p:nvPr>
        </p:nvSpPr>
        <p:spPr>
          <a:xfrm>
            <a:off x="152400" y="990600"/>
            <a:ext cx="8839200" cy="5181600"/>
          </a:xfrm>
        </p:spPr>
        <p:txBody>
          <a:bodyPr/>
          <a:lstStyle/>
          <a:p>
            <a:pPr eaLnBrk="1" hangingPunct="1">
              <a:buFont typeface="Tahoma" pitchFamily="34" charset="0"/>
              <a:buNone/>
            </a:pPr>
            <a:r>
              <a:rPr lang="en-US" dirty="0" smtClean="0">
                <a:ea typeface="ＭＳ Ｐゴシック" pitchFamily="-1" charset="-128"/>
              </a:rPr>
              <a:t>	Support for development of this training was provided by the U.S. Department of Education, Rehabilitation Services Administration under grant number H132B120001. No official endorsement of the Department of Education should be inferred. Permission is granted for duplication of any portion of this PowerPoint presentation, providing that the following credit is given to the project: </a:t>
            </a:r>
            <a:r>
              <a:rPr lang="en-US" b="1" dirty="0" smtClean="0">
                <a:ea typeface="ＭＳ Ｐゴシック" pitchFamily="-1" charset="-128"/>
              </a:rPr>
              <a:t>Developed as part of the CIL-NET, a project of the IL-NET, an ILRU/NCIL/APRIL National Training and Technical Assistance Program.</a:t>
            </a:r>
            <a:endParaRPr lang="en-US" sz="2400" dirty="0" smtClean="0">
              <a:ea typeface="ＭＳ Ｐゴシック" pitchFamily="-1" charset="-128"/>
            </a:endParaRPr>
          </a:p>
        </p:txBody>
      </p:sp>
      <p:pic>
        <p:nvPicPr>
          <p:cNvPr id="4" name="Picture 7" descr="ilru_new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24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53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100" dirty="0" smtClean="0">
                <a:solidFill>
                  <a:schemeClr val="bg1"/>
                </a:solidFill>
                <a:effectLst/>
              </a:rPr>
              <a:t>Slide 5 </a:t>
            </a:r>
            <a:r>
              <a:rPr lang="en-US" sz="2800" dirty="0" smtClean="0">
                <a:effectLst/>
              </a:rPr>
              <a:t>Some Basic Rural Dimensions</a:t>
            </a:r>
            <a:endParaRPr lang="en-US" sz="2800" dirty="0">
              <a:effectLst/>
            </a:endParaRPr>
          </a:p>
        </p:txBody>
      </p:sp>
      <p:sp>
        <p:nvSpPr>
          <p:cNvPr id="3" name="Text Placeholder 2"/>
          <p:cNvSpPr>
            <a:spLocks noGrp="1"/>
          </p:cNvSpPr>
          <p:nvPr>
            <p:ph type="body" idx="1"/>
          </p:nvPr>
        </p:nvSpPr>
        <p:spPr>
          <a:xfrm>
            <a:off x="77670" y="1020762"/>
            <a:ext cx="3884730" cy="639762"/>
          </a:xfrm>
        </p:spPr>
        <p:txBody>
          <a:bodyPr/>
          <a:lstStyle/>
          <a:p>
            <a:pPr algn="ctr"/>
            <a:r>
              <a:rPr lang="en-US" dirty="0"/>
              <a:t>Potential </a:t>
            </a:r>
            <a:r>
              <a:rPr lang="en-US" dirty="0" smtClean="0"/>
              <a:t>Strengths</a:t>
            </a:r>
            <a:endParaRPr lang="en-US" dirty="0"/>
          </a:p>
        </p:txBody>
      </p:sp>
      <p:sp>
        <p:nvSpPr>
          <p:cNvPr id="4" name="Content Placeholder 3"/>
          <p:cNvSpPr>
            <a:spLocks noGrp="1"/>
          </p:cNvSpPr>
          <p:nvPr>
            <p:ph sz="half" idx="2"/>
          </p:nvPr>
        </p:nvSpPr>
        <p:spPr>
          <a:xfrm>
            <a:off x="77669" y="1706562"/>
            <a:ext cx="3884731" cy="2625725"/>
          </a:xfrm>
        </p:spPr>
        <p:txBody>
          <a:bodyPr/>
          <a:lstStyle/>
          <a:p>
            <a:r>
              <a:rPr lang="en-US" dirty="0"/>
              <a:t>Commitment to place</a:t>
            </a:r>
          </a:p>
          <a:p>
            <a:r>
              <a:rPr lang="en-US" dirty="0"/>
              <a:t>Socially tightly linked</a:t>
            </a:r>
          </a:p>
          <a:p>
            <a:r>
              <a:rPr lang="en-US" dirty="0"/>
              <a:t>Independent spirit of self-help and mutual </a:t>
            </a:r>
            <a:r>
              <a:rPr lang="en-US" dirty="0" smtClean="0"/>
              <a:t>aid</a:t>
            </a:r>
          </a:p>
          <a:p>
            <a:r>
              <a:rPr lang="en-US" dirty="0"/>
              <a:t>Socially tightly linked systems</a:t>
            </a:r>
          </a:p>
          <a:p>
            <a:endParaRPr lang="en-US" dirty="0"/>
          </a:p>
        </p:txBody>
      </p:sp>
      <p:sp>
        <p:nvSpPr>
          <p:cNvPr id="5" name="Text Placeholder 4"/>
          <p:cNvSpPr>
            <a:spLocks noGrp="1"/>
          </p:cNvSpPr>
          <p:nvPr>
            <p:ph type="body" sz="quarter" idx="3"/>
          </p:nvPr>
        </p:nvSpPr>
        <p:spPr>
          <a:xfrm>
            <a:off x="4343400" y="1020762"/>
            <a:ext cx="4800600" cy="639762"/>
          </a:xfrm>
        </p:spPr>
        <p:txBody>
          <a:bodyPr/>
          <a:lstStyle/>
          <a:p>
            <a:pPr algn="ctr"/>
            <a:r>
              <a:rPr lang="en-US" dirty="0"/>
              <a:t>Potential Problems</a:t>
            </a:r>
          </a:p>
        </p:txBody>
      </p:sp>
      <p:sp>
        <p:nvSpPr>
          <p:cNvPr id="6" name="Content Placeholder 5"/>
          <p:cNvSpPr>
            <a:spLocks noGrp="1"/>
          </p:cNvSpPr>
          <p:nvPr>
            <p:ph sz="quarter" idx="4"/>
          </p:nvPr>
        </p:nvSpPr>
        <p:spPr>
          <a:xfrm>
            <a:off x="4343399" y="1676400"/>
            <a:ext cx="4800601" cy="3951288"/>
          </a:xfrm>
        </p:spPr>
        <p:txBody>
          <a:bodyPr/>
          <a:lstStyle/>
          <a:p>
            <a:r>
              <a:rPr lang="en-US" dirty="0"/>
              <a:t>Low population density</a:t>
            </a:r>
          </a:p>
          <a:p>
            <a:r>
              <a:rPr lang="en-US" dirty="0"/>
              <a:t>Distance and isolation</a:t>
            </a:r>
          </a:p>
          <a:p>
            <a:r>
              <a:rPr lang="en-US" dirty="0"/>
              <a:t>Thinner economic margins</a:t>
            </a:r>
          </a:p>
          <a:p>
            <a:r>
              <a:rPr lang="en-US" dirty="0"/>
              <a:t>Older Infrastructure</a:t>
            </a:r>
          </a:p>
          <a:p>
            <a:r>
              <a:rPr lang="en-US" dirty="0"/>
              <a:t>Fewer services</a:t>
            </a:r>
          </a:p>
          <a:p>
            <a:r>
              <a:rPr lang="en-US" dirty="0" smtClean="0"/>
              <a:t>Inequity </a:t>
            </a:r>
            <a:r>
              <a:rPr lang="en-US" dirty="0"/>
              <a:t>of resource allocations </a:t>
            </a:r>
            <a:endParaRPr lang="en-US" dirty="0" smtClean="0"/>
          </a:p>
          <a:p>
            <a:r>
              <a:rPr lang="en-US" dirty="0" smtClean="0"/>
              <a:t>Urban </a:t>
            </a:r>
            <a:r>
              <a:rPr lang="en-US" dirty="0"/>
              <a:t>policy </a:t>
            </a:r>
            <a:r>
              <a:rPr lang="en-US" dirty="0" smtClean="0"/>
              <a:t>bias</a:t>
            </a:r>
            <a:endParaRPr lang="en-US" dirty="0"/>
          </a:p>
        </p:txBody>
      </p:sp>
      <p:pic>
        <p:nvPicPr>
          <p:cNvPr id="5122" name="Picture 2" descr="Ma and Pa Ke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419" y="3962400"/>
            <a:ext cx="1714500" cy="206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44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 dirty="0" smtClean="0">
                <a:solidFill>
                  <a:schemeClr val="bg1"/>
                </a:solidFill>
                <a:effectLst/>
              </a:rPr>
              <a:t>Slide 6 </a:t>
            </a:r>
            <a:r>
              <a:rPr lang="en-US" dirty="0" smtClean="0">
                <a:effectLst/>
              </a:rPr>
              <a:t>The Rural Vision</a:t>
            </a:r>
            <a:endParaRPr lang="en-US" dirty="0">
              <a:effectLst/>
            </a:endParaRPr>
          </a:p>
        </p:txBody>
      </p:sp>
      <p:sp>
        <p:nvSpPr>
          <p:cNvPr id="3" name="Content Placeholder 2"/>
          <p:cNvSpPr>
            <a:spLocks noGrp="1"/>
          </p:cNvSpPr>
          <p:nvPr>
            <p:ph idx="1"/>
          </p:nvPr>
        </p:nvSpPr>
        <p:spPr>
          <a:xfrm>
            <a:off x="304800" y="1295400"/>
            <a:ext cx="4114800" cy="3810000"/>
          </a:xfrm>
        </p:spPr>
        <p:txBody>
          <a:bodyPr>
            <a:normAutofit/>
          </a:bodyPr>
          <a:lstStyle/>
          <a:p>
            <a:r>
              <a:rPr lang="en-US" dirty="0" smtClean="0"/>
              <a:t>Vibrant small towns and rural communities— aided by CILS—in which all residents participate and enjoy a sense of belonging</a:t>
            </a:r>
          </a:p>
          <a:p>
            <a:r>
              <a:rPr lang="en-US" dirty="0" smtClean="0"/>
              <a:t>How do you extend the IL model into un-served or underserved  areas?  </a:t>
            </a:r>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2" descr="Man in wheelchair on sidew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6" y="1600200"/>
            <a:ext cx="3735704" cy="281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00" dirty="0" smtClean="0">
                <a:solidFill>
                  <a:schemeClr val="bg1"/>
                </a:solidFill>
                <a:effectLst/>
              </a:rPr>
              <a:t>Slide 7 </a:t>
            </a:r>
            <a:r>
              <a:rPr lang="en-US" dirty="0" smtClean="0">
                <a:effectLst/>
              </a:rPr>
              <a:t>Many Pathways</a:t>
            </a:r>
            <a:endParaRPr lang="en-US" dirty="0">
              <a:effectLst/>
            </a:endParaRPr>
          </a:p>
        </p:txBody>
      </p:sp>
      <p:sp>
        <p:nvSpPr>
          <p:cNvPr id="4" name="Content Placeholder 3"/>
          <p:cNvSpPr>
            <a:spLocks noGrp="1"/>
          </p:cNvSpPr>
          <p:nvPr>
            <p:ph idx="1"/>
          </p:nvPr>
        </p:nvSpPr>
        <p:spPr>
          <a:xfrm>
            <a:off x="4495800" y="1752600"/>
            <a:ext cx="4495800" cy="2971800"/>
          </a:xfrm>
        </p:spPr>
        <p:txBody>
          <a:bodyPr/>
          <a:lstStyle/>
          <a:p>
            <a:r>
              <a:rPr lang="en-US" dirty="0" smtClean="0"/>
              <a:t>Take as many as you need</a:t>
            </a:r>
          </a:p>
          <a:p>
            <a:r>
              <a:rPr lang="en-US" dirty="0" smtClean="0"/>
              <a:t>Be sure that they fit the local values</a:t>
            </a:r>
            <a:endParaRPr lang="en-US" dirty="0"/>
          </a:p>
        </p:txBody>
      </p:sp>
      <p:pic>
        <p:nvPicPr>
          <p:cNvPr id="4099" name="Picture 3" descr="Fork in the fo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1743075"/>
            <a:ext cx="3995737" cy="248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4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28600"/>
            <a:ext cx="7696200" cy="792162"/>
          </a:xfrm>
        </p:spPr>
        <p:txBody>
          <a:bodyPr/>
          <a:lstStyle/>
          <a:p>
            <a:r>
              <a:rPr lang="en-US" sz="100" dirty="0" smtClean="0">
                <a:solidFill>
                  <a:schemeClr val="bg1"/>
                </a:solidFill>
                <a:effectLst/>
              </a:rPr>
              <a:t>Slide 8</a:t>
            </a:r>
            <a:r>
              <a:rPr lang="en-US" sz="2800" dirty="0" smtClean="0">
                <a:effectLst/>
              </a:rPr>
              <a:t> OUTREACH Approaches</a:t>
            </a:r>
            <a:endParaRPr lang="en-US" sz="2800" dirty="0">
              <a:effectLst/>
            </a:endParaRPr>
          </a:p>
        </p:txBody>
      </p:sp>
      <p:sp>
        <p:nvSpPr>
          <p:cNvPr id="10" name="Content Placeholder 9"/>
          <p:cNvSpPr>
            <a:spLocks noGrp="1"/>
          </p:cNvSpPr>
          <p:nvPr>
            <p:ph sz="half" idx="1"/>
          </p:nvPr>
        </p:nvSpPr>
        <p:spPr>
          <a:xfrm>
            <a:off x="304800" y="838200"/>
            <a:ext cx="4229100" cy="5029200"/>
          </a:xfrm>
        </p:spPr>
        <p:txBody>
          <a:bodyPr>
            <a:normAutofit/>
          </a:bodyPr>
          <a:lstStyle/>
          <a:p>
            <a:endParaRPr lang="en-US" dirty="0" smtClean="0"/>
          </a:p>
          <a:p>
            <a:r>
              <a:rPr lang="en-US" dirty="0" smtClean="0"/>
              <a:t>Mentored Satellite</a:t>
            </a:r>
          </a:p>
          <a:p>
            <a:r>
              <a:rPr lang="en-US" dirty="0" smtClean="0"/>
              <a:t>Branch Office</a:t>
            </a:r>
          </a:p>
          <a:p>
            <a:r>
              <a:rPr lang="en-US" dirty="0" smtClean="0"/>
              <a:t>Outreach Office</a:t>
            </a:r>
          </a:p>
          <a:p>
            <a:r>
              <a:rPr lang="en-US" dirty="0" smtClean="0"/>
              <a:t>Out-stationing</a:t>
            </a:r>
          </a:p>
          <a:p>
            <a:r>
              <a:rPr lang="en-US" dirty="0" smtClean="0"/>
              <a:t>Circuit Rider</a:t>
            </a:r>
          </a:p>
          <a:p>
            <a:r>
              <a:rPr lang="en-US" dirty="0" smtClean="0"/>
              <a:t>Local Support Groups and Contacts</a:t>
            </a:r>
            <a:endParaRPr lang="en-US" dirty="0"/>
          </a:p>
        </p:txBody>
      </p:sp>
      <p:sp>
        <p:nvSpPr>
          <p:cNvPr id="11" name="Content Placeholder 10"/>
          <p:cNvSpPr>
            <a:spLocks noGrp="1"/>
          </p:cNvSpPr>
          <p:nvPr>
            <p:ph sz="half" idx="2"/>
          </p:nvPr>
        </p:nvSpPr>
        <p:spPr>
          <a:xfrm>
            <a:off x="4686300" y="838200"/>
            <a:ext cx="4229100" cy="5029200"/>
          </a:xfrm>
        </p:spPr>
        <p:txBody>
          <a:bodyPr>
            <a:normAutofit/>
          </a:bodyPr>
          <a:lstStyle/>
          <a:p>
            <a:endParaRPr lang="en-US" dirty="0" smtClean="0"/>
          </a:p>
          <a:p>
            <a:r>
              <a:rPr lang="en-US" dirty="0" smtClean="0"/>
              <a:t>Surrogate Providers</a:t>
            </a:r>
          </a:p>
          <a:p>
            <a:r>
              <a:rPr lang="en-US" dirty="0" smtClean="0"/>
              <a:t>Virtual CIL</a:t>
            </a:r>
          </a:p>
          <a:p>
            <a:r>
              <a:rPr lang="en-US" dirty="0" smtClean="0"/>
              <a:t>Cooperatives</a:t>
            </a:r>
          </a:p>
          <a:p>
            <a:r>
              <a:rPr lang="en-US" dirty="0" smtClean="0"/>
              <a:t>Community Education and Awareness</a:t>
            </a:r>
          </a:p>
          <a:p>
            <a:r>
              <a:rPr lang="en-US" dirty="0" smtClean="0">
                <a:solidFill>
                  <a:srgbClr val="008000"/>
                </a:solidFill>
              </a:rPr>
              <a:t>Community Development</a:t>
            </a:r>
          </a:p>
        </p:txBody>
      </p:sp>
    </p:spTree>
    <p:extLst>
      <p:ext uri="{BB962C8B-B14F-4D97-AF65-F5344CB8AC3E}">
        <p14:creationId xmlns:p14="http://schemas.microsoft.com/office/powerpoint/2010/main" val="23690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50838"/>
            <a:ext cx="8763000" cy="792162"/>
          </a:xfrm>
        </p:spPr>
        <p:txBody>
          <a:bodyPr/>
          <a:lstStyle/>
          <a:p>
            <a:r>
              <a:rPr lang="en-US" sz="100" dirty="0" smtClean="0">
                <a:solidFill>
                  <a:schemeClr val="bg1"/>
                </a:solidFill>
                <a:effectLst/>
              </a:rPr>
              <a:t>Slide 9 </a:t>
            </a:r>
            <a:r>
              <a:rPr lang="en-US" dirty="0" smtClean="0">
                <a:effectLst/>
              </a:rPr>
              <a:t>Rural Independent Living is Community   Development —A Strategy Using All Approaches</a:t>
            </a:r>
            <a:endParaRPr lang="en-US" dirty="0">
              <a:effectLst/>
            </a:endParaRPr>
          </a:p>
        </p:txBody>
      </p:sp>
      <p:sp>
        <p:nvSpPr>
          <p:cNvPr id="8" name="Content Placeholder 7"/>
          <p:cNvSpPr>
            <a:spLocks noGrp="1"/>
          </p:cNvSpPr>
          <p:nvPr>
            <p:ph idx="1"/>
          </p:nvPr>
        </p:nvSpPr>
        <p:spPr>
          <a:xfrm>
            <a:off x="228600" y="1600200"/>
            <a:ext cx="8610600" cy="4876800"/>
          </a:xfrm>
        </p:spPr>
        <p:txBody>
          <a:bodyPr/>
          <a:lstStyle/>
          <a:p>
            <a:r>
              <a:rPr lang="en-US" sz="2800" dirty="0" smtClean="0"/>
              <a:t>IL Emphasizes the Environment</a:t>
            </a:r>
          </a:p>
          <a:p>
            <a:r>
              <a:rPr lang="en-US" sz="2800" dirty="0" smtClean="0"/>
              <a:t>Environment Means Community</a:t>
            </a:r>
          </a:p>
          <a:p>
            <a:r>
              <a:rPr lang="en-US" sz="2800" dirty="0" smtClean="0"/>
              <a:t>Advocacy to Change the Environment Means Advocacy to Change the Community</a:t>
            </a:r>
          </a:p>
          <a:p>
            <a:r>
              <a:rPr lang="en-US" sz="2800" dirty="0" smtClean="0"/>
              <a:t>There are many approaches and tools for community development.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9515</TotalTime>
  <Words>2921</Words>
  <Application>Microsoft Office PowerPoint</Application>
  <PresentationFormat>On-screen Show (4:3)</PresentationFormat>
  <Paragraphs>458</Paragraphs>
  <Slides>48</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Arial Rounded MT Bold</vt:lpstr>
      <vt:lpstr>Calibri</vt:lpstr>
      <vt:lpstr>Tahoma</vt:lpstr>
      <vt:lpstr>Times New Roman</vt:lpstr>
      <vt:lpstr>Wingdings 2</vt:lpstr>
      <vt:lpstr>Default Design</vt:lpstr>
      <vt:lpstr>PowerPoint Presentation</vt:lpstr>
      <vt:lpstr>Slide 2 Plan for Session</vt:lpstr>
      <vt:lpstr>Slide 3 Independent Living  </vt:lpstr>
      <vt:lpstr>Slide 4 Rural America</vt:lpstr>
      <vt:lpstr>Slide 5 Some Basic Rural Dimensions</vt:lpstr>
      <vt:lpstr>Slide 6 The Rural Vision</vt:lpstr>
      <vt:lpstr>Slide 7 Many Pathways</vt:lpstr>
      <vt:lpstr>Slide 8 OUTREACH Approaches</vt:lpstr>
      <vt:lpstr>Slide 9 Rural Independent Living is Community   Development —A Strategy Using All Approaches</vt:lpstr>
      <vt:lpstr>Slide 10 Tools  People  Use</vt:lpstr>
      <vt:lpstr> Slide 11 Rural Community Development and Independent Living </vt:lpstr>
      <vt:lpstr>Slide 12 Questions and Answers</vt:lpstr>
      <vt:lpstr>Slide 13 Definitions of Community</vt:lpstr>
      <vt:lpstr>Slide 14 Disability Concerns in Rural America</vt:lpstr>
      <vt:lpstr>Slide 15 Rural Community Advocacy is Different</vt:lpstr>
      <vt:lpstr>Slide 16 Rural America Context </vt:lpstr>
      <vt:lpstr>Slide 17 Community Development </vt:lpstr>
      <vt:lpstr>Slide 18 1 QUESTION and 2 PRINCIPLES</vt:lpstr>
      <vt:lpstr>Slide 19 Questions and Answers</vt:lpstr>
      <vt:lpstr> Slide 20 Concerns Report Method (CRM)  </vt:lpstr>
      <vt:lpstr>Slide 21 CRM Flowchart</vt:lpstr>
      <vt:lpstr>Slide 22 Concerns Report Process</vt:lpstr>
      <vt:lpstr>Slide 23 Sample Concerns Menu Items</vt:lpstr>
      <vt:lpstr>Slide 24 Sample Survey Items</vt:lpstr>
      <vt:lpstr>Slide 25 Sample Meeting Agenda</vt:lpstr>
      <vt:lpstr>Slide 26 Sample Report with Assignments</vt:lpstr>
      <vt:lpstr>Slide 27 Establish IL in Un-served Rural Areas by Facilitating Working Together to Build Sustainable Community for Everyone</vt:lpstr>
      <vt:lpstr>Slide 28 Questions and Answers</vt:lpstr>
      <vt:lpstr>Slide 29 Summit Independent Living Center, Inc. </vt:lpstr>
      <vt:lpstr>Slide 30 Background and Overview</vt:lpstr>
      <vt:lpstr>Slide 31 Background and Overview, cont’d.</vt:lpstr>
      <vt:lpstr>Slide 32 Concerns Report Method Goals</vt:lpstr>
      <vt:lpstr>Slide 33 Concerns Report Method Goals, cont’d.</vt:lpstr>
      <vt:lpstr>Slide 34 Concerns Report Method—Survey Summary</vt:lpstr>
      <vt:lpstr>Slide 35 Consumer Survey </vt:lpstr>
      <vt:lpstr> Slide 36 Provider Survey   </vt:lpstr>
      <vt:lpstr>Slide 37 Survey Results &amp; Next Steps</vt:lpstr>
      <vt:lpstr>Slide 38 Planning and Action Committees</vt:lpstr>
      <vt:lpstr>Slide 39 System Change Initiatives Addressed</vt:lpstr>
      <vt:lpstr>Slide 40 Outcomes</vt:lpstr>
      <vt:lpstr>Slide 41 Outcomes, cont’d.</vt:lpstr>
      <vt:lpstr>Slide 42 Outcomes, cont’d. 2</vt:lpstr>
      <vt:lpstr>Slide 43 Tips and Strategies</vt:lpstr>
      <vt:lpstr>Slide 44 Tips and Strategies, cont’d.</vt:lpstr>
      <vt:lpstr>Slide 45 Questions and Answers</vt:lpstr>
      <vt:lpstr>Slide 46 For More Information</vt:lpstr>
      <vt:lpstr>Slide 47 Wrap Up and Evaluation</vt:lpstr>
      <vt:lpstr>Slide 48 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eubanks</dc:creator>
  <cp:lastModifiedBy>Eubanks, Carol</cp:lastModifiedBy>
  <cp:revision>252</cp:revision>
  <cp:lastPrinted>2013-08-02T13:46:24Z</cp:lastPrinted>
  <dcterms:created xsi:type="dcterms:W3CDTF">2012-08-02T01:10:30Z</dcterms:created>
  <dcterms:modified xsi:type="dcterms:W3CDTF">2013-08-15T16:28:07Z</dcterms:modified>
</cp:coreProperties>
</file>