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9"/>
  </p:notesMasterIdLst>
  <p:handoutMasterIdLst>
    <p:handoutMasterId r:id="rId20"/>
  </p:handoutMasterIdLst>
  <p:sldIdLst>
    <p:sldId id="262" r:id="rId2"/>
    <p:sldId id="414" r:id="rId3"/>
    <p:sldId id="263" r:id="rId4"/>
    <p:sldId id="395" r:id="rId5"/>
    <p:sldId id="413" r:id="rId6"/>
    <p:sldId id="401" r:id="rId7"/>
    <p:sldId id="412" r:id="rId8"/>
    <p:sldId id="415" r:id="rId9"/>
    <p:sldId id="416" r:id="rId10"/>
    <p:sldId id="417" r:id="rId11"/>
    <p:sldId id="418" r:id="rId12"/>
    <p:sldId id="439" r:id="rId13"/>
    <p:sldId id="440" r:id="rId14"/>
    <p:sldId id="419" r:id="rId15"/>
    <p:sldId id="405" r:id="rId16"/>
    <p:sldId id="402" r:id="rId17"/>
    <p:sldId id="281" r:id="rId18"/>
  </p:sldIdLst>
  <p:sldSz cx="10058400" cy="7772400"/>
  <p:notesSz cx="7010400" cy="92964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2D84710-02B3-7FE4-2256-E85EE37162EF}" name="Paula McElwee" initials="PM" userId="4e650acbddea7669" providerId="Windows Live"/>
  <p188:author id="{BB96F84A-45BC-A233-DC6F-38B58FAF81B9}" name="Carol Eubanks" initials="CE" userId="75585efcf1069a26"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urtis, Brooke" initials="CB" lastIdx="18" clrIdx="0">
    <p:extLst>
      <p:ext uri="{19B8F6BF-5375-455C-9EA6-DF929625EA0E}">
        <p15:presenceInfo xmlns:p15="http://schemas.microsoft.com/office/powerpoint/2012/main" userId="S-1-5-21-2125796797-660828019-1501187911-650089" providerId="AD"/>
      </p:ext>
    </p:extLst>
  </p:cmAuthor>
  <p:cmAuthor id="2" name="Carol Eubanks" initials="CE" lastIdx="11" clrIdx="1">
    <p:extLst>
      <p:ext uri="{19B8F6BF-5375-455C-9EA6-DF929625EA0E}">
        <p15:presenceInfo xmlns:p15="http://schemas.microsoft.com/office/powerpoint/2012/main" userId="75585efcf1069a26" providerId="Windows Live"/>
      </p:ext>
    </p:extLst>
  </p:cmAuthor>
  <p:cmAuthor id="3" name="Vicki Smith" initials="VS" lastIdx="1" clrIdx="2">
    <p:extLst>
      <p:ext uri="{19B8F6BF-5375-455C-9EA6-DF929625EA0E}">
        <p15:presenceInfo xmlns:p15="http://schemas.microsoft.com/office/powerpoint/2012/main" userId="Vicki Smi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9" autoAdjust="0"/>
    <p:restoredTop sz="86318" autoAdjust="0"/>
  </p:normalViewPr>
  <p:slideViewPr>
    <p:cSldViewPr>
      <p:cViewPr varScale="1">
        <p:scale>
          <a:sx n="63" d="100"/>
          <a:sy n="63" d="100"/>
        </p:scale>
        <p:origin x="1157" y="53"/>
      </p:cViewPr>
      <p:guideLst>
        <p:guide orient="horz" pos="2448"/>
        <p:guide pos="3168"/>
      </p:guideLst>
    </p:cSldViewPr>
  </p:slideViewPr>
  <p:outlineViewPr>
    <p:cViewPr>
      <p:scale>
        <a:sx n="33" d="100"/>
        <a:sy n="33" d="100"/>
      </p:scale>
      <p:origin x="0" y="-27893"/>
    </p:cViewPr>
  </p:outlineViewPr>
  <p:notesTextViewPr>
    <p:cViewPr>
      <p:scale>
        <a:sx n="1" d="1"/>
        <a:sy n="1" d="1"/>
      </p:scale>
      <p:origin x="0" y="0"/>
    </p:cViewPr>
  </p:notesTextViewPr>
  <p:sorterViewPr>
    <p:cViewPr varScale="1">
      <p:scale>
        <a:sx n="1" d="1"/>
        <a:sy n="1" d="1"/>
      </p:scale>
      <p:origin x="0" y="-2995"/>
    </p:cViewPr>
  </p:sorterViewPr>
  <p:notesViewPr>
    <p:cSldViewPr>
      <p:cViewPr varScale="1">
        <p:scale>
          <a:sx n="40" d="100"/>
          <a:sy n="40" d="100"/>
        </p:scale>
        <p:origin x="2347" y="3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35EDD98-0BE7-4947-A387-4990F7AFBD5B}" type="datetimeFigureOut">
              <a:rPr lang="en-US" smtClean="0"/>
              <a:t>5/18/2023</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15F497E-2CFB-4B9B-B204-045FD3ACCA08}" type="slidenum">
              <a:rPr lang="en-US" smtClean="0"/>
              <a:t>‹#›</a:t>
            </a:fld>
            <a:endParaRPr lang="en-US" dirty="0"/>
          </a:p>
        </p:txBody>
      </p:sp>
    </p:spTree>
    <p:extLst>
      <p:ext uri="{BB962C8B-B14F-4D97-AF65-F5344CB8AC3E}">
        <p14:creationId xmlns:p14="http://schemas.microsoft.com/office/powerpoint/2010/main" val="3899735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B87D9D1-A72C-4980-BA97-6D821C250A20}" type="datetimeFigureOut">
              <a:rPr lang="en-US" smtClean="0"/>
              <a:t>5/18/2023</a:t>
            </a:fld>
            <a:endParaRPr lang="en-US" dirty="0"/>
          </a:p>
        </p:txBody>
      </p:sp>
      <p:sp>
        <p:nvSpPr>
          <p:cNvPr id="4" name="Slide Image Placeholder 3"/>
          <p:cNvSpPr>
            <a:spLocks noGrp="1" noRot="1" noChangeAspect="1"/>
          </p:cNvSpPr>
          <p:nvPr>
            <p:ph type="sldImg" idx="2"/>
          </p:nvPr>
        </p:nvSpPr>
        <p:spPr>
          <a:xfrm>
            <a:off x="1249363" y="696913"/>
            <a:ext cx="4511675"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F40FD86-9BCF-4886-A05C-E17597BA8168}" type="slidenum">
              <a:rPr lang="en-US" smtClean="0"/>
              <a:t>‹#›</a:t>
            </a:fld>
            <a:endParaRPr lang="en-US" dirty="0"/>
          </a:p>
        </p:txBody>
      </p:sp>
    </p:spTree>
    <p:extLst>
      <p:ext uri="{BB962C8B-B14F-4D97-AF65-F5344CB8AC3E}">
        <p14:creationId xmlns:p14="http://schemas.microsoft.com/office/powerpoint/2010/main" val="572508534"/>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a:t>
            </a:fld>
            <a:endParaRPr lang="en-US" dirty="0"/>
          </a:p>
        </p:txBody>
      </p:sp>
    </p:spTree>
    <p:extLst>
      <p:ext uri="{BB962C8B-B14F-4D97-AF65-F5344CB8AC3E}">
        <p14:creationId xmlns:p14="http://schemas.microsoft.com/office/powerpoint/2010/main" val="509539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10</a:t>
            </a:fld>
            <a:endParaRPr lang="en-US" dirty="0"/>
          </a:p>
        </p:txBody>
      </p:sp>
    </p:spTree>
    <p:extLst>
      <p:ext uri="{BB962C8B-B14F-4D97-AF65-F5344CB8AC3E}">
        <p14:creationId xmlns:p14="http://schemas.microsoft.com/office/powerpoint/2010/main" val="28968943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lang="en-US" dirty="0"/>
              <a:t>Follow up Question: Have you faced attitudinal barriers to this work and how did you overcome this challenge? </a:t>
            </a:r>
          </a:p>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11</a:t>
            </a:fld>
            <a:endParaRPr lang="en-US" dirty="0"/>
          </a:p>
        </p:txBody>
      </p:sp>
    </p:spTree>
    <p:extLst>
      <p:ext uri="{BB962C8B-B14F-4D97-AF65-F5344CB8AC3E}">
        <p14:creationId xmlns:p14="http://schemas.microsoft.com/office/powerpoint/2010/main" val="361522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12</a:t>
            </a:fld>
            <a:endParaRPr lang="en-US" dirty="0"/>
          </a:p>
        </p:txBody>
      </p:sp>
    </p:spTree>
    <p:extLst>
      <p:ext uri="{BB962C8B-B14F-4D97-AF65-F5344CB8AC3E}">
        <p14:creationId xmlns:p14="http://schemas.microsoft.com/office/powerpoint/2010/main" val="3694443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13</a:t>
            </a:fld>
            <a:endParaRPr lang="en-US" dirty="0"/>
          </a:p>
        </p:txBody>
      </p:sp>
    </p:spTree>
    <p:extLst>
      <p:ext uri="{BB962C8B-B14F-4D97-AF65-F5344CB8AC3E}">
        <p14:creationId xmlns:p14="http://schemas.microsoft.com/office/powerpoint/2010/main" val="35360239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14</a:t>
            </a:fld>
            <a:endParaRPr lang="en-US" dirty="0"/>
          </a:p>
        </p:txBody>
      </p:sp>
    </p:spTree>
    <p:extLst>
      <p:ext uri="{BB962C8B-B14F-4D97-AF65-F5344CB8AC3E}">
        <p14:creationId xmlns:p14="http://schemas.microsoft.com/office/powerpoint/2010/main" val="10532281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15</a:t>
            </a:fld>
            <a:endParaRPr lang="en-US" dirty="0"/>
          </a:p>
        </p:txBody>
      </p:sp>
    </p:spTree>
    <p:extLst>
      <p:ext uri="{BB962C8B-B14F-4D97-AF65-F5344CB8AC3E}">
        <p14:creationId xmlns:p14="http://schemas.microsoft.com/office/powerpoint/2010/main" val="1578499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16</a:t>
            </a:fld>
            <a:endParaRPr lang="en-US" dirty="0"/>
          </a:p>
        </p:txBody>
      </p:sp>
    </p:spTree>
    <p:extLst>
      <p:ext uri="{BB962C8B-B14F-4D97-AF65-F5344CB8AC3E}">
        <p14:creationId xmlns:p14="http://schemas.microsoft.com/office/powerpoint/2010/main" val="21706424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17</a:t>
            </a:fld>
            <a:endParaRPr lang="en-US" dirty="0"/>
          </a:p>
        </p:txBody>
      </p:sp>
    </p:spTree>
    <p:extLst>
      <p:ext uri="{BB962C8B-B14F-4D97-AF65-F5344CB8AC3E}">
        <p14:creationId xmlns:p14="http://schemas.microsoft.com/office/powerpoint/2010/main" val="620368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a:t>
            </a:fld>
            <a:endParaRPr lang="en-US" dirty="0"/>
          </a:p>
        </p:txBody>
      </p:sp>
    </p:spTree>
    <p:extLst>
      <p:ext uri="{BB962C8B-B14F-4D97-AF65-F5344CB8AC3E}">
        <p14:creationId xmlns:p14="http://schemas.microsoft.com/office/powerpoint/2010/main" val="3364464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a:t>
            </a:fld>
            <a:endParaRPr lang="en-US" dirty="0"/>
          </a:p>
        </p:txBody>
      </p:sp>
    </p:spTree>
    <p:extLst>
      <p:ext uri="{BB962C8B-B14F-4D97-AF65-F5344CB8AC3E}">
        <p14:creationId xmlns:p14="http://schemas.microsoft.com/office/powerpoint/2010/main" val="5983395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4</a:t>
            </a:fld>
            <a:endParaRPr lang="en-US" dirty="0"/>
          </a:p>
        </p:txBody>
      </p:sp>
    </p:spTree>
    <p:extLst>
      <p:ext uri="{BB962C8B-B14F-4D97-AF65-F5344CB8AC3E}">
        <p14:creationId xmlns:p14="http://schemas.microsoft.com/office/powerpoint/2010/main" val="36414414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5</a:t>
            </a:fld>
            <a:endParaRPr lang="en-US" dirty="0"/>
          </a:p>
        </p:txBody>
      </p:sp>
    </p:spTree>
    <p:extLst>
      <p:ext uri="{BB962C8B-B14F-4D97-AF65-F5344CB8AC3E}">
        <p14:creationId xmlns:p14="http://schemas.microsoft.com/office/powerpoint/2010/main" val="1056110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6</a:t>
            </a:fld>
            <a:endParaRPr lang="en-US" dirty="0"/>
          </a:p>
        </p:txBody>
      </p:sp>
    </p:spTree>
    <p:extLst>
      <p:ext uri="{BB962C8B-B14F-4D97-AF65-F5344CB8AC3E}">
        <p14:creationId xmlns:p14="http://schemas.microsoft.com/office/powerpoint/2010/main" val="34593811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7</a:t>
            </a:fld>
            <a:endParaRPr lang="en-US" dirty="0"/>
          </a:p>
        </p:txBody>
      </p:sp>
    </p:spTree>
    <p:extLst>
      <p:ext uri="{BB962C8B-B14F-4D97-AF65-F5344CB8AC3E}">
        <p14:creationId xmlns:p14="http://schemas.microsoft.com/office/powerpoint/2010/main" val="53256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8</a:t>
            </a:fld>
            <a:endParaRPr lang="en-US" dirty="0"/>
          </a:p>
        </p:txBody>
      </p:sp>
    </p:spTree>
    <p:extLst>
      <p:ext uri="{BB962C8B-B14F-4D97-AF65-F5344CB8AC3E}">
        <p14:creationId xmlns:p14="http://schemas.microsoft.com/office/powerpoint/2010/main" val="11643698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9</a:t>
            </a:fld>
            <a:endParaRPr lang="en-US" dirty="0"/>
          </a:p>
        </p:txBody>
      </p:sp>
    </p:spTree>
    <p:extLst>
      <p:ext uri="{BB962C8B-B14F-4D97-AF65-F5344CB8AC3E}">
        <p14:creationId xmlns:p14="http://schemas.microsoft.com/office/powerpoint/2010/main" val="887131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57300" y="1828800"/>
            <a:ext cx="7543800" cy="1828800"/>
          </a:xfrm>
        </p:spPr>
        <p:txBody>
          <a:bodyPr anchor="b">
            <a:normAutofit/>
          </a:bodyPr>
          <a:lstStyle>
            <a:lvl1pPr algn="ctr">
              <a:defRPr sz="3600"/>
            </a:lvl1pPr>
          </a:lstStyle>
          <a:p>
            <a:r>
              <a:rPr lang="en-US" dirty="0"/>
              <a:t>Click to edit Master title style</a:t>
            </a:r>
          </a:p>
        </p:txBody>
      </p:sp>
      <p:sp>
        <p:nvSpPr>
          <p:cNvPr id="3" name="Subtitle 2"/>
          <p:cNvSpPr>
            <a:spLocks noGrp="1"/>
          </p:cNvSpPr>
          <p:nvPr>
            <p:ph type="subTitle" idx="1"/>
          </p:nvPr>
        </p:nvSpPr>
        <p:spPr>
          <a:xfrm>
            <a:off x="1257300" y="4083050"/>
            <a:ext cx="7543800" cy="1876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876736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92150" y="381000"/>
            <a:ext cx="8985250" cy="914401"/>
          </a:xfrm>
        </p:spPr>
        <p:txBody>
          <a:bodyPr/>
          <a:lstStyle>
            <a:lvl1pPr>
              <a:defRPr>
                <a:solidFill>
                  <a:srgbClr val="333399"/>
                </a:solidFill>
              </a:defRPr>
            </a:lvl1pPr>
          </a:lstStyle>
          <a:p>
            <a:r>
              <a:rPr lang="en-US" dirty="0"/>
              <a:t>Click to Edit Master Title Style</a:t>
            </a:r>
          </a:p>
        </p:txBody>
      </p:sp>
      <p:sp>
        <p:nvSpPr>
          <p:cNvPr id="3" name="Content Placeholder 2"/>
          <p:cNvSpPr>
            <a:spLocks noGrp="1"/>
          </p:cNvSpPr>
          <p:nvPr>
            <p:ph idx="1"/>
          </p:nvPr>
        </p:nvSpPr>
        <p:spPr>
          <a:xfrm>
            <a:off x="692150" y="1447800"/>
            <a:ext cx="8756650" cy="5237162"/>
          </a:xfrm>
        </p:spPr>
        <p:txBody>
          <a:bodyPr>
            <a:normAutofit/>
          </a:bodyPr>
          <a:lstStyle>
            <a:lvl1pPr>
              <a:defRPr sz="2800"/>
            </a:lvl1pPr>
            <a:lvl2pPr>
              <a:defRPr sz="2800"/>
            </a:lvl2pPr>
            <a:lvl3pPr>
              <a:defRPr sz="2800"/>
            </a:lvl3pPr>
            <a:lvl4pPr>
              <a:defRPr sz="2800"/>
            </a:lvl4pPr>
            <a:lvl5pPr>
              <a:defRPr sz="2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7696200" y="838200"/>
            <a:ext cx="668337" cy="414338"/>
          </a:xfrm>
        </p:spPr>
        <p:txBody>
          <a:bodyPr/>
          <a:lstStyle>
            <a:lvl1pPr>
              <a:defRPr sz="1000">
                <a:solidFill>
                  <a:schemeClr val="bg2"/>
                </a:solidFill>
              </a:defRPr>
            </a:lvl1pPr>
          </a:lstStyle>
          <a:p>
            <a:r>
              <a:rPr lang="en-US" dirty="0"/>
              <a:t>Slide </a:t>
            </a:r>
            <a:fld id="{45AF61AB-B0DD-4F9C-9F8E-E57A609D99F7}" type="slidenum">
              <a:rPr lang="en-US" smtClean="0"/>
              <a:pPr/>
              <a:t>‹#›</a:t>
            </a:fld>
            <a:endParaRPr lang="en-US" dirty="0"/>
          </a:p>
        </p:txBody>
      </p:sp>
    </p:spTree>
    <p:extLst>
      <p:ext uri="{BB962C8B-B14F-4D97-AF65-F5344CB8AC3E}">
        <p14:creationId xmlns:p14="http://schemas.microsoft.com/office/powerpoint/2010/main" val="106841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2150" y="2068513"/>
            <a:ext cx="4260850" cy="4932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5400" y="2068513"/>
            <a:ext cx="4260850" cy="4932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p:nvPr userDrawn="1"/>
        </p:nvSpPr>
        <p:spPr>
          <a:xfrm>
            <a:off x="692150" y="7250668"/>
            <a:ext cx="4108450" cy="2308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7312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150" y="414338"/>
            <a:ext cx="8675688" cy="1501775"/>
          </a:xfrm>
        </p:spPr>
        <p:txBody>
          <a:bodyPr/>
          <a:lstStyle/>
          <a:p>
            <a:r>
              <a:rPr lang="en-US" dirty="0"/>
              <a:t>Click to edit Master title style</a:t>
            </a:r>
          </a:p>
        </p:txBody>
      </p:sp>
      <p:sp>
        <p:nvSpPr>
          <p:cNvPr id="3" name="Text Placeholder 2"/>
          <p:cNvSpPr>
            <a:spLocks noGrp="1"/>
          </p:cNvSpPr>
          <p:nvPr>
            <p:ph type="body" idx="1"/>
          </p:nvPr>
        </p:nvSpPr>
        <p:spPr>
          <a:xfrm>
            <a:off x="692150" y="1905000"/>
            <a:ext cx="425608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92150" y="2838450"/>
            <a:ext cx="4256088"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92700" y="1905000"/>
            <a:ext cx="427513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92700" y="2838450"/>
            <a:ext cx="4275138"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692150" y="7250668"/>
            <a:ext cx="4108450" cy="2308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43666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2150" y="609599"/>
            <a:ext cx="8674100" cy="91440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92150" y="1752600"/>
            <a:ext cx="8674100" cy="49323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7467600" y="7125451"/>
            <a:ext cx="2262187" cy="414338"/>
          </a:xfrm>
          <a:prstGeom prst="rect">
            <a:avLst/>
          </a:prstGeom>
        </p:spPr>
        <p:txBody>
          <a:bodyPr vert="horz" lIns="91440" tIns="45720" rIns="91440" bIns="45720" rtlCol="0" anchor="ctr"/>
          <a:lstStyle>
            <a:lvl1pPr algn="r">
              <a:defRPr sz="1400">
                <a:solidFill>
                  <a:schemeClr val="tx1"/>
                </a:solidFill>
              </a:defRPr>
            </a:lvl1pPr>
          </a:lstStyle>
          <a:p>
            <a:fld id="{45AF61AB-B0DD-4F9C-9F8E-E57A609D99F7}" type="slidenum">
              <a:rPr lang="en-US" smtClean="0"/>
              <a:pPr/>
              <a:t>‹#›</a:t>
            </a:fld>
            <a:endParaRPr lang="en-US" dirty="0"/>
          </a:p>
        </p:txBody>
      </p:sp>
      <p:pic>
        <p:nvPicPr>
          <p:cNvPr id="8" name="Picture 7" descr="ILRU logo - ilru red block letters with blue &quot;eyebrow&quot; over it"/>
          <p:cNvPicPr>
            <a:picLocks noChangeAspect="1"/>
          </p:cNvPicPr>
          <p:nvPr userDrawn="1"/>
        </p:nvPicPr>
        <p:blipFill>
          <a:blip r:embed="rId6" cstate="print"/>
          <a:stretch>
            <a:fillRect/>
          </a:stretch>
        </p:blipFill>
        <p:spPr>
          <a:xfrm>
            <a:off x="4847431" y="7066280"/>
            <a:ext cx="838200" cy="401320"/>
          </a:xfrm>
          <a:prstGeom prst="rect">
            <a:avLst/>
          </a:prstGeom>
        </p:spPr>
      </p:pic>
      <p:sp>
        <p:nvSpPr>
          <p:cNvPr id="7" name="Rectangle 6"/>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
        <p:nvSpPr>
          <p:cNvPr id="4" name="Slide Number Placeholder 5">
            <a:extLst>
              <a:ext uri="{FF2B5EF4-FFF2-40B4-BE49-F238E27FC236}">
                <a16:creationId xmlns:a16="http://schemas.microsoft.com/office/drawing/2014/main" id="{47FE9E97-D4B8-4E27-F7CE-E327128D044A}"/>
              </a:ext>
            </a:extLst>
          </p:cNvPr>
          <p:cNvSpPr txBox="1">
            <a:spLocks/>
          </p:cNvSpPr>
          <p:nvPr userDrawn="1"/>
        </p:nvSpPr>
        <p:spPr>
          <a:xfrm>
            <a:off x="692150" y="609599"/>
            <a:ext cx="1136650" cy="304801"/>
          </a:xfrm>
          <a:prstGeom prst="rect">
            <a:avLst/>
          </a:prstGeom>
        </p:spPr>
        <p:txBody>
          <a:bodyPr vert="horz" lIns="91440" tIns="45720" rIns="91440" bIns="45720" rtlCol="0" anchor="ctr"/>
          <a:lstStyle>
            <a:defPPr>
              <a:defRPr lang="en-US"/>
            </a:defPPr>
            <a:lvl1pPr marL="0" algn="r" defTabSz="1018824" rtl="0" eaLnBrk="1" latinLnBrk="0" hangingPunct="1">
              <a:defRPr sz="14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dirty="0">
                <a:solidFill>
                  <a:schemeClr val="bg1"/>
                </a:solidFill>
              </a:rPr>
              <a:t>Slide </a:t>
            </a:r>
            <a:fld id="{45AF61AB-B0DD-4F9C-9F8E-E57A609D99F7}"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4207471286"/>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5" r:id="rId3"/>
    <p:sldLayoutId id="2147483656" r:id="rId4"/>
  </p:sldLayoutIdLst>
  <p:txStyles>
    <p:titleStyle>
      <a:lvl1pPr algn="l" defTabSz="914400" rtl="0" eaLnBrk="1" latinLnBrk="0" hangingPunct="1">
        <a:lnSpc>
          <a:spcPct val="90000"/>
        </a:lnSpc>
        <a:spcBef>
          <a:spcPct val="0"/>
        </a:spcBef>
        <a:buNone/>
        <a:defRPr sz="2800" b="1" kern="1200">
          <a:solidFill>
            <a:srgbClr val="333399"/>
          </a:solidFill>
          <a:latin typeface="Verdana" panose="020B0604030504040204" pitchFamily="34" charset="0"/>
          <a:ea typeface="Verdana" panose="020B0604030504040204" pitchFamily="34"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chemeClr val="tx1"/>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Verdana" panose="020B0604030504040204" pitchFamily="34" charset="0"/>
          <a:ea typeface="Verdana" panose="020B0604030504040204" pitchFamily="34"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Verdana" panose="020B0604030504040204" pitchFamily="34" charset="0"/>
          <a:ea typeface="Verdana" panose="020B0604030504040204" pitchFamily="34"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Verdana" panose="020B0604030504040204" pitchFamily="34" charset="0"/>
          <a:ea typeface="Verdana" panose="020B0604030504040204" pitchFamily="34"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Verdana" panose="020B0604030504040204" pitchFamily="34" charset="0"/>
          <a:ea typeface="Verdana" panose="020B060403050404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tmorris@ciljacksonville.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mailto:dominiqued@ECNV.org" TargetMode="External"/><Relationship Id="rId4" Type="http://schemas.openxmlformats.org/officeDocument/2006/relationships/hyperlink" Target="mailto:kelsey@swilc.org"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uthtmc.az1.qualtrics.com/jfe/form/SV_2gYJIoZUXCeUXOu"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uthtmc.az1.qualtrics.com/jfe/form/SV_72mFF5acgBqb9ae"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uthtmc.az1.qualtrics.com/jfe/form/SV_2gYJIoZUXCeUXOu"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uthtmc.az1.qualtrics.com/jfe/form/SV_72mFF5acgBqb9ae"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92150" y="838200"/>
            <a:ext cx="8756650" cy="5791200"/>
          </a:xfrm>
        </p:spPr>
        <p:txBody>
          <a:bodyPr>
            <a:normAutofit fontScale="92500" lnSpcReduction="10000"/>
          </a:bodyPr>
          <a:lstStyle/>
          <a:p>
            <a:pPr marL="0" indent="0" algn="ctr">
              <a:buNone/>
            </a:pPr>
            <a:r>
              <a:rPr lang="en-US" sz="1200" dirty="0">
                <a:latin typeface="Arial Rounded MT Bold" panose="020F0704030504030204" pitchFamily="34" charset="0"/>
              </a:rPr>
              <a:t>&gt;&gt; SLIDE / DIAPOSITIVA </a:t>
            </a:r>
            <a:fld id="{7CBCAEA1-DC42-4825-B807-41CA39641A2F}" type="slidenum">
              <a:rPr lang="en-US" sz="1200" smtClean="0">
                <a:latin typeface="Arial Rounded MT Bold" panose="020F0704030504030204" pitchFamily="34" charset="0"/>
              </a:rPr>
              <a:pPr/>
              <a:t>1</a:t>
            </a:fld>
            <a:endParaRPr lang="en-US" sz="1200" dirty="0">
              <a:latin typeface="Arial Rounded MT Bold" panose="020F0704030504030204" pitchFamily="34" charset="0"/>
            </a:endParaRPr>
          </a:p>
          <a:p>
            <a:pPr marL="0" indent="0" algn="ctr">
              <a:buNone/>
            </a:pPr>
            <a:endParaRPr lang="en-US" sz="1200" b="1" dirty="0">
              <a:solidFill>
                <a:srgbClr val="333399"/>
              </a:solidFill>
              <a:latin typeface="Arial Rounded MT Bold" panose="020F0704030504030204" pitchFamily="34" charset="0"/>
            </a:endParaRPr>
          </a:p>
          <a:p>
            <a:pPr marL="0" indent="0" algn="ctr">
              <a:buNone/>
            </a:pPr>
            <a:r>
              <a:rPr lang="en-US" b="1" dirty="0">
                <a:solidFill>
                  <a:srgbClr val="333399"/>
                </a:solidFill>
                <a:latin typeface="Verdana" panose="020B0604030504040204" pitchFamily="34" charset="0"/>
                <a:ea typeface="Verdana" panose="020B0604030504040204" pitchFamily="34" charset="0"/>
              </a:rPr>
              <a:t>IL-NET National Training and Technical Assistance Center for Independent Living</a:t>
            </a:r>
          </a:p>
          <a:p>
            <a:pPr marL="0" indent="0" algn="ctr">
              <a:buNone/>
            </a:pPr>
            <a:endParaRPr lang="en-US" b="1" dirty="0">
              <a:solidFill>
                <a:srgbClr val="333399"/>
              </a:solidFill>
            </a:endParaRPr>
          </a:p>
          <a:p>
            <a:pPr marL="0" indent="0" algn="ctr">
              <a:buNone/>
            </a:pPr>
            <a:endParaRPr lang="en-US" b="1" dirty="0">
              <a:solidFill>
                <a:srgbClr val="333399"/>
              </a:solidFill>
              <a:latin typeface="Verdana" panose="020B0604030504040204" pitchFamily="34" charset="0"/>
              <a:ea typeface="Verdana" panose="020B0604030504040204" pitchFamily="34" charset="0"/>
            </a:endParaRPr>
          </a:p>
          <a:p>
            <a:pPr marL="0" indent="0" algn="ctr">
              <a:buNone/>
            </a:pPr>
            <a:endParaRPr lang="en-US" b="1" dirty="0">
              <a:solidFill>
                <a:srgbClr val="333399"/>
              </a:solidFill>
            </a:endParaRPr>
          </a:p>
          <a:p>
            <a:pPr marL="0" indent="0" algn="ctr">
              <a:buNone/>
            </a:pPr>
            <a:endParaRPr lang="en-US" b="1" dirty="0">
              <a:solidFill>
                <a:srgbClr val="333399"/>
              </a:solidFill>
              <a:latin typeface="Verdana" panose="020B0604030504040204" pitchFamily="34" charset="0"/>
              <a:ea typeface="Verdana" panose="020B0604030504040204" pitchFamily="34" charset="0"/>
            </a:endParaRPr>
          </a:p>
          <a:p>
            <a:pPr marL="0" indent="0" algn="ctr">
              <a:buNone/>
            </a:pPr>
            <a:endParaRPr lang="en-US" b="1" dirty="0">
              <a:solidFill>
                <a:srgbClr val="333399"/>
              </a:solidFill>
            </a:endParaRPr>
          </a:p>
          <a:p>
            <a:pPr marL="0" indent="0" algn="ctr">
              <a:buNone/>
            </a:pPr>
            <a:endParaRPr lang="en-US" b="1" dirty="0">
              <a:solidFill>
                <a:srgbClr val="333399"/>
              </a:solidFill>
              <a:latin typeface="Verdana" panose="020B0604030504040204" pitchFamily="34" charset="0"/>
              <a:ea typeface="Verdana" panose="020B0604030504040204" pitchFamily="34" charset="0"/>
            </a:endParaRPr>
          </a:p>
          <a:p>
            <a:pPr marL="0" indent="0" algn="ctr">
              <a:buNone/>
            </a:pPr>
            <a:endParaRPr lang="en-US" b="1" dirty="0">
              <a:solidFill>
                <a:srgbClr val="333399"/>
              </a:solidFill>
            </a:endParaRPr>
          </a:p>
          <a:p>
            <a:pPr marL="0" indent="0" algn="ctr">
              <a:buNone/>
            </a:pPr>
            <a:endParaRPr lang="en-US" b="1" dirty="0">
              <a:solidFill>
                <a:srgbClr val="333399"/>
              </a:solidFill>
              <a:latin typeface="Verdana" panose="020B0604030504040204" pitchFamily="34" charset="0"/>
              <a:ea typeface="Verdana" panose="020B0604030504040204" pitchFamily="34" charset="0"/>
            </a:endParaRPr>
          </a:p>
          <a:p>
            <a:pPr marL="0" indent="0" algn="ctr">
              <a:buNone/>
            </a:pPr>
            <a:r>
              <a:rPr lang="es-ES" b="1" dirty="0">
                <a:solidFill>
                  <a:srgbClr val="C00000"/>
                </a:solidFill>
              </a:rPr>
              <a:t>Centro Nacional de Capacitación y Asistencia Técnica para la Vida Independiente de IL-NET</a:t>
            </a:r>
            <a:endParaRPr lang="en-US" b="1" dirty="0">
              <a:solidFill>
                <a:srgbClr val="C00000"/>
              </a:solidFill>
            </a:endParaRPr>
          </a:p>
        </p:txBody>
      </p:sp>
      <p:pic>
        <p:nvPicPr>
          <p:cNvPr id="8" name="Picture 5" descr="ILRU logo in block red letters with blue eyebrow swoosh above and below Independent Living Research utilization. www.ilru.org. "/>
          <p:cNvPicPr>
            <a:picLocks noChangeAspect="1"/>
          </p:cNvPicPr>
          <p:nvPr/>
        </p:nvPicPr>
        <p:blipFill rotWithShape="1">
          <a:blip r:embed="rId3">
            <a:extLst>
              <a:ext uri="{28A0092B-C50C-407E-A947-70E740481C1C}">
                <a14:useLocalDpi xmlns:a14="http://schemas.microsoft.com/office/drawing/2010/main" val="0"/>
              </a:ext>
            </a:extLst>
          </a:blip>
          <a:srcRect l="1" t="16746" r="-944" b="11313"/>
          <a:stretch/>
        </p:blipFill>
        <p:spPr bwMode="auto">
          <a:xfrm>
            <a:off x="1872342" y="2209800"/>
            <a:ext cx="6128658"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692150" y="7312968"/>
            <a:ext cx="4946650" cy="2308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 T&amp;TA Center</a:t>
            </a:r>
            <a:endParaRPr lang="en-US" sz="900" dirty="0">
              <a:solidFill>
                <a:schemeClr val="tx1"/>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6153527D-BED1-478D-AC23-D9BDE0E418EC}" type="slidenum">
              <a:rPr lang="en-US" smtClean="0"/>
              <a:t>1</a:t>
            </a:fld>
            <a:endParaRPr lang="en-US" dirty="0"/>
          </a:p>
        </p:txBody>
      </p:sp>
    </p:spTree>
    <p:extLst>
      <p:ext uri="{BB962C8B-B14F-4D97-AF65-F5344CB8AC3E}">
        <p14:creationId xmlns:p14="http://schemas.microsoft.com/office/powerpoint/2010/main" val="1572116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200" b="0" dirty="0">
                <a:solidFill>
                  <a:schemeClr val="tx1"/>
                </a:solidFill>
                <a:latin typeface="Arial Rounded MT Bold" panose="020F0704030504030204" pitchFamily="34" charset="0"/>
              </a:rPr>
              <a:t>&gt;&gt; SLIDE / DIAPOSITIVA </a:t>
            </a:r>
            <a:fld id="{3D463472-36BD-4CF6-B188-D29D9C6DE56C}" type="slidenum">
              <a:rPr lang="en-US" sz="1200" b="0" smtClean="0">
                <a:solidFill>
                  <a:schemeClr val="tx1"/>
                </a:solidFill>
                <a:latin typeface="Arial Rounded MT Bold" panose="020F0704030504030204" pitchFamily="34" charset="0"/>
              </a:rPr>
              <a:pPr/>
              <a:t>10</a:t>
            </a:fld>
            <a:br>
              <a:rPr lang="en-US" sz="600" b="1" dirty="0">
                <a:solidFill>
                  <a:schemeClr val="bg1"/>
                </a:solidFill>
                <a:latin typeface="Verdana" panose="020B0604030504040204" pitchFamily="34" charset="0"/>
                <a:ea typeface="Verdana" panose="020B0604030504040204" pitchFamily="34" charset="0"/>
              </a:rPr>
            </a:br>
            <a:r>
              <a:rPr lang="en-US" sz="3200" dirty="0"/>
              <a:t>P</a:t>
            </a:r>
            <a:r>
              <a:rPr lang="en-US" sz="3200" b="1" dirty="0">
                <a:latin typeface="Verdana" panose="020B0604030504040204" pitchFamily="34" charset="0"/>
                <a:ea typeface="Verdana" panose="020B0604030504040204" pitchFamily="34" charset="0"/>
              </a:rPr>
              <a:t>ositive Outcomes?</a:t>
            </a:r>
            <a:endParaRPr lang="en-US" sz="2400" b="1" dirty="0"/>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p:txBody>
          <a:bodyPr>
            <a:noAutofit/>
          </a:bodyPr>
          <a:lstStyle/>
          <a:p>
            <a:pPr marL="0" indent="0">
              <a:lnSpc>
                <a:spcPct val="107000"/>
              </a:lnSpc>
              <a:spcBef>
                <a:spcPts val="0"/>
              </a:spcBef>
              <a:spcAft>
                <a:spcPts val="800"/>
              </a:spcAft>
              <a:buNone/>
            </a:pPr>
            <a:r>
              <a:rPr lang="en-US" sz="2000" b="1" dirty="0">
                <a:effectLst/>
              </a:rPr>
              <a:t>What are some positive values or outcomes that you have seen with your practice of intergenerational peer support? </a:t>
            </a:r>
          </a:p>
          <a:p>
            <a:pPr marL="0" indent="0">
              <a:lnSpc>
                <a:spcPct val="107000"/>
              </a:lnSpc>
              <a:spcBef>
                <a:spcPts val="0"/>
              </a:spcBef>
              <a:spcAft>
                <a:spcPts val="800"/>
              </a:spcAft>
              <a:buNone/>
            </a:pPr>
            <a:endParaRPr lang="en-US" sz="2000" dirty="0"/>
          </a:p>
          <a:p>
            <a:pPr marL="0" indent="0">
              <a:lnSpc>
                <a:spcPct val="107000"/>
              </a:lnSpc>
              <a:spcBef>
                <a:spcPts val="0"/>
              </a:spcBef>
              <a:spcAft>
                <a:spcPts val="800"/>
              </a:spcAft>
              <a:buNone/>
            </a:pPr>
            <a:r>
              <a:rPr lang="es-ES" sz="2000" b="1" dirty="0">
                <a:solidFill>
                  <a:srgbClr val="C00000"/>
                </a:solidFill>
              </a:rPr>
              <a:t>¿Resultados Positivos?</a:t>
            </a:r>
          </a:p>
          <a:p>
            <a:pPr marL="0" indent="0">
              <a:lnSpc>
                <a:spcPct val="107000"/>
              </a:lnSpc>
              <a:spcBef>
                <a:spcPts val="0"/>
              </a:spcBef>
              <a:spcAft>
                <a:spcPts val="800"/>
              </a:spcAft>
              <a:buNone/>
            </a:pPr>
            <a:endParaRPr lang="es-ES" sz="2000" dirty="0"/>
          </a:p>
          <a:p>
            <a:pPr marL="0" indent="0">
              <a:lnSpc>
                <a:spcPct val="107000"/>
              </a:lnSpc>
              <a:spcBef>
                <a:spcPts val="0"/>
              </a:spcBef>
              <a:spcAft>
                <a:spcPts val="800"/>
              </a:spcAft>
              <a:buNone/>
            </a:pPr>
            <a:r>
              <a:rPr lang="es-ES" sz="2000" b="1" dirty="0"/>
              <a:t>¿Cuáles son algunos valores o resultados positivos que ha visto con su práctica de apoyo intergeneracional entre pares?</a:t>
            </a:r>
          </a:p>
          <a:p>
            <a:pPr marL="0" indent="0">
              <a:lnSpc>
                <a:spcPct val="107000"/>
              </a:lnSpc>
              <a:spcBef>
                <a:spcPts val="0"/>
              </a:spcBef>
              <a:spcAft>
                <a:spcPts val="800"/>
              </a:spcAft>
              <a:buNone/>
            </a:pPr>
            <a:endParaRPr lang="en-US" sz="2000" dirty="0"/>
          </a:p>
          <a:p>
            <a:pPr marL="0" indent="0">
              <a:lnSpc>
                <a:spcPct val="107000"/>
              </a:lnSpc>
              <a:spcBef>
                <a:spcPts val="0"/>
              </a:spcBef>
              <a:spcAft>
                <a:spcPts val="800"/>
              </a:spcAft>
              <a:buNone/>
            </a:pPr>
            <a:endParaRPr lang="en-US" sz="2000" dirty="0">
              <a:effectLst/>
            </a:endParaRPr>
          </a:p>
          <a:p>
            <a:pPr marL="0" indent="0">
              <a:lnSpc>
                <a:spcPct val="107000"/>
              </a:lnSpc>
              <a:spcBef>
                <a:spcPts val="0"/>
              </a:spcBef>
              <a:spcAft>
                <a:spcPts val="800"/>
              </a:spcAft>
              <a:buNone/>
            </a:pPr>
            <a:endParaRPr lang="en-US" sz="1600" dirty="0"/>
          </a:p>
        </p:txBody>
      </p:sp>
      <p:sp>
        <p:nvSpPr>
          <p:cNvPr id="4" name="Slide Number Placeholder 3"/>
          <p:cNvSpPr>
            <a:spLocks noGrp="1"/>
          </p:cNvSpPr>
          <p:nvPr>
            <p:ph type="sldNum" sz="quarter" idx="12"/>
          </p:nvPr>
        </p:nvSpPr>
        <p:spPr/>
        <p:txBody>
          <a:bodyPr/>
          <a:lstStyle/>
          <a:p>
            <a:fld id="{6153527D-BED1-478D-AC23-D9BDE0E418EC}" type="slidenum">
              <a:rPr lang="en-US" smtClean="0"/>
              <a:t>10</a:t>
            </a:fld>
            <a:endParaRPr lang="en-US" dirty="0"/>
          </a:p>
        </p:txBody>
      </p:sp>
    </p:spTree>
    <p:extLst>
      <p:ext uri="{BB962C8B-B14F-4D97-AF65-F5344CB8AC3E}">
        <p14:creationId xmlns:p14="http://schemas.microsoft.com/office/powerpoint/2010/main" val="2296259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150" y="381000"/>
            <a:ext cx="8985250" cy="914401"/>
          </a:xfrm>
        </p:spPr>
        <p:txBody>
          <a:bodyPr>
            <a:noAutofit/>
          </a:bodyPr>
          <a:lstStyle/>
          <a:p>
            <a:r>
              <a:rPr lang="en-US" sz="1200" b="0" dirty="0">
                <a:solidFill>
                  <a:schemeClr val="tx1"/>
                </a:solidFill>
                <a:latin typeface="Arial Rounded MT Bold" panose="020F0704030504030204" pitchFamily="34" charset="0"/>
              </a:rPr>
              <a:t>&gt;&gt; SLIDE / DIAPOSITIVA </a:t>
            </a:r>
            <a:fld id="{3D463472-36BD-4CF6-B188-D29D9C6DE56C}" type="slidenum">
              <a:rPr lang="en-US" sz="1200" b="0" smtClean="0">
                <a:solidFill>
                  <a:schemeClr val="tx1"/>
                </a:solidFill>
                <a:latin typeface="Arial Rounded MT Bold" panose="020F0704030504030204" pitchFamily="34" charset="0"/>
              </a:rPr>
              <a:pPr/>
              <a:t>11</a:t>
            </a:fld>
            <a:br>
              <a:rPr lang="en-US" sz="600" b="1" dirty="0">
                <a:solidFill>
                  <a:schemeClr val="bg1"/>
                </a:solidFill>
                <a:latin typeface="Verdana" panose="020B0604030504040204" pitchFamily="34" charset="0"/>
                <a:ea typeface="Verdana" panose="020B0604030504040204" pitchFamily="34" charset="0"/>
              </a:rPr>
            </a:br>
            <a:r>
              <a:rPr lang="en-US" sz="3200" b="1" dirty="0">
                <a:latin typeface="Verdana" panose="020B0604030504040204" pitchFamily="34" charset="0"/>
                <a:ea typeface="Verdana" panose="020B0604030504040204" pitchFamily="34" charset="0"/>
              </a:rPr>
              <a:t>Challenges?</a:t>
            </a:r>
            <a:endParaRPr lang="en-US" sz="2400" b="1" dirty="0">
              <a:solidFill>
                <a:schemeClr val="accent5">
                  <a:lumMod val="75000"/>
                </a:schemeClr>
              </a:solidFill>
            </a:endParaRPr>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p:txBody>
          <a:bodyPr>
            <a:noAutofit/>
          </a:bodyPr>
          <a:lstStyle/>
          <a:p>
            <a:pPr marL="0" indent="0">
              <a:lnSpc>
                <a:spcPct val="107000"/>
              </a:lnSpc>
              <a:spcBef>
                <a:spcPts val="0"/>
              </a:spcBef>
              <a:spcAft>
                <a:spcPts val="800"/>
              </a:spcAft>
              <a:buNone/>
            </a:pPr>
            <a:endParaRPr lang="en-US" sz="1500" kern="100" dirty="0">
              <a:cs typeface="Times New Roman" panose="02020603050405020304" pitchFamily="18" charset="0"/>
            </a:endParaRPr>
          </a:p>
          <a:p>
            <a:pPr marL="0" indent="0">
              <a:lnSpc>
                <a:spcPct val="100000"/>
              </a:lnSpc>
              <a:buNone/>
            </a:pPr>
            <a:endParaRPr lang="en-US" sz="1500" dirty="0"/>
          </a:p>
        </p:txBody>
      </p:sp>
      <p:sp>
        <p:nvSpPr>
          <p:cNvPr id="4" name="Slide Number Placeholder 3"/>
          <p:cNvSpPr>
            <a:spLocks noGrp="1"/>
          </p:cNvSpPr>
          <p:nvPr>
            <p:ph type="sldNum" sz="quarter" idx="12"/>
          </p:nvPr>
        </p:nvSpPr>
        <p:spPr/>
        <p:txBody>
          <a:bodyPr/>
          <a:lstStyle/>
          <a:p>
            <a:fld id="{6153527D-BED1-478D-AC23-D9BDE0E418EC}" type="slidenum">
              <a:rPr lang="en-US" smtClean="0"/>
              <a:t>11</a:t>
            </a:fld>
            <a:endParaRPr lang="en-US" dirty="0"/>
          </a:p>
        </p:txBody>
      </p:sp>
      <p:sp>
        <p:nvSpPr>
          <p:cNvPr id="8" name="TextBox 7">
            <a:extLst>
              <a:ext uri="{FF2B5EF4-FFF2-40B4-BE49-F238E27FC236}">
                <a16:creationId xmlns:a16="http://schemas.microsoft.com/office/drawing/2014/main" id="{D5EDA15A-3182-6E62-A7C6-386378DADCC6}"/>
              </a:ext>
            </a:extLst>
          </p:cNvPr>
          <p:cNvSpPr txBox="1"/>
          <p:nvPr/>
        </p:nvSpPr>
        <p:spPr>
          <a:xfrm>
            <a:off x="692150" y="1404938"/>
            <a:ext cx="8756650" cy="2246769"/>
          </a:xfrm>
          <a:prstGeom prst="rect">
            <a:avLst/>
          </a:prstGeom>
          <a:noFill/>
        </p:spPr>
        <p:txBody>
          <a:bodyPr wrap="square">
            <a:spAutoFit/>
          </a:bodyPr>
          <a:lstStyle/>
          <a:p>
            <a:r>
              <a:rPr lang="en-US" b="1" dirty="0">
                <a:latin typeface="Verdana" panose="020B0604030504040204" pitchFamily="34" charset="0"/>
                <a:ea typeface="Verdana" panose="020B0604030504040204" pitchFamily="34" charset="0"/>
              </a:rPr>
              <a:t>What are some of the biggest challenges you have faced while practicing this? </a:t>
            </a:r>
          </a:p>
          <a:p>
            <a:endParaRPr lang="en-US" b="1" dirty="0">
              <a:latin typeface="Verdana" panose="020B0604030504040204" pitchFamily="34" charset="0"/>
              <a:ea typeface="Verdana" panose="020B0604030504040204" pitchFamily="34" charset="0"/>
            </a:endParaRPr>
          </a:p>
          <a:p>
            <a:r>
              <a:rPr lang="en-US" b="1" dirty="0">
                <a:solidFill>
                  <a:srgbClr val="C00000"/>
                </a:solidFill>
                <a:latin typeface="Verdana" panose="020B0604030504040204" pitchFamily="34" charset="0"/>
                <a:ea typeface="Verdana" panose="020B0604030504040204" pitchFamily="34" charset="0"/>
              </a:rPr>
              <a:t>¿</a:t>
            </a:r>
            <a:r>
              <a:rPr lang="en-US" b="1" dirty="0" err="1">
                <a:solidFill>
                  <a:srgbClr val="C00000"/>
                </a:solidFill>
                <a:latin typeface="Verdana" panose="020B0604030504040204" pitchFamily="34" charset="0"/>
                <a:ea typeface="Verdana" panose="020B0604030504040204" pitchFamily="34" charset="0"/>
              </a:rPr>
              <a:t>Desafíos</a:t>
            </a:r>
            <a:r>
              <a:rPr lang="en-US" b="1" dirty="0">
                <a:solidFill>
                  <a:srgbClr val="C00000"/>
                </a:solidFill>
                <a:latin typeface="Verdana" panose="020B0604030504040204" pitchFamily="34" charset="0"/>
                <a:ea typeface="Verdana" panose="020B0604030504040204" pitchFamily="34" charset="0"/>
              </a:rPr>
              <a:t>?</a:t>
            </a:r>
          </a:p>
          <a:p>
            <a:endParaRPr lang="en-US" b="1" dirty="0">
              <a:latin typeface="Verdana" panose="020B0604030504040204" pitchFamily="34" charset="0"/>
              <a:ea typeface="Verdana" panose="020B0604030504040204" pitchFamily="34" charset="0"/>
            </a:endParaRPr>
          </a:p>
          <a:p>
            <a:r>
              <a:rPr lang="es-ES" b="1" dirty="0">
                <a:latin typeface="Verdana" panose="020B0604030504040204" pitchFamily="34" charset="0"/>
                <a:ea typeface="Verdana" panose="020B0604030504040204" pitchFamily="34" charset="0"/>
              </a:rPr>
              <a:t>¿Cuáles son algunos de los mayores desafíos que ha enfrentado mientras practicaba esto?</a:t>
            </a:r>
            <a:endParaRPr lang="en-US"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443877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200" b="0" dirty="0">
                <a:solidFill>
                  <a:schemeClr val="tx1"/>
                </a:solidFill>
                <a:latin typeface="Arial Rounded MT Bold" panose="020F0704030504030204" pitchFamily="34" charset="0"/>
              </a:rPr>
              <a:t>&gt;&gt; SLIDE / DIAPOSITIVA </a:t>
            </a:r>
            <a:fld id="{3D463472-36BD-4CF6-B188-D29D9C6DE56C}" type="slidenum">
              <a:rPr lang="en-US" sz="1200" b="0" smtClean="0">
                <a:solidFill>
                  <a:schemeClr val="tx1"/>
                </a:solidFill>
                <a:latin typeface="Arial Rounded MT Bold" panose="020F0704030504030204" pitchFamily="34" charset="0"/>
              </a:rPr>
              <a:pPr/>
              <a:t>12</a:t>
            </a:fld>
            <a:br>
              <a:rPr lang="en-US" sz="600" b="1" dirty="0">
                <a:solidFill>
                  <a:schemeClr val="bg1"/>
                </a:solidFill>
                <a:latin typeface="Verdana" panose="020B0604030504040204" pitchFamily="34" charset="0"/>
                <a:ea typeface="Verdana" panose="020B0604030504040204" pitchFamily="34" charset="0"/>
              </a:rPr>
            </a:br>
            <a:r>
              <a:rPr lang="en-US" sz="3200" dirty="0"/>
              <a:t>How and where do you start?</a:t>
            </a:r>
            <a:endParaRPr lang="en-US" sz="2400" b="1" dirty="0"/>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p:txBody>
          <a:bodyPr>
            <a:noAutofit/>
          </a:bodyPr>
          <a:lstStyle/>
          <a:p>
            <a:pPr marL="0" indent="0">
              <a:lnSpc>
                <a:spcPct val="107000"/>
              </a:lnSpc>
              <a:spcBef>
                <a:spcPts val="0"/>
              </a:spcBef>
              <a:spcAft>
                <a:spcPts val="800"/>
              </a:spcAft>
              <a:buNone/>
            </a:pPr>
            <a:r>
              <a:rPr lang="en-US" sz="2000" b="1" dirty="0">
                <a:effectLst/>
              </a:rPr>
              <a:t>What are some tips that you can give to someone who doesn’t actively practice intergenerational peer support? </a:t>
            </a:r>
          </a:p>
          <a:p>
            <a:pPr marL="0" indent="0">
              <a:lnSpc>
                <a:spcPct val="107000"/>
              </a:lnSpc>
              <a:spcBef>
                <a:spcPts val="0"/>
              </a:spcBef>
              <a:spcAft>
                <a:spcPts val="800"/>
              </a:spcAft>
              <a:buNone/>
            </a:pPr>
            <a:endParaRPr lang="en-US" sz="2000" b="1" dirty="0"/>
          </a:p>
          <a:p>
            <a:pPr marL="0" indent="0">
              <a:lnSpc>
                <a:spcPct val="107000"/>
              </a:lnSpc>
              <a:spcBef>
                <a:spcPts val="0"/>
              </a:spcBef>
              <a:spcAft>
                <a:spcPts val="800"/>
              </a:spcAft>
              <a:buNone/>
            </a:pPr>
            <a:r>
              <a:rPr lang="es-ES" sz="2000" b="1" dirty="0">
                <a:solidFill>
                  <a:srgbClr val="C00000"/>
                </a:solidFill>
              </a:rPr>
              <a:t>¿Cómo y por dónde empezar? </a:t>
            </a:r>
          </a:p>
          <a:p>
            <a:pPr marL="0" indent="0">
              <a:lnSpc>
                <a:spcPct val="107000"/>
              </a:lnSpc>
              <a:spcBef>
                <a:spcPts val="0"/>
              </a:spcBef>
              <a:spcAft>
                <a:spcPts val="800"/>
              </a:spcAft>
              <a:buNone/>
            </a:pPr>
            <a:endParaRPr lang="es-ES" sz="2000" b="1" dirty="0"/>
          </a:p>
          <a:p>
            <a:pPr marL="0" indent="0">
              <a:lnSpc>
                <a:spcPct val="107000"/>
              </a:lnSpc>
              <a:spcBef>
                <a:spcPts val="0"/>
              </a:spcBef>
              <a:spcAft>
                <a:spcPts val="800"/>
              </a:spcAft>
              <a:buNone/>
            </a:pPr>
            <a:r>
              <a:rPr lang="es-ES" sz="2000" b="1" dirty="0"/>
              <a:t>¿Cuáles son algunos consejos que puede darle a alguien que no practica activamente el apoyo intergeneracional entre pares? </a:t>
            </a:r>
          </a:p>
          <a:p>
            <a:pPr marL="0" indent="0">
              <a:lnSpc>
                <a:spcPct val="107000"/>
              </a:lnSpc>
              <a:spcBef>
                <a:spcPts val="0"/>
              </a:spcBef>
              <a:spcAft>
                <a:spcPts val="800"/>
              </a:spcAft>
              <a:buNone/>
            </a:pPr>
            <a:endParaRPr lang="en-US" sz="2000" b="1" dirty="0">
              <a:effectLst/>
            </a:endParaRPr>
          </a:p>
          <a:p>
            <a:pPr marL="0" indent="0">
              <a:lnSpc>
                <a:spcPct val="107000"/>
              </a:lnSpc>
              <a:spcBef>
                <a:spcPts val="0"/>
              </a:spcBef>
              <a:spcAft>
                <a:spcPts val="800"/>
              </a:spcAft>
              <a:buNone/>
            </a:pPr>
            <a:endParaRPr lang="en-US" sz="2000" dirty="0">
              <a:effectLst/>
            </a:endParaRPr>
          </a:p>
          <a:p>
            <a:pPr marL="0" indent="0">
              <a:lnSpc>
                <a:spcPct val="107000"/>
              </a:lnSpc>
              <a:spcBef>
                <a:spcPts val="0"/>
              </a:spcBef>
              <a:spcAft>
                <a:spcPts val="800"/>
              </a:spcAft>
              <a:buNone/>
            </a:pPr>
            <a:endParaRPr lang="en-US" sz="1600" dirty="0"/>
          </a:p>
        </p:txBody>
      </p:sp>
      <p:sp>
        <p:nvSpPr>
          <p:cNvPr id="4" name="Slide Number Placeholder 3"/>
          <p:cNvSpPr>
            <a:spLocks noGrp="1"/>
          </p:cNvSpPr>
          <p:nvPr>
            <p:ph type="sldNum" sz="quarter" idx="12"/>
          </p:nvPr>
        </p:nvSpPr>
        <p:spPr/>
        <p:txBody>
          <a:bodyPr/>
          <a:lstStyle/>
          <a:p>
            <a:fld id="{6153527D-BED1-478D-AC23-D9BDE0E418EC}" type="slidenum">
              <a:rPr lang="en-US" smtClean="0"/>
              <a:t>12</a:t>
            </a:fld>
            <a:endParaRPr lang="en-US" dirty="0"/>
          </a:p>
        </p:txBody>
      </p:sp>
    </p:spTree>
    <p:extLst>
      <p:ext uri="{BB962C8B-B14F-4D97-AF65-F5344CB8AC3E}">
        <p14:creationId xmlns:p14="http://schemas.microsoft.com/office/powerpoint/2010/main" val="117009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200" b="0" dirty="0">
                <a:solidFill>
                  <a:schemeClr val="tx1"/>
                </a:solidFill>
                <a:latin typeface="Arial Rounded MT Bold" panose="020F0704030504030204" pitchFamily="34" charset="0"/>
              </a:rPr>
              <a:t>&gt;&gt; SLIDE / DIAPOSITIVA </a:t>
            </a:r>
            <a:fld id="{3D463472-36BD-4CF6-B188-D29D9C6DE56C}" type="slidenum">
              <a:rPr lang="en-US" sz="1200" b="0" smtClean="0">
                <a:solidFill>
                  <a:schemeClr val="tx1"/>
                </a:solidFill>
                <a:latin typeface="Arial Rounded MT Bold" panose="020F0704030504030204" pitchFamily="34" charset="0"/>
              </a:rPr>
              <a:pPr/>
              <a:t>13</a:t>
            </a:fld>
            <a:br>
              <a:rPr lang="en-US" sz="600" b="1" dirty="0">
                <a:solidFill>
                  <a:schemeClr val="bg1"/>
                </a:solidFill>
                <a:latin typeface="Verdana" panose="020B0604030504040204" pitchFamily="34" charset="0"/>
                <a:ea typeface="Verdana" panose="020B0604030504040204" pitchFamily="34" charset="0"/>
              </a:rPr>
            </a:br>
            <a:r>
              <a:rPr lang="en-US" sz="3200" dirty="0"/>
              <a:t>Final Words and Topics</a:t>
            </a:r>
            <a:endParaRPr lang="en-US" sz="2400" b="1" dirty="0"/>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p:txBody>
          <a:bodyPr>
            <a:noAutofit/>
          </a:bodyPr>
          <a:lstStyle/>
          <a:p>
            <a:pPr marL="0" indent="0">
              <a:lnSpc>
                <a:spcPct val="107000"/>
              </a:lnSpc>
              <a:spcBef>
                <a:spcPts val="0"/>
              </a:spcBef>
              <a:spcAft>
                <a:spcPts val="800"/>
              </a:spcAft>
              <a:buNone/>
            </a:pPr>
            <a:r>
              <a:rPr lang="en-US" sz="2000" b="1" dirty="0">
                <a:effectLst/>
              </a:rPr>
              <a:t>Any other topics with this that you want to touch on? </a:t>
            </a:r>
          </a:p>
          <a:p>
            <a:pPr marL="0" indent="0">
              <a:lnSpc>
                <a:spcPct val="107000"/>
              </a:lnSpc>
              <a:spcBef>
                <a:spcPts val="0"/>
              </a:spcBef>
              <a:spcAft>
                <a:spcPts val="800"/>
              </a:spcAft>
              <a:buNone/>
            </a:pPr>
            <a:endParaRPr lang="en-US" sz="2000" dirty="0"/>
          </a:p>
          <a:p>
            <a:pPr marL="0" indent="0">
              <a:lnSpc>
                <a:spcPct val="107000"/>
              </a:lnSpc>
              <a:spcBef>
                <a:spcPts val="0"/>
              </a:spcBef>
              <a:spcAft>
                <a:spcPts val="800"/>
              </a:spcAft>
              <a:buNone/>
            </a:pPr>
            <a:r>
              <a:rPr lang="es-ES" sz="2000" b="1" dirty="0">
                <a:solidFill>
                  <a:srgbClr val="C00000"/>
                </a:solidFill>
              </a:rPr>
              <a:t>Temas y Palabras finales </a:t>
            </a:r>
          </a:p>
          <a:p>
            <a:pPr marL="0" indent="0">
              <a:lnSpc>
                <a:spcPct val="107000"/>
              </a:lnSpc>
              <a:spcBef>
                <a:spcPts val="0"/>
              </a:spcBef>
              <a:spcAft>
                <a:spcPts val="800"/>
              </a:spcAft>
              <a:buNone/>
            </a:pPr>
            <a:endParaRPr lang="es-ES" sz="2000" dirty="0"/>
          </a:p>
          <a:p>
            <a:pPr marL="0" indent="0">
              <a:lnSpc>
                <a:spcPct val="107000"/>
              </a:lnSpc>
              <a:spcBef>
                <a:spcPts val="0"/>
              </a:spcBef>
              <a:spcAft>
                <a:spcPts val="800"/>
              </a:spcAft>
              <a:buNone/>
            </a:pPr>
            <a:r>
              <a:rPr lang="es-ES" sz="2000" b="1" dirty="0"/>
              <a:t>¿Algún otro tema con esto que quieras tocar?</a:t>
            </a:r>
          </a:p>
          <a:p>
            <a:pPr marL="0" indent="0">
              <a:lnSpc>
                <a:spcPct val="107000"/>
              </a:lnSpc>
              <a:spcBef>
                <a:spcPts val="0"/>
              </a:spcBef>
              <a:spcAft>
                <a:spcPts val="800"/>
              </a:spcAft>
              <a:buNone/>
            </a:pPr>
            <a:endParaRPr lang="en-US" sz="2000" dirty="0"/>
          </a:p>
        </p:txBody>
      </p:sp>
      <p:sp>
        <p:nvSpPr>
          <p:cNvPr id="4" name="Slide Number Placeholder 3"/>
          <p:cNvSpPr>
            <a:spLocks noGrp="1"/>
          </p:cNvSpPr>
          <p:nvPr>
            <p:ph type="sldNum" sz="quarter" idx="12"/>
          </p:nvPr>
        </p:nvSpPr>
        <p:spPr/>
        <p:txBody>
          <a:bodyPr/>
          <a:lstStyle/>
          <a:p>
            <a:fld id="{6153527D-BED1-478D-AC23-D9BDE0E418EC}" type="slidenum">
              <a:rPr lang="en-US" smtClean="0"/>
              <a:t>13</a:t>
            </a:fld>
            <a:endParaRPr lang="en-US" dirty="0"/>
          </a:p>
        </p:txBody>
      </p:sp>
    </p:spTree>
    <p:extLst>
      <p:ext uri="{BB962C8B-B14F-4D97-AF65-F5344CB8AC3E}">
        <p14:creationId xmlns:p14="http://schemas.microsoft.com/office/powerpoint/2010/main" val="1811119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200" b="0" dirty="0">
                <a:solidFill>
                  <a:schemeClr val="tx1"/>
                </a:solidFill>
                <a:latin typeface="Arial Rounded MT Bold" panose="020F0704030504030204" pitchFamily="34" charset="0"/>
              </a:rPr>
              <a:t>&gt;&gt; SLIDE / DIAPOSITIVA </a:t>
            </a:r>
            <a:fld id="{3D463472-36BD-4CF6-B188-D29D9C6DE56C}" type="slidenum">
              <a:rPr lang="en-US" sz="1200" b="0" smtClean="0">
                <a:solidFill>
                  <a:schemeClr val="tx1"/>
                </a:solidFill>
                <a:latin typeface="Arial Rounded MT Bold" panose="020F0704030504030204" pitchFamily="34" charset="0"/>
              </a:rPr>
              <a:pPr/>
              <a:t>14</a:t>
            </a:fld>
            <a:br>
              <a:rPr lang="en-US" sz="600" b="1" dirty="0">
                <a:solidFill>
                  <a:schemeClr val="bg1"/>
                </a:solidFill>
                <a:latin typeface="Verdana" panose="020B0604030504040204" pitchFamily="34" charset="0"/>
                <a:ea typeface="Verdana" panose="020B0604030504040204" pitchFamily="34" charset="0"/>
              </a:rPr>
            </a:br>
            <a:r>
              <a:rPr lang="en-US" sz="3200" b="1" dirty="0">
                <a:latin typeface="Verdana" panose="020B0604030504040204" pitchFamily="34" charset="0"/>
                <a:ea typeface="Verdana" panose="020B0604030504040204" pitchFamily="34" charset="0"/>
              </a:rPr>
              <a:t>Questions &amp; Discussion</a:t>
            </a:r>
            <a:endParaRPr lang="en-US" sz="2400" b="1" dirty="0">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p:txBody>
          <a:bodyPr>
            <a:noAutofit/>
          </a:bodyPr>
          <a:lstStyle/>
          <a:p>
            <a:pPr marL="0" indent="0" algn="just">
              <a:buNone/>
            </a:pPr>
            <a:r>
              <a:rPr lang="en-US" sz="2000" i="0" dirty="0">
                <a:solidFill>
                  <a:srgbClr val="000000"/>
                </a:solidFill>
                <a:effectLst/>
              </a:rPr>
              <a:t>What are you curious about?</a:t>
            </a:r>
          </a:p>
          <a:p>
            <a:pPr marL="0" indent="0" algn="just">
              <a:buNone/>
            </a:pPr>
            <a:endParaRPr lang="en-US" sz="2000" dirty="0">
              <a:solidFill>
                <a:srgbClr val="000000"/>
              </a:solidFill>
            </a:endParaRPr>
          </a:p>
          <a:p>
            <a:pPr marL="0" indent="0" algn="just">
              <a:buNone/>
            </a:pPr>
            <a:r>
              <a:rPr lang="es-ES" sz="2000" b="1" dirty="0">
                <a:solidFill>
                  <a:srgbClr val="C00000"/>
                </a:solidFill>
              </a:rPr>
              <a:t>Preguntas y Discusión</a:t>
            </a:r>
          </a:p>
          <a:p>
            <a:pPr marL="0" indent="0" algn="just">
              <a:buNone/>
            </a:pPr>
            <a:endParaRPr lang="es-ES" sz="2000" dirty="0">
              <a:solidFill>
                <a:srgbClr val="000000"/>
              </a:solidFill>
            </a:endParaRPr>
          </a:p>
          <a:p>
            <a:pPr marL="0" indent="0" algn="just">
              <a:buNone/>
            </a:pPr>
            <a:r>
              <a:rPr lang="es-ES" sz="2000" dirty="0">
                <a:solidFill>
                  <a:srgbClr val="000000"/>
                </a:solidFill>
              </a:rPr>
              <a:t>¿De que tienes curiosidad?</a:t>
            </a:r>
          </a:p>
          <a:p>
            <a:pPr marL="0" indent="0" algn="just">
              <a:buNone/>
            </a:pPr>
            <a:endParaRPr lang="en-US" sz="2000" i="0" dirty="0">
              <a:solidFill>
                <a:srgbClr val="000000"/>
              </a:solidFill>
              <a:effectLst/>
            </a:endParaRPr>
          </a:p>
        </p:txBody>
      </p:sp>
      <p:sp>
        <p:nvSpPr>
          <p:cNvPr id="4" name="Slide Number Placeholder 3"/>
          <p:cNvSpPr>
            <a:spLocks noGrp="1"/>
          </p:cNvSpPr>
          <p:nvPr>
            <p:ph type="sldNum" sz="quarter" idx="12"/>
          </p:nvPr>
        </p:nvSpPr>
        <p:spPr/>
        <p:txBody>
          <a:bodyPr/>
          <a:lstStyle/>
          <a:p>
            <a:fld id="{6153527D-BED1-478D-AC23-D9BDE0E418EC}" type="slidenum">
              <a:rPr lang="en-US" smtClean="0"/>
              <a:t>14</a:t>
            </a:fld>
            <a:endParaRPr lang="en-US" dirty="0"/>
          </a:p>
        </p:txBody>
      </p:sp>
    </p:spTree>
    <p:extLst>
      <p:ext uri="{BB962C8B-B14F-4D97-AF65-F5344CB8AC3E}">
        <p14:creationId xmlns:p14="http://schemas.microsoft.com/office/powerpoint/2010/main" val="907576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200" b="0" dirty="0">
                <a:solidFill>
                  <a:schemeClr val="tx1"/>
                </a:solidFill>
                <a:latin typeface="Arial Rounded MT Bold" panose="020F0704030504030204" pitchFamily="34" charset="0"/>
              </a:rPr>
              <a:t>&gt;&gt; SLIDE / DIAPOSITIVA </a:t>
            </a:r>
            <a:fld id="{734C42DE-C50E-4E5E-A32B-7D4934F4E058}" type="slidenum">
              <a:rPr lang="en-US" sz="1200" b="0">
                <a:solidFill>
                  <a:schemeClr val="tx1"/>
                </a:solidFill>
                <a:latin typeface="Arial Rounded MT Bold" panose="020F0704030504030204" pitchFamily="34" charset="0"/>
              </a:rPr>
              <a:pPr/>
              <a:t>15</a:t>
            </a:fld>
            <a:br>
              <a:rPr lang="en-US" sz="600" b="1" dirty="0">
                <a:solidFill>
                  <a:schemeClr val="bg1"/>
                </a:solidFill>
                <a:latin typeface="Verdana" panose="020B0604030504040204" pitchFamily="34" charset="0"/>
                <a:ea typeface="Verdana" panose="020B0604030504040204" pitchFamily="34" charset="0"/>
              </a:rPr>
            </a:br>
            <a:r>
              <a:rPr lang="en-US" sz="3200" b="1" dirty="0">
                <a:latin typeface="Verdana" panose="020B0604030504040204" pitchFamily="34" charset="0"/>
                <a:ea typeface="Verdana" panose="020B0604030504040204" pitchFamily="34" charset="0"/>
              </a:rPr>
              <a:t>Contact Information</a:t>
            </a:r>
            <a:endParaRPr lang="en-US" sz="2400" b="1" dirty="0">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a:xfrm>
            <a:off x="692150" y="1252538"/>
            <a:ext cx="8756650" cy="5432424"/>
          </a:xfrm>
        </p:spPr>
        <p:txBody>
          <a:bodyPr>
            <a:noAutofit/>
          </a:bodyPr>
          <a:lstStyle/>
          <a:p>
            <a:pPr marL="0" indent="0">
              <a:buNone/>
            </a:pPr>
            <a:endParaRPr lang="en-US" sz="2000" b="1" i="0" dirty="0">
              <a:solidFill>
                <a:srgbClr val="000000"/>
              </a:solidFill>
              <a:effectLst/>
            </a:endParaRPr>
          </a:p>
          <a:p>
            <a:pPr marL="0" indent="0">
              <a:buNone/>
            </a:pPr>
            <a:r>
              <a:rPr lang="en-US" sz="2000" b="1" i="0" dirty="0">
                <a:solidFill>
                  <a:srgbClr val="000000"/>
                </a:solidFill>
                <a:effectLst/>
              </a:rPr>
              <a:t>Tyler Morris: </a:t>
            </a:r>
            <a:r>
              <a:rPr lang="en-US" sz="2000" b="1" i="0" dirty="0">
                <a:solidFill>
                  <a:srgbClr val="000000"/>
                </a:solidFill>
                <a:effectLst/>
                <a:hlinkClick r:id="rId3"/>
              </a:rPr>
              <a:t>tmorris@ciljacksonville.org</a:t>
            </a:r>
            <a:endParaRPr lang="en-US" sz="2000" b="1" i="0" dirty="0">
              <a:solidFill>
                <a:srgbClr val="000000"/>
              </a:solidFill>
              <a:effectLst/>
            </a:endParaRPr>
          </a:p>
          <a:p>
            <a:pPr marL="0" indent="0">
              <a:buNone/>
            </a:pPr>
            <a:r>
              <a:rPr lang="en-US" sz="2000" b="1" dirty="0">
                <a:solidFill>
                  <a:srgbClr val="000000"/>
                </a:solidFill>
              </a:rPr>
              <a:t>Kelsey Bell: </a:t>
            </a:r>
            <a:r>
              <a:rPr lang="en-US" sz="2000" b="1" dirty="0">
                <a:solidFill>
                  <a:srgbClr val="000000"/>
                </a:solidFill>
                <a:hlinkClick r:id="rId4"/>
              </a:rPr>
              <a:t>kelsey@swilc.org</a:t>
            </a:r>
            <a:endParaRPr lang="en-US" sz="2000" b="1" dirty="0">
              <a:solidFill>
                <a:srgbClr val="000000"/>
              </a:solidFill>
            </a:endParaRPr>
          </a:p>
          <a:p>
            <a:pPr marL="0" indent="0">
              <a:buNone/>
            </a:pPr>
            <a:r>
              <a:rPr lang="en-US" sz="2000" b="1" dirty="0">
                <a:solidFill>
                  <a:srgbClr val="000000"/>
                </a:solidFill>
              </a:rPr>
              <a:t>Dominique Dunford: </a:t>
            </a:r>
            <a:r>
              <a:rPr lang="en-US" sz="2000" b="1" dirty="0">
                <a:solidFill>
                  <a:srgbClr val="000000"/>
                </a:solidFill>
                <a:hlinkClick r:id="rId5"/>
              </a:rPr>
              <a:t>dominiqued@ECNV.org</a:t>
            </a:r>
            <a:endParaRPr lang="en-US" sz="2000" b="1" dirty="0">
              <a:solidFill>
                <a:srgbClr val="000000"/>
              </a:solidFill>
            </a:endParaRPr>
          </a:p>
          <a:p>
            <a:pPr marL="0" indent="0">
              <a:buNone/>
            </a:pPr>
            <a:endParaRPr lang="en-US" sz="2000" dirty="0">
              <a:solidFill>
                <a:srgbClr val="000000"/>
              </a:solidFill>
            </a:endParaRPr>
          </a:p>
          <a:p>
            <a:pPr marL="0" indent="0">
              <a:buNone/>
            </a:pPr>
            <a:endParaRPr lang="en-US" sz="2000" i="0" dirty="0">
              <a:solidFill>
                <a:srgbClr val="000000"/>
              </a:solidFill>
              <a:effectLst/>
            </a:endParaRPr>
          </a:p>
          <a:p>
            <a:pPr marL="0" indent="0" algn="just">
              <a:buNone/>
            </a:pPr>
            <a:r>
              <a:rPr lang="es-ES" sz="2000" b="1" dirty="0">
                <a:solidFill>
                  <a:srgbClr val="C00000"/>
                </a:solidFill>
              </a:rPr>
              <a:t>Información de contacto</a:t>
            </a:r>
          </a:p>
          <a:p>
            <a:pPr marL="0" indent="0" algn="just">
              <a:buNone/>
            </a:pPr>
            <a:endParaRPr lang="en-US" sz="2000" b="1" i="0" dirty="0">
              <a:solidFill>
                <a:srgbClr val="000000"/>
              </a:solidFill>
              <a:effectLst/>
            </a:endParaRPr>
          </a:p>
          <a:p>
            <a:pPr marL="0" indent="0" algn="just">
              <a:buNone/>
            </a:pPr>
            <a:r>
              <a:rPr lang="en-US" sz="2000" b="1" dirty="0">
                <a:solidFill>
                  <a:srgbClr val="000000"/>
                </a:solidFill>
              </a:rPr>
              <a:t>Tyler Morris: </a:t>
            </a:r>
            <a:r>
              <a:rPr lang="en-US" sz="2000" b="1" dirty="0">
                <a:solidFill>
                  <a:srgbClr val="000000"/>
                </a:solidFill>
                <a:hlinkClick r:id="rId3"/>
              </a:rPr>
              <a:t>tmorris@ciljacksonville.org</a:t>
            </a:r>
            <a:r>
              <a:rPr lang="en-US" sz="2000" b="1" dirty="0">
                <a:solidFill>
                  <a:srgbClr val="000000"/>
                </a:solidFill>
              </a:rPr>
              <a:t> </a:t>
            </a:r>
          </a:p>
          <a:p>
            <a:pPr marL="0" indent="0" algn="just">
              <a:buNone/>
            </a:pPr>
            <a:r>
              <a:rPr lang="en-US" sz="2000" b="1" dirty="0">
                <a:solidFill>
                  <a:srgbClr val="000000"/>
                </a:solidFill>
              </a:rPr>
              <a:t>Kelsey Bell: </a:t>
            </a:r>
            <a:r>
              <a:rPr lang="en-US" sz="2000" b="1" dirty="0">
                <a:solidFill>
                  <a:srgbClr val="000000"/>
                </a:solidFill>
                <a:hlinkClick r:id="rId4"/>
              </a:rPr>
              <a:t>kelsey@swilc.org</a:t>
            </a:r>
            <a:r>
              <a:rPr lang="en-US" sz="2000" b="1" dirty="0">
                <a:solidFill>
                  <a:srgbClr val="000000"/>
                </a:solidFill>
              </a:rPr>
              <a:t> </a:t>
            </a:r>
          </a:p>
          <a:p>
            <a:pPr marL="0" indent="0" algn="just">
              <a:buNone/>
            </a:pPr>
            <a:r>
              <a:rPr lang="en-US" sz="2000" b="1" dirty="0">
                <a:solidFill>
                  <a:srgbClr val="000000"/>
                </a:solidFill>
              </a:rPr>
              <a:t>Dominique </a:t>
            </a:r>
            <a:r>
              <a:rPr lang="en-US" sz="2000" b="1" dirty="0" err="1">
                <a:solidFill>
                  <a:srgbClr val="000000"/>
                </a:solidFill>
              </a:rPr>
              <a:t>Dunford</a:t>
            </a:r>
            <a:r>
              <a:rPr lang="en-US" sz="2000" b="1" dirty="0">
                <a:solidFill>
                  <a:srgbClr val="000000"/>
                </a:solidFill>
              </a:rPr>
              <a:t>: </a:t>
            </a:r>
            <a:r>
              <a:rPr lang="en-US" sz="2000" b="1" dirty="0">
                <a:solidFill>
                  <a:srgbClr val="000000"/>
                </a:solidFill>
                <a:hlinkClick r:id="rId5"/>
              </a:rPr>
              <a:t>dominiqued@ECNV.org</a:t>
            </a:r>
            <a:r>
              <a:rPr lang="en-US" sz="2000" b="1" dirty="0">
                <a:solidFill>
                  <a:srgbClr val="000000"/>
                </a:solidFill>
              </a:rPr>
              <a:t> </a:t>
            </a:r>
          </a:p>
          <a:p>
            <a:pPr marL="0" indent="0" algn="just">
              <a:buNone/>
            </a:pPr>
            <a:endParaRPr lang="en-US" sz="2000" b="1" dirty="0">
              <a:solidFill>
                <a:srgbClr val="000000"/>
              </a:solidFill>
            </a:endParaRPr>
          </a:p>
        </p:txBody>
      </p:sp>
      <p:sp>
        <p:nvSpPr>
          <p:cNvPr id="4" name="Slide Number Placeholder 3"/>
          <p:cNvSpPr>
            <a:spLocks noGrp="1"/>
          </p:cNvSpPr>
          <p:nvPr>
            <p:ph type="sldNum" sz="quarter" idx="12"/>
          </p:nvPr>
        </p:nvSpPr>
        <p:spPr/>
        <p:txBody>
          <a:bodyPr/>
          <a:lstStyle/>
          <a:p>
            <a:fld id="{6153527D-BED1-478D-AC23-D9BDE0E418EC}" type="slidenum">
              <a:rPr lang="en-US" smtClean="0"/>
              <a:t>15</a:t>
            </a:fld>
            <a:endParaRPr lang="en-US" dirty="0"/>
          </a:p>
        </p:txBody>
      </p:sp>
    </p:spTree>
    <p:extLst>
      <p:ext uri="{BB962C8B-B14F-4D97-AF65-F5344CB8AC3E}">
        <p14:creationId xmlns:p14="http://schemas.microsoft.com/office/powerpoint/2010/main" val="3999350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200" b="0" dirty="0">
                <a:solidFill>
                  <a:schemeClr val="tx1"/>
                </a:solidFill>
                <a:latin typeface="Arial Rounded MT Bold" panose="020F0704030504030204" pitchFamily="34" charset="0"/>
              </a:rPr>
              <a:t>&gt;&gt; SLIDE / DIAPOSITIVA </a:t>
            </a:r>
            <a:fld id="{734C42DE-C50E-4E5E-A32B-7D4934F4E058}" type="slidenum">
              <a:rPr lang="en-US" sz="1200" b="0">
                <a:solidFill>
                  <a:schemeClr val="tx1"/>
                </a:solidFill>
                <a:latin typeface="Arial Rounded MT Bold" panose="020F0704030504030204" pitchFamily="34" charset="0"/>
              </a:rPr>
              <a:pPr/>
              <a:t>16</a:t>
            </a:fld>
            <a:br>
              <a:rPr lang="en-US" sz="600" b="1" dirty="0">
                <a:solidFill>
                  <a:schemeClr val="bg1"/>
                </a:solidFill>
                <a:latin typeface="Verdana" panose="020B0604030504040204" pitchFamily="34" charset="0"/>
                <a:ea typeface="Verdana" panose="020B0604030504040204" pitchFamily="34" charset="0"/>
              </a:rPr>
            </a:br>
            <a:r>
              <a:rPr lang="en-US" sz="3200" b="1" dirty="0">
                <a:latin typeface="Verdana" panose="020B0604030504040204" pitchFamily="34" charset="0"/>
                <a:ea typeface="Verdana" panose="020B0604030504040204" pitchFamily="34" charset="0"/>
              </a:rPr>
              <a:t>Evaluation Link</a:t>
            </a:r>
            <a:endParaRPr lang="en-US" sz="2400" b="1" dirty="0">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p:txBody>
          <a:bodyPr>
            <a:noAutofit/>
          </a:bodyPr>
          <a:lstStyle/>
          <a:p>
            <a:pPr marL="0" indent="0">
              <a:buNone/>
            </a:pPr>
            <a:r>
              <a:rPr lang="en-US" sz="1600" dirty="0"/>
              <a:t>Directly following the webinar, you will see a short evaluation survey to complete on your screen. We appreciate your feedback!</a:t>
            </a:r>
          </a:p>
          <a:p>
            <a:pPr marL="0" indent="0">
              <a:buNone/>
            </a:pPr>
            <a:endParaRPr lang="en-US" sz="1600" dirty="0"/>
          </a:p>
          <a:p>
            <a:pPr marL="0" indent="0">
              <a:buNone/>
            </a:pPr>
            <a:r>
              <a:rPr lang="en-US" sz="1600" dirty="0"/>
              <a:t>English Evaluation Link: </a:t>
            </a:r>
            <a:r>
              <a:rPr lang="en-US" sz="1600" dirty="0">
                <a:hlinkClick r:id="rId3"/>
              </a:rPr>
              <a:t>https://uthtmc.az1.qualtrics.com/jfe/form/SV_2gYJIoZUXCeUXOu</a:t>
            </a:r>
            <a:r>
              <a:rPr lang="en-US" sz="1600" dirty="0"/>
              <a:t> </a:t>
            </a:r>
          </a:p>
          <a:p>
            <a:pPr marL="0" indent="0">
              <a:buNone/>
            </a:pPr>
            <a:r>
              <a:rPr lang="en-US" sz="1600" dirty="0"/>
              <a:t>Spanish Evaluation Link: </a:t>
            </a:r>
            <a:r>
              <a:rPr lang="en-US" sz="1600" dirty="0">
                <a:hlinkClick r:id="rId4"/>
              </a:rPr>
              <a:t>https://uthtmc.az1.qualtrics.com/jfe/form/SV_72mFF5acgBqb9ae</a:t>
            </a:r>
            <a:r>
              <a:rPr lang="en-US" sz="1600" dirty="0"/>
              <a:t> </a:t>
            </a:r>
          </a:p>
          <a:p>
            <a:pPr marL="0" indent="0">
              <a:lnSpc>
                <a:spcPct val="100000"/>
              </a:lnSpc>
              <a:buNone/>
            </a:pPr>
            <a:endParaRPr lang="en-US" sz="1600" dirty="0"/>
          </a:p>
          <a:p>
            <a:pPr marL="0" indent="0">
              <a:lnSpc>
                <a:spcPct val="100000"/>
              </a:lnSpc>
              <a:buNone/>
            </a:pPr>
            <a:r>
              <a:rPr lang="es-ES" sz="1600" b="1" dirty="0">
                <a:solidFill>
                  <a:srgbClr val="C00000"/>
                </a:solidFill>
              </a:rPr>
              <a:t>Enlace de evaluación</a:t>
            </a:r>
          </a:p>
          <a:p>
            <a:pPr marL="0" indent="0">
              <a:lnSpc>
                <a:spcPct val="100000"/>
              </a:lnSpc>
              <a:buNone/>
            </a:pPr>
            <a:endParaRPr lang="es-ES" sz="1600" dirty="0"/>
          </a:p>
          <a:p>
            <a:pPr marL="0" indent="0">
              <a:lnSpc>
                <a:spcPct val="100000"/>
              </a:lnSpc>
              <a:buNone/>
            </a:pPr>
            <a:r>
              <a:rPr lang="es-ES" sz="1600" dirty="0"/>
              <a:t>Inmediatamente después del seminario web, verá una breve encuesta de evaluación para completar en su pantalla. ¡Agradecemos su retroalimentación! </a:t>
            </a:r>
          </a:p>
          <a:p>
            <a:pPr marL="0" indent="0">
              <a:lnSpc>
                <a:spcPct val="100000"/>
              </a:lnSpc>
              <a:buNone/>
            </a:pPr>
            <a:r>
              <a:rPr lang="es-ES" sz="1600" dirty="0"/>
              <a:t>Enlace de evaluación en inglés: </a:t>
            </a:r>
            <a:r>
              <a:rPr lang="es-ES" sz="1600" dirty="0">
                <a:hlinkClick r:id="rId3"/>
              </a:rPr>
              <a:t>https://uthtmc.az1.qualtrics.com/jfe/form/SV_2gYJIoZUXCeUXOu</a:t>
            </a:r>
            <a:r>
              <a:rPr lang="es-ES" sz="1600" dirty="0"/>
              <a:t>  </a:t>
            </a:r>
          </a:p>
          <a:p>
            <a:pPr marL="0" indent="0">
              <a:lnSpc>
                <a:spcPct val="100000"/>
              </a:lnSpc>
              <a:buNone/>
            </a:pPr>
            <a:r>
              <a:rPr lang="es-ES" sz="1600" dirty="0"/>
              <a:t>Enlace de evaluación en español: </a:t>
            </a:r>
            <a:r>
              <a:rPr lang="es-ES" sz="1600" dirty="0">
                <a:hlinkClick r:id="rId4"/>
              </a:rPr>
              <a:t>https://uthtmc.az1.qualtrics.com/jfe/form/SV_72mFF5acgBqb9ae</a:t>
            </a:r>
            <a:r>
              <a:rPr lang="es-ES" sz="1600" dirty="0"/>
              <a:t>  </a:t>
            </a:r>
          </a:p>
        </p:txBody>
      </p:sp>
      <p:sp>
        <p:nvSpPr>
          <p:cNvPr id="4" name="Slide Number Placeholder 3"/>
          <p:cNvSpPr>
            <a:spLocks noGrp="1"/>
          </p:cNvSpPr>
          <p:nvPr>
            <p:ph type="sldNum" sz="quarter" idx="12"/>
          </p:nvPr>
        </p:nvSpPr>
        <p:spPr/>
        <p:txBody>
          <a:bodyPr/>
          <a:lstStyle/>
          <a:p>
            <a:fld id="{6153527D-BED1-478D-AC23-D9BDE0E418EC}" type="slidenum">
              <a:rPr lang="en-US" smtClean="0"/>
              <a:t>16</a:t>
            </a:fld>
            <a:endParaRPr lang="en-US" dirty="0"/>
          </a:p>
        </p:txBody>
      </p:sp>
    </p:spTree>
    <p:extLst>
      <p:ext uri="{BB962C8B-B14F-4D97-AF65-F5344CB8AC3E}">
        <p14:creationId xmlns:p14="http://schemas.microsoft.com/office/powerpoint/2010/main" val="5534638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200" b="0" dirty="0">
                <a:solidFill>
                  <a:schemeClr val="tx1"/>
                </a:solidFill>
                <a:latin typeface="Arial Rounded MT Bold" panose="020F0704030504030204" pitchFamily="34" charset="0"/>
              </a:rPr>
              <a:t>&gt;&gt; SLIDE / DIAPOSITIVA </a:t>
            </a:r>
            <a:fld id="{734C42DE-C50E-4E5E-A32B-7D4934F4E058}" type="slidenum">
              <a:rPr lang="en-US" sz="1200" b="0">
                <a:solidFill>
                  <a:schemeClr val="tx1"/>
                </a:solidFill>
                <a:latin typeface="Arial Rounded MT Bold" panose="020F0704030504030204" pitchFamily="34" charset="0"/>
              </a:rPr>
              <a:pPr/>
              <a:t>17</a:t>
            </a:fld>
            <a:br>
              <a:rPr lang="en-US" dirty="0">
                <a:latin typeface="Arial Rounded MT Bold" panose="020F0704030504030204" pitchFamily="34" charset="0"/>
              </a:rPr>
            </a:br>
            <a:r>
              <a:rPr lang="en-US" sz="3600" dirty="0">
                <a:cs typeface="Arial"/>
                <a:sym typeface="Arial"/>
              </a:rPr>
              <a:t>IL-NET Attribution</a:t>
            </a:r>
            <a:endParaRPr lang="en-US" sz="3600" b="1" dirty="0"/>
          </a:p>
        </p:txBody>
      </p:sp>
      <p:sp>
        <p:nvSpPr>
          <p:cNvPr id="3" name="Subtitle 2"/>
          <p:cNvSpPr>
            <a:spLocks noGrp="1"/>
          </p:cNvSpPr>
          <p:nvPr>
            <p:ph idx="1"/>
          </p:nvPr>
        </p:nvSpPr>
        <p:spPr>
          <a:xfrm>
            <a:off x="609600" y="1295400"/>
            <a:ext cx="9144000" cy="5486399"/>
          </a:xfrm>
        </p:spPr>
        <p:txBody>
          <a:bodyPr>
            <a:noAutofit/>
          </a:bodyPr>
          <a:lstStyle/>
          <a:p>
            <a:pPr marL="0" indent="0" fontAlgn="base">
              <a:lnSpc>
                <a:spcPct val="110000"/>
              </a:lnSpc>
              <a:buNone/>
            </a:pPr>
            <a:r>
              <a:rPr lang="en-US" sz="1800" dirty="0"/>
              <a:t>The IL-NET is supported by grant numbers 90ILTA0002 and 90ISTA0002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a:t>
            </a:r>
          </a:p>
          <a:p>
            <a:pPr marL="0" indent="0" fontAlgn="base">
              <a:lnSpc>
                <a:spcPct val="110000"/>
              </a:lnSpc>
              <a:buNone/>
            </a:pPr>
            <a:endParaRPr lang="en-US" sz="1800" dirty="0"/>
          </a:p>
          <a:p>
            <a:pPr marL="0" indent="0" fontAlgn="base">
              <a:lnSpc>
                <a:spcPct val="110000"/>
              </a:lnSpc>
              <a:buNone/>
            </a:pPr>
            <a:r>
              <a:rPr lang="es-ES" sz="1800" b="1" dirty="0">
                <a:solidFill>
                  <a:srgbClr val="C00000"/>
                </a:solidFill>
              </a:rPr>
              <a:t>Atribución IL-NET</a:t>
            </a:r>
          </a:p>
          <a:p>
            <a:pPr marL="0" indent="0" fontAlgn="base">
              <a:lnSpc>
                <a:spcPct val="110000"/>
              </a:lnSpc>
              <a:buNone/>
            </a:pPr>
            <a:endParaRPr lang="es-ES" sz="1800" dirty="0"/>
          </a:p>
          <a:p>
            <a:pPr marL="0" indent="0" fontAlgn="base">
              <a:lnSpc>
                <a:spcPct val="110000"/>
              </a:lnSpc>
              <a:buNone/>
            </a:pPr>
            <a:r>
              <a:rPr lang="es-ES" sz="1800" dirty="0"/>
              <a:t>IL-NET cuenta con el respaldo de los números de subvención 90ILTA0002 y 90ISTA0002 de la Administración para la Vida Comunitaria de los EE. UU., Departamento de Salud y Servicios Humanos, Washington, D.C. 20201. Se alienta a los beneficiarios que emprenden proyectos bajo el patrocinio del gobierno a expresar libremente sus hallazgos y conclusiones. Por lo tanto, los puntos de vista u opiniones no representan necesariamente la política oficial de </a:t>
            </a:r>
            <a:r>
              <a:rPr lang="es-ES" sz="1800" dirty="0" err="1"/>
              <a:t>Administration</a:t>
            </a:r>
            <a:r>
              <a:rPr lang="es-ES" sz="1800" dirty="0"/>
              <a:t> </a:t>
            </a:r>
            <a:r>
              <a:rPr lang="es-ES" sz="1800" dirty="0" err="1"/>
              <a:t>for</a:t>
            </a:r>
            <a:r>
              <a:rPr lang="es-ES" sz="1800" dirty="0"/>
              <a:t> </a:t>
            </a:r>
            <a:r>
              <a:rPr lang="es-ES" sz="1800" dirty="0" err="1"/>
              <a:t>Community</a:t>
            </a:r>
            <a:r>
              <a:rPr lang="es-ES" sz="1800" dirty="0"/>
              <a:t> Living.</a:t>
            </a:r>
          </a:p>
          <a:p>
            <a:pPr marL="0" indent="0" fontAlgn="base">
              <a:lnSpc>
                <a:spcPct val="110000"/>
              </a:lnSpc>
              <a:buNone/>
            </a:pPr>
            <a:endParaRPr lang="en-US" sz="1800" dirty="0"/>
          </a:p>
        </p:txBody>
      </p:sp>
      <p:sp>
        <p:nvSpPr>
          <p:cNvPr id="4" name="Slide Number Placeholder 3"/>
          <p:cNvSpPr>
            <a:spLocks noGrp="1"/>
          </p:cNvSpPr>
          <p:nvPr>
            <p:ph type="sldNum" sz="quarter" idx="12"/>
          </p:nvPr>
        </p:nvSpPr>
        <p:spPr/>
        <p:txBody>
          <a:bodyPr/>
          <a:lstStyle/>
          <a:p>
            <a:fld id="{6153527D-BED1-478D-AC23-D9BDE0E418EC}" type="slidenum">
              <a:rPr lang="en-US" smtClean="0"/>
              <a:t>17</a:t>
            </a:fld>
            <a:endParaRPr lang="en-US" dirty="0"/>
          </a:p>
        </p:txBody>
      </p:sp>
    </p:spTree>
    <p:extLst>
      <p:ext uri="{BB962C8B-B14F-4D97-AF65-F5344CB8AC3E}">
        <p14:creationId xmlns:p14="http://schemas.microsoft.com/office/powerpoint/2010/main" val="904287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800600"/>
            <a:ext cx="9144000" cy="1524000"/>
          </a:xfrm>
        </p:spPr>
        <p:txBody>
          <a:bodyPr>
            <a:noAutofit/>
          </a:bodyPr>
          <a:lstStyle/>
          <a:p>
            <a:br>
              <a:rPr lang="en-US" sz="3200" b="1" dirty="0">
                <a:solidFill>
                  <a:schemeClr val="bg1">
                    <a:lumMod val="75000"/>
                  </a:schemeClr>
                </a:solidFill>
                <a:latin typeface="Arial Rounded MT Bold" panose="020F0704030504030204" pitchFamily="34" charset="0"/>
              </a:rPr>
            </a:br>
            <a:br>
              <a:rPr lang="en-US" sz="3200" b="1" dirty="0">
                <a:solidFill>
                  <a:schemeClr val="bg1">
                    <a:lumMod val="75000"/>
                  </a:schemeClr>
                </a:solidFill>
                <a:latin typeface="Arial Rounded MT Bold" panose="020F0704030504030204" pitchFamily="34" charset="0"/>
              </a:rPr>
            </a:br>
            <a:r>
              <a:rPr lang="en-US" sz="1200" b="0" dirty="0">
                <a:solidFill>
                  <a:schemeClr val="tx1"/>
                </a:solidFill>
                <a:latin typeface="Arial Rounded MT Bold" panose="020F0704030504030204" pitchFamily="34" charset="0"/>
              </a:rPr>
              <a:t>&gt;&gt; SLIDE / DIAPOSITIVA </a:t>
            </a:r>
            <a:fld id="{5B12F612-1C8C-4042-8FA2-D9D225014068}" type="slidenum">
              <a:rPr lang="en-US" sz="1200" b="0">
                <a:solidFill>
                  <a:schemeClr val="tx1"/>
                </a:solidFill>
                <a:latin typeface="Arial Rounded MT Bold" panose="020F0704030504030204" pitchFamily="34" charset="0"/>
              </a:rPr>
              <a:pPr/>
              <a:t>2</a:t>
            </a:fld>
            <a:br>
              <a:rPr lang="en-US" sz="1200" b="0" dirty="0">
                <a:solidFill>
                  <a:schemeClr val="tx1"/>
                </a:solidFill>
                <a:latin typeface="Arial Rounded MT Bold" panose="020F0704030504030204" pitchFamily="34" charset="0"/>
              </a:rPr>
            </a:br>
            <a:br>
              <a:rPr lang="en-US" sz="1200" b="1" dirty="0">
                <a:solidFill>
                  <a:schemeClr val="tx1"/>
                </a:solidFill>
                <a:latin typeface="Arial Rounded MT Bold" panose="020F0704030504030204" pitchFamily="34" charset="0"/>
              </a:rPr>
            </a:br>
            <a:r>
              <a:rPr lang="en-US" sz="3200" dirty="0">
                <a:latin typeface="Verdana" panose="020B0604030504040204" pitchFamily="34" charset="0"/>
                <a:ea typeface="Verdana" panose="020B0604030504040204" pitchFamily="34" charset="0"/>
              </a:rPr>
              <a:t>Intergenerational Peer Support</a:t>
            </a:r>
            <a:br>
              <a:rPr lang="en-US" sz="3200" dirty="0">
                <a:latin typeface="Verdana" panose="020B0604030504040204" pitchFamily="34" charset="0"/>
                <a:ea typeface="Verdana" panose="020B0604030504040204" pitchFamily="34" charset="0"/>
              </a:rPr>
            </a:br>
            <a:br>
              <a:rPr lang="en-US" altLang="en-US" sz="2400" dirty="0">
                <a:latin typeface="Verdana" panose="020B0604030504040204" pitchFamily="34" charset="0"/>
                <a:ea typeface="Verdana" panose="020B0604030504040204" pitchFamily="34" charset="0"/>
                <a:cs typeface="Arial" charset="0"/>
              </a:rPr>
            </a:br>
            <a:br>
              <a:rPr lang="en-US" altLang="en-US" sz="2400" b="1" dirty="0">
                <a:solidFill>
                  <a:srgbClr val="333399"/>
                </a:solidFill>
                <a:latin typeface="Verdana" panose="020B0604030504040204" pitchFamily="34" charset="0"/>
                <a:ea typeface="Verdana" panose="020B0604030504040204" pitchFamily="34" charset="0"/>
                <a:cs typeface="Arial" charset="0"/>
              </a:rPr>
            </a:br>
            <a:r>
              <a:rPr lang="en-US" altLang="en-US" sz="3200" b="1" dirty="0">
                <a:solidFill>
                  <a:srgbClr val="333399"/>
                </a:solidFill>
                <a:cs typeface="Arial" charset="0"/>
              </a:rPr>
              <a:t>May 17, 2023</a:t>
            </a:r>
            <a:br>
              <a:rPr lang="en-US" altLang="en-US" sz="3200" dirty="0">
                <a:latin typeface="Verdana" panose="020B0604030504040204" pitchFamily="34" charset="0"/>
                <a:ea typeface="Verdana" panose="020B0604030504040204" pitchFamily="34" charset="0"/>
              </a:rPr>
            </a:br>
            <a:br>
              <a:rPr lang="en-US" altLang="en-US" sz="3200" dirty="0">
                <a:latin typeface="Verdana" panose="020B0604030504040204" pitchFamily="34" charset="0"/>
                <a:ea typeface="Verdana" panose="020B0604030504040204" pitchFamily="34" charset="0"/>
              </a:rPr>
            </a:br>
            <a:br>
              <a:rPr lang="en-US" altLang="en-US" sz="3200" dirty="0"/>
            </a:br>
            <a:r>
              <a:rPr lang="es-ES" altLang="en-US" sz="3200" dirty="0">
                <a:solidFill>
                  <a:srgbClr val="C00000"/>
                </a:solidFill>
              </a:rPr>
              <a:t>Apoyo Intergeneracional Entre Pares </a:t>
            </a:r>
            <a:br>
              <a:rPr lang="es-ES" altLang="en-US" sz="3200" dirty="0">
                <a:solidFill>
                  <a:srgbClr val="C00000"/>
                </a:solidFill>
              </a:rPr>
            </a:br>
            <a:br>
              <a:rPr lang="es-ES" altLang="en-US" sz="3200" dirty="0">
                <a:solidFill>
                  <a:srgbClr val="C00000"/>
                </a:solidFill>
              </a:rPr>
            </a:br>
            <a:r>
              <a:rPr lang="es-ES" altLang="en-US" sz="3200" dirty="0">
                <a:solidFill>
                  <a:srgbClr val="C00000"/>
                </a:solidFill>
              </a:rPr>
              <a:t>17 de mayo de 2023</a:t>
            </a:r>
            <a:br>
              <a:rPr lang="es-ES" altLang="en-US" sz="3200" dirty="0"/>
            </a:br>
            <a:br>
              <a:rPr lang="es-ES" altLang="en-US" sz="3200" dirty="0"/>
            </a:br>
            <a:endParaRPr lang="en-US"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855368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sz="3200" b="1" dirty="0">
                <a:solidFill>
                  <a:schemeClr val="bg1">
                    <a:lumMod val="75000"/>
                  </a:schemeClr>
                </a:solidFill>
                <a:latin typeface="Arial Rounded MT Bold" panose="020F0704030504030204" pitchFamily="34" charset="0"/>
              </a:rPr>
            </a:br>
            <a:br>
              <a:rPr lang="en-US" sz="3200" b="1" dirty="0">
                <a:solidFill>
                  <a:schemeClr val="bg1">
                    <a:lumMod val="75000"/>
                  </a:schemeClr>
                </a:solidFill>
                <a:latin typeface="Arial Rounded MT Bold" panose="020F0704030504030204" pitchFamily="34" charset="0"/>
              </a:rPr>
            </a:br>
            <a:r>
              <a:rPr lang="en-US" sz="1200" b="0" dirty="0">
                <a:solidFill>
                  <a:schemeClr val="tx1"/>
                </a:solidFill>
                <a:latin typeface="Arial Rounded MT Bold" panose="020F0704030504030204" pitchFamily="34" charset="0"/>
              </a:rPr>
              <a:t>&gt;&gt; SLIDE / DIAPOSITIVA </a:t>
            </a:r>
            <a:fld id="{734C42DE-C50E-4E5E-A32B-7D4934F4E058}" type="slidenum">
              <a:rPr lang="en-US" sz="1200" b="0" smtClean="0">
                <a:solidFill>
                  <a:schemeClr val="tx1"/>
                </a:solidFill>
                <a:latin typeface="Arial Rounded MT Bold" panose="020F0704030504030204" pitchFamily="34" charset="0"/>
              </a:rPr>
              <a:pPr/>
              <a:t>3</a:t>
            </a:fld>
            <a:br>
              <a:rPr lang="en-US" sz="3200" dirty="0">
                <a:latin typeface="Verdana" panose="020B0604030504040204" pitchFamily="34" charset="0"/>
                <a:ea typeface="Verdana" panose="020B0604030504040204" pitchFamily="34" charset="0"/>
              </a:rPr>
            </a:br>
            <a:r>
              <a:rPr lang="en-US" altLang="en-US" sz="3200" dirty="0">
                <a:cs typeface="Arial" charset="0"/>
              </a:rPr>
              <a:t>Training P</a:t>
            </a:r>
            <a:r>
              <a:rPr lang="en-US" sz="3200" dirty="0">
                <a:latin typeface="Verdana" panose="020B0604030504040204" pitchFamily="34" charset="0"/>
                <a:ea typeface="Verdana" panose="020B0604030504040204" pitchFamily="34" charset="0"/>
              </a:rPr>
              <a:t>resented by IL-NET:</a:t>
            </a:r>
            <a:br>
              <a:rPr lang="en-US" altLang="en-US" sz="2400" dirty="0">
                <a:latin typeface="Verdana" panose="020B0604030504040204" pitchFamily="34" charset="0"/>
                <a:ea typeface="Verdana" panose="020B0604030504040204" pitchFamily="34" charset="0"/>
                <a:cs typeface="Arial" charset="0"/>
              </a:rPr>
            </a:br>
            <a:br>
              <a:rPr lang="en-US" altLang="en-US" sz="2400" dirty="0">
                <a:latin typeface="Verdana" panose="020B0604030504040204" pitchFamily="34" charset="0"/>
                <a:ea typeface="Verdana" panose="020B0604030504040204" pitchFamily="34" charset="0"/>
                <a:cs typeface="Arial" charset="0"/>
              </a:rPr>
            </a:br>
            <a:br>
              <a:rPr lang="en-US" altLang="en-US" sz="2400" b="1" dirty="0">
                <a:solidFill>
                  <a:srgbClr val="333399"/>
                </a:solidFill>
                <a:latin typeface="Verdana" panose="020B0604030504040204" pitchFamily="34" charset="0"/>
                <a:ea typeface="Verdana" panose="020B0604030504040204" pitchFamily="34" charset="0"/>
                <a:cs typeface="Arial" charset="0"/>
              </a:rPr>
            </a:br>
            <a:endParaRPr lang="en-US" sz="3200" dirty="0">
              <a:latin typeface="Verdana" panose="020B0604030504040204" pitchFamily="34" charset="0"/>
              <a:ea typeface="Verdana" panose="020B0604030504040204" pitchFamily="34" charset="0"/>
            </a:endParaRPr>
          </a:p>
        </p:txBody>
      </p:sp>
      <p:sp>
        <p:nvSpPr>
          <p:cNvPr id="7" name="Content Placeholder 6">
            <a:extLst>
              <a:ext uri="{FF2B5EF4-FFF2-40B4-BE49-F238E27FC236}">
                <a16:creationId xmlns:a16="http://schemas.microsoft.com/office/drawing/2014/main" id="{8F8A34FA-5A16-82B5-71A5-B5E0DA19A42C}"/>
              </a:ext>
            </a:extLst>
          </p:cNvPr>
          <p:cNvSpPr>
            <a:spLocks noGrp="1"/>
          </p:cNvSpPr>
          <p:nvPr>
            <p:ph idx="1"/>
          </p:nvPr>
        </p:nvSpPr>
        <p:spPr/>
        <p:txBody>
          <a:bodyPr>
            <a:normAutofit/>
          </a:bodyPr>
          <a:lstStyle/>
          <a:p>
            <a:pPr marL="0" indent="0">
              <a:buNone/>
            </a:pPr>
            <a:r>
              <a:rPr lang="en-US" sz="2000" b="0" i="0" u="none" strike="noStrike" dirty="0">
                <a:solidFill>
                  <a:srgbClr val="000000"/>
                </a:solidFill>
                <a:effectLst/>
              </a:rPr>
              <a:t>The IL-NET National Training and Technical Assistance (</a:t>
            </a:r>
            <a:r>
              <a:rPr lang="en-US" sz="2000" b="0" i="0" u="none" strike="noStrike" dirty="0" err="1">
                <a:solidFill>
                  <a:srgbClr val="000000"/>
                </a:solidFill>
                <a:effectLst/>
              </a:rPr>
              <a:t>T&amp;TA</a:t>
            </a:r>
            <a:r>
              <a:rPr lang="en-US" sz="2000" b="0" i="0" u="none" strike="noStrike" dirty="0">
                <a:solidFill>
                  <a:srgbClr val="000000"/>
                </a:solidFill>
                <a:effectLst/>
              </a:rPr>
              <a:t>) Center for Independent Living is operated by </a:t>
            </a:r>
            <a:r>
              <a:rPr lang="en-US" sz="2000" b="0" i="0" u="none" strike="noStrike" dirty="0" err="1">
                <a:solidFill>
                  <a:srgbClr val="000000"/>
                </a:solidFill>
                <a:effectLst/>
              </a:rPr>
              <a:t>ILRU</a:t>
            </a:r>
            <a:r>
              <a:rPr lang="en-US" sz="2000" b="0" i="0" u="none" strike="noStrike" dirty="0">
                <a:solidFill>
                  <a:srgbClr val="000000"/>
                </a:solidFill>
                <a:effectLst/>
              </a:rPr>
              <a:t> (Independent Living Research Utilization). </a:t>
            </a:r>
          </a:p>
          <a:p>
            <a:pPr marL="0" indent="0">
              <a:buNone/>
            </a:pPr>
            <a:r>
              <a:rPr lang="en-US" sz="2000" b="0" i="0" u="none" strike="noStrike" dirty="0">
                <a:solidFill>
                  <a:srgbClr val="000000"/>
                </a:solidFill>
                <a:effectLst/>
              </a:rPr>
              <a:t>The IL-NET T&amp;TA Center provides training and technical assistance to centers for independent living, statewide independent living councils, and designated state entities.</a:t>
            </a:r>
          </a:p>
          <a:p>
            <a:pPr marL="0" indent="0">
              <a:buNone/>
            </a:pPr>
            <a:endParaRPr lang="en-US" sz="2000" dirty="0">
              <a:solidFill>
                <a:srgbClr val="000000"/>
              </a:solidFill>
            </a:endParaRPr>
          </a:p>
          <a:p>
            <a:pPr marL="0" indent="0">
              <a:buNone/>
            </a:pPr>
            <a:r>
              <a:rPr lang="es-ES" sz="2000" b="1" dirty="0">
                <a:solidFill>
                  <a:srgbClr val="C00000"/>
                </a:solidFill>
              </a:rPr>
              <a:t>Capacitación presentada por IL-NET: </a:t>
            </a:r>
          </a:p>
          <a:p>
            <a:pPr marL="0" indent="0">
              <a:buNone/>
            </a:pPr>
            <a:endParaRPr lang="es-ES" sz="2000" dirty="0"/>
          </a:p>
          <a:p>
            <a:pPr marL="0" indent="0">
              <a:buNone/>
            </a:pPr>
            <a:r>
              <a:rPr lang="es-ES" sz="2000" dirty="0"/>
              <a:t>El Centro Nacional de Capacitación y Asistencia Técnica (T&amp;TA) para la Vida Independiente de IL-NET es operado por ILRU (Utilización de Investigación de Vida Independiente). </a:t>
            </a:r>
          </a:p>
          <a:p>
            <a:pPr marL="0" indent="0">
              <a:buNone/>
            </a:pPr>
            <a:r>
              <a:rPr lang="es-ES" sz="2000" dirty="0"/>
              <a:t>El Centro IL-NET T&amp;TA proporciona capacitación y asistencia técnica a centros para la vida independiente, consejos estatales de vida independiente y entidades estatales designadas.</a:t>
            </a:r>
          </a:p>
          <a:p>
            <a:pPr marL="0" indent="0">
              <a:buNone/>
            </a:pPr>
            <a:endParaRPr lang="en-US" sz="2000" dirty="0"/>
          </a:p>
        </p:txBody>
      </p:sp>
      <p:sp>
        <p:nvSpPr>
          <p:cNvPr id="3" name="Slide Number Placeholder 2"/>
          <p:cNvSpPr>
            <a:spLocks noGrp="1"/>
          </p:cNvSpPr>
          <p:nvPr>
            <p:ph type="sldNum" sz="quarter" idx="12"/>
          </p:nvPr>
        </p:nvSpPr>
        <p:spPr/>
        <p:txBody>
          <a:bodyPr/>
          <a:lstStyle/>
          <a:p>
            <a:fld id="{6153527D-BED1-478D-AC23-D9BDE0E418EC}" type="slidenum">
              <a:rPr lang="en-US" smtClean="0"/>
              <a:t>3</a:t>
            </a:fld>
            <a:endParaRPr lang="en-US" dirty="0"/>
          </a:p>
        </p:txBody>
      </p:sp>
    </p:spTree>
    <p:extLst>
      <p:ext uri="{BB962C8B-B14F-4D97-AF65-F5344CB8AC3E}">
        <p14:creationId xmlns:p14="http://schemas.microsoft.com/office/powerpoint/2010/main" val="453831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200" b="0" dirty="0">
                <a:solidFill>
                  <a:schemeClr val="tx1"/>
                </a:solidFill>
                <a:latin typeface="Arial Rounded MT Bold" panose="020F0704030504030204" pitchFamily="34" charset="0"/>
              </a:rPr>
              <a:t>&gt;&gt; SLIDE / DIAPOSITIVA </a:t>
            </a:r>
            <a:fld id="{3D463472-36BD-4CF6-B188-D29D9C6DE56C}" type="slidenum">
              <a:rPr lang="en-US" sz="1200" b="0" smtClean="0">
                <a:solidFill>
                  <a:schemeClr val="tx1"/>
                </a:solidFill>
                <a:latin typeface="Arial Rounded MT Bold" panose="020F0704030504030204" pitchFamily="34" charset="0"/>
              </a:rPr>
              <a:pPr/>
              <a:t>4</a:t>
            </a:fld>
            <a:br>
              <a:rPr lang="en-US" sz="600" b="1" dirty="0">
                <a:solidFill>
                  <a:schemeClr val="bg1"/>
                </a:solidFill>
                <a:latin typeface="Verdana" panose="020B0604030504040204" pitchFamily="34" charset="0"/>
                <a:ea typeface="Verdana" panose="020B0604030504040204" pitchFamily="34" charset="0"/>
              </a:rPr>
            </a:br>
            <a:r>
              <a:rPr lang="en-US" sz="3200" dirty="0">
                <a:latin typeface="Verdana" panose="020B0604030504040204" pitchFamily="34" charset="0"/>
                <a:ea typeface="Verdana" panose="020B0604030504040204" pitchFamily="34" charset="0"/>
              </a:rPr>
              <a:t>What You Will Learn Today</a:t>
            </a:r>
            <a:endParaRPr lang="en-US" sz="2400" b="1" dirty="0">
              <a:solidFill>
                <a:srgbClr val="333399"/>
              </a:solidFill>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p:txBody>
          <a:bodyPr>
            <a:noAutofit/>
          </a:bodyPr>
          <a:lstStyle/>
          <a:p>
            <a:pPr fontAlgn="base"/>
            <a:r>
              <a:rPr lang="en-US" sz="1800" dirty="0"/>
              <a:t>Describe what intergenerational peer support is and take away some effective techniques to practice it.</a:t>
            </a:r>
          </a:p>
          <a:p>
            <a:pPr fontAlgn="base"/>
            <a:r>
              <a:rPr lang="en-US" sz="1800" dirty="0"/>
              <a:t>Understand the value of intergenerational peer support</a:t>
            </a:r>
          </a:p>
          <a:p>
            <a:pPr fontAlgn="base"/>
            <a:r>
              <a:rPr lang="en-US" sz="1800" dirty="0"/>
              <a:t>Understand some of the challenges that CILs can encounter and solve in implementing intergenerational support.</a:t>
            </a:r>
          </a:p>
          <a:p>
            <a:pPr fontAlgn="base"/>
            <a:r>
              <a:rPr lang="en-US" sz="1800" dirty="0"/>
              <a:t>Describe best practices to better connect with others in IL outside of specific events like conferences or webinars, regardless of age.</a:t>
            </a:r>
          </a:p>
          <a:p>
            <a:pPr marL="0" indent="0" fontAlgn="base">
              <a:buNone/>
            </a:pPr>
            <a:endParaRPr lang="es-ES" sz="1800" b="1" dirty="0">
              <a:solidFill>
                <a:srgbClr val="C00000"/>
              </a:solidFill>
            </a:endParaRPr>
          </a:p>
          <a:p>
            <a:pPr marL="0" indent="0" fontAlgn="base">
              <a:buNone/>
            </a:pPr>
            <a:r>
              <a:rPr lang="es-ES" sz="1800" b="1" dirty="0">
                <a:solidFill>
                  <a:srgbClr val="C00000"/>
                </a:solidFill>
              </a:rPr>
              <a:t>Lo Que Aprenderás Hoy</a:t>
            </a:r>
          </a:p>
          <a:p>
            <a:pPr fontAlgn="base"/>
            <a:r>
              <a:rPr lang="es-ES" sz="1800" dirty="0"/>
              <a:t>Describa qué es el apoyo intergeneracional entre pares y mencione algunas técnicas efectivas para practicarlo.</a:t>
            </a:r>
          </a:p>
          <a:p>
            <a:pPr fontAlgn="base"/>
            <a:r>
              <a:rPr lang="es-ES" sz="1800" dirty="0"/>
              <a:t>Comprender el valor del apoyo intergeneracional entre pares.</a:t>
            </a:r>
          </a:p>
          <a:p>
            <a:pPr fontAlgn="base"/>
            <a:r>
              <a:rPr lang="es-ES" sz="1800" dirty="0"/>
              <a:t>Comprender algunos de los desafíos que los CIL pueden encontrar y resolver al implementar el apoyo intergeneracional.</a:t>
            </a:r>
          </a:p>
          <a:p>
            <a:pPr fontAlgn="base"/>
            <a:r>
              <a:rPr lang="es-ES" sz="1800" dirty="0"/>
              <a:t>Describa las mejores prácticas para conectarse mejor con otros en </a:t>
            </a:r>
            <a:r>
              <a:rPr lang="es-ES" sz="1800" dirty="0" err="1"/>
              <a:t>IL</a:t>
            </a:r>
            <a:r>
              <a:rPr lang="es-ES" sz="1800" dirty="0"/>
              <a:t> fuera de eventos específicos como conferencias o seminarios web, independientemente de la edad.</a:t>
            </a:r>
            <a:endParaRPr lang="en-US" sz="1800" dirty="0"/>
          </a:p>
          <a:p>
            <a:pPr marL="457200" indent="-457200">
              <a:lnSpc>
                <a:spcPct val="100000"/>
              </a:lnSpc>
              <a:buFont typeface="+mj-lt"/>
              <a:buAutoNum type="arabicPeriod"/>
            </a:pPr>
            <a:endParaRPr lang="en-US" sz="1800" dirty="0"/>
          </a:p>
          <a:p>
            <a:pPr marL="457200" indent="-457200">
              <a:lnSpc>
                <a:spcPct val="100000"/>
              </a:lnSpc>
              <a:buFont typeface="+mj-lt"/>
              <a:buAutoNum type="arabicPeriod"/>
            </a:pPr>
            <a:endParaRPr lang="en-US" sz="1800" dirty="0"/>
          </a:p>
        </p:txBody>
      </p:sp>
      <p:sp>
        <p:nvSpPr>
          <p:cNvPr id="4" name="Slide Number Placeholder 3"/>
          <p:cNvSpPr>
            <a:spLocks noGrp="1"/>
          </p:cNvSpPr>
          <p:nvPr>
            <p:ph type="sldNum" sz="quarter" idx="12"/>
          </p:nvPr>
        </p:nvSpPr>
        <p:spPr/>
        <p:txBody>
          <a:bodyPr/>
          <a:lstStyle/>
          <a:p>
            <a:fld id="{6153527D-BED1-478D-AC23-D9BDE0E418EC}" type="slidenum">
              <a:rPr lang="en-US" smtClean="0"/>
              <a:t>4</a:t>
            </a:fld>
            <a:endParaRPr lang="en-US" dirty="0"/>
          </a:p>
        </p:txBody>
      </p:sp>
    </p:spTree>
    <p:extLst>
      <p:ext uri="{BB962C8B-B14F-4D97-AF65-F5344CB8AC3E}">
        <p14:creationId xmlns:p14="http://schemas.microsoft.com/office/powerpoint/2010/main" val="803252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200" b="0" dirty="0">
                <a:solidFill>
                  <a:schemeClr val="tx1"/>
                </a:solidFill>
                <a:latin typeface="Arial Rounded MT Bold" panose="020F0704030504030204" pitchFamily="34" charset="0"/>
              </a:rPr>
              <a:t>&gt;&gt; SLIDE / DIAPOSITIVA </a:t>
            </a:r>
            <a:fld id="{3D463472-36BD-4CF6-B188-D29D9C6DE56C}" type="slidenum">
              <a:rPr lang="en-US" sz="1200" b="0" smtClean="0">
                <a:solidFill>
                  <a:schemeClr val="tx1"/>
                </a:solidFill>
                <a:latin typeface="Arial Rounded MT Bold" panose="020F0704030504030204" pitchFamily="34" charset="0"/>
              </a:rPr>
              <a:pPr/>
              <a:t>5</a:t>
            </a:fld>
            <a:br>
              <a:rPr lang="en-US" sz="600" b="1" dirty="0">
                <a:solidFill>
                  <a:schemeClr val="bg1"/>
                </a:solidFill>
                <a:latin typeface="Verdana" panose="020B0604030504040204" pitchFamily="34" charset="0"/>
                <a:ea typeface="Verdana" panose="020B0604030504040204" pitchFamily="34" charset="0"/>
              </a:rPr>
            </a:br>
            <a:r>
              <a:rPr lang="en-US" sz="3200" dirty="0">
                <a:latin typeface="Verdana" panose="020B0604030504040204" pitchFamily="34" charset="0"/>
                <a:ea typeface="Verdana" panose="020B0604030504040204" pitchFamily="34" charset="0"/>
              </a:rPr>
              <a:t>Evaluation Survey</a:t>
            </a:r>
            <a:endParaRPr lang="en-US" sz="2400" b="1" dirty="0">
              <a:solidFill>
                <a:srgbClr val="333399"/>
              </a:solidFill>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p:txBody>
          <a:bodyPr>
            <a:noAutofit/>
          </a:bodyPr>
          <a:lstStyle/>
          <a:p>
            <a:pPr marL="0" indent="0">
              <a:buNone/>
            </a:pPr>
            <a:r>
              <a:rPr lang="en-US" sz="1900" dirty="0"/>
              <a:t>Your feedback on this webinar is important to us. At the end of the presentation, you will have the opportunity to complete a brief evaluation survey.</a:t>
            </a:r>
          </a:p>
          <a:p>
            <a:pPr marL="0" indent="0">
              <a:buNone/>
            </a:pPr>
            <a:r>
              <a:rPr lang="en-US" sz="1900" dirty="0"/>
              <a:t>English Evaluation Link: </a:t>
            </a:r>
            <a:r>
              <a:rPr lang="en-US" sz="1900" dirty="0">
                <a:hlinkClick r:id="rId3"/>
              </a:rPr>
              <a:t>https://uthtmc.az1.qualtrics.com/jfe/form/SV_2gYJIoZUXCeUXOu</a:t>
            </a:r>
            <a:r>
              <a:rPr lang="en-US" sz="1900" dirty="0"/>
              <a:t> </a:t>
            </a:r>
          </a:p>
          <a:p>
            <a:pPr marL="0" indent="0">
              <a:buNone/>
            </a:pPr>
            <a:r>
              <a:rPr lang="en-US" sz="1900" dirty="0"/>
              <a:t>Spanish Evaluation Link: </a:t>
            </a:r>
            <a:r>
              <a:rPr lang="en-US" sz="1900" dirty="0">
                <a:hlinkClick r:id="rId4"/>
              </a:rPr>
              <a:t>https://uthtmc.az1.qualtrics.com/jfe/form/SV_72mFF5acgBqb9ae</a:t>
            </a:r>
            <a:r>
              <a:rPr lang="en-US" sz="1900" dirty="0"/>
              <a:t> </a:t>
            </a:r>
          </a:p>
          <a:p>
            <a:pPr marL="0" indent="0">
              <a:buNone/>
            </a:pPr>
            <a:endParaRPr lang="en-US" sz="1900" dirty="0"/>
          </a:p>
          <a:p>
            <a:pPr marL="0" indent="0">
              <a:lnSpc>
                <a:spcPct val="100000"/>
              </a:lnSpc>
              <a:buNone/>
            </a:pPr>
            <a:r>
              <a:rPr lang="es-ES" sz="1900" b="1" dirty="0">
                <a:solidFill>
                  <a:srgbClr val="C00000"/>
                </a:solidFill>
              </a:rPr>
              <a:t>Encuesta de Evaluación</a:t>
            </a:r>
          </a:p>
          <a:p>
            <a:pPr marL="0" indent="0">
              <a:lnSpc>
                <a:spcPct val="100000"/>
              </a:lnSpc>
              <a:buNone/>
            </a:pPr>
            <a:r>
              <a:rPr lang="es-ES" sz="1900" dirty="0"/>
              <a:t>Su retroalimentación sobre este seminario web son importantes para nosotros. Al final de la presentación, tendrá la oportunidad de completar una breve encuesta de evaluación.</a:t>
            </a:r>
          </a:p>
          <a:p>
            <a:pPr marL="0" indent="0">
              <a:lnSpc>
                <a:spcPct val="100000"/>
              </a:lnSpc>
              <a:buNone/>
            </a:pPr>
            <a:r>
              <a:rPr lang="es-ES" sz="1900" dirty="0"/>
              <a:t>Enlace de evaluación en inglés: </a:t>
            </a:r>
            <a:r>
              <a:rPr lang="es-ES" sz="1900" dirty="0">
                <a:hlinkClick r:id="rId3"/>
              </a:rPr>
              <a:t>https://uthtmc.az1.qualtrics.com/jfe/form/SV_2gYJIoZUXCeUXOu</a:t>
            </a:r>
            <a:r>
              <a:rPr lang="es-ES" sz="1900" dirty="0"/>
              <a:t> </a:t>
            </a:r>
          </a:p>
          <a:p>
            <a:pPr marL="0" indent="0">
              <a:lnSpc>
                <a:spcPct val="100000"/>
              </a:lnSpc>
              <a:buNone/>
            </a:pPr>
            <a:r>
              <a:rPr lang="es-ES" sz="1900" dirty="0"/>
              <a:t>Enlace de evaluación en español: </a:t>
            </a:r>
            <a:r>
              <a:rPr lang="es-ES" sz="1900" dirty="0">
                <a:hlinkClick r:id="rId4"/>
              </a:rPr>
              <a:t>https://uthtmc.az1.qualtrics.com/jfe/form/SV_72mFF5acgBqb9ae</a:t>
            </a:r>
            <a:r>
              <a:rPr lang="es-ES" sz="1900" dirty="0"/>
              <a:t> </a:t>
            </a:r>
            <a:endParaRPr lang="en-US" sz="1900" dirty="0"/>
          </a:p>
        </p:txBody>
      </p:sp>
      <p:sp>
        <p:nvSpPr>
          <p:cNvPr id="4" name="Slide Number Placeholder 3"/>
          <p:cNvSpPr>
            <a:spLocks noGrp="1"/>
          </p:cNvSpPr>
          <p:nvPr>
            <p:ph type="sldNum" sz="quarter" idx="12"/>
          </p:nvPr>
        </p:nvSpPr>
        <p:spPr/>
        <p:txBody>
          <a:bodyPr/>
          <a:lstStyle/>
          <a:p>
            <a:fld id="{6153527D-BED1-478D-AC23-D9BDE0E418EC}" type="slidenum">
              <a:rPr lang="en-US" smtClean="0"/>
              <a:t>5</a:t>
            </a:fld>
            <a:endParaRPr lang="en-US" dirty="0"/>
          </a:p>
        </p:txBody>
      </p:sp>
    </p:spTree>
    <p:extLst>
      <p:ext uri="{BB962C8B-B14F-4D97-AF65-F5344CB8AC3E}">
        <p14:creationId xmlns:p14="http://schemas.microsoft.com/office/powerpoint/2010/main" val="568984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200" b="0" dirty="0">
                <a:solidFill>
                  <a:schemeClr val="tx1"/>
                </a:solidFill>
                <a:latin typeface="Arial Rounded MT Bold" panose="020F0704030504030204" pitchFamily="34" charset="0"/>
              </a:rPr>
              <a:t>&gt;&gt; SLIDE / DIAPOSITIVA </a:t>
            </a:r>
            <a:fld id="{3D463472-36BD-4CF6-B188-D29D9C6DE56C}" type="slidenum">
              <a:rPr lang="en-US" sz="1200" b="0" smtClean="0">
                <a:solidFill>
                  <a:schemeClr val="tx1"/>
                </a:solidFill>
                <a:latin typeface="Arial Rounded MT Bold" panose="020F0704030504030204" pitchFamily="34" charset="0"/>
              </a:rPr>
              <a:pPr/>
              <a:t>6</a:t>
            </a:fld>
            <a:br>
              <a:rPr lang="en-US" sz="600" b="1" dirty="0">
                <a:solidFill>
                  <a:schemeClr val="bg1"/>
                </a:solidFill>
                <a:latin typeface="Verdana" panose="020B0604030504040204" pitchFamily="34" charset="0"/>
                <a:ea typeface="Verdana" panose="020B0604030504040204" pitchFamily="34" charset="0"/>
              </a:rPr>
            </a:br>
            <a:r>
              <a:rPr lang="en-US" sz="3200" b="1" dirty="0">
                <a:latin typeface="Verdana" panose="020B0604030504040204" pitchFamily="34" charset="0"/>
                <a:ea typeface="Verdana" panose="020B0604030504040204" pitchFamily="34" charset="0"/>
              </a:rPr>
              <a:t>Our Panelists</a:t>
            </a:r>
            <a:endParaRPr lang="en-US" sz="2400" b="1" dirty="0">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p:txBody>
          <a:bodyPr>
            <a:noAutofit/>
          </a:bodyPr>
          <a:lstStyle/>
          <a:p>
            <a:r>
              <a:rPr lang="en-US" sz="1900" b="1" i="0" dirty="0">
                <a:solidFill>
                  <a:srgbClr val="000000"/>
                </a:solidFill>
                <a:effectLst/>
              </a:rPr>
              <a:t>Kelsey Bell – </a:t>
            </a:r>
            <a:r>
              <a:rPr lang="en-US" sz="1900" i="0" dirty="0">
                <a:solidFill>
                  <a:srgbClr val="000000"/>
                </a:solidFill>
                <a:effectLst/>
              </a:rPr>
              <a:t>Executive Director at Southwest Center for Independence, in Durango, CO.</a:t>
            </a:r>
            <a:endParaRPr lang="en-US" sz="1900" b="1" i="0" dirty="0">
              <a:solidFill>
                <a:srgbClr val="000000"/>
              </a:solidFill>
              <a:effectLst/>
            </a:endParaRPr>
          </a:p>
          <a:p>
            <a:r>
              <a:rPr lang="en-US" sz="1900" b="1" i="0" dirty="0">
                <a:solidFill>
                  <a:srgbClr val="000000"/>
                </a:solidFill>
                <a:effectLst/>
              </a:rPr>
              <a:t>Tyler Morris – </a:t>
            </a:r>
            <a:r>
              <a:rPr lang="en-US" sz="1900" i="0" dirty="0">
                <a:solidFill>
                  <a:srgbClr val="000000"/>
                </a:solidFill>
                <a:effectLst/>
              </a:rPr>
              <a:t>Executive Director at CIL Jacksonville in Jacksonville, Florida.</a:t>
            </a:r>
            <a:endParaRPr lang="en-US" sz="1900" b="1" i="0" dirty="0">
              <a:solidFill>
                <a:srgbClr val="000000"/>
              </a:solidFill>
              <a:effectLst/>
            </a:endParaRPr>
          </a:p>
          <a:p>
            <a:r>
              <a:rPr lang="en-US" sz="1900" b="1" i="0" dirty="0">
                <a:solidFill>
                  <a:srgbClr val="000000"/>
                </a:solidFill>
                <a:effectLst/>
              </a:rPr>
              <a:t>Dominique Dunford – </a:t>
            </a:r>
            <a:r>
              <a:rPr lang="en-US" sz="1900" i="0" dirty="0">
                <a:solidFill>
                  <a:srgbClr val="000000"/>
                </a:solidFill>
                <a:effectLst/>
              </a:rPr>
              <a:t>Executive Director at </a:t>
            </a:r>
            <a:r>
              <a:rPr lang="en-US" sz="1900" i="0" dirty="0" err="1">
                <a:solidFill>
                  <a:srgbClr val="000000"/>
                </a:solidFill>
                <a:effectLst/>
              </a:rPr>
              <a:t>ENDependence</a:t>
            </a:r>
            <a:r>
              <a:rPr lang="en-US" sz="1900" i="0" dirty="0">
                <a:solidFill>
                  <a:srgbClr val="000000"/>
                </a:solidFill>
                <a:effectLst/>
              </a:rPr>
              <a:t> Center Northern Virginia.</a:t>
            </a:r>
          </a:p>
          <a:p>
            <a:pPr marL="0" indent="0">
              <a:buNone/>
            </a:pPr>
            <a:endParaRPr lang="en-US" sz="1900" dirty="0">
              <a:solidFill>
                <a:srgbClr val="000000"/>
              </a:solidFill>
            </a:endParaRPr>
          </a:p>
          <a:p>
            <a:pPr marL="0" indent="0">
              <a:buNone/>
            </a:pPr>
            <a:r>
              <a:rPr lang="en-US" sz="1900" b="1" dirty="0" err="1">
                <a:solidFill>
                  <a:srgbClr val="C00000"/>
                </a:solidFill>
              </a:rPr>
              <a:t>Nuestros</a:t>
            </a:r>
            <a:r>
              <a:rPr lang="en-US" sz="1900" b="1" dirty="0">
                <a:solidFill>
                  <a:srgbClr val="C00000"/>
                </a:solidFill>
              </a:rPr>
              <a:t> </a:t>
            </a:r>
            <a:r>
              <a:rPr lang="en-US" sz="1900" b="1" dirty="0" err="1">
                <a:solidFill>
                  <a:srgbClr val="C00000"/>
                </a:solidFill>
              </a:rPr>
              <a:t>Panelistas</a:t>
            </a:r>
            <a:endParaRPr lang="en-US" sz="1900" b="1" dirty="0">
              <a:solidFill>
                <a:srgbClr val="C00000"/>
              </a:solidFill>
            </a:endParaRPr>
          </a:p>
          <a:p>
            <a:pPr marL="0" indent="0" algn="l">
              <a:buNone/>
            </a:pPr>
            <a:endParaRPr lang="en-US" sz="1900" dirty="0">
              <a:solidFill>
                <a:srgbClr val="000000"/>
              </a:solidFill>
            </a:endParaRPr>
          </a:p>
          <a:p>
            <a:r>
              <a:rPr lang="en-US" sz="1900" b="1" dirty="0">
                <a:solidFill>
                  <a:srgbClr val="000000"/>
                </a:solidFill>
              </a:rPr>
              <a:t>Kelsey Bell </a:t>
            </a:r>
            <a:r>
              <a:rPr lang="en-US" sz="1900" dirty="0">
                <a:solidFill>
                  <a:srgbClr val="000000"/>
                </a:solidFill>
              </a:rPr>
              <a:t>– </a:t>
            </a:r>
            <a:r>
              <a:rPr lang="en-US" sz="1900" dirty="0" err="1">
                <a:solidFill>
                  <a:srgbClr val="000000"/>
                </a:solidFill>
              </a:rPr>
              <a:t>Directora</a:t>
            </a:r>
            <a:r>
              <a:rPr lang="en-US" sz="1900" dirty="0">
                <a:solidFill>
                  <a:srgbClr val="000000"/>
                </a:solidFill>
              </a:rPr>
              <a:t> </a:t>
            </a:r>
            <a:r>
              <a:rPr lang="en-US" sz="1900" dirty="0" err="1">
                <a:solidFill>
                  <a:srgbClr val="000000"/>
                </a:solidFill>
              </a:rPr>
              <a:t>Ejecutiva</a:t>
            </a:r>
            <a:r>
              <a:rPr lang="en-US" sz="1900" dirty="0">
                <a:solidFill>
                  <a:srgbClr val="000000"/>
                </a:solidFill>
              </a:rPr>
              <a:t> del Centro </a:t>
            </a:r>
            <a:r>
              <a:rPr lang="en-US" sz="1900" dirty="0" err="1">
                <a:solidFill>
                  <a:srgbClr val="000000"/>
                </a:solidFill>
              </a:rPr>
              <a:t>Suroeste</a:t>
            </a:r>
            <a:r>
              <a:rPr lang="en-US" sz="1900" dirty="0">
                <a:solidFill>
                  <a:srgbClr val="000000"/>
                </a:solidFill>
              </a:rPr>
              <a:t> para la </a:t>
            </a:r>
            <a:r>
              <a:rPr lang="en-US" sz="1900" dirty="0" err="1">
                <a:solidFill>
                  <a:srgbClr val="000000"/>
                </a:solidFill>
              </a:rPr>
              <a:t>Independencia</a:t>
            </a:r>
            <a:r>
              <a:rPr lang="en-US" sz="1900" dirty="0">
                <a:solidFill>
                  <a:srgbClr val="000000"/>
                </a:solidFill>
              </a:rPr>
              <a:t>, </a:t>
            </a:r>
            <a:r>
              <a:rPr lang="en-US" sz="1900" dirty="0" err="1">
                <a:solidFill>
                  <a:srgbClr val="000000"/>
                </a:solidFill>
              </a:rPr>
              <a:t>en</a:t>
            </a:r>
            <a:r>
              <a:rPr lang="en-US" sz="1900" dirty="0">
                <a:solidFill>
                  <a:srgbClr val="000000"/>
                </a:solidFill>
              </a:rPr>
              <a:t> Durango, CO. </a:t>
            </a:r>
          </a:p>
          <a:p>
            <a:r>
              <a:rPr lang="en-US" sz="1900" b="1" dirty="0">
                <a:solidFill>
                  <a:srgbClr val="000000"/>
                </a:solidFill>
              </a:rPr>
              <a:t>Tyler Morris </a:t>
            </a:r>
            <a:r>
              <a:rPr lang="en-US" sz="1900" dirty="0">
                <a:solidFill>
                  <a:srgbClr val="000000"/>
                </a:solidFill>
              </a:rPr>
              <a:t>– Director </a:t>
            </a:r>
            <a:r>
              <a:rPr lang="en-US" sz="1900" dirty="0" err="1">
                <a:solidFill>
                  <a:srgbClr val="000000"/>
                </a:solidFill>
              </a:rPr>
              <a:t>Ejecutivo</a:t>
            </a:r>
            <a:r>
              <a:rPr lang="en-US" sz="1900" dirty="0">
                <a:solidFill>
                  <a:srgbClr val="000000"/>
                </a:solidFill>
              </a:rPr>
              <a:t> de CIL Jacksonville </a:t>
            </a:r>
            <a:r>
              <a:rPr lang="en-US" sz="1900" dirty="0" err="1">
                <a:solidFill>
                  <a:srgbClr val="000000"/>
                </a:solidFill>
              </a:rPr>
              <a:t>en</a:t>
            </a:r>
            <a:r>
              <a:rPr lang="en-US" sz="1900" dirty="0">
                <a:solidFill>
                  <a:srgbClr val="000000"/>
                </a:solidFill>
              </a:rPr>
              <a:t> Jacksonville, Florida. </a:t>
            </a:r>
          </a:p>
          <a:p>
            <a:r>
              <a:rPr lang="en-US" sz="1900" b="1" dirty="0">
                <a:solidFill>
                  <a:srgbClr val="000000"/>
                </a:solidFill>
              </a:rPr>
              <a:t>Dominique </a:t>
            </a:r>
            <a:r>
              <a:rPr lang="en-US" sz="1900" b="1" dirty="0" err="1">
                <a:solidFill>
                  <a:srgbClr val="000000"/>
                </a:solidFill>
              </a:rPr>
              <a:t>Dunford</a:t>
            </a:r>
            <a:r>
              <a:rPr lang="en-US" sz="1900" b="1" dirty="0">
                <a:solidFill>
                  <a:srgbClr val="000000"/>
                </a:solidFill>
              </a:rPr>
              <a:t> </a:t>
            </a:r>
            <a:r>
              <a:rPr lang="en-US" sz="1900" dirty="0">
                <a:solidFill>
                  <a:srgbClr val="000000"/>
                </a:solidFill>
              </a:rPr>
              <a:t>– Director </a:t>
            </a:r>
            <a:r>
              <a:rPr lang="en-US" sz="1900" dirty="0" err="1">
                <a:solidFill>
                  <a:srgbClr val="000000"/>
                </a:solidFill>
              </a:rPr>
              <a:t>Ejecutivo</a:t>
            </a:r>
            <a:r>
              <a:rPr lang="en-US" sz="1900" dirty="0">
                <a:solidFill>
                  <a:srgbClr val="000000"/>
                </a:solidFill>
              </a:rPr>
              <a:t> de </a:t>
            </a:r>
            <a:r>
              <a:rPr lang="en-US" sz="1900" dirty="0" err="1">
                <a:solidFill>
                  <a:srgbClr val="000000"/>
                </a:solidFill>
              </a:rPr>
              <a:t>ENDependence</a:t>
            </a:r>
            <a:r>
              <a:rPr lang="en-US" sz="1900" dirty="0">
                <a:solidFill>
                  <a:srgbClr val="000000"/>
                </a:solidFill>
              </a:rPr>
              <a:t> Centro del Norte de Virginia.</a:t>
            </a:r>
          </a:p>
          <a:p>
            <a:pPr marL="0" indent="0" algn="l">
              <a:buNone/>
            </a:pPr>
            <a:endParaRPr lang="en-US" sz="1900" b="0" i="0" dirty="0">
              <a:solidFill>
                <a:srgbClr val="000000"/>
              </a:solidFill>
              <a:effectLst/>
            </a:endParaRPr>
          </a:p>
          <a:p>
            <a:pPr algn="l">
              <a:buFont typeface="Arial" panose="020B0604020202020204" pitchFamily="34" charset="0"/>
              <a:buChar char="•"/>
            </a:pPr>
            <a:endParaRPr lang="en-US" sz="1900" b="0" i="0" dirty="0">
              <a:solidFill>
                <a:srgbClr val="000000"/>
              </a:solidFill>
              <a:effectLst/>
            </a:endParaRPr>
          </a:p>
          <a:p>
            <a:pPr algn="l">
              <a:buFont typeface="Arial" panose="020B0604020202020204" pitchFamily="34" charset="0"/>
              <a:buChar char="•"/>
            </a:pPr>
            <a:endParaRPr lang="en-US" sz="1900" b="0" i="0" dirty="0">
              <a:solidFill>
                <a:srgbClr val="000000"/>
              </a:solidFill>
              <a:effectLst/>
            </a:endParaRPr>
          </a:p>
          <a:p>
            <a:pPr marL="457200" indent="-457200">
              <a:lnSpc>
                <a:spcPct val="100000"/>
              </a:lnSpc>
              <a:buFont typeface="+mj-lt"/>
              <a:buAutoNum type="arabicPeriod"/>
            </a:pPr>
            <a:endParaRPr lang="en-US" sz="1900" dirty="0"/>
          </a:p>
        </p:txBody>
      </p:sp>
      <p:sp>
        <p:nvSpPr>
          <p:cNvPr id="4" name="Slide Number Placeholder 3"/>
          <p:cNvSpPr>
            <a:spLocks noGrp="1"/>
          </p:cNvSpPr>
          <p:nvPr>
            <p:ph type="sldNum" sz="quarter" idx="12"/>
          </p:nvPr>
        </p:nvSpPr>
        <p:spPr/>
        <p:txBody>
          <a:bodyPr/>
          <a:lstStyle/>
          <a:p>
            <a:fld id="{6153527D-BED1-478D-AC23-D9BDE0E418EC}" type="slidenum">
              <a:rPr lang="en-US" smtClean="0"/>
              <a:t>6</a:t>
            </a:fld>
            <a:endParaRPr lang="en-US" dirty="0"/>
          </a:p>
        </p:txBody>
      </p:sp>
    </p:spTree>
    <p:extLst>
      <p:ext uri="{BB962C8B-B14F-4D97-AF65-F5344CB8AC3E}">
        <p14:creationId xmlns:p14="http://schemas.microsoft.com/office/powerpoint/2010/main" val="2497685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200" b="0" dirty="0">
                <a:solidFill>
                  <a:schemeClr val="tx1"/>
                </a:solidFill>
                <a:latin typeface="Arial Rounded MT Bold" panose="020F0704030504030204" pitchFamily="34" charset="0"/>
              </a:rPr>
              <a:t>&gt;&gt; SLIDE / </a:t>
            </a:r>
            <a:r>
              <a:rPr lang="en-US" sz="1200" b="0" dirty="0" err="1">
                <a:solidFill>
                  <a:schemeClr val="tx1"/>
                </a:solidFill>
                <a:latin typeface="Arial Rounded MT Bold" panose="020F0704030504030204" pitchFamily="34" charset="0"/>
              </a:rPr>
              <a:t>DIAPOSITIVA</a:t>
            </a:r>
            <a:r>
              <a:rPr lang="en-US" sz="1200" b="0" dirty="0">
                <a:solidFill>
                  <a:schemeClr val="tx1"/>
                </a:solidFill>
                <a:latin typeface="Arial Rounded MT Bold" panose="020F0704030504030204" pitchFamily="34" charset="0"/>
              </a:rPr>
              <a:t> </a:t>
            </a:r>
            <a:fld id="{3D463472-36BD-4CF6-B188-D29D9C6DE56C}" type="slidenum">
              <a:rPr lang="en-US" sz="1200" b="0" smtClean="0">
                <a:solidFill>
                  <a:schemeClr val="tx1"/>
                </a:solidFill>
                <a:latin typeface="Arial Rounded MT Bold" panose="020F0704030504030204" pitchFamily="34" charset="0"/>
              </a:rPr>
              <a:pPr/>
              <a:t>7</a:t>
            </a:fld>
            <a:br>
              <a:rPr lang="en-US" sz="600" dirty="0">
                <a:solidFill>
                  <a:schemeClr val="bg1"/>
                </a:solidFill>
              </a:rPr>
            </a:br>
            <a:r>
              <a:rPr lang="en-US" sz="3200" b="1" dirty="0">
                <a:latin typeface="Verdana" panose="020B0604030504040204" pitchFamily="34" charset="0"/>
                <a:ea typeface="Verdana" panose="020B0604030504040204" pitchFamily="34" charset="0"/>
              </a:rPr>
              <a:t>What is it?</a:t>
            </a:r>
            <a:endParaRPr lang="en-US" sz="2400" b="1" dirty="0">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p:txBody>
          <a:bodyPr>
            <a:noAutofit/>
          </a:bodyPr>
          <a:lstStyle/>
          <a:p>
            <a:pPr marL="0" indent="0">
              <a:lnSpc>
                <a:spcPct val="100000"/>
              </a:lnSpc>
              <a:buNone/>
            </a:pPr>
            <a:r>
              <a:rPr lang="en-US" sz="2000" b="1" dirty="0">
                <a:solidFill>
                  <a:srgbClr val="000000"/>
                </a:solidFill>
              </a:rPr>
              <a:t>How would you define “Intergenerational Peer Support”?  </a:t>
            </a:r>
          </a:p>
          <a:p>
            <a:pPr>
              <a:lnSpc>
                <a:spcPct val="100000"/>
              </a:lnSpc>
            </a:pPr>
            <a:r>
              <a:rPr lang="en-US" sz="2000" dirty="0">
                <a:solidFill>
                  <a:srgbClr val="000000"/>
                </a:solidFill>
              </a:rPr>
              <a:t>What does it look like in your work and advocacy? </a:t>
            </a:r>
          </a:p>
          <a:p>
            <a:pPr>
              <a:lnSpc>
                <a:spcPct val="100000"/>
              </a:lnSpc>
            </a:pPr>
            <a:r>
              <a:rPr lang="en-US" sz="2000" dirty="0">
                <a:solidFill>
                  <a:srgbClr val="000000"/>
                </a:solidFill>
              </a:rPr>
              <a:t>What are some ways you, personally or professionally, or your organization has benefited from peer support across multiple generations? </a:t>
            </a:r>
          </a:p>
          <a:p>
            <a:pPr marL="0" indent="0">
              <a:lnSpc>
                <a:spcPct val="100000"/>
              </a:lnSpc>
              <a:buNone/>
            </a:pPr>
            <a:endParaRPr lang="en-US" sz="1500" dirty="0">
              <a:solidFill>
                <a:srgbClr val="000000"/>
              </a:solidFill>
            </a:endParaRPr>
          </a:p>
          <a:p>
            <a:pPr marL="0" indent="0">
              <a:lnSpc>
                <a:spcPct val="100000"/>
              </a:lnSpc>
              <a:buNone/>
            </a:pPr>
            <a:r>
              <a:rPr lang="es-ES" sz="2000" b="1" dirty="0">
                <a:solidFill>
                  <a:srgbClr val="C00000"/>
                </a:solidFill>
              </a:rPr>
              <a:t>¿Qué es?</a:t>
            </a:r>
            <a:endParaRPr lang="es-ES" sz="2000" dirty="0">
              <a:solidFill>
                <a:srgbClr val="000000"/>
              </a:solidFill>
            </a:endParaRPr>
          </a:p>
          <a:p>
            <a:pPr marL="0" indent="0">
              <a:lnSpc>
                <a:spcPct val="100000"/>
              </a:lnSpc>
              <a:buNone/>
            </a:pPr>
            <a:r>
              <a:rPr lang="es-ES" sz="2000" b="1" dirty="0">
                <a:solidFill>
                  <a:srgbClr val="000000"/>
                </a:solidFill>
              </a:rPr>
              <a:t>¿Cómo definiría el "Apoyo Intergeneracional Entre Pares"?</a:t>
            </a:r>
          </a:p>
          <a:p>
            <a:pPr>
              <a:lnSpc>
                <a:spcPct val="100000"/>
              </a:lnSpc>
            </a:pPr>
            <a:r>
              <a:rPr lang="es-ES" sz="2000" dirty="0">
                <a:solidFill>
                  <a:srgbClr val="000000"/>
                </a:solidFill>
              </a:rPr>
              <a:t>¿Cómo se ve en su trabajo y defensa? </a:t>
            </a:r>
          </a:p>
          <a:p>
            <a:pPr>
              <a:lnSpc>
                <a:spcPct val="100000"/>
              </a:lnSpc>
            </a:pPr>
            <a:r>
              <a:rPr lang="es-ES" sz="2000" dirty="0">
                <a:solidFill>
                  <a:srgbClr val="000000"/>
                </a:solidFill>
              </a:rPr>
              <a:t>¿Cuáles son algunas de las formas en que usted, personal o profesionalmente, o su organización se ha beneficiado del apoyo de pares a través de múltiples generaciones?</a:t>
            </a:r>
          </a:p>
          <a:p>
            <a:pPr marL="0" indent="0">
              <a:lnSpc>
                <a:spcPct val="100000"/>
              </a:lnSpc>
              <a:buNone/>
            </a:pPr>
            <a:endParaRPr lang="en-US" sz="2000" dirty="0">
              <a:solidFill>
                <a:srgbClr val="000000"/>
              </a:solidFill>
            </a:endParaRPr>
          </a:p>
        </p:txBody>
      </p:sp>
      <p:sp>
        <p:nvSpPr>
          <p:cNvPr id="4" name="Slide Number Placeholder 3"/>
          <p:cNvSpPr>
            <a:spLocks noGrp="1"/>
          </p:cNvSpPr>
          <p:nvPr>
            <p:ph type="sldNum" sz="quarter" idx="12"/>
          </p:nvPr>
        </p:nvSpPr>
        <p:spPr/>
        <p:txBody>
          <a:bodyPr/>
          <a:lstStyle/>
          <a:p>
            <a:fld id="{6153527D-BED1-478D-AC23-D9BDE0E418EC}" type="slidenum">
              <a:rPr lang="en-US" smtClean="0"/>
              <a:t>7</a:t>
            </a:fld>
            <a:endParaRPr lang="en-US" dirty="0"/>
          </a:p>
        </p:txBody>
      </p:sp>
    </p:spTree>
    <p:extLst>
      <p:ext uri="{BB962C8B-B14F-4D97-AF65-F5344CB8AC3E}">
        <p14:creationId xmlns:p14="http://schemas.microsoft.com/office/powerpoint/2010/main" val="2620485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200" b="0" dirty="0">
                <a:solidFill>
                  <a:schemeClr val="tx1"/>
                </a:solidFill>
                <a:latin typeface="Arial Rounded MT Bold" panose="020F0704030504030204" pitchFamily="34" charset="0"/>
              </a:rPr>
              <a:t>&gt;&gt; SLIDE / DIAPOSITIVA </a:t>
            </a:r>
            <a:fld id="{3D463472-36BD-4CF6-B188-D29D9C6DE56C}" type="slidenum">
              <a:rPr lang="en-US" sz="1200" b="0" smtClean="0">
                <a:solidFill>
                  <a:schemeClr val="tx1"/>
                </a:solidFill>
                <a:latin typeface="Arial Rounded MT Bold" panose="020F0704030504030204" pitchFamily="34" charset="0"/>
              </a:rPr>
              <a:pPr/>
              <a:t>8</a:t>
            </a:fld>
            <a:br>
              <a:rPr lang="en-US" sz="600" b="1" dirty="0">
                <a:solidFill>
                  <a:schemeClr val="bg1"/>
                </a:solidFill>
                <a:latin typeface="Verdana" panose="020B0604030504040204" pitchFamily="34" charset="0"/>
                <a:ea typeface="Verdana" panose="020B0604030504040204" pitchFamily="34" charset="0"/>
              </a:rPr>
            </a:br>
            <a:r>
              <a:rPr lang="en-US" sz="3200" dirty="0"/>
              <a:t>W</a:t>
            </a:r>
            <a:r>
              <a:rPr lang="en-US" sz="3200" b="1" dirty="0">
                <a:latin typeface="Verdana" panose="020B0604030504040204" pitchFamily="34" charset="0"/>
                <a:ea typeface="Verdana" panose="020B0604030504040204" pitchFamily="34" charset="0"/>
              </a:rPr>
              <a:t>hy do we need it?</a:t>
            </a:r>
            <a:endParaRPr lang="en-US" sz="2400" b="1" dirty="0"/>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p:txBody>
          <a:bodyPr>
            <a:noAutofit/>
          </a:bodyPr>
          <a:lstStyle/>
          <a:p>
            <a:pPr marL="0" indent="0">
              <a:lnSpc>
                <a:spcPct val="107000"/>
              </a:lnSpc>
              <a:spcBef>
                <a:spcPts val="0"/>
              </a:spcBef>
              <a:spcAft>
                <a:spcPts val="800"/>
              </a:spcAft>
              <a:buNone/>
            </a:pPr>
            <a:r>
              <a:rPr lang="en-US" sz="2000" b="1" dirty="0">
                <a:effectLst/>
              </a:rPr>
              <a:t>Why do you feel that we need to practice intergenerational peer support? </a:t>
            </a:r>
          </a:p>
          <a:p>
            <a:pPr marL="0" marR="0" lvl="0" indent="0">
              <a:lnSpc>
                <a:spcPct val="107000"/>
              </a:lnSpc>
              <a:spcBef>
                <a:spcPts val="0"/>
              </a:spcBef>
              <a:spcAft>
                <a:spcPts val="800"/>
              </a:spcAft>
              <a:buNone/>
            </a:pPr>
            <a:endParaRPr lang="en-US" sz="2000" kern="100" dirty="0">
              <a:effectLst/>
              <a:cs typeface="Times New Roman" panose="02020603050405020304" pitchFamily="18" charset="0"/>
            </a:endParaRPr>
          </a:p>
          <a:p>
            <a:pPr marL="0" marR="0" lvl="0" indent="0">
              <a:lnSpc>
                <a:spcPct val="107000"/>
              </a:lnSpc>
              <a:spcBef>
                <a:spcPts val="0"/>
              </a:spcBef>
              <a:spcAft>
                <a:spcPts val="800"/>
              </a:spcAft>
              <a:buNone/>
            </a:pPr>
            <a:r>
              <a:rPr lang="es-ES" sz="2000" b="1" kern="100" dirty="0">
                <a:solidFill>
                  <a:srgbClr val="C00000"/>
                </a:solidFill>
                <a:cs typeface="Times New Roman" panose="02020603050405020304" pitchFamily="18" charset="0"/>
              </a:rPr>
              <a:t>¿Por qué lo necesitamos?</a:t>
            </a:r>
          </a:p>
          <a:p>
            <a:pPr marL="0" marR="0" lvl="0" indent="0">
              <a:lnSpc>
                <a:spcPct val="107000"/>
              </a:lnSpc>
              <a:spcBef>
                <a:spcPts val="0"/>
              </a:spcBef>
              <a:spcAft>
                <a:spcPts val="800"/>
              </a:spcAft>
              <a:buNone/>
            </a:pPr>
            <a:endParaRPr lang="es-ES" sz="2000" kern="100" dirty="0">
              <a:cs typeface="Times New Roman" panose="02020603050405020304" pitchFamily="18" charset="0"/>
            </a:endParaRPr>
          </a:p>
          <a:p>
            <a:pPr marL="0" marR="0" lvl="0" indent="0">
              <a:lnSpc>
                <a:spcPct val="107000"/>
              </a:lnSpc>
              <a:spcBef>
                <a:spcPts val="0"/>
              </a:spcBef>
              <a:spcAft>
                <a:spcPts val="800"/>
              </a:spcAft>
              <a:buNone/>
            </a:pPr>
            <a:r>
              <a:rPr lang="es-ES" sz="2000" b="1" kern="100" dirty="0">
                <a:cs typeface="Times New Roman" panose="02020603050405020304" pitchFamily="18" charset="0"/>
              </a:rPr>
              <a:t>¿Por qué cree que necesitamos practicar el apoyo intergeneracional entre pares?</a:t>
            </a:r>
          </a:p>
          <a:p>
            <a:pPr marL="0" marR="0" lvl="0" indent="0">
              <a:lnSpc>
                <a:spcPct val="107000"/>
              </a:lnSpc>
              <a:spcBef>
                <a:spcPts val="0"/>
              </a:spcBef>
              <a:spcAft>
                <a:spcPts val="800"/>
              </a:spcAft>
              <a:buNone/>
            </a:pPr>
            <a:endParaRPr lang="en-US" sz="2000" kern="100" dirty="0">
              <a:effectLst/>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153527D-BED1-478D-AC23-D9BDE0E418EC}" type="slidenum">
              <a:rPr lang="en-US" smtClean="0"/>
              <a:t>8</a:t>
            </a:fld>
            <a:endParaRPr lang="en-US" dirty="0"/>
          </a:p>
        </p:txBody>
      </p:sp>
    </p:spTree>
    <p:extLst>
      <p:ext uri="{BB962C8B-B14F-4D97-AF65-F5344CB8AC3E}">
        <p14:creationId xmlns:p14="http://schemas.microsoft.com/office/powerpoint/2010/main" val="2905680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200" b="0" dirty="0">
                <a:solidFill>
                  <a:schemeClr val="tx1"/>
                </a:solidFill>
                <a:latin typeface="Arial Rounded MT Bold" panose="020F0704030504030204" pitchFamily="34" charset="0"/>
              </a:rPr>
              <a:t>&gt;&gt; SLIDE / DIAPOSITIVA </a:t>
            </a:r>
            <a:fld id="{3D463472-36BD-4CF6-B188-D29D9C6DE56C}" type="slidenum">
              <a:rPr lang="en-US" sz="1200" b="0" smtClean="0">
                <a:solidFill>
                  <a:schemeClr val="tx1"/>
                </a:solidFill>
                <a:latin typeface="Arial Rounded MT Bold" panose="020F0704030504030204" pitchFamily="34" charset="0"/>
              </a:rPr>
              <a:pPr/>
              <a:t>9</a:t>
            </a:fld>
            <a:br>
              <a:rPr lang="en-US" sz="600" b="1" dirty="0">
                <a:solidFill>
                  <a:schemeClr val="bg1"/>
                </a:solidFill>
                <a:latin typeface="Verdana" panose="020B0604030504040204" pitchFamily="34" charset="0"/>
                <a:ea typeface="Verdana" panose="020B0604030504040204" pitchFamily="34" charset="0"/>
              </a:rPr>
            </a:br>
            <a:r>
              <a:rPr lang="en-US" sz="3200" b="1" dirty="0">
                <a:latin typeface="Verdana" panose="020B0604030504040204" pitchFamily="34" charset="0"/>
                <a:ea typeface="Verdana" panose="020B0604030504040204" pitchFamily="34" charset="0"/>
              </a:rPr>
              <a:t>How do you connect?</a:t>
            </a:r>
            <a:endParaRPr lang="en-US" sz="2400" b="1" dirty="0">
              <a:solidFill>
                <a:schemeClr val="accent5">
                  <a:lumMod val="75000"/>
                </a:schemeClr>
              </a:solidFill>
            </a:endParaRPr>
          </a:p>
        </p:txBody>
      </p:sp>
      <p:sp>
        <p:nvSpPr>
          <p:cNvPr id="3" name="Content Placeholder 2">
            <a:extLst>
              <a:ext uri="{FF2B5EF4-FFF2-40B4-BE49-F238E27FC236}">
                <a16:creationId xmlns:a16="http://schemas.microsoft.com/office/drawing/2014/main" id="{F384B314-FA0D-8351-5C86-398010455EB9}"/>
              </a:ext>
            </a:extLst>
          </p:cNvPr>
          <p:cNvSpPr>
            <a:spLocks noGrp="1"/>
          </p:cNvSpPr>
          <p:nvPr>
            <p:ph idx="1"/>
          </p:nvPr>
        </p:nvSpPr>
        <p:spPr/>
        <p:txBody>
          <a:bodyPr>
            <a:noAutofit/>
          </a:bodyPr>
          <a:lstStyle/>
          <a:p>
            <a:pPr marL="0" marR="0" lvl="0" indent="0" fontAlgn="base">
              <a:spcBef>
                <a:spcPts val="0"/>
              </a:spcBef>
              <a:spcAft>
                <a:spcPts val="0"/>
              </a:spcAft>
              <a:buNone/>
              <a:tabLst>
                <a:tab pos="457200" algn="l"/>
              </a:tabLst>
            </a:pPr>
            <a:r>
              <a:rPr lang="en-US" sz="2000" dirty="0">
                <a:effectLst/>
              </a:rPr>
              <a:t>How do you connect with others in the movement who are outside of your generation when not at a conference or other event? </a:t>
            </a:r>
          </a:p>
          <a:p>
            <a:pPr marL="0" marR="0" lvl="0" indent="0" fontAlgn="base">
              <a:spcBef>
                <a:spcPts val="0"/>
              </a:spcBef>
              <a:spcAft>
                <a:spcPts val="0"/>
              </a:spcAft>
              <a:buNone/>
              <a:tabLst>
                <a:tab pos="457200" algn="l"/>
              </a:tabLst>
            </a:pPr>
            <a:endParaRPr lang="en-US" sz="2000" dirty="0">
              <a:effectLst/>
            </a:endParaRPr>
          </a:p>
          <a:p>
            <a:pPr fontAlgn="base">
              <a:spcBef>
                <a:spcPts val="0"/>
              </a:spcBef>
              <a:tabLst>
                <a:tab pos="457200" algn="l"/>
              </a:tabLst>
            </a:pPr>
            <a:r>
              <a:rPr lang="en-US" sz="2000" dirty="0">
                <a:effectLst/>
              </a:rPr>
              <a:t>How do you facilitate mutual respect and develop authentic relationships among a group of individuals from diverse cultures, experience levels, and ages? </a:t>
            </a:r>
          </a:p>
          <a:p>
            <a:pPr marL="342900" indent="-342900">
              <a:lnSpc>
                <a:spcPct val="107000"/>
              </a:lnSpc>
              <a:spcBef>
                <a:spcPts val="0"/>
              </a:spcBef>
              <a:buFont typeface="Symbol" panose="05050102010706020507" pitchFamily="18" charset="2"/>
              <a:buChar char=""/>
            </a:pPr>
            <a:endParaRPr lang="es-ES" sz="1600" kern="100" dirty="0">
              <a:cs typeface="Times New Roman" panose="02020603050405020304" pitchFamily="18" charset="0"/>
            </a:endParaRPr>
          </a:p>
          <a:p>
            <a:pPr marL="0" indent="0">
              <a:lnSpc>
                <a:spcPct val="107000"/>
              </a:lnSpc>
              <a:spcBef>
                <a:spcPts val="0"/>
              </a:spcBef>
              <a:buNone/>
            </a:pPr>
            <a:r>
              <a:rPr lang="es-ES" sz="2000" b="1" kern="100" dirty="0">
                <a:solidFill>
                  <a:srgbClr val="C00000"/>
                </a:solidFill>
                <a:cs typeface="Times New Roman" panose="02020603050405020304" pitchFamily="18" charset="0"/>
              </a:rPr>
              <a:t>¿Cómo te conectas?</a:t>
            </a:r>
          </a:p>
          <a:p>
            <a:pPr marL="0" indent="0">
              <a:lnSpc>
                <a:spcPct val="107000"/>
              </a:lnSpc>
              <a:spcBef>
                <a:spcPts val="0"/>
              </a:spcBef>
              <a:buNone/>
            </a:pPr>
            <a:endParaRPr lang="es-ES" sz="2000" kern="100" dirty="0">
              <a:cs typeface="Times New Roman" panose="02020603050405020304" pitchFamily="18" charset="0"/>
            </a:endParaRPr>
          </a:p>
          <a:p>
            <a:pPr marL="0" indent="0">
              <a:lnSpc>
                <a:spcPct val="107000"/>
              </a:lnSpc>
              <a:spcBef>
                <a:spcPts val="0"/>
              </a:spcBef>
              <a:buNone/>
            </a:pPr>
            <a:r>
              <a:rPr lang="es-ES" sz="2000" kern="100" dirty="0">
                <a:cs typeface="Times New Roman" panose="02020603050405020304" pitchFamily="18" charset="0"/>
              </a:rPr>
              <a:t>¿Cómo te conectas con otros en el movimiento que están fuera de tu generación cuando no están en una conferencia u otro evento?  </a:t>
            </a:r>
          </a:p>
          <a:p>
            <a:pPr marL="0" indent="0">
              <a:lnSpc>
                <a:spcPct val="107000"/>
              </a:lnSpc>
              <a:spcBef>
                <a:spcPts val="0"/>
              </a:spcBef>
              <a:buNone/>
            </a:pPr>
            <a:endParaRPr lang="es-ES" sz="2000" kern="100" dirty="0">
              <a:cs typeface="Times New Roman" panose="02020603050405020304" pitchFamily="18" charset="0"/>
            </a:endParaRPr>
          </a:p>
          <a:p>
            <a:pPr>
              <a:lnSpc>
                <a:spcPct val="107000"/>
              </a:lnSpc>
              <a:spcBef>
                <a:spcPts val="0"/>
              </a:spcBef>
            </a:pPr>
            <a:r>
              <a:rPr lang="es-ES" sz="2000" kern="100" dirty="0">
                <a:cs typeface="Times New Roman" panose="02020603050405020304" pitchFamily="18" charset="0"/>
              </a:rPr>
              <a:t>¿Cómo facilitar el respeto mutuo y desarrollar relaciones auténticas entre un grupo de personas de diversas culturas, niveles de experiencia y edades? </a:t>
            </a:r>
          </a:p>
          <a:p>
            <a:pPr marL="0" indent="0">
              <a:lnSpc>
                <a:spcPct val="107000"/>
              </a:lnSpc>
              <a:spcBef>
                <a:spcPts val="0"/>
              </a:spcBef>
              <a:buNone/>
            </a:pPr>
            <a:endParaRPr lang="es-ES" sz="2000" kern="100" dirty="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153527D-BED1-478D-AC23-D9BDE0E418EC}" type="slidenum">
              <a:rPr lang="en-US" smtClean="0"/>
              <a:t>9</a:t>
            </a:fld>
            <a:endParaRPr lang="en-US" dirty="0"/>
          </a:p>
        </p:txBody>
      </p:sp>
    </p:spTree>
    <p:extLst>
      <p:ext uri="{BB962C8B-B14F-4D97-AF65-F5344CB8AC3E}">
        <p14:creationId xmlns:p14="http://schemas.microsoft.com/office/powerpoint/2010/main" val="119242713"/>
      </p:ext>
    </p:extLst>
  </p:cSld>
  <p:clrMapOvr>
    <a:masterClrMapping/>
  </p:clrMapOvr>
</p:sld>
</file>

<file path=ppt/theme/theme1.xml><?xml version="1.0" encoding="utf-8"?>
<a:theme xmlns:a="http://schemas.openxmlformats.org/drawingml/2006/main" name="SBB Cust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16875</TotalTime>
  <Words>1494</Words>
  <Application>Microsoft Office PowerPoint</Application>
  <PresentationFormat>Custom</PresentationFormat>
  <Paragraphs>174</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Arial Rounded MT Bold</vt:lpstr>
      <vt:lpstr>Calibri</vt:lpstr>
      <vt:lpstr>Symbol</vt:lpstr>
      <vt:lpstr>Verdana</vt:lpstr>
      <vt:lpstr>SBB Custom</vt:lpstr>
      <vt:lpstr>PowerPoint Presentation</vt:lpstr>
      <vt:lpstr>  &gt;&gt; SLIDE / DIAPOSITIVA 2  Intergenerational Peer Support   May 17, 2023   Apoyo Intergeneracional Entre Pares   17 de mayo de 2023  </vt:lpstr>
      <vt:lpstr>  &gt;&gt; SLIDE / DIAPOSITIVA 3 Training Presented by IL-NET:   </vt:lpstr>
      <vt:lpstr>&gt;&gt; SLIDE / DIAPOSITIVA 4 What You Will Learn Today</vt:lpstr>
      <vt:lpstr>&gt;&gt; SLIDE / DIAPOSITIVA 5 Evaluation Survey</vt:lpstr>
      <vt:lpstr>&gt;&gt; SLIDE / DIAPOSITIVA 6 Our Panelists</vt:lpstr>
      <vt:lpstr>&gt;&gt; SLIDE / DIAPOSITIVA 7 What is it?</vt:lpstr>
      <vt:lpstr>&gt;&gt; SLIDE / DIAPOSITIVA 8 Why do we need it?</vt:lpstr>
      <vt:lpstr>&gt;&gt; SLIDE / DIAPOSITIVA 9 How do you connect?</vt:lpstr>
      <vt:lpstr>&gt;&gt; SLIDE / DIAPOSITIVA 10 Positive Outcomes?</vt:lpstr>
      <vt:lpstr>&gt;&gt; SLIDE / DIAPOSITIVA 11 Challenges?</vt:lpstr>
      <vt:lpstr>&gt;&gt; SLIDE / DIAPOSITIVA 12 How and where do you start?</vt:lpstr>
      <vt:lpstr>&gt;&gt; SLIDE / DIAPOSITIVA 13 Final Words and Topics</vt:lpstr>
      <vt:lpstr>&gt;&gt; SLIDE / DIAPOSITIVA 14 Questions &amp; Discussion</vt:lpstr>
      <vt:lpstr>&gt;&gt; SLIDE / DIAPOSITIVA 15 Contact Information</vt:lpstr>
      <vt:lpstr>&gt;&gt; SLIDE / DIAPOSITIVA 16 Evaluation Link</vt:lpstr>
      <vt:lpstr>&gt;&gt; SLIDE / DIAPOSITIVA 17 IL-NET Attribution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eleanor</dc:creator>
  <cp:lastModifiedBy>sharon finney</cp:lastModifiedBy>
  <cp:revision>276</cp:revision>
  <cp:lastPrinted>2019-11-15T16:17:43Z</cp:lastPrinted>
  <dcterms:created xsi:type="dcterms:W3CDTF">2019-06-30T15:12:08Z</dcterms:created>
  <dcterms:modified xsi:type="dcterms:W3CDTF">2023-05-18T16:10:26Z</dcterms:modified>
</cp:coreProperties>
</file>