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2" r:id="rId2"/>
    <p:sldMasterId id="2147483684" r:id="rId3"/>
  </p:sldMasterIdLst>
  <p:notesMasterIdLst>
    <p:notesMasterId r:id="rId18"/>
  </p:notesMasterIdLst>
  <p:handoutMasterIdLst>
    <p:handoutMasterId r:id="rId19"/>
  </p:handoutMasterIdLst>
  <p:sldIdLst>
    <p:sldId id="280" r:id="rId4"/>
    <p:sldId id="410" r:id="rId5"/>
    <p:sldId id="388" r:id="rId6"/>
    <p:sldId id="389" r:id="rId7"/>
    <p:sldId id="403" r:id="rId8"/>
    <p:sldId id="400" r:id="rId9"/>
    <p:sldId id="406" r:id="rId10"/>
    <p:sldId id="407" r:id="rId11"/>
    <p:sldId id="408" r:id="rId12"/>
    <p:sldId id="409" r:id="rId13"/>
    <p:sldId id="405" r:id="rId14"/>
    <p:sldId id="393" r:id="rId15"/>
    <p:sldId id="401" r:id="rId16"/>
    <p:sldId id="318"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9157" autoAdjust="0"/>
    <p:restoredTop sz="94652" autoAdjust="0"/>
  </p:normalViewPr>
  <p:slideViewPr>
    <p:cSldViewPr>
      <p:cViewPr varScale="1">
        <p:scale>
          <a:sx n="112" d="100"/>
          <a:sy n="112" d="100"/>
        </p:scale>
        <p:origin x="1578"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defRPr>
            </a:lvl1pPr>
          </a:lstStyle>
          <a:p>
            <a:pPr>
              <a:defRPr/>
            </a:pPr>
            <a:fld id="{182AD0FD-A218-4209-A67E-75D4C74000FA}" type="datetimeFigureOut">
              <a:rPr lang="en-US"/>
              <a:pPr>
                <a:defRPr/>
              </a:pPr>
              <a:t>2/7/2014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4263897A-5ABB-4BC5-A2B5-C57363D98DA2}" type="slidenum">
              <a:rPr lang="en-US"/>
              <a:pPr/>
              <a:t>‹#›</a:t>
            </a:fld>
            <a:endParaRPr lang="en-US"/>
          </a:p>
        </p:txBody>
      </p:sp>
    </p:spTree>
    <p:extLst>
      <p:ext uri="{BB962C8B-B14F-4D97-AF65-F5344CB8AC3E}">
        <p14:creationId xmlns:p14="http://schemas.microsoft.com/office/powerpoint/2010/main" val="2956594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F40B67F7-679C-47BE-BD58-B0BAE7BCC56E}" type="slidenum">
              <a:rPr lang="en-US"/>
              <a:pPr/>
              <a:t>‹#›</a:t>
            </a:fld>
            <a:endParaRPr lang="en-US"/>
          </a:p>
        </p:txBody>
      </p:sp>
    </p:spTree>
    <p:extLst>
      <p:ext uri="{BB962C8B-B14F-4D97-AF65-F5344CB8AC3E}">
        <p14:creationId xmlns:p14="http://schemas.microsoft.com/office/powerpoint/2010/main" val="61130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pPr eaLnBrk="1" hangingPunct="1"/>
            <a:endParaRPr lang="en-US" smtClean="0">
              <a:latin typeface="Arial" panose="020B0604020202020204" pitchFamily="34" charset="0"/>
            </a:endParaRPr>
          </a:p>
        </p:txBody>
      </p:sp>
      <p:sp>
        <p:nvSpPr>
          <p:cNvPr id="29700"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5BF576-B8F6-4A4B-8742-389FF6D84B19}" type="slidenum">
              <a:rPr lang="en-US"/>
              <a:pPr eaLnBrk="1" hangingPunct="1"/>
              <a:t>9</a:t>
            </a:fld>
            <a:endParaRPr lang="en-US"/>
          </a:p>
        </p:txBody>
      </p:sp>
    </p:spTree>
    <p:extLst>
      <p:ext uri="{BB962C8B-B14F-4D97-AF65-F5344CB8AC3E}">
        <p14:creationId xmlns:p14="http://schemas.microsoft.com/office/powerpoint/2010/main" val="3655482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06895756-A0CA-468A-801E-80B3ED62B1CE}" type="slidenum">
              <a:rPr lang="en-US"/>
              <a:pPr/>
              <a:t>‹#›</a:t>
            </a:fld>
            <a:endParaRPr lang="en-US"/>
          </a:p>
        </p:txBody>
      </p:sp>
    </p:spTree>
    <p:extLst>
      <p:ext uri="{BB962C8B-B14F-4D97-AF65-F5344CB8AC3E}">
        <p14:creationId xmlns:p14="http://schemas.microsoft.com/office/powerpoint/2010/main" val="351670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D975B362-2532-40C2-B170-BF6DCDB519E3}" type="slidenum">
              <a:rPr lang="en-US"/>
              <a:pPr/>
              <a:t>‹#›</a:t>
            </a:fld>
            <a:endParaRPr lang="en-US"/>
          </a:p>
        </p:txBody>
      </p:sp>
    </p:spTree>
    <p:extLst>
      <p:ext uri="{BB962C8B-B14F-4D97-AF65-F5344CB8AC3E}">
        <p14:creationId xmlns:p14="http://schemas.microsoft.com/office/powerpoint/2010/main" val="176008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EA8458CD-9312-4656-ADE8-EE522FA71F34}" type="slidenum">
              <a:rPr lang="en-US"/>
              <a:pPr/>
              <a:t>‹#›</a:t>
            </a:fld>
            <a:endParaRPr lang="en-US"/>
          </a:p>
        </p:txBody>
      </p:sp>
    </p:spTree>
    <p:extLst>
      <p:ext uri="{BB962C8B-B14F-4D97-AF65-F5344CB8AC3E}">
        <p14:creationId xmlns:p14="http://schemas.microsoft.com/office/powerpoint/2010/main" val="2544151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3277F4-BDAD-4C21-90C9-1EF32CF980DE}" type="slidenum">
              <a:rPr lang="en-US"/>
              <a:pPr/>
              <a:t>‹#›</a:t>
            </a:fld>
            <a:endParaRPr lang="en-US"/>
          </a:p>
        </p:txBody>
      </p:sp>
    </p:spTree>
    <p:extLst>
      <p:ext uri="{BB962C8B-B14F-4D97-AF65-F5344CB8AC3E}">
        <p14:creationId xmlns:p14="http://schemas.microsoft.com/office/powerpoint/2010/main" val="2747426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AC2A79-4CBD-4A47-AB3D-9BF14B154786}" type="slidenum">
              <a:rPr lang="en-US"/>
              <a:pPr/>
              <a:t>‹#›</a:t>
            </a:fld>
            <a:endParaRPr lang="en-US"/>
          </a:p>
        </p:txBody>
      </p:sp>
    </p:spTree>
    <p:extLst>
      <p:ext uri="{BB962C8B-B14F-4D97-AF65-F5344CB8AC3E}">
        <p14:creationId xmlns:p14="http://schemas.microsoft.com/office/powerpoint/2010/main" val="1829250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3C77167-F677-46A6-9DCD-8C760F76B815}" type="slidenum">
              <a:rPr lang="en-US"/>
              <a:pPr/>
              <a:t>‹#›</a:t>
            </a:fld>
            <a:endParaRPr lang="en-US"/>
          </a:p>
        </p:txBody>
      </p:sp>
    </p:spTree>
    <p:extLst>
      <p:ext uri="{BB962C8B-B14F-4D97-AF65-F5344CB8AC3E}">
        <p14:creationId xmlns:p14="http://schemas.microsoft.com/office/powerpoint/2010/main" val="359428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FAF99FA-03B1-41B0-A02D-E5C1584244C9}" type="slidenum">
              <a:rPr lang="en-US"/>
              <a:pPr/>
              <a:t>‹#›</a:t>
            </a:fld>
            <a:endParaRPr lang="en-US"/>
          </a:p>
        </p:txBody>
      </p:sp>
    </p:spTree>
    <p:extLst>
      <p:ext uri="{BB962C8B-B14F-4D97-AF65-F5344CB8AC3E}">
        <p14:creationId xmlns:p14="http://schemas.microsoft.com/office/powerpoint/2010/main" val="409346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9EFD1BF-D0B0-4372-9038-64421E76D139}" type="slidenum">
              <a:rPr lang="en-US"/>
              <a:pPr/>
              <a:t>‹#›</a:t>
            </a:fld>
            <a:endParaRPr lang="en-US"/>
          </a:p>
        </p:txBody>
      </p:sp>
    </p:spTree>
    <p:extLst>
      <p:ext uri="{BB962C8B-B14F-4D97-AF65-F5344CB8AC3E}">
        <p14:creationId xmlns:p14="http://schemas.microsoft.com/office/powerpoint/2010/main" val="923827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txBox="1">
            <a:spLocks noChangeArrowheads="1"/>
          </p:cNvSpPr>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0692BFC-9A08-4D61-A4A0-5D6930F9AB3A}" type="slidenum">
              <a:rPr lang="en-US" sz="1000" b="1">
                <a:solidFill>
                  <a:schemeClr val="bg1"/>
                </a:solidFill>
                <a:latin typeface="Calibri" panose="020F0502020204030204" pitchFamily="34" charset="0"/>
              </a:rPr>
              <a:pPr algn="r" eaLnBrk="1" hangingPunct="1"/>
              <a:t>‹#›</a:t>
            </a:fld>
            <a:endParaRPr lang="en-US" sz="1000" b="1">
              <a:solidFill>
                <a:schemeClr val="bg1"/>
              </a:solidFill>
              <a:latin typeface="Calibri" panose="020F0502020204030204" pitchFamily="34" charset="0"/>
            </a:endParaRPr>
          </a:p>
        </p:txBody>
      </p:sp>
      <p:pic>
        <p:nvPicPr>
          <p:cNvPr id="4"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0"/>
          </p:nvPr>
        </p:nvSpPr>
        <p:spPr>
          <a:xfrm>
            <a:off x="6781800" y="6356350"/>
            <a:ext cx="2133600" cy="365125"/>
          </a:xfrm>
        </p:spPr>
        <p:txBody>
          <a:bodyPr/>
          <a:lstStyle>
            <a:lvl1pPr>
              <a:defRPr sz="900"/>
            </a:lvl1pPr>
          </a:lstStyle>
          <a:p>
            <a:fld id="{4C3E2B74-C35C-49A9-82B8-5C50F0EDDB5A}" type="slidenum">
              <a:rPr lang="en-US"/>
              <a:pPr/>
              <a:t>‹#›</a:t>
            </a:fld>
            <a:endParaRPr lang="en-US"/>
          </a:p>
        </p:txBody>
      </p:sp>
    </p:spTree>
    <p:extLst>
      <p:ext uri="{BB962C8B-B14F-4D97-AF65-F5344CB8AC3E}">
        <p14:creationId xmlns:p14="http://schemas.microsoft.com/office/powerpoint/2010/main" val="2547040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sz="900"/>
            </a:lvl1pPr>
          </a:lstStyle>
          <a:p>
            <a:fld id="{337371D3-BEA3-4363-91CE-2194F5608720}" type="slidenum">
              <a:rPr lang="en-US"/>
              <a:pPr/>
              <a:t>‹#›</a:t>
            </a:fld>
            <a:endParaRPr lang="en-US"/>
          </a:p>
        </p:txBody>
      </p:sp>
    </p:spTree>
    <p:extLst>
      <p:ext uri="{BB962C8B-B14F-4D97-AF65-F5344CB8AC3E}">
        <p14:creationId xmlns:p14="http://schemas.microsoft.com/office/powerpoint/2010/main" val="15742505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7F4D4198-3159-479E-9722-D5057C37F51E}" type="slidenum">
              <a:rPr lang="en-US"/>
              <a:pPr/>
              <a:t>‹#›</a:t>
            </a:fld>
            <a:endParaRPr lang="en-US"/>
          </a:p>
        </p:txBody>
      </p:sp>
    </p:spTree>
    <p:extLst>
      <p:ext uri="{BB962C8B-B14F-4D97-AF65-F5344CB8AC3E}">
        <p14:creationId xmlns:p14="http://schemas.microsoft.com/office/powerpoint/2010/main" val="394168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C2A7A72-936D-44BB-A816-3E12A73C5DE4}" type="slidenum">
              <a:rPr lang="en-US"/>
              <a:pPr/>
              <a:t>‹#›</a:t>
            </a:fld>
            <a:endParaRPr lang="en-US"/>
          </a:p>
        </p:txBody>
      </p:sp>
    </p:spTree>
    <p:extLst>
      <p:ext uri="{BB962C8B-B14F-4D97-AF65-F5344CB8AC3E}">
        <p14:creationId xmlns:p14="http://schemas.microsoft.com/office/powerpoint/2010/main" val="9998710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598A553E-6171-46C0-AD4B-A5378A1E22AB}" type="slidenum">
              <a:rPr lang="en-US"/>
              <a:pPr/>
              <a:t>‹#›</a:t>
            </a:fld>
            <a:endParaRPr lang="en-US"/>
          </a:p>
        </p:txBody>
      </p:sp>
    </p:spTree>
    <p:extLst>
      <p:ext uri="{BB962C8B-B14F-4D97-AF65-F5344CB8AC3E}">
        <p14:creationId xmlns:p14="http://schemas.microsoft.com/office/powerpoint/2010/main" val="12860698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EFBE9AA-A095-44E1-8963-315778C2A57F}" type="slidenum">
              <a:rPr lang="en-US"/>
              <a:pPr/>
              <a:t>‹#›</a:t>
            </a:fld>
            <a:endParaRPr lang="en-US"/>
          </a:p>
        </p:txBody>
      </p:sp>
    </p:spTree>
    <p:extLst>
      <p:ext uri="{BB962C8B-B14F-4D97-AF65-F5344CB8AC3E}">
        <p14:creationId xmlns:p14="http://schemas.microsoft.com/office/powerpoint/2010/main" val="10112184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E9127E7-4BBA-4982-B452-3A14D2D1A9D1}" type="slidenum">
              <a:rPr lang="en-US"/>
              <a:pPr/>
              <a:t>‹#›</a:t>
            </a:fld>
            <a:endParaRPr lang="en-US"/>
          </a:p>
        </p:txBody>
      </p:sp>
    </p:spTree>
    <p:extLst>
      <p:ext uri="{BB962C8B-B14F-4D97-AF65-F5344CB8AC3E}">
        <p14:creationId xmlns:p14="http://schemas.microsoft.com/office/powerpoint/2010/main" val="1268241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9766B596-D975-48A5-9E9E-3E3B82B930AE}" type="datetimeFigureOut">
              <a:rPr lang="en-US"/>
              <a:pPr>
                <a:defRPr/>
              </a:pPr>
              <a:t>2/7/2014</a:t>
            </a:fld>
            <a:endParaRPr lang="en-US"/>
          </a:p>
        </p:txBody>
      </p:sp>
      <p:sp>
        <p:nvSpPr>
          <p:cNvPr id="9" name="Footer Placeholder 4"/>
          <p:cNvSpPr>
            <a:spLocks noGrp="1"/>
          </p:cNvSpPr>
          <p:nvPr>
            <p:ph type="ftr" sz="quarter" idx="11"/>
          </p:nvPr>
        </p:nvSpPr>
        <p:spPr>
          <a:xfrm>
            <a:off x="457200" y="6416675"/>
            <a:ext cx="3352800" cy="365125"/>
          </a:xfrm>
        </p:spPr>
        <p:txBody>
          <a:bodyPr/>
          <a:lstStyle>
            <a:lvl1pPr>
              <a:defRPr dirty="0"/>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13A554F4-6AE2-4463-B33C-D1D59860D684}" type="slidenum">
              <a:rPr lang="en-US"/>
              <a:pPr/>
              <a:t>‹#›</a:t>
            </a:fld>
            <a:endParaRPr lang="en-US"/>
          </a:p>
        </p:txBody>
      </p:sp>
    </p:spTree>
    <p:extLst>
      <p:ext uri="{BB962C8B-B14F-4D97-AF65-F5344CB8AC3E}">
        <p14:creationId xmlns:p14="http://schemas.microsoft.com/office/powerpoint/2010/main" val="955134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235864CE-1524-4D38-819A-E2EE9AEB243B}" type="datetimeFigureOut">
              <a:rPr lang="en-US"/>
              <a:pPr>
                <a:defRPr/>
              </a:pPr>
              <a:t>2/7/2014</a:t>
            </a:fld>
            <a:endParaRPr lang="en-US"/>
          </a:p>
        </p:txBody>
      </p:sp>
      <p:sp>
        <p:nvSpPr>
          <p:cNvPr id="5" name="Slide Number Placeholder 5"/>
          <p:cNvSpPr>
            <a:spLocks noGrp="1"/>
          </p:cNvSpPr>
          <p:nvPr>
            <p:ph type="sldNum" sz="quarter" idx="15"/>
          </p:nvPr>
        </p:nvSpPr>
        <p:spPr/>
        <p:txBody>
          <a:bodyPr/>
          <a:lstStyle>
            <a:lvl1pPr>
              <a:defRPr/>
            </a:lvl1pPr>
          </a:lstStyle>
          <a:p>
            <a:fld id="{4B9BDA63-F853-467E-BDD1-251FFC3FE253}" type="slidenum">
              <a:rPr lang="en-US"/>
              <a:pPr/>
              <a:t>‹#›</a:t>
            </a:fld>
            <a:endParaRPr lang="en-US"/>
          </a:p>
        </p:txBody>
      </p:sp>
    </p:spTree>
    <p:extLst>
      <p:ext uri="{BB962C8B-B14F-4D97-AF65-F5344CB8AC3E}">
        <p14:creationId xmlns:p14="http://schemas.microsoft.com/office/powerpoint/2010/main" val="8188118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44196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2B7B167E-640B-40CA-9C4B-EAFA084B2AE1}" type="datetimeFigureOut">
              <a:rPr lang="en-US"/>
              <a:pPr>
                <a:defRPr/>
              </a:pPr>
              <a:t>2/7/2014</a:t>
            </a:fld>
            <a:endParaRPr lang="en-US"/>
          </a:p>
        </p:txBody>
      </p:sp>
      <p:sp>
        <p:nvSpPr>
          <p:cNvPr id="9" name="Slide Number Placeholder 5"/>
          <p:cNvSpPr>
            <a:spLocks noGrp="1"/>
          </p:cNvSpPr>
          <p:nvPr>
            <p:ph type="sldNum" sz="quarter" idx="11"/>
          </p:nvPr>
        </p:nvSpPr>
        <p:spPr/>
        <p:txBody>
          <a:bodyPr/>
          <a:lstStyle>
            <a:lvl1pPr>
              <a:defRPr/>
            </a:lvl1pPr>
          </a:lstStyle>
          <a:p>
            <a:fld id="{112F786C-E9E8-493A-A8AD-AC826EEA3726}" type="slidenum">
              <a:rPr lang="en-US"/>
              <a:pPr/>
              <a:t>‹#›</a:t>
            </a:fld>
            <a:endParaRPr lang="en-US"/>
          </a:p>
        </p:txBody>
      </p:sp>
    </p:spTree>
    <p:extLst>
      <p:ext uri="{BB962C8B-B14F-4D97-AF65-F5344CB8AC3E}">
        <p14:creationId xmlns:p14="http://schemas.microsoft.com/office/powerpoint/2010/main" val="8093641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0149CDF9-4343-41BA-BB0D-FF7872F30C61}" type="datetimeFigureOut">
              <a:rPr lang="en-US"/>
              <a:pPr>
                <a:defRPr/>
              </a:pPr>
              <a:t>2/7/2014</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2F728C7E-4752-476E-B2D8-8D54C24C38EA}" type="slidenum">
              <a:rPr lang="en-US"/>
              <a:pPr/>
              <a:t>‹#›</a:t>
            </a:fld>
            <a:endParaRPr lang="en-US"/>
          </a:p>
        </p:txBody>
      </p:sp>
    </p:spTree>
    <p:extLst>
      <p:ext uri="{BB962C8B-B14F-4D97-AF65-F5344CB8AC3E}">
        <p14:creationId xmlns:p14="http://schemas.microsoft.com/office/powerpoint/2010/main" val="2696391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51328E05-8713-460B-9072-421F9F7C5033}" type="datetimeFigureOut">
              <a:rPr lang="en-US"/>
              <a:pPr>
                <a:defRPr/>
              </a:pPr>
              <a:t>2/7/2014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CA4ED33-88BC-4ABC-AEE4-C8E1F7939A4C}" type="slidenum">
              <a:rPr lang="en-US"/>
              <a:pPr/>
              <a:t>‹#›</a:t>
            </a:fld>
            <a:endParaRPr lang="en-US"/>
          </a:p>
        </p:txBody>
      </p:sp>
    </p:spTree>
    <p:extLst>
      <p:ext uri="{BB962C8B-B14F-4D97-AF65-F5344CB8AC3E}">
        <p14:creationId xmlns:p14="http://schemas.microsoft.com/office/powerpoint/2010/main" val="14865666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7498177-09D5-4BAD-80FB-31F0A66A6126}" type="datetimeFigureOut">
              <a:rPr lang="en-US"/>
              <a:pPr>
                <a:defRPr/>
              </a:pPr>
              <a:t>2/7/2014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FB1EE82-665B-4904-A065-CC8E6A793239}" type="slidenum">
              <a:rPr lang="en-US"/>
              <a:pPr/>
              <a:t>‹#›</a:t>
            </a:fld>
            <a:endParaRPr lang="en-US"/>
          </a:p>
        </p:txBody>
      </p:sp>
    </p:spTree>
    <p:extLst>
      <p:ext uri="{BB962C8B-B14F-4D97-AF65-F5344CB8AC3E}">
        <p14:creationId xmlns:p14="http://schemas.microsoft.com/office/powerpoint/2010/main" val="26600730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39DE62D-6F24-463B-A582-503AD7959483}" type="datetimeFigureOut">
              <a:rPr lang="en-US"/>
              <a:pPr>
                <a:defRPr/>
              </a:pPr>
              <a:t>2/7/2014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7690B96-7DE9-42DB-878E-672CEC2BA937}" type="slidenum">
              <a:rPr lang="en-US"/>
              <a:pPr/>
              <a:t>‹#›</a:t>
            </a:fld>
            <a:endParaRPr lang="en-US"/>
          </a:p>
        </p:txBody>
      </p:sp>
    </p:spTree>
    <p:extLst>
      <p:ext uri="{BB962C8B-B14F-4D97-AF65-F5344CB8AC3E}">
        <p14:creationId xmlns:p14="http://schemas.microsoft.com/office/powerpoint/2010/main" val="3749161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D65380E9-B05F-4698-8527-2179BE71D17E}" type="slidenum">
              <a:rPr lang="en-US"/>
              <a:pPr/>
              <a:t>‹#›</a:t>
            </a:fld>
            <a:endParaRPr lang="en-US"/>
          </a:p>
        </p:txBody>
      </p:sp>
    </p:spTree>
    <p:extLst>
      <p:ext uri="{BB962C8B-B14F-4D97-AF65-F5344CB8AC3E}">
        <p14:creationId xmlns:p14="http://schemas.microsoft.com/office/powerpoint/2010/main" val="18387168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AC16B9-5EB1-4610-8C6D-F77638874819}" type="datetimeFigureOut">
              <a:rPr lang="en-US"/>
              <a:pPr>
                <a:defRPr/>
              </a:pPr>
              <a:t>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6708BC9-7A8E-4E0D-B07A-792155D4815D}" type="slidenum">
              <a:rPr lang="en-US"/>
              <a:pPr/>
              <a:t>‹#›</a:t>
            </a:fld>
            <a:endParaRPr lang="en-US"/>
          </a:p>
        </p:txBody>
      </p:sp>
    </p:spTree>
    <p:extLst>
      <p:ext uri="{BB962C8B-B14F-4D97-AF65-F5344CB8AC3E}">
        <p14:creationId xmlns:p14="http://schemas.microsoft.com/office/powerpoint/2010/main" val="31821372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5C3DECC6-5C5F-4FB6-9760-B2A5BFA586D3}" type="datetimeFigureOut">
              <a:rPr lang="en-US"/>
              <a:pPr>
                <a:defRPr/>
              </a:pPr>
              <a:t>2/7/2014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fld id="{668D9891-98BD-43D5-B0F0-BADDA9972C2D}" type="slidenum">
              <a:rPr lang="en-US"/>
              <a:pPr/>
              <a:t>‹#›</a:t>
            </a:fld>
            <a:endParaRPr lang="en-US"/>
          </a:p>
        </p:txBody>
      </p:sp>
    </p:spTree>
    <p:extLst>
      <p:ext uri="{BB962C8B-B14F-4D97-AF65-F5344CB8AC3E}">
        <p14:creationId xmlns:p14="http://schemas.microsoft.com/office/powerpoint/2010/main" val="22846536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393E23-84CB-4607-AC6B-C283C8959B84}"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72F49EC-643C-4894-B3C2-BE0AFC33333D}" type="slidenum">
              <a:rPr lang="en-US"/>
              <a:pPr/>
              <a:t>‹#›</a:t>
            </a:fld>
            <a:endParaRPr lang="en-US"/>
          </a:p>
        </p:txBody>
      </p:sp>
    </p:spTree>
    <p:extLst>
      <p:ext uri="{BB962C8B-B14F-4D97-AF65-F5344CB8AC3E}">
        <p14:creationId xmlns:p14="http://schemas.microsoft.com/office/powerpoint/2010/main" val="10259924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92B96F7-BFAC-4677-9F1A-E1C0593059AD}"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D712EBA-FA7B-43AD-B570-8EE39C0A97E9}" type="slidenum">
              <a:rPr lang="en-US"/>
              <a:pPr/>
              <a:t>‹#›</a:t>
            </a:fld>
            <a:endParaRPr lang="en-US"/>
          </a:p>
        </p:txBody>
      </p:sp>
    </p:spTree>
    <p:extLst>
      <p:ext uri="{BB962C8B-B14F-4D97-AF65-F5344CB8AC3E}">
        <p14:creationId xmlns:p14="http://schemas.microsoft.com/office/powerpoint/2010/main" val="1760731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EBA207DC-C435-4F42-9A9D-EAA5661263D7}" type="slidenum">
              <a:rPr lang="en-US"/>
              <a:pPr/>
              <a:t>‹#›</a:t>
            </a:fld>
            <a:endParaRPr lang="en-US"/>
          </a:p>
        </p:txBody>
      </p:sp>
    </p:spTree>
    <p:extLst>
      <p:ext uri="{BB962C8B-B14F-4D97-AF65-F5344CB8AC3E}">
        <p14:creationId xmlns:p14="http://schemas.microsoft.com/office/powerpoint/2010/main" val="2730997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CC720AE8-A058-4624-B0E4-6385690CE0EA}" type="slidenum">
              <a:rPr lang="en-US"/>
              <a:pPr/>
              <a:t>‹#›</a:t>
            </a:fld>
            <a:endParaRPr lang="en-US"/>
          </a:p>
        </p:txBody>
      </p:sp>
    </p:spTree>
    <p:extLst>
      <p:ext uri="{BB962C8B-B14F-4D97-AF65-F5344CB8AC3E}">
        <p14:creationId xmlns:p14="http://schemas.microsoft.com/office/powerpoint/2010/main" val="3898680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48A6214F-4A4C-49B2-917A-1719A0C8162E}" type="slidenum">
              <a:rPr lang="en-US"/>
              <a:pPr/>
              <a:t>‹#›</a:t>
            </a:fld>
            <a:endParaRPr lang="en-US"/>
          </a:p>
        </p:txBody>
      </p:sp>
    </p:spTree>
    <p:extLst>
      <p:ext uri="{BB962C8B-B14F-4D97-AF65-F5344CB8AC3E}">
        <p14:creationId xmlns:p14="http://schemas.microsoft.com/office/powerpoint/2010/main" val="2606080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387282F4-44FA-4F39-A31B-660C54A56466}" type="slidenum">
              <a:rPr lang="en-US"/>
              <a:pPr/>
              <a:t>‹#›</a:t>
            </a:fld>
            <a:endParaRPr lang="en-US"/>
          </a:p>
        </p:txBody>
      </p:sp>
    </p:spTree>
    <p:extLst>
      <p:ext uri="{BB962C8B-B14F-4D97-AF65-F5344CB8AC3E}">
        <p14:creationId xmlns:p14="http://schemas.microsoft.com/office/powerpoint/2010/main" val="3360313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7DD6F6D8-D8EE-4AAC-B197-F72EE1C5F468}" type="slidenum">
              <a:rPr lang="en-US"/>
              <a:pPr/>
              <a:t>‹#›</a:t>
            </a:fld>
            <a:endParaRPr lang="en-US"/>
          </a:p>
        </p:txBody>
      </p:sp>
    </p:spTree>
    <p:extLst>
      <p:ext uri="{BB962C8B-B14F-4D97-AF65-F5344CB8AC3E}">
        <p14:creationId xmlns:p14="http://schemas.microsoft.com/office/powerpoint/2010/main" val="2942791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2C781420-C79F-49FE-AF3B-AFBDCD9788FE}" type="slidenum">
              <a:rPr lang="en-US"/>
              <a:pPr/>
              <a:t>‹#›</a:t>
            </a:fld>
            <a:endParaRPr lang="en-US"/>
          </a:p>
        </p:txBody>
      </p:sp>
    </p:spTree>
    <p:extLst>
      <p:ext uri="{BB962C8B-B14F-4D97-AF65-F5344CB8AC3E}">
        <p14:creationId xmlns:p14="http://schemas.microsoft.com/office/powerpoint/2010/main" val="3765111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E8D0D21D-072E-4098-B693-8D1778A584E0}"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6081A1D-8CF4-46A1-B0E2-36A99D229ECF}"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dirty="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schemeClr val="tx1">
                    <a:tint val="75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C7E9275-3A4F-475C-A408-CA0237631020}" type="slidenum">
              <a:rPr lang="en-US"/>
              <a:pPr/>
              <a:t>‹#›</a:t>
            </a:fld>
            <a:endParaRPr lang="en-US"/>
          </a:p>
        </p:txBody>
      </p:sp>
      <p:pic>
        <p:nvPicPr>
          <p:cNvPr id="2055" name="Picture 6"/>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48600" y="152400"/>
            <a:ext cx="1066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2057"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9" r:id="rId6"/>
    <p:sldLayoutId id="2147483730" r:id="rId7"/>
    <p:sldLayoutId id="2147483731" r:id="rId8"/>
    <p:sldLayoutId id="2147483732" r:id="rId9"/>
    <p:sldLayoutId id="2147483733" r:id="rId10"/>
    <p:sldLayoutId id="2147483734"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085"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smtClean="0">
                <a:solidFill>
                  <a:schemeClr val="tx1">
                    <a:lumMod val="50000"/>
                    <a:lumOff val="50000"/>
                  </a:schemeClr>
                </a:solidFill>
                <a:latin typeface="Arial" charset="0"/>
              </a:defRPr>
            </a:lvl1pPr>
          </a:lstStyle>
          <a:p>
            <a:pPr>
              <a:defRPr/>
            </a:pPr>
            <a:fld id="{BA3E500F-CAB9-4C8D-A4ED-D309A2413263}" type="datetimeFigureOut">
              <a:rPr lang="en-US"/>
              <a:pPr>
                <a:defRPr/>
              </a:pPr>
              <a:t>2/7/2014</a:t>
            </a:fld>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defRPr>
            </a:lvl1pPr>
          </a:lstStyle>
          <a:p>
            <a:fld id="{022FD396-B396-45DB-AADE-DFD7AAC22E23}" type="slidenum">
              <a:rPr lang="en-US"/>
              <a:pPr/>
              <a:t>‹#›</a:t>
            </a:fld>
            <a:endParaRPr lang="en-US"/>
          </a:p>
        </p:txBody>
      </p:sp>
      <p:pic>
        <p:nvPicPr>
          <p:cNvPr id="3089" name="Picture 7" descr="ilru_new_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0"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309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22" r:id="rId4"/>
    <p:sldLayoutId id="2147483723" r:id="rId5"/>
    <p:sldLayoutId id="2147483724" r:id="rId6"/>
    <p:sldLayoutId id="2147483725" r:id="rId7"/>
    <p:sldLayoutId id="2147483726" r:id="rId8"/>
    <p:sldLayoutId id="2147483738" r:id="rId9"/>
    <p:sldLayoutId id="2147483727" r:id="rId10"/>
    <p:sldLayoutId id="2147483728" r:id="rId11"/>
  </p:sldLayoutIdLst>
  <p:timing>
    <p:tnLst>
      <p:par>
        <p:cTn id="1" dur="indefinite" restart="never" nodeType="tmRoot"/>
      </p:par>
    </p:tnLst>
  </p:timing>
  <p:hf hdr="0" ftr="0" dt="0"/>
  <p:txStyles>
    <p:titleStyle>
      <a:lvl1pPr marL="319088" indent="-319088" algn="r" rtl="0" fontAlgn="base">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2pPr>
      <a:lvl3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3pPr>
      <a:lvl4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4pPr>
      <a:lvl5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hemeOverride" Target="../theme/themeOverr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bobmichaels@cox.net" TargetMode="External"/><Relationship Id="rId2" Type="http://schemas.openxmlformats.org/officeDocument/2006/relationships/hyperlink" Target="mailto:MikeHendri@aol.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4.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ChangeArrowheads="1"/>
          </p:cNvSpPr>
          <p:nvPr/>
        </p:nvSpPr>
        <p:spPr bwMode="auto">
          <a:xfrm>
            <a:off x="685800" y="76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rPr>
              <a:t>CIL-NET Presents…</a:t>
            </a:r>
          </a:p>
        </p:txBody>
      </p:sp>
      <p:sp>
        <p:nvSpPr>
          <p:cNvPr id="1433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9BC41AE2-30C8-46FA-B886-6E16C54204E5}" type="slidenum">
              <a:rPr lang="en-US" sz="800" b="1"/>
              <a:pPr algn="r" eaLnBrk="1" hangingPunct="1"/>
              <a:t>1</a:t>
            </a:fld>
            <a:endParaRPr lang="en-US" sz="800" b="1"/>
          </a:p>
        </p:txBody>
      </p:sp>
      <p:sp>
        <p:nvSpPr>
          <p:cNvPr id="14340" name="Rectangle 3"/>
          <p:cNvSpPr>
            <a:spLocks noChangeArrowheads="1"/>
          </p:cNvSpPr>
          <p:nvPr/>
        </p:nvSpPr>
        <p:spPr bwMode="auto">
          <a:xfrm>
            <a:off x="0" y="12192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accent2"/>
              </a:buClr>
              <a:buFont typeface="Tahoma" panose="020B0604030504040204" pitchFamily="34" charset="0"/>
              <a:buNone/>
            </a:pPr>
            <a:r>
              <a:rPr lang="en-US" sz="3600" b="1">
                <a:solidFill>
                  <a:srgbClr val="333399"/>
                </a:solidFill>
                <a:latin typeface="Arial Rounded MT Bold" panose="020F0704030504030204" pitchFamily="34" charset="0"/>
              </a:rPr>
              <a:t>Outcome Measures for CILs</a:t>
            </a:r>
            <a:endParaRPr lang="en-US" sz="2800" b="1">
              <a:solidFill>
                <a:srgbClr val="333399"/>
              </a:solidFill>
              <a:latin typeface="Arial Rounded MT Bold" panose="020F0704030504030204" pitchFamily="34" charset="0"/>
            </a:endParaRPr>
          </a:p>
          <a:p>
            <a:pPr algn="ctr" eaLnBrk="1" hangingPunct="1">
              <a:spcBef>
                <a:spcPct val="20000"/>
              </a:spcBef>
              <a:buClr>
                <a:schemeClr val="accent2"/>
              </a:buClr>
            </a:pPr>
            <a:r>
              <a:rPr lang="en-US" sz="2400">
                <a:solidFill>
                  <a:srgbClr val="000099"/>
                </a:solidFill>
                <a:latin typeface="Arial Rounded MT Bold" panose="020F0704030504030204" pitchFamily="34" charset="0"/>
              </a:rPr>
              <a:t>A National Onsite Training</a:t>
            </a:r>
          </a:p>
          <a:p>
            <a:pPr algn="ctr" eaLnBrk="1" hangingPunct="1">
              <a:spcBef>
                <a:spcPct val="20000"/>
              </a:spcBef>
              <a:buClr>
                <a:schemeClr val="accent2"/>
              </a:buClr>
              <a:buFont typeface="Tahoma" panose="020B0604030504040204" pitchFamily="34" charset="0"/>
              <a:buNone/>
            </a:pPr>
            <a:endParaRPr lang="en-US" sz="800" b="1">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3200" b="1">
                <a:solidFill>
                  <a:srgbClr val="C00000"/>
                </a:solidFill>
                <a:latin typeface="Arial Rounded MT Bold" panose="020F0704030504030204" pitchFamily="34" charset="0"/>
              </a:rPr>
              <a:t>Choosing Outcomes to Measure</a:t>
            </a:r>
          </a:p>
          <a:p>
            <a:pPr algn="ctr" eaLnBrk="1" hangingPunct="1">
              <a:spcBef>
                <a:spcPct val="20000"/>
              </a:spcBef>
              <a:buClr>
                <a:schemeClr val="accent2"/>
              </a:buClr>
              <a:buFont typeface="Tahoma" panose="020B0604030504040204" pitchFamily="34" charset="0"/>
              <a:buNone/>
            </a:pPr>
            <a:endParaRPr lang="en-US" sz="24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September 13-15, 2011</a:t>
            </a: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Portland, OR</a:t>
            </a:r>
          </a:p>
          <a:p>
            <a:pPr algn="ctr" eaLnBrk="1" hangingPunct="1">
              <a:spcBef>
                <a:spcPct val="20000"/>
              </a:spcBef>
              <a:buClr>
                <a:schemeClr val="accent2"/>
              </a:buClr>
              <a:buFont typeface="Tahoma" panose="020B0604030504040204" pitchFamily="34" charset="0"/>
              <a:buNone/>
            </a:pPr>
            <a:endParaRPr lang="en-US" sz="800">
              <a:solidFill>
                <a:srgbClr val="333399"/>
              </a:solidFill>
              <a:latin typeface="Tahoma" panose="020B0604030504040204" pitchFamily="34" charset="0"/>
            </a:endParaRPr>
          </a:p>
          <a:p>
            <a:pPr algn="ctr" eaLnBrk="1" hangingPunct="1">
              <a:spcBef>
                <a:spcPct val="20000"/>
              </a:spcBef>
              <a:buClr>
                <a:schemeClr val="accent2"/>
              </a:buClr>
              <a:buFont typeface="Tahoma" panose="020B0604030504040204" pitchFamily="34" charset="0"/>
              <a:buNone/>
            </a:pPr>
            <a:endParaRPr lang="en-US" sz="2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Presenters:</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Mike Hendricks, Ph.D.</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Bob Michaels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eaLnBrk="1" hangingPunct="1">
              <a:defRPr/>
            </a:pPr>
            <a:r>
              <a:rPr lang="en-US" dirty="0" smtClean="0"/>
              <a:t>8 Chosen CIL Program Outcomes </a:t>
            </a:r>
            <a:r>
              <a:rPr lang="en-US" sz="2800" dirty="0" smtClean="0"/>
              <a:t>cont’d. 3</a:t>
            </a:r>
            <a:endParaRPr lang="en-US" dirty="0" smtClean="0"/>
          </a:p>
        </p:txBody>
      </p:sp>
      <p:sp>
        <p:nvSpPr>
          <p:cNvPr id="22531" name="Content Placeholder 2"/>
          <p:cNvSpPr>
            <a:spLocks noGrp="1"/>
          </p:cNvSpPr>
          <p:nvPr>
            <p:ph idx="1"/>
          </p:nvPr>
        </p:nvSpPr>
        <p:spPr>
          <a:xfrm>
            <a:off x="381000" y="1295400"/>
            <a:ext cx="8153400" cy="4648200"/>
          </a:xfrm>
        </p:spPr>
        <p:txBody>
          <a:bodyPr/>
          <a:lstStyle/>
          <a:p>
            <a:pPr marL="514350" indent="-514350" eaLnBrk="1" hangingPunct="1">
              <a:buFont typeface="Tahoma" panose="020B0604030504040204" pitchFamily="34" charset="0"/>
              <a:buNone/>
              <a:defRPr/>
            </a:pPr>
            <a:r>
              <a:rPr lang="en-US" u="sng" dirty="0" smtClean="0"/>
              <a:t>All Three Service Streams</a:t>
            </a:r>
          </a:p>
          <a:p>
            <a:pPr marL="514350" indent="-514350" eaLnBrk="1" hangingPunct="1">
              <a:buFont typeface="Tahoma" panose="020B0604030504040204" pitchFamily="34" charset="0"/>
              <a:buNone/>
              <a:defRPr/>
            </a:pPr>
            <a:endParaRPr lang="en-US" sz="1200" u="sng" dirty="0" smtClean="0"/>
          </a:p>
          <a:p>
            <a:pPr marL="514350" indent="-514350" eaLnBrk="1" hangingPunct="1">
              <a:buClrTx/>
              <a:buFont typeface="Tahoma" panose="020B0604030504040204" pitchFamily="34" charset="0"/>
              <a:buAutoNum type="arabicPeriod" startAt="14"/>
              <a:defRPr/>
            </a:pPr>
            <a:r>
              <a:rPr lang="en-US" dirty="0" smtClean="0"/>
              <a:t>  PWD participate in communities to the extent</a:t>
            </a:r>
          </a:p>
          <a:p>
            <a:pPr marL="0" indent="0" eaLnBrk="1" hangingPunct="1">
              <a:buFont typeface="Tahoma" panose="020B0604030504040204" pitchFamily="34" charset="0"/>
              <a:buNone/>
              <a:defRPr/>
            </a:pPr>
            <a:r>
              <a:rPr lang="en-US" dirty="0"/>
              <a:t> </a:t>
            </a:r>
            <a:r>
              <a:rPr lang="en-US" dirty="0" smtClean="0"/>
              <a:t>      they wish</a:t>
            </a:r>
          </a:p>
          <a:p>
            <a:pPr marL="514350" indent="-514350" eaLnBrk="1" hangingPunct="1">
              <a:buClrTx/>
              <a:buFont typeface="+mj-lt"/>
              <a:buAutoNum type="arabicPeriod" startAt="15"/>
              <a:defRPr/>
            </a:pPr>
            <a:r>
              <a:rPr lang="en-US" dirty="0" smtClean="0"/>
              <a:t>  Communities are more accessible</a:t>
            </a:r>
          </a:p>
          <a:p>
            <a:pPr marL="514350" indent="-514350" eaLnBrk="1" hangingPunct="1">
              <a:buClrTx/>
              <a:buFont typeface="Tahoma" panose="020B0604030504040204" pitchFamily="34" charset="0"/>
              <a:buAutoNum type="arabicPeriod" startAt="16"/>
              <a:defRPr/>
            </a:pPr>
            <a:r>
              <a:rPr lang="en-US" dirty="0" smtClean="0"/>
              <a:t>  PWD are integrated into American society</a:t>
            </a:r>
          </a:p>
          <a:p>
            <a:pPr marL="514350" indent="-514350" eaLnBrk="1" hangingPunct="1">
              <a:buFont typeface="Arial Rounded MT Bold" pitchFamily="34" charset="0"/>
              <a:buAutoNum type="arabicPeriod" startAt="15"/>
              <a:defRPr/>
            </a:pPr>
            <a:endParaRPr lang="en-US" dirty="0" smtClean="0"/>
          </a:p>
          <a:p>
            <a:pPr marL="514350" indent="-514350" eaLnBrk="1" hangingPunct="1">
              <a:buFont typeface="Arial Rounded MT Bold" pitchFamily="34" charset="0"/>
              <a:buAutoNum type="arabicPeriod" startAt="15"/>
              <a:defRPr/>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p:nvSpPr>
        <p:spPr>
          <a:xfrm>
            <a:off x="2590800" y="2362200"/>
            <a:ext cx="914400" cy="443300"/>
          </a:xfrm>
          <a:prstGeom prst="rect">
            <a:avLst/>
          </a:prstGeom>
          <a:noFill/>
          <a:ln w="57150"/>
          <a:effectLst>
            <a:glow rad="228600">
              <a:schemeClr val="accent3">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ffectLst>
                <a:outerShdw blurRad="38100" dist="38100" dir="2700000" algn="tl">
                  <a:srgbClr val="000000">
                    <a:alpha val="43137"/>
                  </a:srgbClr>
                </a:outerShdw>
              </a:effectLst>
            </a:endParaRPr>
          </a:p>
        </p:txBody>
      </p:sp>
      <p:sp>
        <p:nvSpPr>
          <p:cNvPr id="4" name="Rectangle 3"/>
          <p:cNvSpPr/>
          <p:nvPr/>
        </p:nvSpPr>
        <p:spPr>
          <a:xfrm>
            <a:off x="5867400" y="1333500"/>
            <a:ext cx="1752600"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4191000" y="381000"/>
            <a:ext cx="1371600" cy="457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1828800" y="1371600"/>
            <a:ext cx="1220788" cy="53181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1295400" y="2362200"/>
            <a:ext cx="914400" cy="4572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5867400" y="2362200"/>
            <a:ext cx="1143000" cy="457200"/>
          </a:xfrm>
          <a:prstGeom prst="rect">
            <a:avLst/>
          </a:prstGeom>
          <a:solidFill>
            <a:schemeClr val="accent3">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304800" y="1447800"/>
            <a:ext cx="762000" cy="381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Rectangle 11"/>
          <p:cNvSpPr/>
          <p:nvPr/>
        </p:nvSpPr>
        <p:spPr>
          <a:xfrm>
            <a:off x="1752600" y="3200400"/>
            <a:ext cx="1066800" cy="457200"/>
          </a:xfrm>
          <a:prstGeom prst="rect">
            <a:avLst/>
          </a:prstGeom>
          <a:no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endParaRPr lang="en-US" dirty="0"/>
          </a:p>
        </p:txBody>
      </p:sp>
      <p:sp>
        <p:nvSpPr>
          <p:cNvPr id="13" name="Rectangle 12"/>
          <p:cNvSpPr/>
          <p:nvPr/>
        </p:nvSpPr>
        <p:spPr>
          <a:xfrm>
            <a:off x="304800" y="3048000"/>
            <a:ext cx="685800" cy="381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304800" y="4572000"/>
            <a:ext cx="685800" cy="3810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 name="Rectangle 15"/>
          <p:cNvSpPr/>
          <p:nvPr/>
        </p:nvSpPr>
        <p:spPr>
          <a:xfrm>
            <a:off x="1447800" y="5791200"/>
            <a:ext cx="1524000" cy="3810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 name="Rectangle 16"/>
          <p:cNvSpPr/>
          <p:nvPr/>
        </p:nvSpPr>
        <p:spPr>
          <a:xfrm>
            <a:off x="304800" y="5791200"/>
            <a:ext cx="685800" cy="3810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Rectangle 17"/>
          <p:cNvSpPr/>
          <p:nvPr/>
        </p:nvSpPr>
        <p:spPr>
          <a:xfrm>
            <a:off x="4343400" y="5791200"/>
            <a:ext cx="1143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endParaRPr lang="en-US" dirty="0"/>
          </a:p>
        </p:txBody>
      </p:sp>
      <p:sp>
        <p:nvSpPr>
          <p:cNvPr id="21" name="Rectangle 20"/>
          <p:cNvSpPr/>
          <p:nvPr/>
        </p:nvSpPr>
        <p:spPr>
          <a:xfrm>
            <a:off x="3055938" y="4191000"/>
            <a:ext cx="982662" cy="457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Rectangle 23"/>
          <p:cNvSpPr/>
          <p:nvPr/>
        </p:nvSpPr>
        <p:spPr>
          <a:xfrm>
            <a:off x="7505700" y="4191000"/>
            <a:ext cx="1104900" cy="457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Rectangle 24"/>
          <p:cNvSpPr/>
          <p:nvPr/>
        </p:nvSpPr>
        <p:spPr>
          <a:xfrm>
            <a:off x="6858000" y="5791200"/>
            <a:ext cx="1143000" cy="3810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 name="TextBox 28"/>
          <p:cNvSpPr txBox="1"/>
          <p:nvPr/>
        </p:nvSpPr>
        <p:spPr>
          <a:xfrm>
            <a:off x="2590800" y="2373868"/>
            <a:ext cx="914400" cy="369332"/>
          </a:xfrm>
          <a:prstGeom prst="rect">
            <a:avLst/>
          </a:prstGeom>
          <a:noFill/>
          <a:effectLst/>
          <a:scene3d>
            <a:camera prst="orthographicFront"/>
            <a:lightRig rig="threePt" dir="t"/>
          </a:scene3d>
          <a:sp3d>
            <a:bevelT/>
          </a:sp3d>
        </p:spPr>
        <p:txBody>
          <a:bodyPr>
            <a:spAutoFit/>
          </a:bodyPr>
          <a:lstStyle/>
          <a:p>
            <a:pPr algn="ctr">
              <a:defRPr/>
            </a:pPr>
            <a:r>
              <a:rPr lang="en-US" sz="900" b="1" dirty="0">
                <a:latin typeface="Arial Narrow" pitchFamily="34" charset="0"/>
              </a:rPr>
              <a:t>PWD are more independent</a:t>
            </a:r>
            <a:endParaRPr lang="en-US" sz="900" b="1" dirty="0">
              <a:latin typeface="Arial Narrow" pitchFamily="34" charset="0"/>
            </a:endParaRPr>
          </a:p>
        </p:txBody>
      </p:sp>
      <p:sp>
        <p:nvSpPr>
          <p:cNvPr id="14" name="Rectangle 13"/>
          <p:cNvSpPr/>
          <p:nvPr/>
        </p:nvSpPr>
        <p:spPr>
          <a:xfrm>
            <a:off x="1447800" y="4140369"/>
            <a:ext cx="1295400" cy="507831"/>
          </a:xfrm>
          <a:prstGeom prst="rect">
            <a:avLst/>
          </a:prstGeom>
          <a:noFill/>
          <a:effectLst>
            <a:glow rad="2286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4602" name="TextBox 29"/>
          <p:cNvSpPr txBox="1">
            <a:spLocks noChangeArrowheads="1"/>
          </p:cNvSpPr>
          <p:nvPr/>
        </p:nvSpPr>
        <p:spPr bwMode="auto">
          <a:xfrm>
            <a:off x="1447800" y="4140200"/>
            <a:ext cx="1304925" cy="508000"/>
          </a:xfrm>
          <a:prstGeom prst="rect">
            <a:avLst/>
          </a:prstGeom>
          <a:noFill/>
          <a:ln w="5715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have skills/ knowledge/resources to support their choices</a:t>
            </a:r>
          </a:p>
        </p:txBody>
      </p:sp>
      <p:sp>
        <p:nvSpPr>
          <p:cNvPr id="20" name="Rectangle 19"/>
          <p:cNvSpPr/>
          <p:nvPr/>
        </p:nvSpPr>
        <p:spPr>
          <a:xfrm>
            <a:off x="4267200" y="4191000"/>
            <a:ext cx="1219200" cy="457200"/>
          </a:xfrm>
          <a:prstGeom prst="rect">
            <a:avLst/>
          </a:prstGeom>
          <a:noFill/>
          <a:ln w="57150"/>
          <a:effectLst>
            <a:glow rad="2286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4606" name="TextBox 31"/>
          <p:cNvSpPr txBox="1">
            <a:spLocks noChangeArrowheads="1"/>
          </p:cNvSpPr>
          <p:nvPr/>
        </p:nvSpPr>
        <p:spPr bwMode="auto">
          <a:xfrm>
            <a:off x="4267200" y="42275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get the information they need</a:t>
            </a:r>
          </a:p>
        </p:txBody>
      </p:sp>
      <p:sp>
        <p:nvSpPr>
          <p:cNvPr id="22" name="Rectangle 21"/>
          <p:cNvSpPr/>
          <p:nvPr/>
        </p:nvSpPr>
        <p:spPr>
          <a:xfrm>
            <a:off x="6019800" y="4191000"/>
            <a:ext cx="1238250" cy="457200"/>
          </a:xfrm>
          <a:prstGeom prst="rect">
            <a:avLst/>
          </a:prstGeom>
          <a:noFill/>
          <a:ln w="57150">
            <a:solidFill>
              <a:schemeClr val="tx2"/>
            </a:solidFill>
          </a:ln>
          <a:effectLst>
            <a:glow rad="2286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33" name="TextBox 32"/>
          <p:cNvSpPr txBox="1"/>
          <p:nvPr/>
        </p:nvSpPr>
        <p:spPr>
          <a:xfrm>
            <a:off x="6019800" y="4202668"/>
            <a:ext cx="1219200" cy="369332"/>
          </a:xfrm>
          <a:prstGeom prst="rect">
            <a:avLst/>
          </a:prstGeom>
          <a:noFill/>
          <a:effectLst>
            <a:glow rad="228600">
              <a:schemeClr val="accent6">
                <a:satMod val="175000"/>
                <a:alpha val="40000"/>
              </a:schemeClr>
            </a:glow>
          </a:effectLst>
        </p:spPr>
        <p:txBody>
          <a:bodyPr>
            <a:spAutoFit/>
          </a:bodyPr>
          <a:lstStyle/>
          <a:p>
            <a:pPr algn="ctr">
              <a:defRPr/>
            </a:pPr>
            <a:r>
              <a:rPr lang="en-US" sz="900" b="1" dirty="0">
                <a:latin typeface="Arial Narrow" pitchFamily="34" charset="0"/>
              </a:rPr>
              <a:t>A consumer agenda for change exists</a:t>
            </a:r>
            <a:endParaRPr lang="en-US" sz="900" b="1" dirty="0">
              <a:latin typeface="Arial Narrow" pitchFamily="34" charset="0"/>
            </a:endParaRPr>
          </a:p>
        </p:txBody>
      </p:sp>
      <p:sp>
        <p:nvSpPr>
          <p:cNvPr id="26" name="Rectangle 25"/>
          <p:cNvSpPr/>
          <p:nvPr/>
        </p:nvSpPr>
        <p:spPr>
          <a:xfrm>
            <a:off x="6905624" y="4953000"/>
            <a:ext cx="1145383" cy="381000"/>
          </a:xfrm>
          <a:prstGeom prst="rect">
            <a:avLst/>
          </a:prstGeom>
          <a:noFill/>
          <a:ln w="57150">
            <a:solidFill>
              <a:schemeClr val="tx2"/>
            </a:solidFill>
          </a:ln>
          <a:effectLst>
            <a:glow rad="228600">
              <a:schemeClr val="accent6">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4" name="TextBox 33"/>
          <p:cNvSpPr txBox="1"/>
          <p:nvPr/>
        </p:nvSpPr>
        <p:spPr>
          <a:xfrm>
            <a:off x="6934199" y="4950049"/>
            <a:ext cx="1066801" cy="369332"/>
          </a:xfrm>
          <a:prstGeom prst="rect">
            <a:avLst/>
          </a:prstGeom>
          <a:noFill/>
          <a:effectLst>
            <a:glow rad="228600">
              <a:schemeClr val="accent6">
                <a:satMod val="175000"/>
                <a:alpha val="40000"/>
              </a:schemeClr>
            </a:glow>
          </a:effectLst>
          <a:scene3d>
            <a:camera prst="orthographicFront"/>
            <a:lightRig rig="threePt" dir="t"/>
          </a:scene3d>
          <a:sp3d>
            <a:bevelT/>
          </a:sp3d>
        </p:spPr>
        <p:txBody>
          <a:bodyPr>
            <a:spAutoFit/>
          </a:bodyPr>
          <a:lstStyle/>
          <a:p>
            <a:pPr algn="ctr">
              <a:defRPr/>
            </a:pPr>
            <a:r>
              <a:rPr lang="en-US" sz="900" b="1" dirty="0">
                <a:latin typeface="Arial Narrow" pitchFamily="34" charset="0"/>
              </a:rPr>
              <a:t>Barriers, problems identified</a:t>
            </a:r>
            <a:endParaRPr lang="en-US" sz="900" b="1" dirty="0">
              <a:latin typeface="Arial Narrow" pitchFamily="34" charset="0"/>
            </a:endParaRPr>
          </a:p>
        </p:txBody>
      </p:sp>
      <p:sp>
        <p:nvSpPr>
          <p:cNvPr id="23" name="Rectangle 22"/>
          <p:cNvSpPr/>
          <p:nvPr/>
        </p:nvSpPr>
        <p:spPr>
          <a:xfrm>
            <a:off x="6800850" y="3251284"/>
            <a:ext cx="970756" cy="406316"/>
          </a:xfrm>
          <a:prstGeom prst="rect">
            <a:avLst/>
          </a:prstGeom>
          <a:noFill/>
          <a:ln w="57150"/>
          <a:effectLst>
            <a:glow rad="228600">
              <a:schemeClr val="accent3">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35" name="TextBox 34"/>
          <p:cNvSpPr txBox="1"/>
          <p:nvPr/>
        </p:nvSpPr>
        <p:spPr>
          <a:xfrm>
            <a:off x="6781799" y="3251284"/>
            <a:ext cx="989807" cy="369332"/>
          </a:xfrm>
          <a:prstGeom prst="rect">
            <a:avLst/>
          </a:prstGeom>
          <a:noFill/>
          <a:effectLst>
            <a:glow rad="228600">
              <a:schemeClr val="accent3">
                <a:satMod val="175000"/>
                <a:alpha val="40000"/>
              </a:schemeClr>
            </a:glow>
          </a:effectLst>
        </p:spPr>
        <p:txBody>
          <a:bodyPr>
            <a:spAutoFit/>
          </a:bodyPr>
          <a:lstStyle/>
          <a:p>
            <a:pPr algn="ctr">
              <a:defRPr/>
            </a:pPr>
            <a:r>
              <a:rPr lang="en-US" sz="900" b="1" dirty="0">
                <a:latin typeface="Arial Narrow" pitchFamily="34" charset="0"/>
              </a:rPr>
              <a:t>Decision- makers act on our agenda</a:t>
            </a:r>
            <a:endParaRPr lang="en-US" sz="900" b="1" dirty="0">
              <a:latin typeface="Arial Narrow" pitchFamily="34" charset="0"/>
            </a:endParaRPr>
          </a:p>
        </p:txBody>
      </p:sp>
      <p:sp>
        <p:nvSpPr>
          <p:cNvPr id="44" name="Title 43"/>
          <p:cNvSpPr>
            <a:spLocks noGrp="1"/>
          </p:cNvSpPr>
          <p:nvPr>
            <p:ph type="title"/>
          </p:nvPr>
        </p:nvSpPr>
        <p:spPr>
          <a:xfrm>
            <a:off x="76200" y="228600"/>
            <a:ext cx="4389438" cy="685800"/>
          </a:xfrm>
        </p:spPr>
        <p:txBody>
          <a:bodyPr rtlCol="0">
            <a:noAutofit/>
          </a:bodyPr>
          <a:lstStyle/>
          <a:p>
            <a:pPr algn="l" fontAlgn="auto">
              <a:spcAft>
                <a:spcPts val="0"/>
              </a:spcAft>
              <a:defRPr/>
            </a:pPr>
            <a:r>
              <a:rPr lang="en-US" sz="2800" b="1" dirty="0" smtClean="0">
                <a:solidFill>
                  <a:srgbClr val="002060"/>
                </a:solidFill>
                <a:effectLst>
                  <a:outerShdw blurRad="38100" dist="38100" dir="2700000" algn="tl">
                    <a:srgbClr val="000000">
                      <a:alpha val="43137"/>
                    </a:srgbClr>
                  </a:outerShdw>
                </a:effectLst>
                <a:latin typeface="Arial Rounded MT Bold" pitchFamily="34" charset="0"/>
              </a:rPr>
              <a:t>8 Chosen CIL Program Outcomes, cont’d. 4</a:t>
            </a:r>
            <a:endParaRPr lang="en-US" sz="2800" b="1" dirty="0">
              <a:solidFill>
                <a:srgbClr val="002060"/>
              </a:solidFill>
              <a:effectLst>
                <a:outerShdw blurRad="38100" dist="38100" dir="2700000" algn="tl">
                  <a:srgbClr val="000000">
                    <a:alpha val="43137"/>
                  </a:srgbClr>
                </a:outerShdw>
              </a:effectLst>
              <a:latin typeface="Arial Rounded MT Bold" pitchFamily="34" charset="0"/>
            </a:endParaRPr>
          </a:p>
        </p:txBody>
      </p:sp>
      <p:cxnSp>
        <p:nvCxnSpPr>
          <p:cNvPr id="46" name="Straight Connector 45"/>
          <p:cNvCxnSpPr/>
          <p:nvPr/>
        </p:nvCxnSpPr>
        <p:spPr>
          <a:xfrm>
            <a:off x="2438400" y="1143000"/>
            <a:ext cx="464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2324100" y="1257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086600" y="1143000"/>
            <a:ext cx="0" cy="19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5" idx="2"/>
          </p:cNvCxnSpPr>
          <p:nvPr/>
        </p:nvCxnSpPr>
        <p:spPr>
          <a:xfrm flipV="1">
            <a:off x="4875213" y="838200"/>
            <a:ext cx="1587" cy="306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752600" y="2133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endCxn id="7" idx="0"/>
          </p:cNvCxnSpPr>
          <p:nvPr/>
        </p:nvCxnSpPr>
        <p:spPr>
          <a:xfrm rot="5400000">
            <a:off x="1638300" y="22479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2933700" y="22479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752600" y="2971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flipH="1" flipV="1">
            <a:off x="2971801" y="2895600"/>
            <a:ext cx="152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1677194" y="2894806"/>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endCxn id="6" idx="2"/>
          </p:cNvCxnSpPr>
          <p:nvPr/>
        </p:nvCxnSpPr>
        <p:spPr>
          <a:xfrm flipV="1">
            <a:off x="2436813" y="1903413"/>
            <a:ext cx="1587" cy="155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5400000" flipH="1" flipV="1">
            <a:off x="1980407" y="3886994"/>
            <a:ext cx="4572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16" idx="0"/>
          </p:cNvCxnSpPr>
          <p:nvPr/>
        </p:nvCxnSpPr>
        <p:spPr>
          <a:xfrm flipV="1">
            <a:off x="2209800" y="4622800"/>
            <a:ext cx="0" cy="1168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2438400" y="2057400"/>
            <a:ext cx="4648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477000" y="22098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6400800" y="2286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477000" y="31242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rot="5400000" flipH="1" flipV="1">
            <a:off x="6362701" y="3008312"/>
            <a:ext cx="228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467600" y="2362200"/>
            <a:ext cx="1143000" cy="533400"/>
          </a:xfrm>
          <a:prstGeom prst="rect">
            <a:avLst/>
          </a:prstGeom>
          <a:noFill/>
          <a:ln w="57150"/>
          <a:effectLst>
            <a:glow rad="228600">
              <a:schemeClr val="accent3">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36" name="TextBox 35"/>
          <p:cNvSpPr txBox="1"/>
          <p:nvPr/>
        </p:nvSpPr>
        <p:spPr>
          <a:xfrm>
            <a:off x="7467600" y="2362201"/>
            <a:ext cx="1143000" cy="507832"/>
          </a:xfrm>
          <a:prstGeom prst="rect">
            <a:avLst/>
          </a:prstGeom>
          <a:noFill/>
          <a:effectLst>
            <a:glow rad="228600">
              <a:schemeClr val="accent3">
                <a:satMod val="175000"/>
                <a:alpha val="40000"/>
              </a:schemeClr>
            </a:glow>
          </a:effectLst>
          <a:scene3d>
            <a:camera prst="orthographicFront"/>
            <a:lightRig rig="threePt" dir="t"/>
          </a:scene3d>
          <a:sp3d>
            <a:bevelT/>
          </a:sp3d>
        </p:spPr>
        <p:txBody>
          <a:bodyPr>
            <a:spAutoFit/>
          </a:bodyPr>
          <a:lstStyle/>
          <a:p>
            <a:pPr algn="ctr">
              <a:defRPr/>
            </a:pPr>
            <a:r>
              <a:rPr lang="en-US" sz="900" b="1" dirty="0">
                <a:latin typeface="Arial Narrow" pitchFamily="34" charset="0"/>
              </a:rPr>
              <a:t>Methods &amp; practices promote independence</a:t>
            </a:r>
            <a:endParaRPr lang="en-US" sz="900" b="1" dirty="0">
              <a:latin typeface="Arial Narrow" pitchFamily="34" charset="0"/>
            </a:endParaRPr>
          </a:p>
        </p:txBody>
      </p:sp>
      <p:cxnSp>
        <p:nvCxnSpPr>
          <p:cNvPr id="106" name="Straight Connector 105"/>
          <p:cNvCxnSpPr/>
          <p:nvPr/>
        </p:nvCxnSpPr>
        <p:spPr>
          <a:xfrm rot="5400000">
            <a:off x="8001000" y="2286000"/>
            <a:ext cx="152400" cy="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5400000" flipH="1" flipV="1">
            <a:off x="7962900" y="3008313"/>
            <a:ext cx="227013" cy="1587"/>
          </a:xfrm>
          <a:prstGeom prst="straightConnector1">
            <a:avLst/>
          </a:prstGeom>
          <a:ln>
            <a:tailEnd type="arrow"/>
          </a:ln>
          <a:effectLst/>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267200" y="3278585"/>
            <a:ext cx="1206910" cy="507831"/>
          </a:xfrm>
          <a:prstGeom prst="rect">
            <a:avLst/>
          </a:prstGeom>
          <a:noFill/>
          <a:ln w="57150">
            <a:solidFill>
              <a:schemeClr val="tx2"/>
            </a:solidFill>
          </a:ln>
          <a:effectLst>
            <a:glow rad="228600">
              <a:schemeClr val="accent3">
                <a:satMod val="175000"/>
                <a:alpha val="40000"/>
              </a:schemeClr>
            </a:glow>
          </a:effectLst>
          <a:scene3d>
            <a:camera prst="orthographicFront"/>
            <a:lightRig rig="threePt" dir="t"/>
          </a:scene3d>
          <a:sp3d>
            <a:bevelT/>
          </a:sp3d>
        </p:spPr>
        <p:txBody>
          <a:bodyPr>
            <a:spAutoFit/>
          </a:bodyPr>
          <a:lstStyle/>
          <a:p>
            <a:pPr algn="ctr">
              <a:defRPr/>
            </a:pPr>
            <a:r>
              <a:rPr lang="en-US" sz="900" b="1" dirty="0">
                <a:latin typeface="Arial Narrow" pitchFamily="34" charset="0"/>
              </a:rPr>
              <a:t>PWD advocate for increased community supports</a:t>
            </a:r>
          </a:p>
        </p:txBody>
      </p:sp>
      <p:cxnSp>
        <p:nvCxnSpPr>
          <p:cNvPr id="40" name="Straight Connector 39"/>
          <p:cNvCxnSpPr/>
          <p:nvPr/>
        </p:nvCxnSpPr>
        <p:spPr>
          <a:xfrm flipV="1">
            <a:off x="4865688" y="2057400"/>
            <a:ext cx="11112" cy="12207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0" idx="0"/>
            <a:endCxn id="0" idx="2"/>
          </p:cNvCxnSpPr>
          <p:nvPr/>
        </p:nvCxnSpPr>
        <p:spPr>
          <a:xfrm rot="16200000" flipV="1">
            <a:off x="4671219" y="3985419"/>
            <a:ext cx="404812" cy="6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3581400" y="3938588"/>
            <a:ext cx="13017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6705600" y="3938588"/>
            <a:ext cx="0" cy="252412"/>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4857750" y="3938588"/>
            <a:ext cx="18478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6858000" y="4064000"/>
            <a:ext cx="0" cy="127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858000" y="406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7162800" y="3670300"/>
            <a:ext cx="0" cy="393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8077200" y="4064000"/>
            <a:ext cx="0" cy="127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7467600" y="4064000"/>
            <a:ext cx="6080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7467600" y="3657600"/>
            <a:ext cx="0" cy="40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flipV="1">
            <a:off x="6591300" y="5175250"/>
            <a:ext cx="266700" cy="635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8039100" y="5175250"/>
            <a:ext cx="266700" cy="635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V="1">
            <a:off x="8305800" y="4648200"/>
            <a:ext cx="0" cy="527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V="1">
            <a:off x="6591300" y="4648200"/>
            <a:ext cx="0" cy="5349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25" idx="0"/>
          </p:cNvCxnSpPr>
          <p:nvPr/>
        </p:nvCxnSpPr>
        <p:spPr>
          <a:xfrm flipV="1">
            <a:off x="7429500" y="5334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8" idx="0"/>
          </p:cNvCxnSpPr>
          <p:nvPr/>
        </p:nvCxnSpPr>
        <p:spPr>
          <a:xfrm flipV="1">
            <a:off x="4914900" y="4648200"/>
            <a:ext cx="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208213" y="5219700"/>
            <a:ext cx="2706687" cy="19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V="1">
            <a:off x="3581400" y="4648200"/>
            <a:ext cx="0" cy="590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674" name="TextBox 26"/>
          <p:cNvSpPr txBox="1">
            <a:spLocks noChangeArrowheads="1"/>
          </p:cNvSpPr>
          <p:nvPr/>
        </p:nvSpPr>
        <p:spPr bwMode="auto">
          <a:xfrm>
            <a:off x="4203700" y="392113"/>
            <a:ext cx="1358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000" b="1">
                <a:latin typeface="Arial Narrow" panose="020B0606020202030204" pitchFamily="34" charset="0"/>
              </a:rPr>
              <a:t>PWD are integrated into American Society</a:t>
            </a:r>
          </a:p>
        </p:txBody>
      </p:sp>
      <p:sp>
        <p:nvSpPr>
          <p:cNvPr id="24675" name="TextBox 89"/>
          <p:cNvSpPr txBox="1">
            <a:spLocks noChangeArrowheads="1"/>
          </p:cNvSpPr>
          <p:nvPr/>
        </p:nvSpPr>
        <p:spPr bwMode="auto">
          <a:xfrm>
            <a:off x="1828800" y="1374775"/>
            <a:ext cx="1227138"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participate in communities to the extent they wish</a:t>
            </a:r>
          </a:p>
        </p:txBody>
      </p:sp>
      <p:sp>
        <p:nvSpPr>
          <p:cNvPr id="24676" name="TextBox 91"/>
          <p:cNvSpPr txBox="1">
            <a:spLocks noChangeArrowheads="1"/>
          </p:cNvSpPr>
          <p:nvPr/>
        </p:nvSpPr>
        <p:spPr bwMode="auto">
          <a:xfrm>
            <a:off x="5791200" y="1295400"/>
            <a:ext cx="1881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Communities are more accessible – Housing, Transportation, Information, Employment, Education, AT, Health Care, etc.</a:t>
            </a:r>
          </a:p>
        </p:txBody>
      </p:sp>
      <p:sp>
        <p:nvSpPr>
          <p:cNvPr id="24677" name="TextBox 94"/>
          <p:cNvSpPr txBox="1">
            <a:spLocks noChangeArrowheads="1"/>
          </p:cNvSpPr>
          <p:nvPr/>
        </p:nvSpPr>
        <p:spPr bwMode="auto">
          <a:xfrm>
            <a:off x="5791200" y="2362200"/>
            <a:ext cx="12954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Communities have more resources that support independence</a:t>
            </a:r>
          </a:p>
        </p:txBody>
      </p:sp>
      <p:sp>
        <p:nvSpPr>
          <p:cNvPr id="97" name="TextBox 96"/>
          <p:cNvSpPr txBox="1"/>
          <p:nvPr/>
        </p:nvSpPr>
        <p:spPr>
          <a:xfrm>
            <a:off x="7478315" y="4191000"/>
            <a:ext cx="1132285" cy="507831"/>
          </a:xfrm>
          <a:prstGeom prst="rect">
            <a:avLst/>
          </a:prstGeom>
          <a:noFill/>
          <a:effectLst>
            <a:glow rad="228600">
              <a:schemeClr val="accent6">
                <a:satMod val="175000"/>
                <a:alpha val="40000"/>
              </a:schemeClr>
            </a:glow>
          </a:effectLst>
        </p:spPr>
        <p:txBody>
          <a:bodyPr>
            <a:spAutoFit/>
          </a:bodyPr>
          <a:lstStyle/>
          <a:p>
            <a:pPr algn="ctr">
              <a:defRPr/>
            </a:pPr>
            <a:r>
              <a:rPr lang="en-US" sz="900" b="1" dirty="0">
                <a:latin typeface="Arial Narrow" pitchFamily="34" charset="0"/>
              </a:rPr>
              <a:t>Active coalitions exist around our issues</a:t>
            </a:r>
            <a:endParaRPr lang="en-US" sz="900" b="1" dirty="0">
              <a:latin typeface="Arial Narrow" pitchFamily="34" charset="0"/>
            </a:endParaRPr>
          </a:p>
        </p:txBody>
      </p:sp>
      <p:sp>
        <p:nvSpPr>
          <p:cNvPr id="24681" name="TextBox 97"/>
          <p:cNvSpPr txBox="1">
            <a:spLocks noChangeArrowheads="1"/>
          </p:cNvSpPr>
          <p:nvPr/>
        </p:nvSpPr>
        <p:spPr bwMode="auto">
          <a:xfrm>
            <a:off x="6905625" y="5867400"/>
            <a:ext cx="10477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Systems Advocacy</a:t>
            </a:r>
          </a:p>
        </p:txBody>
      </p:sp>
      <p:sp>
        <p:nvSpPr>
          <p:cNvPr id="24682" name="TextBox 98"/>
          <p:cNvSpPr txBox="1">
            <a:spLocks noChangeArrowheads="1"/>
          </p:cNvSpPr>
          <p:nvPr/>
        </p:nvSpPr>
        <p:spPr bwMode="auto">
          <a:xfrm>
            <a:off x="1219200" y="2362200"/>
            <a:ext cx="10477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regard themselves as more independent</a:t>
            </a:r>
          </a:p>
        </p:txBody>
      </p:sp>
      <p:sp>
        <p:nvSpPr>
          <p:cNvPr id="24683" name="TextBox 101"/>
          <p:cNvSpPr txBox="1">
            <a:spLocks noChangeArrowheads="1"/>
          </p:cNvSpPr>
          <p:nvPr/>
        </p:nvSpPr>
        <p:spPr bwMode="auto">
          <a:xfrm>
            <a:off x="3046413" y="4202113"/>
            <a:ext cx="992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see different possibilities</a:t>
            </a:r>
          </a:p>
        </p:txBody>
      </p:sp>
      <p:sp>
        <p:nvSpPr>
          <p:cNvPr id="24684" name="TextBox 102"/>
          <p:cNvSpPr txBox="1">
            <a:spLocks noChangeArrowheads="1"/>
          </p:cNvSpPr>
          <p:nvPr/>
        </p:nvSpPr>
        <p:spPr bwMode="auto">
          <a:xfrm>
            <a:off x="1743075" y="5867400"/>
            <a:ext cx="9239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IL Services</a:t>
            </a:r>
          </a:p>
        </p:txBody>
      </p:sp>
      <p:sp>
        <p:nvSpPr>
          <p:cNvPr id="24685" name="TextBox 103"/>
          <p:cNvSpPr txBox="1">
            <a:spLocks noChangeArrowheads="1"/>
          </p:cNvSpPr>
          <p:nvPr/>
        </p:nvSpPr>
        <p:spPr bwMode="auto">
          <a:xfrm>
            <a:off x="304800" y="5865813"/>
            <a:ext cx="6858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Activities</a:t>
            </a:r>
          </a:p>
        </p:txBody>
      </p:sp>
      <p:sp>
        <p:nvSpPr>
          <p:cNvPr id="24686" name="TextBox 107"/>
          <p:cNvSpPr txBox="1">
            <a:spLocks noChangeArrowheads="1"/>
          </p:cNvSpPr>
          <p:nvPr/>
        </p:nvSpPr>
        <p:spPr bwMode="auto">
          <a:xfrm>
            <a:off x="304800" y="45720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Initial Outcomes</a:t>
            </a:r>
          </a:p>
        </p:txBody>
      </p:sp>
      <p:sp>
        <p:nvSpPr>
          <p:cNvPr id="24687" name="TextBox 109"/>
          <p:cNvSpPr txBox="1">
            <a:spLocks noChangeArrowheads="1"/>
          </p:cNvSpPr>
          <p:nvPr/>
        </p:nvSpPr>
        <p:spPr bwMode="auto">
          <a:xfrm>
            <a:off x="282575" y="3059113"/>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Intermediate Outcomes</a:t>
            </a:r>
          </a:p>
        </p:txBody>
      </p:sp>
      <p:sp>
        <p:nvSpPr>
          <p:cNvPr id="24688" name="TextBox 114"/>
          <p:cNvSpPr txBox="1">
            <a:spLocks noChangeArrowheads="1"/>
          </p:cNvSpPr>
          <p:nvPr/>
        </p:nvSpPr>
        <p:spPr bwMode="auto">
          <a:xfrm>
            <a:off x="342900" y="1447800"/>
            <a:ext cx="685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Ultimate Outcomes</a:t>
            </a:r>
          </a:p>
          <a:p>
            <a:pPr algn="ctr" eaLnBrk="1" hangingPunct="1"/>
            <a:endParaRPr lang="en-US" sz="900" b="1">
              <a:latin typeface="Arial Narrow" panose="020B0606020202030204" pitchFamily="34" charset="0"/>
            </a:endParaRPr>
          </a:p>
        </p:txBody>
      </p:sp>
      <p:sp>
        <p:nvSpPr>
          <p:cNvPr id="24689" name="TextBox 116"/>
          <p:cNvSpPr txBox="1">
            <a:spLocks noChangeArrowheads="1"/>
          </p:cNvSpPr>
          <p:nvPr/>
        </p:nvSpPr>
        <p:spPr bwMode="auto">
          <a:xfrm>
            <a:off x="4343400" y="5791200"/>
            <a:ext cx="1143000" cy="3698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Information and Referral</a:t>
            </a:r>
          </a:p>
        </p:txBody>
      </p:sp>
      <p:cxnSp>
        <p:nvCxnSpPr>
          <p:cNvPr id="119" name="Straight Arrow Connector 118"/>
          <p:cNvCxnSpPr/>
          <p:nvPr/>
        </p:nvCxnSpPr>
        <p:spPr>
          <a:xfrm flipV="1">
            <a:off x="7085013" y="1903413"/>
            <a:ext cx="1587" cy="3063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3589338" y="3949700"/>
            <a:ext cx="0" cy="252413"/>
          </a:xfrm>
          <a:prstGeom prst="line">
            <a:avLst/>
          </a:prstGeom>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1752600" y="3276600"/>
            <a:ext cx="914400" cy="369888"/>
          </a:xfrm>
          <a:prstGeom prst="rect">
            <a:avLst/>
          </a:prstGeom>
          <a:solidFill>
            <a:schemeClr val="accent3">
              <a:lumMod val="60000"/>
              <a:lumOff val="40000"/>
            </a:schemeClr>
          </a:solidFill>
          <a:ln w="28575">
            <a:solidFill>
              <a:schemeClr val="accent1">
                <a:lumMod val="75000"/>
              </a:schemeClr>
            </a:solidFill>
          </a:ln>
          <a:effectLst/>
        </p:spPr>
        <p:txBody>
          <a:bodyPr>
            <a:spAutoFit/>
          </a:bodyPr>
          <a:lstStyle/>
          <a:p>
            <a:pPr algn="ctr">
              <a:defRPr/>
            </a:pPr>
            <a:r>
              <a:rPr lang="en-US" sz="900" b="1" dirty="0">
                <a:latin typeface="Arial Narrow" pitchFamily="34" charset="0"/>
              </a:rPr>
              <a:t>PWD make their own choices</a:t>
            </a:r>
            <a:endParaRPr lang="en-US" sz="900" b="1" dirty="0">
              <a:latin typeface="Arial Narrow" pitchFamily="34" charset="0"/>
            </a:endParaRPr>
          </a:p>
        </p:txBody>
      </p:sp>
      <p:cxnSp>
        <p:nvCxnSpPr>
          <p:cNvPr id="123" name="Straight Connector 122"/>
          <p:cNvCxnSpPr>
            <a:stCxn id="101" idx="0"/>
          </p:cNvCxnSpPr>
          <p:nvPr/>
        </p:nvCxnSpPr>
        <p:spPr>
          <a:xfrm flipV="1">
            <a:off x="2209800" y="2971800"/>
            <a:ext cx="0" cy="30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8600" y="1066800"/>
            <a:ext cx="7696200" cy="792163"/>
          </a:xfrm>
        </p:spPr>
        <p:txBody>
          <a:bodyPr/>
          <a:lstStyle/>
          <a:p>
            <a:pPr algn="ctr" eaLnBrk="1" hangingPunct="1">
              <a:defRPr/>
            </a:pPr>
            <a:r>
              <a:rPr lang="en-US" dirty="0" smtClean="0"/>
              <a:t>Your Turn</a:t>
            </a:r>
          </a:p>
        </p:txBody>
      </p:sp>
      <p:sp>
        <p:nvSpPr>
          <p:cNvPr id="25603" name="Subtitle 2"/>
          <p:cNvSpPr>
            <a:spLocks noGrp="1"/>
          </p:cNvSpPr>
          <p:nvPr>
            <p:ph idx="1"/>
          </p:nvPr>
        </p:nvSpPr>
        <p:spPr>
          <a:xfrm>
            <a:off x="457200" y="2209800"/>
            <a:ext cx="8153400" cy="2362200"/>
          </a:xfrm>
        </p:spPr>
        <p:txBody>
          <a:bodyPr/>
          <a:lstStyle/>
          <a:p>
            <a:pPr eaLnBrk="1" hangingPunct="1"/>
            <a:r>
              <a:rPr lang="en-US" smtClean="0"/>
              <a:t>Choose which 2 of the 4 outcomes on your Outcomes Management Worksheet you’ll invest resources to measure. Draw a line through the 2 outcomes you haven’t chosen.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a:t>For more information</a:t>
            </a:r>
          </a:p>
        </p:txBody>
      </p:sp>
      <p:sp>
        <p:nvSpPr>
          <p:cNvPr id="26627" name="Rectangle 3"/>
          <p:cNvSpPr>
            <a:spLocks noGrp="1" noChangeArrowheads="1"/>
          </p:cNvSpPr>
          <p:nvPr>
            <p:ph type="body" idx="1"/>
          </p:nvPr>
        </p:nvSpPr>
        <p:spPr>
          <a:xfrm>
            <a:off x="457200" y="1219200"/>
            <a:ext cx="8458200" cy="4648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solidFill>
                  <a:schemeClr val="tx1"/>
                </a:solidFill>
              </a:rPr>
              <a:t>Mike Hendricks – </a:t>
            </a:r>
            <a:r>
              <a:rPr lang="en-US" sz="2800" smtClean="0">
                <a:solidFill>
                  <a:schemeClr val="tx1"/>
                </a:solidFill>
                <a:hlinkClick r:id="rId2"/>
              </a:rPr>
              <a:t>MikeHendri@aol.com</a:t>
            </a:r>
            <a:endParaRPr lang="en-US" sz="2800" smtClean="0">
              <a:solidFill>
                <a:schemeClr val="tx1"/>
              </a:solidFill>
            </a:endParaRPr>
          </a:p>
          <a:p>
            <a:pPr lvl="1" eaLnBrk="1" hangingPunct="1">
              <a:buFont typeface="Tahoma" panose="020B0604030504040204" pitchFamily="34" charset="0"/>
              <a:buNone/>
            </a:pPr>
            <a:endParaRPr lang="en-US" sz="2800" smtClean="0">
              <a:solidFill>
                <a:schemeClr val="tx1"/>
              </a:solidFill>
            </a:endParaRPr>
          </a:p>
          <a:p>
            <a:pPr lvl="1" eaLnBrk="1" hangingPunct="1">
              <a:buFont typeface="Tahoma" panose="020B0604030504040204" pitchFamily="34" charset="0"/>
              <a:buNone/>
            </a:pPr>
            <a:r>
              <a:rPr lang="en-US" sz="2800" smtClean="0">
                <a:solidFill>
                  <a:schemeClr val="tx1"/>
                </a:solidFill>
              </a:rPr>
              <a:t>Bob Michaels – </a:t>
            </a:r>
            <a:r>
              <a:rPr lang="en-US" sz="2800" smtClean="0">
                <a:solidFill>
                  <a:schemeClr val="tx1"/>
                </a:solidFill>
                <a:hlinkClick r:id="rId3"/>
              </a:rPr>
              <a:t>bobmichaels@cox.net</a:t>
            </a:r>
            <a:endParaRPr lang="en-US" sz="2800" smtClean="0">
              <a:solidFill>
                <a:schemeClr val="tx1"/>
              </a:solidFill>
            </a:endParaRPr>
          </a:p>
          <a:p>
            <a:pPr lvl="1" eaLnBrk="1" hangingPunct="1">
              <a:buFont typeface="Tahoma" panose="020B0604030504040204" pitchFamily="34" charset="0"/>
              <a:buNone/>
            </a:pPr>
            <a:endParaRPr lang="en-US" sz="2800" smtClean="0"/>
          </a:p>
          <a:p>
            <a:pPr lvl="1"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a:t>CIL-NET Attribution</a:t>
            </a:r>
          </a:p>
        </p:txBody>
      </p:sp>
      <p:sp>
        <p:nvSpPr>
          <p:cNvPr id="27651" name="Rectangle 3"/>
          <p:cNvSpPr>
            <a:spLocks noGrp="1" noChangeArrowheads="1"/>
          </p:cNvSpPr>
          <p:nvPr>
            <p:ph type="body" idx="1"/>
          </p:nvPr>
        </p:nvSpPr>
        <p:spPr>
          <a:xfrm>
            <a:off x="0" y="1143000"/>
            <a:ext cx="8610600" cy="5029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Hexagon 2"/>
          <p:cNvSpPr/>
          <p:nvPr/>
        </p:nvSpPr>
        <p:spPr>
          <a:xfrm>
            <a:off x="1339989" y="3971924"/>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5365" name="Picture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0388" y="43338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Hexagon 37"/>
          <p:cNvSpPr/>
          <p:nvPr/>
        </p:nvSpPr>
        <p:spPr>
          <a:xfrm>
            <a:off x="152400" y="4715062"/>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5369" name="Picture 2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6275" y="5138738"/>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73438" y="5054600"/>
            <a:ext cx="1474787"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161925"/>
            <a:ext cx="2005013"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itle 28"/>
          <p:cNvSpPr>
            <a:spLocks noGrp="1"/>
          </p:cNvSpPr>
          <p:nvPr>
            <p:ph type="title"/>
          </p:nvPr>
        </p:nvSpPr>
        <p:spPr>
          <a:xfrm>
            <a:off x="121409" y="228600"/>
            <a:ext cx="6355323" cy="679691"/>
          </a:xfrm>
        </p:spPr>
        <p:txBody>
          <a:bodyPr/>
          <a:lstStyle/>
          <a:p>
            <a:pPr marL="0" indent="0" algn="l" fontAlgn="auto">
              <a:spcAft>
                <a:spcPts val="0"/>
              </a:spcAft>
              <a:buClr>
                <a:schemeClr val="accent6">
                  <a:lumMod val="75000"/>
                </a:schemeClr>
              </a:buClr>
              <a:buFont typeface="Georgia" panose="02040502050405020303" pitchFamily="18" charset="0"/>
              <a:buNone/>
              <a:defRPr/>
            </a:pPr>
            <a:r>
              <a:rPr lang="en-US" sz="3200" dirty="0" smtClean="0">
                <a:solidFill>
                  <a:schemeClr val="tx2"/>
                </a:solidFill>
                <a:latin typeface="Arial Rounded MT Bold" pitchFamily="34" charset="0"/>
              </a:rPr>
              <a:t>The Yellow Brick Road – Step 3 </a:t>
            </a:r>
            <a:endParaRPr lang="en-US" sz="3200" dirty="0">
              <a:solidFill>
                <a:schemeClr val="tx2"/>
              </a:solidFill>
              <a:latin typeface="Arial Rounded MT Bold" pitchFamily="34" charset="0"/>
            </a:endParaRPr>
          </a:p>
        </p:txBody>
      </p:sp>
      <p:sp>
        <p:nvSpPr>
          <p:cNvPr id="31" name="Hexagon 30"/>
          <p:cNvSpPr/>
          <p:nvPr/>
        </p:nvSpPr>
        <p:spPr>
          <a:xfrm rot="10800000">
            <a:off x="1359039" y="2446681"/>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Hexagon 34"/>
          <p:cNvSpPr/>
          <p:nvPr/>
        </p:nvSpPr>
        <p:spPr>
          <a:xfrm>
            <a:off x="2573338" y="1684338"/>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Hexagon 35"/>
          <p:cNvSpPr/>
          <p:nvPr/>
        </p:nvSpPr>
        <p:spPr>
          <a:xfrm>
            <a:off x="3781425" y="930275"/>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Hexagon 36"/>
          <p:cNvSpPr/>
          <p:nvPr/>
        </p:nvSpPr>
        <p:spPr>
          <a:xfrm>
            <a:off x="4995863" y="1703388"/>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Hexagon 38"/>
          <p:cNvSpPr/>
          <p:nvPr/>
        </p:nvSpPr>
        <p:spPr>
          <a:xfrm>
            <a:off x="4995863" y="3219450"/>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Hexagon 39"/>
          <p:cNvSpPr/>
          <p:nvPr/>
        </p:nvSpPr>
        <p:spPr>
          <a:xfrm>
            <a:off x="6230938" y="3962400"/>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Hexagon 40"/>
          <p:cNvSpPr/>
          <p:nvPr/>
        </p:nvSpPr>
        <p:spPr>
          <a:xfrm>
            <a:off x="7448550" y="3198813"/>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TextBox 41"/>
          <p:cNvSpPr txBox="1"/>
          <p:nvPr/>
        </p:nvSpPr>
        <p:spPr>
          <a:xfrm>
            <a:off x="177800" y="4800600"/>
            <a:ext cx="1498600" cy="1323975"/>
          </a:xfrm>
          <a:prstGeom prst="rect">
            <a:avLst/>
          </a:prstGeom>
          <a:noFill/>
          <a:effectLst/>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Outcomes </a:t>
            </a:r>
          </a:p>
          <a:p>
            <a:pPr algn="ctr">
              <a:defRPr/>
            </a:pPr>
            <a:r>
              <a:rPr lang="en-US" sz="2000" b="1" dirty="0">
                <a:effectLst>
                  <a:outerShdw blurRad="38100" dist="38100" dir="2700000" algn="tl">
                    <a:srgbClr val="000000">
                      <a:alpha val="43137"/>
                    </a:srgbClr>
                  </a:outerShdw>
                </a:effectLst>
                <a:latin typeface="Arial Narrow" pitchFamily="34" charset="0"/>
              </a:rPr>
              <a:t>&amp;  </a:t>
            </a:r>
          </a:p>
          <a:p>
            <a:pPr algn="ctr">
              <a:defRPr/>
            </a:pPr>
            <a:r>
              <a:rPr lang="en-US" sz="2000" b="1" dirty="0">
                <a:effectLst>
                  <a:outerShdw blurRad="38100" dist="38100" dir="2700000" algn="tl">
                    <a:srgbClr val="000000">
                      <a:alpha val="43137"/>
                    </a:srgbClr>
                  </a:outerShdw>
                </a:effectLst>
                <a:latin typeface="Arial Narrow" pitchFamily="34" charset="0"/>
              </a:rPr>
              <a:t>Outcomes Mgmt.</a:t>
            </a:r>
            <a:endParaRPr lang="en-US" sz="2000" b="1" dirty="0">
              <a:effectLst>
                <a:outerShdw blurRad="38100" dist="38100" dir="2700000" algn="tl">
                  <a:srgbClr val="000000">
                    <a:alpha val="43137"/>
                  </a:srgbClr>
                </a:outerShdw>
              </a:effectLst>
              <a:latin typeface="Arial Narrow" pitchFamily="34" charset="0"/>
            </a:endParaRPr>
          </a:p>
        </p:txBody>
      </p:sp>
      <p:sp>
        <p:nvSpPr>
          <p:cNvPr id="43" name="TextBox 42"/>
          <p:cNvSpPr txBox="1"/>
          <p:nvPr/>
        </p:nvSpPr>
        <p:spPr>
          <a:xfrm>
            <a:off x="1600200" y="4292600"/>
            <a:ext cx="11430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Logic </a:t>
            </a:r>
          </a:p>
          <a:p>
            <a:pPr algn="ctr">
              <a:defRPr/>
            </a:pPr>
            <a:r>
              <a:rPr lang="en-US" sz="2000" b="1" dirty="0">
                <a:effectLst>
                  <a:outerShdw blurRad="38100" dist="38100" dir="2700000" algn="tl">
                    <a:srgbClr val="000000">
                      <a:alpha val="43137"/>
                    </a:srgbClr>
                  </a:outerShdw>
                </a:effectLst>
                <a:latin typeface="Arial Narrow" pitchFamily="34" charset="0"/>
              </a:rPr>
              <a:t>Models</a:t>
            </a:r>
            <a:endParaRPr lang="en-US" sz="2000" b="1" dirty="0">
              <a:effectLst>
                <a:outerShdw blurRad="38100" dist="38100" dir="2700000" algn="tl">
                  <a:srgbClr val="000000">
                    <a:alpha val="43137"/>
                  </a:srgbClr>
                </a:outerShdw>
              </a:effectLst>
              <a:latin typeface="Arial Narrow" pitchFamily="34" charset="0"/>
            </a:endParaRPr>
          </a:p>
        </p:txBody>
      </p:sp>
      <p:sp>
        <p:nvSpPr>
          <p:cNvPr id="44" name="TextBox 43"/>
          <p:cNvSpPr txBox="1"/>
          <p:nvPr/>
        </p:nvSpPr>
        <p:spPr>
          <a:xfrm>
            <a:off x="1492250" y="2514600"/>
            <a:ext cx="1327150" cy="132397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Choosing Outcomes</a:t>
            </a:r>
          </a:p>
          <a:p>
            <a:pPr algn="ctr">
              <a:defRPr/>
            </a:pPr>
            <a:r>
              <a:rPr lang="en-US" sz="2000" b="1" dirty="0">
                <a:effectLst>
                  <a:outerShdw blurRad="38100" dist="38100" dir="2700000" algn="tl">
                    <a:srgbClr val="000000">
                      <a:alpha val="43137"/>
                    </a:srgbClr>
                  </a:outerShdw>
                </a:effectLst>
                <a:latin typeface="Arial Narrow" pitchFamily="34" charset="0"/>
              </a:rPr>
              <a:t> to Measure</a:t>
            </a:r>
            <a:endParaRPr lang="en-US" sz="2000" b="1" dirty="0">
              <a:effectLst>
                <a:outerShdw blurRad="38100" dist="38100" dir="2700000" algn="tl">
                  <a:srgbClr val="000000">
                    <a:alpha val="43137"/>
                  </a:srgbClr>
                </a:outerShdw>
              </a:effectLst>
              <a:latin typeface="Arial Narrow" pitchFamily="34" charset="0"/>
            </a:endParaRPr>
          </a:p>
        </p:txBody>
      </p:sp>
      <p:sp>
        <p:nvSpPr>
          <p:cNvPr id="45" name="TextBox 44"/>
          <p:cNvSpPr txBox="1"/>
          <p:nvPr/>
        </p:nvSpPr>
        <p:spPr>
          <a:xfrm>
            <a:off x="2573338" y="2035175"/>
            <a:ext cx="16002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Measurable Indicators</a:t>
            </a:r>
            <a:endParaRPr lang="en-US" sz="2000" b="1" dirty="0">
              <a:effectLst>
                <a:outerShdw blurRad="38100" dist="38100" dir="2700000" algn="tl">
                  <a:srgbClr val="000000">
                    <a:alpha val="43137"/>
                  </a:srgbClr>
                </a:outerShdw>
              </a:effectLst>
              <a:latin typeface="Arial Narrow" pitchFamily="34" charset="0"/>
            </a:endParaRPr>
          </a:p>
        </p:txBody>
      </p:sp>
      <p:sp>
        <p:nvSpPr>
          <p:cNvPr id="46" name="TextBox 45"/>
          <p:cNvSpPr txBox="1"/>
          <p:nvPr/>
        </p:nvSpPr>
        <p:spPr>
          <a:xfrm>
            <a:off x="4038600" y="1117600"/>
            <a:ext cx="1082675"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Sources and Methods</a:t>
            </a:r>
          </a:p>
        </p:txBody>
      </p:sp>
      <p:sp>
        <p:nvSpPr>
          <p:cNvPr id="47" name="TextBox 46"/>
          <p:cNvSpPr txBox="1"/>
          <p:nvPr/>
        </p:nvSpPr>
        <p:spPr>
          <a:xfrm>
            <a:off x="4986338" y="1905000"/>
            <a:ext cx="16430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Gathering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48" name="TextBox 47"/>
          <p:cNvSpPr txBox="1"/>
          <p:nvPr/>
        </p:nvSpPr>
        <p:spPr>
          <a:xfrm>
            <a:off x="5121275" y="3429000"/>
            <a:ext cx="13716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Storing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49" name="TextBox 48"/>
          <p:cNvSpPr txBox="1"/>
          <p:nvPr/>
        </p:nvSpPr>
        <p:spPr>
          <a:xfrm>
            <a:off x="6307138" y="4165600"/>
            <a:ext cx="14652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Analyzing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50" name="TextBox 49"/>
          <p:cNvSpPr txBox="1"/>
          <p:nvPr/>
        </p:nvSpPr>
        <p:spPr>
          <a:xfrm>
            <a:off x="7448550" y="3403600"/>
            <a:ext cx="16002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Using Outcome Information</a:t>
            </a:r>
            <a:endParaRPr lang="en-US" sz="2000" b="1" dirty="0">
              <a:effectLst>
                <a:outerShdw blurRad="38100" dist="38100" dir="2700000" algn="tl">
                  <a:srgbClr val="000000">
                    <a:alpha val="43137"/>
                  </a:srgbClr>
                </a:outerShdw>
              </a:effectLst>
              <a:latin typeface="Arial Narrow"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lstStyle/>
          <a:p>
            <a:pPr eaLnBrk="1" hangingPunct="1">
              <a:defRPr/>
            </a:pPr>
            <a:r>
              <a:rPr lang="en-US" smtClean="0"/>
              <a:t>Why it’s necessary to choose</a:t>
            </a:r>
          </a:p>
        </p:txBody>
      </p:sp>
      <p:sp>
        <p:nvSpPr>
          <p:cNvPr id="16387" name="Content Placeholder 3"/>
          <p:cNvSpPr>
            <a:spLocks noGrp="1"/>
          </p:cNvSpPr>
          <p:nvPr>
            <p:ph idx="1"/>
          </p:nvPr>
        </p:nvSpPr>
        <p:spPr/>
        <p:txBody>
          <a:bodyPr/>
          <a:lstStyle/>
          <a:p>
            <a:pPr eaLnBrk="1" hangingPunct="1"/>
            <a:r>
              <a:rPr lang="en-US" smtClean="0"/>
              <a:t>Not enough time or money to measure all outcomes</a:t>
            </a:r>
          </a:p>
          <a:p>
            <a:pPr eaLnBrk="1" hangingPunct="1"/>
            <a:r>
              <a:rPr lang="en-US" smtClean="0"/>
              <a:t>Important to focus attention on what matters the most</a:t>
            </a:r>
          </a:p>
          <a:p>
            <a:pPr eaLnBrk="1" hangingPunct="1"/>
            <a:r>
              <a:rPr lang="en-US" smtClean="0"/>
              <a:t>Identify where your CIL wants to be most effective</a:t>
            </a:r>
          </a:p>
          <a:p>
            <a:pPr eaLnBrk="1" hangingPunct="1"/>
            <a:r>
              <a:rPr lang="en-US" smtClean="0"/>
              <a:t>Make sure you don’t over-reach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defRPr/>
            </a:pPr>
            <a:r>
              <a:rPr lang="en-US" smtClean="0"/>
              <a:t>How to Choose Which Outcomes To Measure?</a:t>
            </a:r>
          </a:p>
        </p:txBody>
      </p:sp>
      <p:sp>
        <p:nvSpPr>
          <p:cNvPr id="4099" name="TextBox 2"/>
          <p:cNvSpPr txBox="1">
            <a:spLocks noChangeArrowheads="1"/>
          </p:cNvSpPr>
          <p:nvPr/>
        </p:nvSpPr>
        <p:spPr bwMode="auto">
          <a:xfrm>
            <a:off x="304800" y="1295400"/>
            <a:ext cx="8458200"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latin typeface="+mn-lt"/>
              </a:rPr>
              <a:t>Juggle three questions at once.  Which outcomes:</a:t>
            </a:r>
          </a:p>
          <a:p>
            <a:pPr eaLnBrk="1" hangingPunct="1">
              <a:defRPr/>
            </a:pPr>
            <a:endParaRPr lang="en-US" sz="2800" dirty="0">
              <a:latin typeface="+mn-lt"/>
            </a:endParaRPr>
          </a:p>
          <a:p>
            <a:pPr marL="514350" indent="-514350" eaLnBrk="1" hangingPunct="1">
              <a:buFont typeface="+mj-lt"/>
              <a:buAutoNum type="arabicPeriod"/>
              <a:defRPr/>
            </a:pPr>
            <a:r>
              <a:rPr lang="en-US" sz="2800" dirty="0" smtClean="0">
                <a:latin typeface="+mn-lt"/>
              </a:rPr>
              <a:t>Capture </a:t>
            </a:r>
            <a:r>
              <a:rPr lang="en-US" sz="2800" dirty="0">
                <a:latin typeface="+mn-lt"/>
              </a:rPr>
              <a:t>the </a:t>
            </a:r>
            <a:r>
              <a:rPr lang="en-US" sz="2800" b="1" dirty="0">
                <a:latin typeface="+mn-lt"/>
              </a:rPr>
              <a:t>most meaningful </a:t>
            </a:r>
            <a:endParaRPr lang="en-US" sz="2800" b="1" dirty="0" smtClean="0">
              <a:latin typeface="+mn-lt"/>
            </a:endParaRPr>
          </a:p>
          <a:p>
            <a:pPr marL="514350" indent="-514350" eaLnBrk="1" hangingPunct="1">
              <a:defRPr/>
            </a:pPr>
            <a:r>
              <a:rPr lang="en-US" sz="2800" b="1" dirty="0" smtClean="0">
                <a:latin typeface="+mn-lt"/>
              </a:rPr>
              <a:t>     </a:t>
            </a:r>
            <a:r>
              <a:rPr lang="en-US" sz="2800" dirty="0" smtClean="0">
                <a:latin typeface="+mn-lt"/>
              </a:rPr>
              <a:t>benefits of </a:t>
            </a:r>
            <a:r>
              <a:rPr lang="en-US" sz="2800" dirty="0">
                <a:latin typeface="+mn-lt"/>
              </a:rPr>
              <a:t>your program?</a:t>
            </a:r>
          </a:p>
          <a:p>
            <a:pPr marL="514350" indent="-514350" eaLnBrk="1" hangingPunct="1">
              <a:defRPr/>
            </a:pPr>
            <a:endParaRPr lang="en-US" sz="1200" dirty="0">
              <a:latin typeface="+mn-lt"/>
            </a:endParaRPr>
          </a:p>
          <a:p>
            <a:pPr marL="514350" indent="-514350" eaLnBrk="1" hangingPunct="1">
              <a:buFont typeface="+mj-lt"/>
              <a:buAutoNum type="arabicPeriod" startAt="2"/>
              <a:defRPr/>
            </a:pPr>
            <a:r>
              <a:rPr lang="en-US" sz="2800" dirty="0" smtClean="0">
                <a:latin typeface="+mn-lt"/>
              </a:rPr>
              <a:t>Would </a:t>
            </a:r>
            <a:r>
              <a:rPr lang="en-US" sz="2800" dirty="0">
                <a:latin typeface="+mn-lt"/>
              </a:rPr>
              <a:t>be </a:t>
            </a:r>
            <a:r>
              <a:rPr lang="en-US" sz="2800" b="1" dirty="0">
                <a:latin typeface="+mn-lt"/>
              </a:rPr>
              <a:t>most helpful </a:t>
            </a:r>
            <a:r>
              <a:rPr lang="en-US" sz="2800" dirty="0">
                <a:latin typeface="+mn-lt"/>
              </a:rPr>
              <a:t>to improve </a:t>
            </a:r>
            <a:endParaRPr lang="en-US" sz="2800" dirty="0" smtClean="0">
              <a:latin typeface="+mn-lt"/>
            </a:endParaRPr>
          </a:p>
          <a:p>
            <a:pPr marL="514350" indent="-514350" eaLnBrk="1" hangingPunct="1">
              <a:defRPr/>
            </a:pPr>
            <a:r>
              <a:rPr lang="en-US" sz="2800" dirty="0" smtClean="0">
                <a:latin typeface="+mn-lt"/>
              </a:rPr>
              <a:t>     the </a:t>
            </a:r>
            <a:r>
              <a:rPr lang="en-US" sz="2800" dirty="0">
                <a:latin typeface="+mn-lt"/>
              </a:rPr>
              <a:t>effectiveness of your program?</a:t>
            </a:r>
          </a:p>
          <a:p>
            <a:pPr marL="514350" indent="-514350" eaLnBrk="1" hangingPunct="1">
              <a:defRPr/>
            </a:pPr>
            <a:endParaRPr lang="en-US" sz="1200" dirty="0">
              <a:latin typeface="+mn-lt"/>
            </a:endParaRPr>
          </a:p>
          <a:p>
            <a:pPr marL="514350" indent="-514350" eaLnBrk="1" hangingPunct="1">
              <a:buFont typeface="+mj-lt"/>
              <a:buAutoNum type="arabicPeriod" startAt="3"/>
              <a:defRPr/>
            </a:pPr>
            <a:r>
              <a:rPr lang="en-US" sz="2800" dirty="0" smtClean="0">
                <a:latin typeface="+mn-lt"/>
              </a:rPr>
              <a:t>Can </a:t>
            </a:r>
            <a:r>
              <a:rPr lang="en-US" sz="2800" b="1" dirty="0">
                <a:latin typeface="+mn-lt"/>
              </a:rPr>
              <a:t>best communicate </a:t>
            </a:r>
            <a:r>
              <a:rPr lang="en-US" sz="2800" dirty="0">
                <a:latin typeface="+mn-lt"/>
              </a:rPr>
              <a:t>the value </a:t>
            </a:r>
            <a:endParaRPr lang="en-US" sz="2800" dirty="0" smtClean="0">
              <a:latin typeface="+mn-lt"/>
            </a:endParaRPr>
          </a:p>
          <a:p>
            <a:pPr marL="514350" indent="-514350" eaLnBrk="1" hangingPunct="1">
              <a:defRPr/>
            </a:pPr>
            <a:r>
              <a:rPr lang="en-US" sz="2800" dirty="0" smtClean="0">
                <a:latin typeface="+mn-lt"/>
              </a:rPr>
              <a:t>     of your </a:t>
            </a:r>
            <a:r>
              <a:rPr lang="en-US" sz="2800" dirty="0">
                <a:latin typeface="+mn-lt"/>
              </a:rPr>
              <a:t>program?</a:t>
            </a:r>
          </a:p>
        </p:txBody>
      </p:sp>
      <p:pic>
        <p:nvPicPr>
          <p:cNvPr id="17412" name="Picture 5" descr="C:\Users\Carol\AppData\Local\Microsoft\Windows\Temporary Internet Files\Content.IE5\Z2HZV1A0\MP90038619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2209800"/>
            <a:ext cx="1916113"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7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152400"/>
            <a:ext cx="8229600" cy="792163"/>
          </a:xfrm>
        </p:spPr>
        <p:txBody>
          <a:bodyPr>
            <a:normAutofit/>
          </a:bodyPr>
          <a:lstStyle/>
          <a:p>
            <a:pPr algn="ctr" eaLnBrk="1" hangingPunct="1">
              <a:defRPr/>
            </a:pPr>
            <a:r>
              <a:rPr lang="en-US" sz="3600" dirty="0" smtClean="0"/>
              <a:t>NCIL Outcome Measures Project</a:t>
            </a:r>
            <a:endParaRPr lang="en-US" sz="3600" dirty="0"/>
          </a:p>
        </p:txBody>
      </p:sp>
      <p:sp>
        <p:nvSpPr>
          <p:cNvPr id="3" name="Content Placeholder 2"/>
          <p:cNvSpPr>
            <a:spLocks noGrp="1"/>
          </p:cNvSpPr>
          <p:nvPr>
            <p:ph idx="1"/>
          </p:nvPr>
        </p:nvSpPr>
        <p:spPr>
          <a:xfrm>
            <a:off x="990600" y="990600"/>
            <a:ext cx="7010400" cy="685800"/>
          </a:xfrm>
          <a:effectLst>
            <a:glow rad="101600">
              <a:schemeClr val="bg2">
                <a:lumMod val="90000"/>
                <a:alpha val="60000"/>
              </a:schemeClr>
            </a:glow>
            <a:outerShdw blurRad="50800" dist="38100" dir="16200000" rotWithShape="0">
              <a:prstClr val="black">
                <a:alpha val="40000"/>
              </a:prstClr>
            </a:outerShdw>
            <a:softEdge rad="31750"/>
          </a:effectLst>
          <a:extLst/>
        </p:spPr>
        <p:style>
          <a:lnRef idx="1">
            <a:schemeClr val="dk1"/>
          </a:lnRef>
          <a:fillRef idx="2">
            <a:schemeClr val="dk1"/>
          </a:fillRef>
          <a:effectRef idx="1">
            <a:schemeClr val="dk1"/>
          </a:effectRef>
          <a:fontRef idx="minor">
            <a:schemeClr val="dk1"/>
          </a:fontRef>
        </p:style>
        <p:txBody>
          <a:bodyPr>
            <a:normAutofit/>
          </a:bodyPr>
          <a:lstStyle/>
          <a:p>
            <a:pPr algn="ctr" eaLnBrk="1" hangingPunct="1">
              <a:buFont typeface="Tahoma" panose="020B0604030504040204" pitchFamily="34" charset="0"/>
              <a:buNone/>
              <a:defRPr/>
            </a:pPr>
            <a:r>
              <a:rPr lang="en-US" sz="3200" b="1" dirty="0" smtClean="0">
                <a:solidFill>
                  <a:srgbClr val="C00000"/>
                </a:solidFill>
                <a:effectLst>
                  <a:outerShdw blurRad="38100" dist="38100" dir="2700000" algn="tl">
                    <a:srgbClr val="000000">
                      <a:alpha val="43137"/>
                    </a:srgbClr>
                  </a:outerShdw>
                </a:effectLst>
              </a:rPr>
              <a:t>Choosing Outcomes to Measure</a:t>
            </a:r>
            <a:endParaRPr lang="en-US" sz="2400" dirty="0" smtClean="0">
              <a:solidFill>
                <a:srgbClr val="C00000"/>
              </a:solidFill>
            </a:endParaRPr>
          </a:p>
        </p:txBody>
      </p:sp>
      <p:sp>
        <p:nvSpPr>
          <p:cNvPr id="18439"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C719FD-0F09-41C6-B4CC-59F895E04DCC}" type="slidenum">
              <a:rPr lang="en-US">
                <a:solidFill>
                  <a:schemeClr val="bg1"/>
                </a:solidFill>
              </a:rPr>
              <a:pPr eaLnBrk="1" hangingPunct="1"/>
              <a:t>5</a:t>
            </a:fld>
            <a:endParaRPr lang="en-US">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defRPr/>
            </a:pPr>
            <a:r>
              <a:rPr lang="en-US" dirty="0" smtClean="0"/>
              <a:t>How we chose which outcomes to measure</a:t>
            </a:r>
          </a:p>
        </p:txBody>
      </p:sp>
      <p:sp>
        <p:nvSpPr>
          <p:cNvPr id="19459" name="Subtitle 2"/>
          <p:cNvSpPr>
            <a:spLocks noGrp="1"/>
          </p:cNvSpPr>
          <p:nvPr>
            <p:ph idx="1"/>
          </p:nvPr>
        </p:nvSpPr>
        <p:spPr>
          <a:xfrm>
            <a:off x="381000" y="1600200"/>
            <a:ext cx="8153400" cy="4648200"/>
          </a:xfrm>
        </p:spPr>
        <p:txBody>
          <a:bodyPr/>
          <a:lstStyle/>
          <a:p>
            <a:pPr eaLnBrk="1" hangingPunct="1">
              <a:buFont typeface="Arial" panose="020B0604020202020204" pitchFamily="34" charset="0"/>
              <a:buChar char="•"/>
            </a:pPr>
            <a:r>
              <a:rPr lang="en-US" smtClean="0"/>
              <a:t>Wanted to make the process as inclusive as possible</a:t>
            </a:r>
          </a:p>
          <a:p>
            <a:pPr eaLnBrk="1" hangingPunct="1">
              <a:buFont typeface="Arial" panose="020B0604020202020204" pitchFamily="34" charset="0"/>
              <a:buChar char="•"/>
            </a:pPr>
            <a:r>
              <a:rPr lang="en-US" smtClean="0"/>
              <a:t>Asked them to choose 6 of the 16 desired outcomes</a:t>
            </a:r>
          </a:p>
          <a:p>
            <a:pPr eaLnBrk="1" hangingPunct="1">
              <a:buFont typeface="Arial" panose="020B0604020202020204" pitchFamily="34" charset="0"/>
              <a:buChar char="•"/>
            </a:pPr>
            <a:r>
              <a:rPr lang="en-US" smtClean="0"/>
              <a:t>Linked to:</a:t>
            </a:r>
            <a:r>
              <a:rPr lang="en-US" b="1" smtClean="0"/>
              <a:t> “Last Chance! Please give us feedback on the desired outcomes.”</a:t>
            </a:r>
            <a:endParaRPr lang="en-US" smtClean="0"/>
          </a:p>
          <a:p>
            <a:pPr eaLnBrk="1" hangingPunct="1">
              <a:buFont typeface="Arial" panose="020B0604020202020204" pitchFamily="34" charset="0"/>
              <a:buChar char="•"/>
            </a:pPr>
            <a:r>
              <a:rPr lang="en-US" smtClean="0"/>
              <a:t>Task Force approved the top 8 outcomes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 y="152400"/>
            <a:ext cx="7696200" cy="792163"/>
          </a:xfrm>
        </p:spPr>
        <p:txBody>
          <a:bodyPr/>
          <a:lstStyle/>
          <a:p>
            <a:pPr eaLnBrk="1" hangingPunct="1">
              <a:defRPr/>
            </a:pPr>
            <a:r>
              <a:rPr lang="en-US" dirty="0" smtClean="0"/>
              <a:t>8 Chosen CIL Program Outcomes</a:t>
            </a:r>
          </a:p>
        </p:txBody>
      </p:sp>
      <p:sp>
        <p:nvSpPr>
          <p:cNvPr id="21507" name="Content Placeholder 2"/>
          <p:cNvSpPr>
            <a:spLocks noGrp="1"/>
          </p:cNvSpPr>
          <p:nvPr>
            <p:ph idx="1"/>
          </p:nvPr>
        </p:nvSpPr>
        <p:spPr>
          <a:xfrm>
            <a:off x="304800" y="1066800"/>
            <a:ext cx="8839200" cy="4572000"/>
          </a:xfrm>
        </p:spPr>
        <p:txBody>
          <a:bodyPr/>
          <a:lstStyle/>
          <a:p>
            <a:pPr marL="609600" indent="-609600" eaLnBrk="1" hangingPunct="1">
              <a:buFont typeface="Tahoma" panose="020B0604030504040204" pitchFamily="34" charset="0"/>
              <a:buNone/>
              <a:defRPr/>
            </a:pPr>
            <a:r>
              <a:rPr lang="en-US" u="sng" dirty="0" smtClean="0"/>
              <a:t>IL Services</a:t>
            </a:r>
          </a:p>
          <a:p>
            <a:pPr marL="609600" indent="-609600" eaLnBrk="1" hangingPunct="1">
              <a:buFont typeface="Tahoma" panose="020B0604030504040204" pitchFamily="34" charset="0"/>
              <a:buNone/>
              <a:defRPr/>
            </a:pPr>
            <a:endParaRPr lang="en-US" sz="1200" dirty="0" smtClean="0"/>
          </a:p>
          <a:p>
            <a:pPr marL="514350" indent="-514350" eaLnBrk="1" hangingPunct="1">
              <a:buClr>
                <a:srgbClr val="CC3300"/>
              </a:buClr>
              <a:buFont typeface="Tahoma" panose="020B0604030504040204" pitchFamily="34" charset="0"/>
              <a:buAutoNum type="arabicPeriod"/>
              <a:defRPr/>
            </a:pPr>
            <a:r>
              <a:rPr lang="en-US" b="1" dirty="0" smtClean="0">
                <a:solidFill>
                  <a:srgbClr val="CC3300"/>
                </a:solidFill>
              </a:rPr>
              <a:t>Persons with disabilities (PWD) have</a:t>
            </a:r>
          </a:p>
          <a:p>
            <a:pPr marL="0" indent="0" eaLnBrk="1" hangingPunct="1">
              <a:buFont typeface="Tahoma" panose="020B0604030504040204" pitchFamily="34" charset="0"/>
              <a:buNone/>
              <a:defRPr/>
            </a:pPr>
            <a:r>
              <a:rPr lang="en-US" b="1" dirty="0">
                <a:solidFill>
                  <a:srgbClr val="CC3300"/>
                </a:solidFill>
              </a:rPr>
              <a:t> </a:t>
            </a:r>
            <a:r>
              <a:rPr lang="en-US" b="1" dirty="0" smtClean="0">
                <a:solidFill>
                  <a:srgbClr val="CC3300"/>
                </a:solidFill>
              </a:rPr>
              <a:t>    skills/knowledge/resources to support their</a:t>
            </a:r>
          </a:p>
          <a:p>
            <a:pPr marL="0" indent="0" eaLnBrk="1" hangingPunct="1">
              <a:buFont typeface="Tahoma" panose="020B0604030504040204" pitchFamily="34" charset="0"/>
              <a:buNone/>
              <a:defRPr/>
            </a:pPr>
            <a:r>
              <a:rPr lang="en-US" b="1" dirty="0">
                <a:solidFill>
                  <a:srgbClr val="CC3300"/>
                </a:solidFill>
              </a:rPr>
              <a:t> </a:t>
            </a:r>
            <a:r>
              <a:rPr lang="en-US" b="1" dirty="0" smtClean="0">
                <a:solidFill>
                  <a:srgbClr val="CC3300"/>
                </a:solidFill>
              </a:rPr>
              <a:t>    choices</a:t>
            </a:r>
          </a:p>
          <a:p>
            <a:pPr marL="514350" indent="-514350" eaLnBrk="1" hangingPunct="1">
              <a:buClr>
                <a:srgbClr val="FF0000"/>
              </a:buClr>
              <a:buFont typeface="Tahoma" panose="020B0604030504040204" pitchFamily="34" charset="0"/>
              <a:buNone/>
              <a:defRPr/>
            </a:pPr>
            <a:r>
              <a:rPr lang="en-US" dirty="0" smtClean="0"/>
              <a:t>2.  PWD make their own choices</a:t>
            </a:r>
          </a:p>
          <a:p>
            <a:pPr marL="514350" indent="-514350" eaLnBrk="1" hangingPunct="1">
              <a:buClr>
                <a:srgbClr val="FF0000"/>
              </a:buClr>
              <a:buFont typeface="Tahoma" panose="020B0604030504040204" pitchFamily="34" charset="0"/>
              <a:buNone/>
              <a:defRPr/>
            </a:pPr>
            <a:r>
              <a:rPr lang="en-US" dirty="0" smtClean="0"/>
              <a:t>3.  PWD regard themselves as more independent</a:t>
            </a:r>
          </a:p>
          <a:p>
            <a:pPr marL="514350" indent="-514350" eaLnBrk="1" hangingPunct="1">
              <a:buClr>
                <a:srgbClr val="FF0000"/>
              </a:buClr>
              <a:buFont typeface="Tahoma" panose="020B0604030504040204" pitchFamily="34" charset="0"/>
              <a:buNone/>
              <a:defRPr/>
            </a:pPr>
            <a:r>
              <a:rPr lang="en-US" b="1" dirty="0" smtClean="0">
                <a:solidFill>
                  <a:srgbClr val="CC3300"/>
                </a:solidFill>
              </a:rPr>
              <a:t>4.  PWD are more independent</a:t>
            </a:r>
          </a:p>
          <a:p>
            <a:pPr marL="514350" indent="-514350" eaLnBrk="1" hangingPunct="1">
              <a:buClr>
                <a:srgbClr val="FF0000"/>
              </a:buClr>
              <a:buFont typeface="Tahoma" panose="020B0604030504040204" pitchFamily="34" charset="0"/>
              <a:buNone/>
              <a:defRPr/>
            </a:pP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eaLnBrk="1" hangingPunct="1">
              <a:defRPr/>
            </a:pPr>
            <a:r>
              <a:rPr lang="en-US" dirty="0" smtClean="0"/>
              <a:t>8 Chosen CIL Program Outcomes </a:t>
            </a:r>
            <a:r>
              <a:rPr lang="en-US" sz="2800" dirty="0" smtClean="0"/>
              <a:t>cont’d.</a:t>
            </a:r>
            <a:endParaRPr lang="en-US" dirty="0" smtClean="0"/>
          </a:p>
        </p:txBody>
      </p:sp>
      <p:sp>
        <p:nvSpPr>
          <p:cNvPr id="3" name="Content Placeholder 2"/>
          <p:cNvSpPr>
            <a:spLocks noGrp="1"/>
          </p:cNvSpPr>
          <p:nvPr>
            <p:ph idx="1"/>
          </p:nvPr>
        </p:nvSpPr>
        <p:spPr>
          <a:xfrm>
            <a:off x="228600" y="1295400"/>
            <a:ext cx="8305800" cy="4648200"/>
          </a:xfrm>
        </p:spPr>
        <p:txBody>
          <a:bodyPr/>
          <a:lstStyle/>
          <a:p>
            <a:pPr marL="609600" indent="-609600" eaLnBrk="1" hangingPunct="1">
              <a:buFont typeface="Tahoma" panose="020B0604030504040204" pitchFamily="34" charset="0"/>
              <a:buNone/>
              <a:defRPr/>
            </a:pPr>
            <a:r>
              <a:rPr lang="en-US" u="sng" dirty="0" smtClean="0">
                <a:cs typeface="Times New Roman" pitchFamily="18" charset="0"/>
              </a:rPr>
              <a:t>Information and Referral</a:t>
            </a:r>
          </a:p>
          <a:p>
            <a:pPr marL="609600" indent="-609600" eaLnBrk="1" hangingPunct="1">
              <a:buFont typeface="Tahoma" panose="020B0604030504040204" pitchFamily="34" charset="0"/>
              <a:buNone/>
              <a:defRPr/>
            </a:pPr>
            <a:endParaRPr lang="en-US" sz="1200" u="sng" dirty="0" smtClean="0">
              <a:cs typeface="Times New Roman" pitchFamily="18" charset="0"/>
            </a:endParaRPr>
          </a:p>
          <a:p>
            <a:pPr marL="514350" indent="-514350" eaLnBrk="1" hangingPunct="1">
              <a:buClr>
                <a:srgbClr val="FF0000"/>
              </a:buClr>
              <a:buFont typeface="Tahoma" panose="020B0604030504040204" pitchFamily="34" charset="0"/>
              <a:buNone/>
              <a:defRPr/>
            </a:pPr>
            <a:r>
              <a:rPr lang="en-US" b="1" dirty="0" smtClean="0">
                <a:solidFill>
                  <a:srgbClr val="CC3300"/>
                </a:solidFill>
                <a:cs typeface="Times New Roman" pitchFamily="18" charset="0"/>
              </a:rPr>
              <a:t>5.  PWD get the information they need</a:t>
            </a:r>
            <a:r>
              <a:rPr lang="en-US" b="1" dirty="0" smtClean="0">
                <a:solidFill>
                  <a:srgbClr val="CC3300"/>
                </a:solidFill>
              </a:rPr>
              <a:t> </a:t>
            </a:r>
          </a:p>
          <a:p>
            <a:pPr marL="514350" indent="-514350" eaLnBrk="1" hangingPunct="1">
              <a:buClr>
                <a:srgbClr val="FF0000"/>
              </a:buClr>
              <a:buFont typeface="Tahoma" panose="020B0604030504040204" pitchFamily="34" charset="0"/>
              <a:buNone/>
              <a:defRPr/>
            </a:pPr>
            <a:r>
              <a:rPr lang="en-US" dirty="0" smtClean="0"/>
              <a:t>6.  PWD see different possibilities</a:t>
            </a:r>
          </a:p>
          <a:p>
            <a:pPr marL="514350" indent="-514350" eaLnBrk="1" hangingPunct="1">
              <a:buClr>
                <a:srgbClr val="FF0000"/>
              </a:buClr>
              <a:buFont typeface="Tahoma" panose="020B0604030504040204" pitchFamily="34" charset="0"/>
              <a:buNone/>
              <a:defRPr/>
            </a:pPr>
            <a:r>
              <a:rPr lang="en-US" b="1" dirty="0" smtClean="0">
                <a:solidFill>
                  <a:srgbClr val="CC3300"/>
                </a:solidFill>
              </a:rPr>
              <a:t>7.  PWD advocate for increased community supports</a:t>
            </a:r>
          </a:p>
          <a:p>
            <a:pPr marL="514350" indent="-514350" eaLnBrk="1" hangingPunct="1">
              <a:buFont typeface="+mj-lt"/>
              <a:buAutoNum type="arabicPeriod" startAt="7"/>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152400" y="1295400"/>
            <a:ext cx="8991600" cy="4876800"/>
          </a:xfrm>
        </p:spPr>
        <p:txBody>
          <a:bodyPr/>
          <a:lstStyle/>
          <a:p>
            <a:pPr marL="514350" indent="-514350" eaLnBrk="1" hangingPunct="1">
              <a:buFont typeface="Tahoma" panose="020B0604030504040204" pitchFamily="34" charset="0"/>
              <a:buNone/>
              <a:defRPr/>
            </a:pPr>
            <a:r>
              <a:rPr lang="en-US" u="sng" dirty="0" smtClean="0"/>
              <a:t>Systems Advocacy</a:t>
            </a:r>
          </a:p>
          <a:p>
            <a:pPr marL="514350" indent="-514350" eaLnBrk="1" hangingPunct="1">
              <a:buFont typeface="Tahoma" panose="020B0604030504040204" pitchFamily="34" charset="0"/>
              <a:buNone/>
              <a:defRPr/>
            </a:pPr>
            <a:endParaRPr lang="en-US" sz="1200" dirty="0" smtClean="0"/>
          </a:p>
          <a:p>
            <a:pPr marL="514350" indent="-514350" eaLnBrk="1" hangingPunct="1">
              <a:buClr>
                <a:srgbClr val="FF0000"/>
              </a:buClr>
              <a:buFont typeface="Tahoma" panose="020B0604030504040204" pitchFamily="34" charset="0"/>
              <a:buNone/>
              <a:defRPr/>
            </a:pPr>
            <a:r>
              <a:rPr lang="en-US" sz="2700" b="1" dirty="0" smtClean="0">
                <a:solidFill>
                  <a:srgbClr val="CC3300"/>
                </a:solidFill>
              </a:rPr>
              <a:t>8.   Barriers, problems identified</a:t>
            </a:r>
          </a:p>
          <a:p>
            <a:pPr marL="514350" indent="-514350" eaLnBrk="1" hangingPunct="1">
              <a:buClr>
                <a:srgbClr val="FF0000"/>
              </a:buClr>
              <a:buFont typeface="Tahoma" panose="020B0604030504040204" pitchFamily="34" charset="0"/>
              <a:buNone/>
              <a:defRPr/>
            </a:pPr>
            <a:r>
              <a:rPr lang="en-US" sz="2700" b="1" dirty="0" smtClean="0">
                <a:solidFill>
                  <a:srgbClr val="CC3300"/>
                </a:solidFill>
              </a:rPr>
              <a:t>9.   A consumer agenda for change exists</a:t>
            </a:r>
          </a:p>
          <a:p>
            <a:pPr marL="514350" indent="-514350" eaLnBrk="1" hangingPunct="1">
              <a:buFont typeface="Tahoma" panose="020B0604030504040204" pitchFamily="34" charset="0"/>
              <a:buNone/>
              <a:defRPr/>
            </a:pPr>
            <a:r>
              <a:rPr lang="en-US" sz="2700" dirty="0" smtClean="0"/>
              <a:t>10.  Active coalitions exist around our issues</a:t>
            </a:r>
          </a:p>
          <a:p>
            <a:pPr marL="514350" indent="-514350" eaLnBrk="1" hangingPunct="1">
              <a:buFont typeface="Tahoma" panose="020B0604030504040204" pitchFamily="34" charset="0"/>
              <a:buNone/>
              <a:defRPr/>
            </a:pPr>
            <a:r>
              <a:rPr lang="en-US" sz="2700" b="1" dirty="0" smtClean="0">
                <a:solidFill>
                  <a:srgbClr val="CC3300"/>
                </a:solidFill>
              </a:rPr>
              <a:t>11.  Decision-makers act on our agenda</a:t>
            </a:r>
          </a:p>
          <a:p>
            <a:pPr marL="514350" indent="-514350" eaLnBrk="1" hangingPunct="1">
              <a:buFont typeface="Tahoma" panose="020B0604030504040204" pitchFamily="34" charset="0"/>
              <a:buNone/>
              <a:defRPr/>
            </a:pPr>
            <a:r>
              <a:rPr lang="en-US" sz="2700" b="1" dirty="0" smtClean="0">
                <a:solidFill>
                  <a:srgbClr val="CC3300"/>
                </a:solidFill>
              </a:rPr>
              <a:t>12.  Methods and practices promote independence</a:t>
            </a:r>
          </a:p>
          <a:p>
            <a:pPr marL="514350" indent="-514350" eaLnBrk="1" hangingPunct="1">
              <a:buFont typeface="Tahoma" panose="020B0604030504040204" pitchFamily="34" charset="0"/>
              <a:buNone/>
              <a:defRPr/>
            </a:pPr>
            <a:r>
              <a:rPr lang="en-US" sz="2700" dirty="0" smtClean="0"/>
              <a:t>13.  Communities have more resources that support</a:t>
            </a:r>
          </a:p>
          <a:p>
            <a:pPr marL="0" indent="0" eaLnBrk="1" hangingPunct="1">
              <a:buFont typeface="Tahoma" panose="020B0604030504040204" pitchFamily="34" charset="0"/>
              <a:buNone/>
              <a:defRPr/>
            </a:pPr>
            <a:r>
              <a:rPr lang="en-US" sz="2700" dirty="0" smtClean="0"/>
              <a:t>    </a:t>
            </a:r>
            <a:r>
              <a:rPr lang="en-US" sz="2700" dirty="0"/>
              <a:t> </a:t>
            </a:r>
            <a:r>
              <a:rPr lang="en-US" sz="2700" dirty="0" smtClean="0"/>
              <a:t>  independence</a:t>
            </a:r>
          </a:p>
          <a:p>
            <a:pPr marL="0" indent="0" eaLnBrk="1" hangingPunct="1">
              <a:buFont typeface="Tahoma" panose="020B0604030504040204" pitchFamily="34" charset="0"/>
              <a:buNone/>
              <a:defRPr/>
            </a:pPr>
            <a:endParaRPr lang="en-US" dirty="0" smtClean="0"/>
          </a:p>
        </p:txBody>
      </p:sp>
      <p:sp>
        <p:nvSpPr>
          <p:cNvPr id="4" name="Title 1"/>
          <p:cNvSpPr>
            <a:spLocks noGrp="1"/>
          </p:cNvSpPr>
          <p:nvPr>
            <p:ph type="title"/>
          </p:nvPr>
        </p:nvSpPr>
        <p:spPr/>
        <p:txBody>
          <a:bodyPr/>
          <a:lstStyle/>
          <a:p>
            <a:pPr eaLnBrk="1" hangingPunct="1">
              <a:defRPr/>
            </a:pPr>
            <a:r>
              <a:rPr lang="en-US" dirty="0" smtClean="0"/>
              <a:t>8 Chosen CIL Program Outcomes </a:t>
            </a:r>
            <a:r>
              <a:rPr lang="en-US" sz="2800" dirty="0" smtClean="0"/>
              <a:t>cont’d. 2</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1067</TotalTime>
  <Words>561</Words>
  <Application>Microsoft Office PowerPoint</Application>
  <PresentationFormat>On-screen Show (4:3)</PresentationFormat>
  <Paragraphs>122</Paragraphs>
  <Slides>14</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14</vt:i4>
      </vt:variant>
    </vt:vector>
  </HeadingPairs>
  <TitlesOfParts>
    <vt:vector size="25" baseType="lpstr">
      <vt:lpstr>Arial</vt:lpstr>
      <vt:lpstr>Arial Rounded MT Bold</vt:lpstr>
      <vt:lpstr>Tahoma</vt:lpstr>
      <vt:lpstr>Calibri</vt:lpstr>
      <vt:lpstr>Trebuchet MS</vt:lpstr>
      <vt:lpstr>Georgia</vt:lpstr>
      <vt:lpstr>Arial Narrow</vt:lpstr>
      <vt:lpstr>Times New Roman</vt:lpstr>
      <vt:lpstr>Default Design</vt:lpstr>
      <vt:lpstr>Office Theme</vt:lpstr>
      <vt:lpstr>1_Slipstream</vt:lpstr>
      <vt:lpstr>PowerPoint Presentation</vt:lpstr>
      <vt:lpstr>The Yellow Brick Road – Step 3 </vt:lpstr>
      <vt:lpstr>Why it’s necessary to choose</vt:lpstr>
      <vt:lpstr>How to Choose Which Outcomes To Measure?</vt:lpstr>
      <vt:lpstr>NCIL Outcome Measures Project</vt:lpstr>
      <vt:lpstr>How we chose which outcomes to measure</vt:lpstr>
      <vt:lpstr>8 Chosen CIL Program Outcomes</vt:lpstr>
      <vt:lpstr>8 Chosen CIL Program Outcomes cont’d.</vt:lpstr>
      <vt:lpstr>8 Chosen CIL Program Outcomes cont’d. 2</vt:lpstr>
      <vt:lpstr>8 Chosen CIL Program Outcomes cont’d. 3</vt:lpstr>
      <vt:lpstr>8 Chosen CIL Program Outcomes, cont’d. 4</vt:lpstr>
      <vt:lpstr>Your Turn</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95</cp:revision>
  <cp:lastPrinted>2011-08-17T12:33:25Z</cp:lastPrinted>
  <dcterms:created xsi:type="dcterms:W3CDTF">2011-01-05T14:17:40Z</dcterms:created>
  <dcterms:modified xsi:type="dcterms:W3CDTF">2014-02-07T17:29:39Z</dcterms:modified>
</cp:coreProperties>
</file>