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0"/>
  </p:notesMasterIdLst>
  <p:handoutMasterIdLst>
    <p:handoutMasterId r:id="rId31"/>
  </p:handoutMasterIdLst>
  <p:sldIdLst>
    <p:sldId id="280" r:id="rId3"/>
    <p:sldId id="390" r:id="rId4"/>
    <p:sldId id="397" r:id="rId5"/>
    <p:sldId id="398" r:id="rId6"/>
    <p:sldId id="395" r:id="rId7"/>
    <p:sldId id="396" r:id="rId8"/>
    <p:sldId id="399" r:id="rId9"/>
    <p:sldId id="400" r:id="rId10"/>
    <p:sldId id="405" r:id="rId11"/>
    <p:sldId id="402" r:id="rId12"/>
    <p:sldId id="423" r:id="rId13"/>
    <p:sldId id="422" r:id="rId14"/>
    <p:sldId id="407" r:id="rId15"/>
    <p:sldId id="409" r:id="rId16"/>
    <p:sldId id="413" r:id="rId17"/>
    <p:sldId id="415" r:id="rId18"/>
    <p:sldId id="414" r:id="rId19"/>
    <p:sldId id="416" r:id="rId20"/>
    <p:sldId id="417" r:id="rId21"/>
    <p:sldId id="418" r:id="rId22"/>
    <p:sldId id="419" r:id="rId23"/>
    <p:sldId id="424" r:id="rId24"/>
    <p:sldId id="420" r:id="rId25"/>
    <p:sldId id="421" r:id="rId26"/>
    <p:sldId id="425" r:id="rId27"/>
    <p:sldId id="411" r:id="rId28"/>
    <p:sldId id="318"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256" autoAdjust="0"/>
    <p:restoredTop sz="94652"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D14BC5C6-920A-4B98-9330-EC415D88B3C8}"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767DC26-86FE-4346-BE42-7D30FD9B51A9}" type="slidenum">
              <a:rPr lang="en-US"/>
              <a:pPr/>
              <a:t>‹#›</a:t>
            </a:fld>
            <a:endParaRPr lang="en-US"/>
          </a:p>
        </p:txBody>
      </p:sp>
    </p:spTree>
    <p:extLst>
      <p:ext uri="{BB962C8B-B14F-4D97-AF65-F5344CB8AC3E}">
        <p14:creationId xmlns:p14="http://schemas.microsoft.com/office/powerpoint/2010/main" val="2081375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lvl1pPr>
          </a:lstStyle>
          <a:p>
            <a:fld id="{98532816-8394-4FC5-A0BF-ED1C0C827BC4}" type="slidenum">
              <a:rPr lang="en-US"/>
              <a:pPr/>
              <a:t>‹#›</a:t>
            </a:fld>
            <a:endParaRPr lang="en-US"/>
          </a:p>
        </p:txBody>
      </p:sp>
    </p:spTree>
    <p:extLst>
      <p:ext uri="{BB962C8B-B14F-4D97-AF65-F5344CB8AC3E}">
        <p14:creationId xmlns:p14="http://schemas.microsoft.com/office/powerpoint/2010/main" val="3658437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D1B4034-B870-45B9-BB92-55917E0487B7}" type="slidenum">
              <a:rPr lang="en-US"/>
              <a:pPr/>
              <a:t>‹#›</a:t>
            </a:fld>
            <a:endParaRPr lang="en-US"/>
          </a:p>
        </p:txBody>
      </p:sp>
    </p:spTree>
    <p:extLst>
      <p:ext uri="{BB962C8B-B14F-4D97-AF65-F5344CB8AC3E}">
        <p14:creationId xmlns:p14="http://schemas.microsoft.com/office/powerpoint/2010/main" val="196652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75CD421F-E322-4DC5-8053-0CB2280B888A}" type="slidenum">
              <a:rPr lang="en-US"/>
              <a:pPr/>
              <a:t>‹#›</a:t>
            </a:fld>
            <a:endParaRPr lang="en-US"/>
          </a:p>
        </p:txBody>
      </p:sp>
    </p:spTree>
    <p:extLst>
      <p:ext uri="{BB962C8B-B14F-4D97-AF65-F5344CB8AC3E}">
        <p14:creationId xmlns:p14="http://schemas.microsoft.com/office/powerpoint/2010/main" val="25460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8E30A89-A7C8-4F38-908C-15AE7DB0ECC6}" type="slidenum">
              <a:rPr lang="en-US"/>
              <a:pPr/>
              <a:t>‹#›</a:t>
            </a:fld>
            <a:endParaRPr lang="en-US"/>
          </a:p>
        </p:txBody>
      </p:sp>
    </p:spTree>
    <p:extLst>
      <p:ext uri="{BB962C8B-B14F-4D97-AF65-F5344CB8AC3E}">
        <p14:creationId xmlns:p14="http://schemas.microsoft.com/office/powerpoint/2010/main" val="1860792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EC9236D7-33B8-4C7F-8388-B532A42078B1}"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7C505861-5DCA-46C2-A0D6-A68A1C435EDD}" type="slidenum">
              <a:rPr lang="en-US"/>
              <a:pPr/>
              <a:t>‹#›</a:t>
            </a:fld>
            <a:endParaRPr lang="en-US"/>
          </a:p>
        </p:txBody>
      </p:sp>
    </p:spTree>
    <p:extLst>
      <p:ext uri="{BB962C8B-B14F-4D97-AF65-F5344CB8AC3E}">
        <p14:creationId xmlns:p14="http://schemas.microsoft.com/office/powerpoint/2010/main" val="616540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EE32AAA2-DFAB-4428-8359-4E721BEAD72C}"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07C84463-B825-4E2D-889D-96BFAFA33DEE}" type="slidenum">
              <a:rPr lang="en-US"/>
              <a:pPr/>
              <a:t>‹#›</a:t>
            </a:fld>
            <a:endParaRPr lang="en-US"/>
          </a:p>
        </p:txBody>
      </p:sp>
    </p:spTree>
    <p:extLst>
      <p:ext uri="{BB962C8B-B14F-4D97-AF65-F5344CB8AC3E}">
        <p14:creationId xmlns:p14="http://schemas.microsoft.com/office/powerpoint/2010/main" val="3882376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6B914170-02ED-42A0-A986-A1A96C4BC93C}"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CD275BEF-4F56-4DA3-90FA-DAAC34E509B2}" type="slidenum">
              <a:rPr lang="en-US"/>
              <a:pPr/>
              <a:t>‹#›</a:t>
            </a:fld>
            <a:endParaRPr lang="en-US"/>
          </a:p>
        </p:txBody>
      </p:sp>
    </p:spTree>
    <p:extLst>
      <p:ext uri="{BB962C8B-B14F-4D97-AF65-F5344CB8AC3E}">
        <p14:creationId xmlns:p14="http://schemas.microsoft.com/office/powerpoint/2010/main" val="2826448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585F87C-8872-43CD-88E8-6187B8704AD3}"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B65A43C4-90BB-48C6-A791-2CF24D27AFB9}" type="slidenum">
              <a:rPr lang="en-US"/>
              <a:pPr/>
              <a:t>‹#›</a:t>
            </a:fld>
            <a:endParaRPr lang="en-US"/>
          </a:p>
        </p:txBody>
      </p:sp>
    </p:spTree>
    <p:extLst>
      <p:ext uri="{BB962C8B-B14F-4D97-AF65-F5344CB8AC3E}">
        <p14:creationId xmlns:p14="http://schemas.microsoft.com/office/powerpoint/2010/main" val="21967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6F3A5B51-2612-43C7-9DB6-1CD803A9F2FD}"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87BB20D-C370-43A5-8D15-C4EFB7DB6B2E}" type="slidenum">
              <a:rPr lang="en-US"/>
              <a:pPr/>
              <a:t>‹#›</a:t>
            </a:fld>
            <a:endParaRPr lang="en-US"/>
          </a:p>
        </p:txBody>
      </p:sp>
    </p:spTree>
    <p:extLst>
      <p:ext uri="{BB962C8B-B14F-4D97-AF65-F5344CB8AC3E}">
        <p14:creationId xmlns:p14="http://schemas.microsoft.com/office/powerpoint/2010/main" val="2431131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7EFD26D-1E57-4CF4-9F11-7FECDDAC8347}"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9FC41AD-8E2C-4EF0-82A9-2C71BBF96F3A}" type="slidenum">
              <a:rPr lang="en-US"/>
              <a:pPr/>
              <a:t>‹#›</a:t>
            </a:fld>
            <a:endParaRPr lang="en-US"/>
          </a:p>
        </p:txBody>
      </p:sp>
    </p:spTree>
    <p:extLst>
      <p:ext uri="{BB962C8B-B14F-4D97-AF65-F5344CB8AC3E}">
        <p14:creationId xmlns:p14="http://schemas.microsoft.com/office/powerpoint/2010/main" val="1627873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F57E02-8263-49FD-B2A6-AD376ED29F47}"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B465C09-293E-4B94-B972-27BC4CCCC309}" type="slidenum">
              <a:rPr lang="en-US"/>
              <a:pPr/>
              <a:t>‹#›</a:t>
            </a:fld>
            <a:endParaRPr lang="en-US"/>
          </a:p>
        </p:txBody>
      </p:sp>
    </p:spTree>
    <p:extLst>
      <p:ext uri="{BB962C8B-B14F-4D97-AF65-F5344CB8AC3E}">
        <p14:creationId xmlns:p14="http://schemas.microsoft.com/office/powerpoint/2010/main" val="686880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D96E4F-A510-41B8-9934-9F60EA1683BC}"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1D32ACD-B890-469F-9762-5024A0A7A214}" type="slidenum">
              <a:rPr lang="en-US"/>
              <a:pPr/>
              <a:t>‹#›</a:t>
            </a:fld>
            <a:endParaRPr lang="en-US"/>
          </a:p>
        </p:txBody>
      </p:sp>
    </p:spTree>
    <p:extLst>
      <p:ext uri="{BB962C8B-B14F-4D97-AF65-F5344CB8AC3E}">
        <p14:creationId xmlns:p14="http://schemas.microsoft.com/office/powerpoint/2010/main" val="343129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9A38677D-84F8-4240-B6B2-ABF12537E13D}" type="slidenum">
              <a:rPr lang="en-US"/>
              <a:pPr/>
              <a:t>‹#›</a:t>
            </a:fld>
            <a:endParaRPr lang="en-US"/>
          </a:p>
        </p:txBody>
      </p:sp>
    </p:spTree>
    <p:extLst>
      <p:ext uri="{BB962C8B-B14F-4D97-AF65-F5344CB8AC3E}">
        <p14:creationId xmlns:p14="http://schemas.microsoft.com/office/powerpoint/2010/main" val="2456894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79B6394E-446A-4C15-8DCD-9D2869E268EB}"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1DE13AFD-31EA-4B88-A96F-A8D18FD572E0}" type="slidenum">
              <a:rPr lang="en-US"/>
              <a:pPr/>
              <a:t>‹#›</a:t>
            </a:fld>
            <a:endParaRPr lang="en-US"/>
          </a:p>
        </p:txBody>
      </p:sp>
    </p:spTree>
    <p:extLst>
      <p:ext uri="{BB962C8B-B14F-4D97-AF65-F5344CB8AC3E}">
        <p14:creationId xmlns:p14="http://schemas.microsoft.com/office/powerpoint/2010/main" val="3292480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A584E2-A7AD-46AB-99A5-DA6CF95A04CE}"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AE8022-F35B-47F1-8547-C9B23EE12BE8}" type="slidenum">
              <a:rPr lang="en-US"/>
              <a:pPr/>
              <a:t>‹#›</a:t>
            </a:fld>
            <a:endParaRPr lang="en-US"/>
          </a:p>
        </p:txBody>
      </p:sp>
    </p:spTree>
    <p:extLst>
      <p:ext uri="{BB962C8B-B14F-4D97-AF65-F5344CB8AC3E}">
        <p14:creationId xmlns:p14="http://schemas.microsoft.com/office/powerpoint/2010/main" val="2895787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0584113-9CB1-4709-A7BA-DA996A15ED0D}"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FCC336-53CF-4DC1-9986-0F05211CD622}" type="slidenum">
              <a:rPr lang="en-US"/>
              <a:pPr/>
              <a:t>‹#›</a:t>
            </a:fld>
            <a:endParaRPr lang="en-US"/>
          </a:p>
        </p:txBody>
      </p:sp>
    </p:spTree>
    <p:extLst>
      <p:ext uri="{BB962C8B-B14F-4D97-AF65-F5344CB8AC3E}">
        <p14:creationId xmlns:p14="http://schemas.microsoft.com/office/powerpoint/2010/main" val="359344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0FB7CAAC-1C7E-46AF-8F10-C2C1937B9911}" type="slidenum">
              <a:rPr lang="en-US"/>
              <a:pPr/>
              <a:t>‹#›</a:t>
            </a:fld>
            <a:endParaRPr lang="en-US"/>
          </a:p>
        </p:txBody>
      </p:sp>
    </p:spTree>
    <p:extLst>
      <p:ext uri="{BB962C8B-B14F-4D97-AF65-F5344CB8AC3E}">
        <p14:creationId xmlns:p14="http://schemas.microsoft.com/office/powerpoint/2010/main" val="30481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F669D5D6-2F6E-4740-9A9B-A64FFDB5C6FB}" type="slidenum">
              <a:rPr lang="en-US"/>
              <a:pPr/>
              <a:t>‹#›</a:t>
            </a:fld>
            <a:endParaRPr lang="en-US"/>
          </a:p>
        </p:txBody>
      </p:sp>
    </p:spTree>
    <p:extLst>
      <p:ext uri="{BB962C8B-B14F-4D97-AF65-F5344CB8AC3E}">
        <p14:creationId xmlns:p14="http://schemas.microsoft.com/office/powerpoint/2010/main" val="362933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D7008B60-FFAF-4627-A690-013E4D04CEB0}" type="slidenum">
              <a:rPr lang="en-US"/>
              <a:pPr/>
              <a:t>‹#›</a:t>
            </a:fld>
            <a:endParaRPr lang="en-US"/>
          </a:p>
        </p:txBody>
      </p:sp>
    </p:spTree>
    <p:extLst>
      <p:ext uri="{BB962C8B-B14F-4D97-AF65-F5344CB8AC3E}">
        <p14:creationId xmlns:p14="http://schemas.microsoft.com/office/powerpoint/2010/main" val="74870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31FC2352-8333-4437-B218-6D8E885E4CF8}" type="slidenum">
              <a:rPr lang="en-US"/>
              <a:pPr/>
              <a:t>‹#›</a:t>
            </a:fld>
            <a:endParaRPr lang="en-US"/>
          </a:p>
        </p:txBody>
      </p:sp>
    </p:spTree>
    <p:extLst>
      <p:ext uri="{BB962C8B-B14F-4D97-AF65-F5344CB8AC3E}">
        <p14:creationId xmlns:p14="http://schemas.microsoft.com/office/powerpoint/2010/main" val="415878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71F408D-5506-4FF8-9D9F-91B4F88356D1}" type="slidenum">
              <a:rPr lang="en-US"/>
              <a:pPr/>
              <a:t>‹#›</a:t>
            </a:fld>
            <a:endParaRPr lang="en-US"/>
          </a:p>
        </p:txBody>
      </p:sp>
    </p:spTree>
    <p:extLst>
      <p:ext uri="{BB962C8B-B14F-4D97-AF65-F5344CB8AC3E}">
        <p14:creationId xmlns:p14="http://schemas.microsoft.com/office/powerpoint/2010/main" val="231550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3A94C0B-60E7-4DE3-BA21-6903B79851CF}" type="slidenum">
              <a:rPr lang="en-US"/>
              <a:pPr/>
              <a:t>‹#›</a:t>
            </a:fld>
            <a:endParaRPr lang="en-US"/>
          </a:p>
        </p:txBody>
      </p:sp>
    </p:spTree>
    <p:extLst>
      <p:ext uri="{BB962C8B-B14F-4D97-AF65-F5344CB8AC3E}">
        <p14:creationId xmlns:p14="http://schemas.microsoft.com/office/powerpoint/2010/main" val="307085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23394427-F855-4236-8C65-BE11D487588C}" type="slidenum">
              <a:rPr lang="en-US"/>
              <a:pPr/>
              <a:t>‹#›</a:t>
            </a:fld>
            <a:endParaRPr lang="en-US"/>
          </a:p>
        </p:txBody>
      </p:sp>
    </p:spTree>
    <p:extLst>
      <p:ext uri="{BB962C8B-B14F-4D97-AF65-F5344CB8AC3E}">
        <p14:creationId xmlns:p14="http://schemas.microsoft.com/office/powerpoint/2010/main" val="265668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24D0B975-8777-4C4C-B3C8-78B5FA55B49D}"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4ADFD5F-A5F2-4C1E-9D62-757F855613A8}"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latin typeface="Arial" charset="0"/>
              </a:defRPr>
            </a:lvl1pPr>
          </a:lstStyle>
          <a:p>
            <a:pPr>
              <a:defRPr/>
            </a:pPr>
            <a:fld id="{85C01FAE-98D5-4667-B163-4E8375716646}"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BEB3E2C5-CF31-40BF-8C7E-7CE06E8CC481}" type="slidenum">
              <a:rPr lang="en-US"/>
              <a:pPr/>
              <a:t>‹#›</a:t>
            </a:fld>
            <a:endParaRPr lang="en-US"/>
          </a:p>
        </p:txBody>
      </p:sp>
      <p:sp>
        <p:nvSpPr>
          <p:cNvPr id="2065" name="Rectangle 10"/>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Rectangle 10"/>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8"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9" r:id="rId1"/>
    <p:sldLayoutId id="2147483718" r:id="rId2"/>
    <p:sldLayoutId id="2147483720" r:id="rId3"/>
    <p:sldLayoutId id="2147483717" r:id="rId4"/>
    <p:sldLayoutId id="2147483716" r:id="rId5"/>
    <p:sldLayoutId id="2147483715" r:id="rId6"/>
    <p:sldLayoutId id="2147483714" r:id="rId7"/>
    <p:sldLayoutId id="2147483713" r:id="rId8"/>
    <p:sldLayoutId id="2147483721" r:id="rId9"/>
    <p:sldLayoutId id="2147483712" r:id="rId10"/>
    <p:sldLayoutId id="2147483711" r:id="rId11"/>
  </p:sldLayoutIdLst>
  <p:timing>
    <p:tnLst>
      <p:par>
        <p:cTn id="1" dur="indefinite" restart="never" nodeType="tmRoot"/>
      </p:par>
    </p:tnLst>
  </p:timing>
  <p:hf hdr="0" ftr="0" dt="0"/>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306FEA5-2891-46E9-948F-6A0C3027E387}"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Pulling it all Together</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5" descr="Reading the diagram from bottom to top, first box reads IF...these activities, arrow connecting box above THEN...this outome - IF..., arrow connectng to box above THEN...this outcome - IF..., arrow connecting to box above THEN...this outcome."/>
          <p:cNvGrpSpPr>
            <a:grpSpLocks/>
          </p:cNvGrpSpPr>
          <p:nvPr/>
        </p:nvGrpSpPr>
        <p:grpSpPr bwMode="auto">
          <a:xfrm>
            <a:off x="1549400" y="990600"/>
            <a:ext cx="6337300" cy="5334000"/>
            <a:chOff x="1549400" y="990600"/>
            <a:chExt cx="6337300" cy="5334000"/>
          </a:xfrm>
        </p:grpSpPr>
        <p:grpSp>
          <p:nvGrpSpPr>
            <p:cNvPr id="15364" name="Group 4"/>
            <p:cNvGrpSpPr>
              <a:grpSpLocks/>
            </p:cNvGrpSpPr>
            <p:nvPr/>
          </p:nvGrpSpPr>
          <p:grpSpPr bwMode="auto">
            <a:xfrm>
              <a:off x="1562100" y="5461000"/>
              <a:ext cx="6324600" cy="863600"/>
              <a:chOff x="1562100" y="5461000"/>
              <a:chExt cx="6324600" cy="863600"/>
            </a:xfrm>
          </p:grpSpPr>
          <p:sp>
            <p:nvSpPr>
              <p:cNvPr id="8211" name="AutoShape 5"/>
              <p:cNvSpPr>
                <a:spLocks noChangeArrowheads="1"/>
              </p:cNvSpPr>
              <p:nvPr/>
            </p:nvSpPr>
            <p:spPr bwMode="auto">
              <a:xfrm>
                <a:off x="1562100" y="5461000"/>
                <a:ext cx="6324600" cy="863600"/>
              </a:xfrm>
              <a:prstGeom prst="roundRect">
                <a:avLst>
                  <a:gd name="adj" fmla="val 16667"/>
                </a:avLst>
              </a:prstGeom>
              <a:noFill/>
              <a:ln w="28575">
                <a:solidFill>
                  <a:schemeClr val="tx2"/>
                </a:solidFill>
                <a:round/>
                <a:headEnd/>
                <a:tailEnd/>
              </a:ln>
              <a:extLst/>
            </p:spPr>
            <p:txBody>
              <a:bodyPr wrap="none" anchor="ctr"/>
              <a:lstStyle/>
              <a:p>
                <a:pPr>
                  <a:defRPr/>
                </a:pPr>
                <a:endParaRPr lang="en-US" sz="1600">
                  <a:latin typeface="+mn-lt"/>
                </a:endParaRPr>
              </a:p>
            </p:txBody>
          </p:sp>
          <p:sp>
            <p:nvSpPr>
              <p:cNvPr id="8212" name="Text Box 6"/>
              <p:cNvSpPr txBox="1">
                <a:spLocks noChangeArrowheads="1"/>
              </p:cNvSpPr>
              <p:nvPr/>
            </p:nvSpPr>
            <p:spPr bwMode="auto">
              <a:xfrm>
                <a:off x="2857500" y="5657850"/>
                <a:ext cx="3733800" cy="46037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IF . . .  these activities</a:t>
                </a:r>
              </a:p>
            </p:txBody>
          </p:sp>
        </p:grpSp>
        <p:sp>
          <p:nvSpPr>
            <p:cNvPr id="8207" name="AutoShape 8"/>
            <p:cNvSpPr>
              <a:spLocks noChangeArrowheads="1"/>
            </p:cNvSpPr>
            <p:nvPr/>
          </p:nvSpPr>
          <p:spPr bwMode="blackWhite">
            <a:xfrm>
              <a:off x="4419600" y="4914900"/>
              <a:ext cx="609600" cy="457200"/>
            </a:xfrm>
            <a:prstGeom prst="upArrow">
              <a:avLst>
                <a:gd name="adj1" fmla="val 50000"/>
                <a:gd name="adj2" fmla="val 25000"/>
              </a:avLst>
            </a:prstGeom>
            <a:solidFill>
              <a:schemeClr val="accent2"/>
            </a:solidFill>
            <a:ln w="9525">
              <a:solidFill>
                <a:schemeClr val="accent1"/>
              </a:solidFill>
              <a:miter lim="800000"/>
              <a:headEnd/>
              <a:tailEnd/>
            </a:ln>
          </p:spPr>
          <p:txBody>
            <a:bodyPr wrap="none" anchor="ctr"/>
            <a:lstStyle/>
            <a:p>
              <a:pPr algn="ctr">
                <a:defRPr/>
              </a:pPr>
              <a:endParaRPr lang="en-US" sz="2000">
                <a:solidFill>
                  <a:schemeClr val="accent1"/>
                </a:solidFill>
                <a:latin typeface="+mn-lt"/>
              </a:endParaRPr>
            </a:p>
          </p:txBody>
        </p:sp>
        <p:grpSp>
          <p:nvGrpSpPr>
            <p:cNvPr id="15366" name="Group 1"/>
            <p:cNvGrpSpPr>
              <a:grpSpLocks/>
            </p:cNvGrpSpPr>
            <p:nvPr/>
          </p:nvGrpSpPr>
          <p:grpSpPr bwMode="auto">
            <a:xfrm>
              <a:off x="1562100" y="3960813"/>
              <a:ext cx="6324600" cy="858837"/>
              <a:chOff x="1562100" y="3960813"/>
              <a:chExt cx="6324600" cy="858837"/>
            </a:xfrm>
          </p:grpSpPr>
          <p:sp>
            <p:nvSpPr>
              <p:cNvPr id="8209" name="AutoShape 10"/>
              <p:cNvSpPr>
                <a:spLocks noChangeArrowheads="1"/>
              </p:cNvSpPr>
              <p:nvPr/>
            </p:nvSpPr>
            <p:spPr bwMode="auto">
              <a:xfrm>
                <a:off x="1562100" y="3960813"/>
                <a:ext cx="6324600" cy="858837"/>
              </a:xfrm>
              <a:prstGeom prst="roundRect">
                <a:avLst>
                  <a:gd name="adj" fmla="val 16667"/>
                </a:avLst>
              </a:prstGeom>
              <a:noFill/>
              <a:ln w="28575">
                <a:solidFill>
                  <a:schemeClr val="tx2"/>
                </a:solidFill>
                <a:round/>
                <a:headEnd/>
                <a:tailEnd/>
              </a:ln>
              <a:extLst/>
            </p:spPr>
            <p:txBody>
              <a:bodyPr wrap="none" anchor="ctr"/>
              <a:lstStyle/>
              <a:p>
                <a:pPr>
                  <a:defRPr/>
                </a:pPr>
                <a:endParaRPr lang="en-US" sz="1600">
                  <a:latin typeface="+mn-lt"/>
                </a:endParaRPr>
              </a:p>
            </p:txBody>
          </p:sp>
          <p:sp>
            <p:nvSpPr>
              <p:cNvPr id="8210" name="Text Box 11"/>
              <p:cNvSpPr txBox="1">
                <a:spLocks noChangeArrowheads="1"/>
              </p:cNvSpPr>
              <p:nvPr/>
            </p:nvSpPr>
            <p:spPr bwMode="auto">
              <a:xfrm>
                <a:off x="2628900" y="4127500"/>
                <a:ext cx="4762500" cy="461963"/>
              </a:xfrm>
              <a:prstGeom prst="rect">
                <a:avLst/>
              </a:prstGeom>
              <a:noFill/>
              <a:ln w="9525">
                <a:noFill/>
                <a:miter lim="800000"/>
                <a:headEnd/>
                <a:tailEnd/>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THEN . . .  this outcome – IF…</a:t>
                </a:r>
              </a:p>
            </p:txBody>
          </p:sp>
        </p:grpSp>
        <p:sp>
          <p:nvSpPr>
            <p:cNvPr id="8203" name="AutoShape 13"/>
            <p:cNvSpPr>
              <a:spLocks noChangeArrowheads="1"/>
            </p:cNvSpPr>
            <p:nvPr/>
          </p:nvSpPr>
          <p:spPr bwMode="blackWhite">
            <a:xfrm>
              <a:off x="4419600" y="3416300"/>
              <a:ext cx="609600" cy="457200"/>
            </a:xfrm>
            <a:prstGeom prst="upArrow">
              <a:avLst>
                <a:gd name="adj1" fmla="val 50000"/>
                <a:gd name="adj2" fmla="val 25000"/>
              </a:avLst>
            </a:prstGeom>
            <a:solidFill>
              <a:schemeClr val="accent2"/>
            </a:solidFill>
            <a:ln w="9525">
              <a:solidFill>
                <a:schemeClr val="accent1"/>
              </a:solidFill>
              <a:miter lim="800000"/>
              <a:headEnd/>
              <a:tailEnd/>
            </a:ln>
          </p:spPr>
          <p:txBody>
            <a:bodyPr wrap="none" anchor="ctr"/>
            <a:lstStyle/>
            <a:p>
              <a:pPr algn="ctr">
                <a:defRPr/>
              </a:pPr>
              <a:endParaRPr lang="en-US" sz="2000">
                <a:solidFill>
                  <a:schemeClr val="accent1"/>
                </a:solidFill>
                <a:latin typeface="+mn-lt"/>
              </a:endParaRPr>
            </a:p>
          </p:txBody>
        </p:sp>
        <p:grpSp>
          <p:nvGrpSpPr>
            <p:cNvPr id="15368" name="Group 2"/>
            <p:cNvGrpSpPr>
              <a:grpSpLocks/>
            </p:cNvGrpSpPr>
            <p:nvPr/>
          </p:nvGrpSpPr>
          <p:grpSpPr bwMode="auto">
            <a:xfrm>
              <a:off x="1549400" y="2476500"/>
              <a:ext cx="6324600" cy="858838"/>
              <a:chOff x="1549400" y="2476500"/>
              <a:chExt cx="6324600" cy="858838"/>
            </a:xfrm>
          </p:grpSpPr>
          <p:sp>
            <p:nvSpPr>
              <p:cNvPr id="8205" name="AutoShape 15"/>
              <p:cNvSpPr>
                <a:spLocks noChangeArrowheads="1"/>
              </p:cNvSpPr>
              <p:nvPr/>
            </p:nvSpPr>
            <p:spPr bwMode="auto">
              <a:xfrm>
                <a:off x="1549400" y="2476500"/>
                <a:ext cx="6324600" cy="858838"/>
              </a:xfrm>
              <a:prstGeom prst="roundRect">
                <a:avLst>
                  <a:gd name="adj" fmla="val 16667"/>
                </a:avLst>
              </a:prstGeom>
              <a:noFill/>
              <a:ln w="28575">
                <a:solidFill>
                  <a:schemeClr val="tx2"/>
                </a:solidFill>
                <a:round/>
                <a:headEnd/>
                <a:tailEnd/>
              </a:ln>
              <a:extLst/>
            </p:spPr>
            <p:txBody>
              <a:bodyPr wrap="none" anchor="ctr"/>
              <a:lstStyle/>
              <a:p>
                <a:pPr>
                  <a:defRPr/>
                </a:pPr>
                <a:endParaRPr lang="en-US" sz="1600">
                  <a:latin typeface="+mn-lt"/>
                </a:endParaRPr>
              </a:p>
            </p:txBody>
          </p:sp>
          <p:sp>
            <p:nvSpPr>
              <p:cNvPr id="8206" name="Text Box 16"/>
              <p:cNvSpPr txBox="1">
                <a:spLocks noChangeArrowheads="1"/>
              </p:cNvSpPr>
              <p:nvPr/>
            </p:nvSpPr>
            <p:spPr bwMode="auto">
              <a:xfrm>
                <a:off x="2628900" y="2654300"/>
                <a:ext cx="4610100" cy="461963"/>
              </a:xfrm>
              <a:prstGeom prst="rect">
                <a:avLst/>
              </a:prstGeom>
              <a:noFill/>
              <a:ln w="9525">
                <a:noFill/>
                <a:miter lim="800000"/>
                <a:headEnd/>
                <a:tailEnd/>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THEN . . .  this outcome – IF…</a:t>
                </a:r>
              </a:p>
            </p:txBody>
          </p:sp>
        </p:grpSp>
        <p:sp>
          <p:nvSpPr>
            <p:cNvPr id="8199" name="AutoShape 18"/>
            <p:cNvSpPr>
              <a:spLocks noChangeArrowheads="1"/>
            </p:cNvSpPr>
            <p:nvPr/>
          </p:nvSpPr>
          <p:spPr bwMode="blackWhite">
            <a:xfrm>
              <a:off x="4419600" y="1931988"/>
              <a:ext cx="609600" cy="457200"/>
            </a:xfrm>
            <a:prstGeom prst="upArrow">
              <a:avLst>
                <a:gd name="adj1" fmla="val 50000"/>
                <a:gd name="adj2" fmla="val 25000"/>
              </a:avLst>
            </a:prstGeom>
            <a:solidFill>
              <a:schemeClr val="accent2"/>
            </a:solidFill>
            <a:ln w="9525">
              <a:solidFill>
                <a:schemeClr val="accent1"/>
              </a:solidFill>
              <a:miter lim="800000"/>
              <a:headEnd/>
              <a:tailEnd/>
            </a:ln>
          </p:spPr>
          <p:txBody>
            <a:bodyPr wrap="none" anchor="ctr"/>
            <a:lstStyle/>
            <a:p>
              <a:pPr algn="ctr">
                <a:defRPr/>
              </a:pPr>
              <a:endParaRPr lang="en-US" sz="2000">
                <a:solidFill>
                  <a:schemeClr val="accent1"/>
                </a:solidFill>
                <a:latin typeface="+mn-lt"/>
              </a:endParaRPr>
            </a:p>
          </p:txBody>
        </p:sp>
        <p:grpSp>
          <p:nvGrpSpPr>
            <p:cNvPr id="15370" name="Group 3"/>
            <p:cNvGrpSpPr>
              <a:grpSpLocks/>
            </p:cNvGrpSpPr>
            <p:nvPr/>
          </p:nvGrpSpPr>
          <p:grpSpPr bwMode="auto">
            <a:xfrm>
              <a:off x="1562100" y="990600"/>
              <a:ext cx="6324600" cy="858838"/>
              <a:chOff x="1562100" y="990600"/>
              <a:chExt cx="6324600" cy="858838"/>
            </a:xfrm>
          </p:grpSpPr>
          <p:sp>
            <p:nvSpPr>
              <p:cNvPr id="8201" name="AutoShape 20"/>
              <p:cNvSpPr>
                <a:spLocks noChangeArrowheads="1"/>
              </p:cNvSpPr>
              <p:nvPr/>
            </p:nvSpPr>
            <p:spPr bwMode="auto">
              <a:xfrm>
                <a:off x="1562100" y="990600"/>
                <a:ext cx="6324600" cy="858838"/>
              </a:xfrm>
              <a:prstGeom prst="roundRect">
                <a:avLst>
                  <a:gd name="adj" fmla="val 16667"/>
                </a:avLst>
              </a:prstGeom>
              <a:noFill/>
              <a:ln w="28575">
                <a:solidFill>
                  <a:schemeClr val="tx2"/>
                </a:solidFill>
                <a:round/>
                <a:headEnd/>
                <a:tailEnd/>
              </a:ln>
              <a:extLst/>
            </p:spPr>
            <p:txBody>
              <a:bodyPr wrap="none" anchor="ctr"/>
              <a:lstStyle/>
              <a:p>
                <a:pPr>
                  <a:defRPr/>
                </a:pPr>
                <a:endParaRPr lang="en-US" sz="1600">
                  <a:latin typeface="+mn-lt"/>
                </a:endParaRPr>
              </a:p>
            </p:txBody>
          </p:sp>
          <p:sp>
            <p:nvSpPr>
              <p:cNvPr id="8202" name="Text Box 21"/>
              <p:cNvSpPr txBox="1">
                <a:spLocks noChangeArrowheads="1"/>
              </p:cNvSpPr>
              <p:nvPr/>
            </p:nvSpPr>
            <p:spPr bwMode="auto">
              <a:xfrm>
                <a:off x="2552700" y="1168400"/>
                <a:ext cx="4343400" cy="461963"/>
              </a:xfrm>
              <a:prstGeom prst="rect">
                <a:avLst/>
              </a:prstGeom>
              <a:noFill/>
              <a:ln w="9525">
                <a:noFill/>
                <a:miter lim="800000"/>
                <a:headEnd/>
                <a:tailEnd/>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THEN . . .  this outcome </a:t>
                </a:r>
              </a:p>
            </p:txBody>
          </p:sp>
        </p:grpSp>
      </p:grpSp>
      <p:sp>
        <p:nvSpPr>
          <p:cNvPr id="36870" name="Text Box 22"/>
          <p:cNvSpPr txBox="1">
            <a:spLocks noChangeArrowheads="1"/>
          </p:cNvSpPr>
          <p:nvPr/>
        </p:nvSpPr>
        <p:spPr bwMode="auto">
          <a:xfrm>
            <a:off x="228600" y="152400"/>
            <a:ext cx="8153400" cy="584200"/>
          </a:xfrm>
          <a:prstGeom prst="rect">
            <a:avLst/>
          </a:prstGeom>
          <a:noFill/>
          <a:ln w="9525">
            <a:noFill/>
            <a:miter lim="800000"/>
            <a:headEnd/>
            <a:tailEnd/>
          </a:ln>
        </p:spPr>
        <p:txBody>
          <a:bodyPr>
            <a:spAutoFit/>
          </a:bodyPr>
          <a:lstStyle/>
          <a:p>
            <a:pPr fontAlgn="auto">
              <a:spcBef>
                <a:spcPts val="0"/>
              </a:spcBef>
              <a:spcAft>
                <a:spcPts val="0"/>
              </a:spcAft>
              <a:defRPr/>
            </a:pPr>
            <a:r>
              <a:rPr lang="en-US" sz="3200" b="1" dirty="0">
                <a:solidFill>
                  <a:schemeClr val="accent2"/>
                </a:solidFill>
                <a:effectLst>
                  <a:outerShdw blurRad="38100" dist="38100" dir="2700000" algn="tl">
                    <a:srgbClr val="000000">
                      <a:alpha val="43137"/>
                    </a:srgbClr>
                  </a:outerShdw>
                </a:effectLst>
                <a:latin typeface="+mj-lt"/>
                <a:sym typeface="Wingdings" pitchFamily="2" charset="2"/>
              </a:rPr>
              <a:t>IF  THEN Thinking</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Text Box 32"/>
          <p:cNvSpPr txBox="1">
            <a:spLocks noChangeArrowheads="1"/>
          </p:cNvSpPr>
          <p:nvPr/>
        </p:nvSpPr>
        <p:spPr bwMode="auto">
          <a:xfrm>
            <a:off x="292100" y="76200"/>
            <a:ext cx="7423150" cy="584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3200" b="1" dirty="0">
                <a:solidFill>
                  <a:schemeClr val="accent2"/>
                </a:solidFill>
                <a:effectLst>
                  <a:outerShdw blurRad="38100" dist="38100" dir="2700000" algn="tl">
                    <a:srgbClr val="000000">
                      <a:alpha val="43137"/>
                    </a:srgbClr>
                  </a:outerShdw>
                </a:effectLst>
                <a:latin typeface="+mj-lt"/>
              </a:rPr>
              <a:t>At-Risk Teen Mentoring Program</a:t>
            </a:r>
          </a:p>
        </p:txBody>
      </p:sp>
      <p:grpSp>
        <p:nvGrpSpPr>
          <p:cNvPr id="16387" name="Group 9"/>
          <p:cNvGrpSpPr>
            <a:grpSpLocks/>
          </p:cNvGrpSpPr>
          <p:nvPr/>
        </p:nvGrpSpPr>
        <p:grpSpPr bwMode="auto">
          <a:xfrm>
            <a:off x="1238250" y="762000"/>
            <a:ext cx="6705600" cy="5429250"/>
            <a:chOff x="1238250" y="762000"/>
            <a:chExt cx="6705600" cy="5429250"/>
          </a:xfrm>
        </p:grpSpPr>
        <p:grpSp>
          <p:nvGrpSpPr>
            <p:cNvPr id="16388" name="Group 7"/>
            <p:cNvGrpSpPr>
              <a:grpSpLocks/>
            </p:cNvGrpSpPr>
            <p:nvPr/>
          </p:nvGrpSpPr>
          <p:grpSpPr bwMode="auto">
            <a:xfrm>
              <a:off x="1543050" y="4667250"/>
              <a:ext cx="6324600" cy="1524000"/>
              <a:chOff x="1543050" y="4667250"/>
              <a:chExt cx="6324600" cy="1524000"/>
            </a:xfrm>
          </p:grpSpPr>
          <p:sp>
            <p:nvSpPr>
              <p:cNvPr id="6175" name="Rectangle 3" descr="Box on bottom with arrows flowing up to 2 columns says: Mentors meet with at-risk teens for an hour each week.  Mentors stress the importance of education, encourage school attendance, occasionally help with homework. Left column going up with f&#10;"/>
              <p:cNvSpPr>
                <a:spLocks noChangeArrowheads="1"/>
              </p:cNvSpPr>
              <p:nvPr/>
            </p:nvSpPr>
            <p:spPr bwMode="auto">
              <a:xfrm>
                <a:off x="1695450" y="4767263"/>
                <a:ext cx="6096000" cy="1381125"/>
              </a:xfrm>
              <a:prstGeom prst="rect">
                <a:avLst/>
              </a:prstGeom>
              <a:noFill/>
              <a:ln w="12700">
                <a:solidFill>
                  <a:schemeClr val="bg1"/>
                </a:solidFill>
                <a:miter lim="800000"/>
                <a:headEnd/>
                <a:tailEnd/>
              </a:ln>
              <a:extLst/>
            </p:spPr>
            <p:txBody>
              <a:bodyPr lIns="90488" tIns="44450" rIns="90488" bIns="44450" anchor="ctr">
                <a:spAutoFit/>
              </a:bodyPr>
              <a:lstStyle/>
              <a:p>
                <a:pPr marL="114300" indent="-114300" algn="ctr" eaLnBrk="0" hangingPunct="0">
                  <a:defRPr/>
                </a:pPr>
                <a:r>
                  <a:rPr lang="en-US" sz="2100" dirty="0">
                    <a:latin typeface="+mn-lt"/>
                  </a:rPr>
                  <a:t>Mentors meet with at-risk teens for an hour each week.  Mentors stress the importance of education, encourage school attendance, occasionally help with homework.</a:t>
                </a:r>
              </a:p>
            </p:txBody>
          </p:sp>
          <p:sp>
            <p:nvSpPr>
              <p:cNvPr id="6176" name="AutoShape 4"/>
              <p:cNvSpPr>
                <a:spLocks noChangeArrowheads="1"/>
              </p:cNvSpPr>
              <p:nvPr/>
            </p:nvSpPr>
            <p:spPr bwMode="auto">
              <a:xfrm>
                <a:off x="1543050" y="4667250"/>
                <a:ext cx="6324600" cy="1524000"/>
              </a:xfrm>
              <a:prstGeom prst="roundRect">
                <a:avLst>
                  <a:gd name="adj" fmla="val 16667"/>
                </a:avLst>
              </a:prstGeom>
              <a:noFill/>
              <a:ln w="28575">
                <a:solidFill>
                  <a:schemeClr val="tx1"/>
                </a:solidFill>
                <a:round/>
                <a:headEnd/>
                <a:tailEnd/>
              </a:ln>
              <a:extLst/>
            </p:spPr>
            <p:txBody>
              <a:bodyPr wrap="none" anchor="ctr"/>
              <a:lstStyle/>
              <a:p>
                <a:pPr>
                  <a:defRPr/>
                </a:pPr>
                <a:endParaRPr lang="en-US" sz="2100">
                  <a:latin typeface="+mn-lt"/>
                </a:endParaRPr>
              </a:p>
            </p:txBody>
          </p:sp>
        </p:grpSp>
        <p:grpSp>
          <p:nvGrpSpPr>
            <p:cNvPr id="16389" name="Group 6"/>
            <p:cNvGrpSpPr>
              <a:grpSpLocks/>
            </p:cNvGrpSpPr>
            <p:nvPr/>
          </p:nvGrpSpPr>
          <p:grpSpPr bwMode="auto">
            <a:xfrm>
              <a:off x="1238250" y="1447800"/>
              <a:ext cx="3125788" cy="1028700"/>
              <a:chOff x="1238250" y="1447800"/>
              <a:chExt cx="3125788" cy="1028700"/>
            </a:xfrm>
          </p:grpSpPr>
          <p:sp>
            <p:nvSpPr>
              <p:cNvPr id="6172" name="Rectangle 6"/>
              <p:cNvSpPr>
                <a:spLocks noChangeArrowheads="1"/>
              </p:cNvSpPr>
              <p:nvPr/>
            </p:nvSpPr>
            <p:spPr bwMode="auto">
              <a:xfrm>
                <a:off x="1390650" y="1457325"/>
                <a:ext cx="2819400" cy="739775"/>
              </a:xfrm>
              <a:prstGeom prst="rect">
                <a:avLst/>
              </a:prstGeom>
              <a:noFill/>
              <a:ln w="12700">
                <a:solidFill>
                  <a:schemeClr val="bg1"/>
                </a:solidFill>
                <a:miter lim="800000"/>
                <a:headEnd/>
                <a:tailEnd/>
              </a:ln>
              <a:extLst/>
            </p:spPr>
            <p:txBody>
              <a:bodyPr lIns="46038" tIns="46038" rIns="46038" bIns="46038" anchor="ctr">
                <a:spAutoFit/>
              </a:bodyPr>
              <a:lstStyle/>
              <a:p>
                <a:pPr algn="ctr" eaLnBrk="0" hangingPunct="0">
                  <a:defRPr/>
                </a:pPr>
                <a:r>
                  <a:rPr lang="en-US" sz="2100" dirty="0">
                    <a:latin typeface="+mn-lt"/>
                  </a:rPr>
                  <a:t>At-risk teens achieve</a:t>
                </a:r>
              </a:p>
              <a:p>
                <a:pPr algn="ctr" eaLnBrk="0" hangingPunct="0">
                  <a:defRPr/>
                </a:pPr>
                <a:r>
                  <a:rPr lang="en-US" sz="2100" dirty="0">
                    <a:latin typeface="+mn-lt"/>
                  </a:rPr>
                  <a:t>passing grades.</a:t>
                </a:r>
              </a:p>
            </p:txBody>
          </p:sp>
          <p:sp>
            <p:nvSpPr>
              <p:cNvPr id="6173" name="AutoShape 7"/>
              <p:cNvSpPr>
                <a:spLocks noChangeArrowheads="1"/>
              </p:cNvSpPr>
              <p:nvPr/>
            </p:nvSpPr>
            <p:spPr bwMode="blackWhite">
              <a:xfrm>
                <a:off x="2762250" y="23241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74" name="AutoShape 8"/>
              <p:cNvSpPr>
                <a:spLocks noChangeArrowheads="1"/>
              </p:cNvSpPr>
              <p:nvPr/>
            </p:nvSpPr>
            <p:spPr bwMode="auto">
              <a:xfrm>
                <a:off x="1238250" y="1447800"/>
                <a:ext cx="3125788" cy="838200"/>
              </a:xfrm>
              <a:prstGeom prst="roundRect">
                <a:avLst>
                  <a:gd name="adj" fmla="val 16667"/>
                </a:avLst>
              </a:prstGeom>
              <a:noFill/>
              <a:ln w="28575">
                <a:solidFill>
                  <a:schemeClr val="tx1"/>
                </a:solidFill>
                <a:round/>
                <a:headEnd/>
                <a:tailEnd/>
              </a:ln>
              <a:extLst/>
            </p:spPr>
            <p:txBody>
              <a:bodyPr wrap="none" anchor="ctr"/>
              <a:lstStyle/>
              <a:p>
                <a:pPr>
                  <a:defRPr/>
                </a:pPr>
                <a:endParaRPr lang="en-US" sz="2100">
                  <a:latin typeface="+mn-lt"/>
                </a:endParaRPr>
              </a:p>
            </p:txBody>
          </p:sp>
        </p:grpSp>
        <p:grpSp>
          <p:nvGrpSpPr>
            <p:cNvPr id="16390" name="Group 5"/>
            <p:cNvGrpSpPr>
              <a:grpSpLocks/>
            </p:cNvGrpSpPr>
            <p:nvPr/>
          </p:nvGrpSpPr>
          <p:grpSpPr bwMode="auto">
            <a:xfrm>
              <a:off x="1238250" y="2514600"/>
              <a:ext cx="3125788" cy="1028700"/>
              <a:chOff x="1238250" y="2514600"/>
              <a:chExt cx="3125788" cy="1028700"/>
            </a:xfrm>
          </p:grpSpPr>
          <p:sp>
            <p:nvSpPr>
              <p:cNvPr id="6169" name="Rectangle 10"/>
              <p:cNvSpPr>
                <a:spLocks noChangeArrowheads="1"/>
              </p:cNvSpPr>
              <p:nvPr/>
            </p:nvSpPr>
            <p:spPr bwMode="auto">
              <a:xfrm>
                <a:off x="1238250" y="2524125"/>
                <a:ext cx="3124200" cy="739775"/>
              </a:xfrm>
              <a:prstGeom prst="rect">
                <a:avLst/>
              </a:prstGeom>
              <a:noFill/>
              <a:ln w="12700">
                <a:solidFill>
                  <a:schemeClr val="bg1"/>
                </a:solidFill>
                <a:miter lim="800000"/>
                <a:headEnd/>
                <a:tailEnd/>
              </a:ln>
              <a:extLst/>
            </p:spPr>
            <p:txBody>
              <a:bodyPr lIns="46038" tIns="46038" rIns="46038" bIns="46038" anchor="ctr">
                <a:spAutoFit/>
              </a:bodyPr>
              <a:lstStyle/>
              <a:p>
                <a:pPr algn="ctr" eaLnBrk="0" hangingPunct="0">
                  <a:defRPr/>
                </a:pPr>
                <a:r>
                  <a:rPr lang="en-US" sz="2100">
                    <a:latin typeface="+mn-lt"/>
                  </a:rPr>
                  <a:t>At-risk teens  </a:t>
                </a:r>
              </a:p>
              <a:p>
                <a:pPr algn="ctr" eaLnBrk="0" hangingPunct="0">
                  <a:defRPr/>
                </a:pPr>
                <a:r>
                  <a:rPr lang="en-US" sz="2100">
                    <a:latin typeface="+mn-lt"/>
                  </a:rPr>
                  <a:t>earn better grades.</a:t>
                </a:r>
              </a:p>
            </p:txBody>
          </p:sp>
          <p:sp>
            <p:nvSpPr>
              <p:cNvPr id="6170" name="AutoShape 11"/>
              <p:cNvSpPr>
                <a:spLocks noChangeArrowheads="1"/>
              </p:cNvSpPr>
              <p:nvPr/>
            </p:nvSpPr>
            <p:spPr bwMode="auto">
              <a:xfrm>
                <a:off x="1238250" y="2514600"/>
                <a:ext cx="3125788" cy="838200"/>
              </a:xfrm>
              <a:prstGeom prst="roundRect">
                <a:avLst>
                  <a:gd name="adj" fmla="val 16667"/>
                </a:avLst>
              </a:prstGeom>
              <a:noFill/>
              <a:ln w="28575">
                <a:solidFill>
                  <a:schemeClr val="tx1"/>
                </a:solidFill>
                <a:round/>
                <a:headEnd/>
                <a:tailEnd/>
              </a:ln>
              <a:extLst/>
            </p:spPr>
            <p:txBody>
              <a:bodyPr wrap="none" anchor="ctr"/>
              <a:lstStyle/>
              <a:p>
                <a:pPr>
                  <a:defRPr/>
                </a:pPr>
                <a:endParaRPr lang="en-US" sz="2100">
                  <a:latin typeface="+mn-lt"/>
                </a:endParaRPr>
              </a:p>
            </p:txBody>
          </p:sp>
          <p:sp>
            <p:nvSpPr>
              <p:cNvPr id="6171" name="AutoShape 12"/>
              <p:cNvSpPr>
                <a:spLocks noChangeArrowheads="1"/>
              </p:cNvSpPr>
              <p:nvPr/>
            </p:nvSpPr>
            <p:spPr bwMode="blackWhite">
              <a:xfrm>
                <a:off x="2762250" y="33909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6391" name="Group 4"/>
            <p:cNvGrpSpPr>
              <a:grpSpLocks/>
            </p:cNvGrpSpPr>
            <p:nvPr/>
          </p:nvGrpSpPr>
          <p:grpSpPr bwMode="auto">
            <a:xfrm>
              <a:off x="2000250" y="762000"/>
              <a:ext cx="5334000" cy="647700"/>
              <a:chOff x="2000250" y="762000"/>
              <a:chExt cx="5334000" cy="647700"/>
            </a:xfrm>
          </p:grpSpPr>
          <p:grpSp>
            <p:nvGrpSpPr>
              <p:cNvPr id="16406" name="Group 14"/>
              <p:cNvGrpSpPr>
                <a:grpSpLocks/>
              </p:cNvGrpSpPr>
              <p:nvPr/>
            </p:nvGrpSpPr>
            <p:grpSpPr bwMode="auto">
              <a:xfrm>
                <a:off x="2000250" y="762000"/>
                <a:ext cx="5334000" cy="457200"/>
                <a:chOff x="1200" y="432"/>
                <a:chExt cx="3360" cy="288"/>
              </a:xfrm>
            </p:grpSpPr>
            <p:sp>
              <p:nvSpPr>
                <p:cNvPr id="6167" name="Rectangle 15"/>
                <p:cNvSpPr>
                  <a:spLocks noChangeArrowheads="1"/>
                </p:cNvSpPr>
                <p:nvPr/>
              </p:nvSpPr>
              <p:spPr bwMode="auto">
                <a:xfrm>
                  <a:off x="1200" y="436"/>
                  <a:ext cx="3360" cy="262"/>
                </a:xfrm>
                <a:prstGeom prst="rect">
                  <a:avLst/>
                </a:prstGeom>
                <a:noFill/>
                <a:ln w="12700">
                  <a:solidFill>
                    <a:schemeClr val="bg1"/>
                  </a:solidFill>
                  <a:miter lim="800000"/>
                  <a:headEnd/>
                  <a:tailEnd/>
                </a:ln>
                <a:extLst/>
              </p:spPr>
              <p:txBody>
                <a:bodyPr lIns="46038" tIns="46038" rIns="46038" bIns="46038" anchor="ctr">
                  <a:spAutoFit/>
                </a:bodyPr>
                <a:lstStyle/>
                <a:p>
                  <a:pPr algn="ctr" eaLnBrk="0" hangingPunct="0">
                    <a:defRPr/>
                  </a:pPr>
                  <a:r>
                    <a:rPr lang="en-US" sz="2100" dirty="0">
                      <a:latin typeface="+mn-lt"/>
                    </a:rPr>
                    <a:t>At-risk teens graduate from high school.</a:t>
                  </a:r>
                </a:p>
              </p:txBody>
            </p:sp>
            <p:sp>
              <p:nvSpPr>
                <p:cNvPr id="6168" name="AutoShape 16"/>
                <p:cNvSpPr>
                  <a:spLocks noChangeArrowheads="1"/>
                </p:cNvSpPr>
                <p:nvPr/>
              </p:nvSpPr>
              <p:spPr bwMode="auto">
                <a:xfrm>
                  <a:off x="1248" y="432"/>
                  <a:ext cx="3264" cy="288"/>
                </a:xfrm>
                <a:prstGeom prst="roundRect">
                  <a:avLst>
                    <a:gd name="adj" fmla="val 16667"/>
                  </a:avLst>
                </a:prstGeom>
                <a:noFill/>
                <a:ln w="28575">
                  <a:solidFill>
                    <a:schemeClr val="bg1"/>
                  </a:solidFill>
                  <a:round/>
                  <a:headEnd/>
                  <a:tailEnd/>
                </a:ln>
                <a:extLst/>
              </p:spPr>
              <p:txBody>
                <a:bodyPr wrap="none" anchor="ctr"/>
                <a:lstStyle/>
                <a:p>
                  <a:pPr>
                    <a:defRPr/>
                  </a:pPr>
                  <a:endParaRPr lang="en-US" sz="2000">
                    <a:latin typeface="+mn-lt"/>
                  </a:endParaRPr>
                </a:p>
              </p:txBody>
            </p:sp>
          </p:grpSp>
          <p:sp>
            <p:nvSpPr>
              <p:cNvPr id="6165" name="AutoShape 17"/>
              <p:cNvSpPr>
                <a:spLocks noChangeArrowheads="1"/>
              </p:cNvSpPr>
              <p:nvPr/>
            </p:nvSpPr>
            <p:spPr bwMode="blackWhite">
              <a:xfrm>
                <a:off x="27622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66" name="AutoShape 18"/>
              <p:cNvSpPr>
                <a:spLocks noChangeArrowheads="1"/>
              </p:cNvSpPr>
              <p:nvPr/>
            </p:nvSpPr>
            <p:spPr bwMode="blackWhite">
              <a:xfrm>
                <a:off x="62293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6392" name="Group 3"/>
            <p:cNvGrpSpPr>
              <a:grpSpLocks/>
            </p:cNvGrpSpPr>
            <p:nvPr/>
          </p:nvGrpSpPr>
          <p:grpSpPr bwMode="auto">
            <a:xfrm>
              <a:off x="4667250" y="1466850"/>
              <a:ext cx="3276600" cy="1276350"/>
              <a:chOff x="4667250" y="1466850"/>
              <a:chExt cx="3276600" cy="1276350"/>
            </a:xfrm>
          </p:grpSpPr>
          <p:sp>
            <p:nvSpPr>
              <p:cNvPr id="6160" name="Rectangle 20" descr="&#10;Starting at bottom, box with two arrows pointing up to two columns. Mentors meet with at-risk teens for an hour each week. mentors stress the importance of education, encourage school attendance, occasionally help with homework. First column, starting at bottom says At-risk teens complete homework regularly. Arrow up, with next box At-risk teens earn better grades. Arrow up with next bos At-risk teens achieve passing grades, ending with top box At-risk teens graduate from high school. &#10;&#10;Back to bottom box bottom, box with two arrows pointing up to two columns. Mentors meet with at-risk teens for an hour each week. mentors stress the importance of education, encourage school attendance, occasionally help with homework. Right column, arrow up At-risk teens attend school regularly. At-risk teens meet district attendance requirements. Arrow up, top box, At-risk teens graduate from high school.&#10;&#10;&#10;&#10;At-risk teens graduate from high school"/>
              <p:cNvSpPr>
                <a:spLocks noChangeArrowheads="1"/>
              </p:cNvSpPr>
              <p:nvPr/>
            </p:nvSpPr>
            <p:spPr bwMode="auto">
              <a:xfrm>
                <a:off x="4667250" y="1495425"/>
                <a:ext cx="3276600" cy="739775"/>
              </a:xfrm>
              <a:prstGeom prst="rect">
                <a:avLst/>
              </a:prstGeom>
              <a:noFill/>
              <a:ln w="12700">
                <a:solidFill>
                  <a:schemeClr val="bg1"/>
                </a:solidFill>
                <a:miter lim="800000"/>
                <a:headEnd/>
                <a:tailEnd/>
              </a:ln>
              <a:extLst/>
            </p:spPr>
            <p:txBody>
              <a:bodyPr lIns="46038" tIns="46038" rIns="46038" bIns="46038" anchor="ctr">
                <a:spAutoFit/>
              </a:bodyPr>
              <a:lstStyle/>
              <a:p>
                <a:pPr algn="ctr" eaLnBrk="0" hangingPunct="0">
                  <a:defRPr/>
                </a:pPr>
                <a:r>
                  <a:rPr lang="en-US" sz="2100" dirty="0">
                    <a:latin typeface="+mn-lt"/>
                  </a:rPr>
                  <a:t>At-risk teens meet district attendance requirements.</a:t>
                </a:r>
              </a:p>
            </p:txBody>
          </p:sp>
          <p:grpSp>
            <p:nvGrpSpPr>
              <p:cNvPr id="16403" name="Group 21"/>
              <p:cNvGrpSpPr>
                <a:grpSpLocks/>
              </p:cNvGrpSpPr>
              <p:nvPr/>
            </p:nvGrpSpPr>
            <p:grpSpPr bwMode="auto">
              <a:xfrm>
                <a:off x="4743450" y="1466850"/>
                <a:ext cx="3124200" cy="1276350"/>
                <a:chOff x="2976" y="924"/>
                <a:chExt cx="1968" cy="804"/>
              </a:xfrm>
            </p:grpSpPr>
            <p:sp>
              <p:nvSpPr>
                <p:cNvPr id="6162" name="AutoShape 22"/>
                <p:cNvSpPr>
                  <a:spLocks noChangeArrowheads="1"/>
                </p:cNvSpPr>
                <p:nvPr/>
              </p:nvSpPr>
              <p:spPr bwMode="auto">
                <a:xfrm>
                  <a:off x="2976" y="924"/>
                  <a:ext cx="1968" cy="528"/>
                </a:xfrm>
                <a:prstGeom prst="roundRect">
                  <a:avLst>
                    <a:gd name="adj" fmla="val 16667"/>
                  </a:avLst>
                </a:prstGeom>
                <a:noFill/>
                <a:ln w="28575">
                  <a:solidFill>
                    <a:schemeClr val="tx1"/>
                  </a:solidFill>
                  <a:round/>
                  <a:headEnd/>
                  <a:tailEnd/>
                </a:ln>
                <a:extLst/>
              </p:spPr>
              <p:txBody>
                <a:bodyPr wrap="none" anchor="ctr"/>
                <a:lstStyle/>
                <a:p>
                  <a:pPr>
                    <a:defRPr/>
                  </a:pPr>
                  <a:endParaRPr lang="en-US" sz="2100">
                    <a:latin typeface="+mn-lt"/>
                  </a:endParaRPr>
                </a:p>
              </p:txBody>
            </p:sp>
            <p:sp>
              <p:nvSpPr>
                <p:cNvPr id="6163" name="AutoShape 23"/>
                <p:cNvSpPr>
                  <a:spLocks noChangeArrowheads="1"/>
                </p:cNvSpPr>
                <p:nvPr/>
              </p:nvSpPr>
              <p:spPr bwMode="blackWhite">
                <a:xfrm>
                  <a:off x="3924" y="1632"/>
                  <a:ext cx="96" cy="96"/>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grpSp>
          <p:nvGrpSpPr>
            <p:cNvPr id="16393" name="Group 2"/>
            <p:cNvGrpSpPr>
              <a:grpSpLocks/>
            </p:cNvGrpSpPr>
            <p:nvPr/>
          </p:nvGrpSpPr>
          <p:grpSpPr bwMode="auto">
            <a:xfrm>
              <a:off x="1238250" y="3600450"/>
              <a:ext cx="3125788" cy="1028700"/>
              <a:chOff x="1238250" y="3600450"/>
              <a:chExt cx="3125788" cy="1028700"/>
            </a:xfrm>
          </p:grpSpPr>
          <p:sp>
            <p:nvSpPr>
              <p:cNvPr id="6157" name="Rectangle 25"/>
              <p:cNvSpPr>
                <a:spLocks noChangeArrowheads="1"/>
              </p:cNvSpPr>
              <p:nvPr/>
            </p:nvSpPr>
            <p:spPr bwMode="auto">
              <a:xfrm>
                <a:off x="1238250" y="3609975"/>
                <a:ext cx="3124200" cy="739775"/>
              </a:xfrm>
              <a:prstGeom prst="rect">
                <a:avLst/>
              </a:prstGeom>
              <a:noFill/>
              <a:ln w="12700">
                <a:solidFill>
                  <a:schemeClr val="bg1"/>
                </a:solidFill>
                <a:miter lim="800000"/>
                <a:headEnd/>
                <a:tailEnd/>
              </a:ln>
              <a:extLst/>
            </p:spPr>
            <p:txBody>
              <a:bodyPr lIns="46038" tIns="46038" rIns="46038" bIns="46038" anchor="ctr">
                <a:spAutoFit/>
              </a:bodyPr>
              <a:lstStyle/>
              <a:p>
                <a:pPr algn="ctr" eaLnBrk="0" hangingPunct="0">
                  <a:defRPr/>
                </a:pPr>
                <a:r>
                  <a:rPr lang="en-US" sz="2100">
                    <a:latin typeface="+mn-lt"/>
                  </a:rPr>
                  <a:t>At-risk teens complete homework regularly.</a:t>
                </a:r>
              </a:p>
            </p:txBody>
          </p:sp>
          <p:sp>
            <p:nvSpPr>
              <p:cNvPr id="6158" name="AutoShape 26"/>
              <p:cNvSpPr>
                <a:spLocks noChangeArrowheads="1"/>
              </p:cNvSpPr>
              <p:nvPr/>
            </p:nvSpPr>
            <p:spPr bwMode="auto">
              <a:xfrm>
                <a:off x="1238250" y="3600450"/>
                <a:ext cx="3125788" cy="838200"/>
              </a:xfrm>
              <a:prstGeom prst="roundRect">
                <a:avLst>
                  <a:gd name="adj" fmla="val 16667"/>
                </a:avLst>
              </a:prstGeom>
              <a:noFill/>
              <a:ln w="28575">
                <a:solidFill>
                  <a:schemeClr val="tx1"/>
                </a:solidFill>
                <a:round/>
                <a:headEnd/>
                <a:tailEnd/>
              </a:ln>
              <a:extLst/>
            </p:spPr>
            <p:txBody>
              <a:bodyPr wrap="none" anchor="ctr"/>
              <a:lstStyle/>
              <a:p>
                <a:pPr>
                  <a:defRPr/>
                </a:pPr>
                <a:endParaRPr lang="en-US" sz="2100">
                  <a:latin typeface="+mn-lt"/>
                </a:endParaRPr>
              </a:p>
            </p:txBody>
          </p:sp>
          <p:sp>
            <p:nvSpPr>
              <p:cNvPr id="6159" name="AutoShape 27"/>
              <p:cNvSpPr>
                <a:spLocks noChangeArrowheads="1"/>
              </p:cNvSpPr>
              <p:nvPr/>
            </p:nvSpPr>
            <p:spPr bwMode="blackWhite">
              <a:xfrm>
                <a:off x="2762250" y="447675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6394" name="Group 1"/>
            <p:cNvGrpSpPr>
              <a:grpSpLocks/>
            </p:cNvGrpSpPr>
            <p:nvPr/>
          </p:nvGrpSpPr>
          <p:grpSpPr bwMode="auto">
            <a:xfrm>
              <a:off x="4743450" y="3200400"/>
              <a:ext cx="3124200" cy="1219200"/>
              <a:chOff x="4743450" y="3200400"/>
              <a:chExt cx="3124200" cy="1219200"/>
            </a:xfrm>
          </p:grpSpPr>
          <p:sp>
            <p:nvSpPr>
              <p:cNvPr id="6154" name="Rectangle 29"/>
              <p:cNvSpPr>
                <a:spLocks noChangeArrowheads="1"/>
              </p:cNvSpPr>
              <p:nvPr/>
            </p:nvSpPr>
            <p:spPr bwMode="auto">
              <a:xfrm>
                <a:off x="4743450" y="3209925"/>
                <a:ext cx="2971800" cy="739775"/>
              </a:xfrm>
              <a:prstGeom prst="rect">
                <a:avLst/>
              </a:prstGeom>
              <a:noFill/>
              <a:ln w="12700">
                <a:solidFill>
                  <a:schemeClr val="bg1"/>
                </a:solidFill>
                <a:miter lim="800000"/>
                <a:headEnd/>
                <a:tailEnd/>
              </a:ln>
              <a:extLst/>
            </p:spPr>
            <p:txBody>
              <a:bodyPr lIns="46038" tIns="46038" rIns="46038" bIns="46038" anchor="ctr">
                <a:spAutoFit/>
              </a:bodyPr>
              <a:lstStyle/>
              <a:p>
                <a:pPr algn="ctr" eaLnBrk="0" hangingPunct="0">
                  <a:defRPr/>
                </a:pPr>
                <a:r>
                  <a:rPr lang="en-US" sz="2100">
                    <a:latin typeface="+mn-lt"/>
                  </a:rPr>
                  <a:t>At-risk teens attend school regularly.</a:t>
                </a:r>
              </a:p>
            </p:txBody>
          </p:sp>
          <p:sp>
            <p:nvSpPr>
              <p:cNvPr id="6155" name="AutoShape 30"/>
              <p:cNvSpPr>
                <a:spLocks noChangeArrowheads="1"/>
              </p:cNvSpPr>
              <p:nvPr/>
            </p:nvSpPr>
            <p:spPr bwMode="auto">
              <a:xfrm>
                <a:off x="4743450" y="3200400"/>
                <a:ext cx="3124200" cy="838200"/>
              </a:xfrm>
              <a:prstGeom prst="roundRect">
                <a:avLst>
                  <a:gd name="adj" fmla="val 16667"/>
                </a:avLst>
              </a:prstGeom>
              <a:noFill/>
              <a:ln w="28575">
                <a:solidFill>
                  <a:schemeClr val="tx1"/>
                </a:solidFill>
                <a:round/>
                <a:headEnd/>
                <a:tailEnd/>
              </a:ln>
              <a:extLst/>
            </p:spPr>
            <p:txBody>
              <a:bodyPr wrap="none" anchor="ctr"/>
              <a:lstStyle/>
              <a:p>
                <a:pPr>
                  <a:defRPr/>
                </a:pPr>
                <a:endParaRPr lang="en-US" sz="2100">
                  <a:latin typeface="+mn-lt"/>
                </a:endParaRPr>
              </a:p>
            </p:txBody>
          </p:sp>
          <p:sp>
            <p:nvSpPr>
              <p:cNvPr id="6156" name="AutoShape 31"/>
              <p:cNvSpPr>
                <a:spLocks noChangeArrowheads="1"/>
              </p:cNvSpPr>
              <p:nvPr/>
            </p:nvSpPr>
            <p:spPr bwMode="blackWhite">
              <a:xfrm>
                <a:off x="6229350" y="42672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sp>
          <p:nvSpPr>
            <p:cNvPr id="9" name="Rounded Rectangle 8"/>
            <p:cNvSpPr/>
            <p:nvPr/>
          </p:nvSpPr>
          <p:spPr>
            <a:xfrm>
              <a:off x="2133600" y="793750"/>
              <a:ext cx="5029200" cy="3905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598738" y="2376488"/>
            <a:ext cx="914400" cy="4572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5867400" y="1333500"/>
            <a:ext cx="1752600"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4191000" y="381000"/>
            <a:ext cx="13716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1828800" y="1371600"/>
            <a:ext cx="1220788" cy="5318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1295400" y="23622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5867400" y="2362200"/>
            <a:ext cx="11430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304800" y="1447800"/>
            <a:ext cx="7620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1752600" y="32004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13" name="Rectangle 12"/>
          <p:cNvSpPr/>
          <p:nvPr/>
        </p:nvSpPr>
        <p:spPr>
          <a:xfrm>
            <a:off x="304800" y="3048000"/>
            <a:ext cx="685800" cy="381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304800" y="4572000"/>
            <a:ext cx="685800" cy="381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ectangle 15"/>
          <p:cNvSpPr/>
          <p:nvPr/>
        </p:nvSpPr>
        <p:spPr>
          <a:xfrm>
            <a:off x="1447800" y="5791200"/>
            <a:ext cx="1524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17" name="Rectangle 16"/>
          <p:cNvSpPr/>
          <p:nvPr/>
        </p:nvSpPr>
        <p:spPr>
          <a:xfrm>
            <a:off x="304800" y="5791200"/>
            <a:ext cx="6858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17"/>
          <p:cNvSpPr/>
          <p:nvPr/>
        </p:nvSpPr>
        <p:spPr>
          <a:xfrm>
            <a:off x="4343400" y="57912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21" name="Rectangle 20"/>
          <p:cNvSpPr/>
          <p:nvPr/>
        </p:nvSpPr>
        <p:spPr>
          <a:xfrm>
            <a:off x="3055938" y="4191000"/>
            <a:ext cx="982662"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Rectangle 23"/>
          <p:cNvSpPr/>
          <p:nvPr/>
        </p:nvSpPr>
        <p:spPr>
          <a:xfrm>
            <a:off x="7505700" y="4191000"/>
            <a:ext cx="11049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a:xfrm>
            <a:off x="6858000" y="5791200"/>
            <a:ext cx="1143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29" name="TextBox 28"/>
          <p:cNvSpPr txBox="1"/>
          <p:nvPr/>
        </p:nvSpPr>
        <p:spPr>
          <a:xfrm>
            <a:off x="2590800" y="2406134"/>
            <a:ext cx="914400" cy="369332"/>
          </a:xfrm>
          <a:prstGeom prst="rect">
            <a:avLst/>
          </a:prstGeom>
          <a:noFill/>
          <a:scene3d>
            <a:camera prst="orthographicFront"/>
            <a:lightRig rig="threePt" dir="t"/>
          </a:scene3d>
          <a:sp3d>
            <a:bevelT/>
          </a:sp3d>
        </p:spPr>
        <p:txBody>
          <a:bodyPr>
            <a:spAutoFit/>
          </a:bodyPr>
          <a:lstStyle/>
          <a:p>
            <a:pPr algn="ctr">
              <a:defRPr/>
            </a:pPr>
            <a:r>
              <a:rPr lang="en-US" sz="900" b="1" dirty="0">
                <a:latin typeface="Arial Narrow" pitchFamily="34" charset="0"/>
              </a:rPr>
              <a:t>PWD are more independent</a:t>
            </a:r>
          </a:p>
        </p:txBody>
      </p:sp>
      <p:sp>
        <p:nvSpPr>
          <p:cNvPr id="14" name="Rectangle 13"/>
          <p:cNvSpPr/>
          <p:nvPr/>
        </p:nvSpPr>
        <p:spPr>
          <a:xfrm>
            <a:off x="1514475" y="4140200"/>
            <a:ext cx="1228725" cy="5080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7430" name="TextBox 29"/>
          <p:cNvSpPr txBox="1">
            <a:spLocks noChangeArrowheads="1"/>
          </p:cNvSpPr>
          <p:nvPr/>
        </p:nvSpPr>
        <p:spPr bwMode="auto">
          <a:xfrm>
            <a:off x="1447800" y="4140200"/>
            <a:ext cx="13049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have skills/ knowledge/resources to support their choices</a:t>
            </a:r>
          </a:p>
        </p:txBody>
      </p:sp>
      <p:sp>
        <p:nvSpPr>
          <p:cNvPr id="20" name="Rectangle 19"/>
          <p:cNvSpPr/>
          <p:nvPr/>
        </p:nvSpPr>
        <p:spPr>
          <a:xfrm>
            <a:off x="4267200" y="4191000"/>
            <a:ext cx="1219200" cy="4572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7432" name="TextBox 31"/>
          <p:cNvSpPr txBox="1">
            <a:spLocks noChangeArrowheads="1"/>
          </p:cNvSpPr>
          <p:nvPr/>
        </p:nvSpPr>
        <p:spPr bwMode="auto">
          <a:xfrm>
            <a:off x="4267200" y="42275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get the information they need</a:t>
            </a:r>
          </a:p>
        </p:txBody>
      </p:sp>
      <p:sp>
        <p:nvSpPr>
          <p:cNvPr id="22" name="Rectangle 21"/>
          <p:cNvSpPr/>
          <p:nvPr/>
        </p:nvSpPr>
        <p:spPr>
          <a:xfrm>
            <a:off x="6019800" y="4191000"/>
            <a:ext cx="1238250" cy="457200"/>
          </a:xfrm>
          <a:prstGeom prst="rect">
            <a:avLst/>
          </a:prstGeom>
          <a:solidFill>
            <a:schemeClr val="accent6">
              <a:lumMod val="60000"/>
              <a:lumOff val="4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3" name="TextBox 32"/>
          <p:cNvSpPr txBox="1"/>
          <p:nvPr/>
        </p:nvSpPr>
        <p:spPr>
          <a:xfrm>
            <a:off x="6057900" y="4202113"/>
            <a:ext cx="1162050" cy="369887"/>
          </a:xfrm>
          <a:prstGeom prst="rect">
            <a:avLst/>
          </a:prstGeom>
          <a:solidFill>
            <a:schemeClr val="accent6">
              <a:lumMod val="60000"/>
              <a:lumOff val="40000"/>
            </a:schemeClr>
          </a:solidFill>
          <a:effectLst/>
        </p:spPr>
        <p:txBody>
          <a:bodyPr>
            <a:spAutoFit/>
          </a:bodyPr>
          <a:lstStyle/>
          <a:p>
            <a:pPr algn="ctr">
              <a:defRPr/>
            </a:pPr>
            <a:r>
              <a:rPr lang="en-US" sz="900" b="1" dirty="0">
                <a:latin typeface="Arial Narrow" pitchFamily="34" charset="0"/>
              </a:rPr>
              <a:t>A consumer agenda for change exists</a:t>
            </a:r>
          </a:p>
        </p:txBody>
      </p:sp>
      <p:sp>
        <p:nvSpPr>
          <p:cNvPr id="26" name="Rectangle 25"/>
          <p:cNvSpPr/>
          <p:nvPr/>
        </p:nvSpPr>
        <p:spPr>
          <a:xfrm>
            <a:off x="6905625" y="4953000"/>
            <a:ext cx="1146175" cy="3810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436" name="TextBox 33"/>
          <p:cNvSpPr txBox="1">
            <a:spLocks noChangeArrowheads="1"/>
          </p:cNvSpPr>
          <p:nvPr/>
        </p:nvSpPr>
        <p:spPr bwMode="auto">
          <a:xfrm>
            <a:off x="6934200" y="49498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Barriers, problems identified</a:t>
            </a:r>
          </a:p>
        </p:txBody>
      </p:sp>
      <p:sp>
        <p:nvSpPr>
          <p:cNvPr id="23" name="Rectangle 22"/>
          <p:cNvSpPr/>
          <p:nvPr/>
        </p:nvSpPr>
        <p:spPr>
          <a:xfrm>
            <a:off x="6800850" y="3251200"/>
            <a:ext cx="969963" cy="369888"/>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7438" name="TextBox 34"/>
          <p:cNvSpPr txBox="1">
            <a:spLocks noChangeArrowheads="1"/>
          </p:cNvSpPr>
          <p:nvPr/>
        </p:nvSpPr>
        <p:spPr bwMode="auto">
          <a:xfrm>
            <a:off x="6781800" y="3251200"/>
            <a:ext cx="989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Decision- makers act on our agenda</a:t>
            </a:r>
          </a:p>
        </p:txBody>
      </p:sp>
      <p:sp>
        <p:nvSpPr>
          <p:cNvPr id="44" name="Title 43"/>
          <p:cNvSpPr>
            <a:spLocks noGrp="1"/>
          </p:cNvSpPr>
          <p:nvPr>
            <p:ph type="title"/>
          </p:nvPr>
        </p:nvSpPr>
        <p:spPr>
          <a:xfrm>
            <a:off x="76200" y="152400"/>
            <a:ext cx="4084638" cy="685800"/>
          </a:xfrm>
        </p:spPr>
        <p:txBody>
          <a:bodyPr>
            <a:noAutofit/>
          </a:bodyPr>
          <a:lstStyle/>
          <a:p>
            <a:pPr eaLnBrk="1" hangingPunct="1">
              <a:defRPr/>
            </a:pPr>
            <a:r>
              <a:rPr lang="en-US" sz="2800" dirty="0" smtClean="0">
                <a:solidFill>
                  <a:srgbClr val="002060"/>
                </a:solidFill>
                <a:effectLst>
                  <a:outerShdw blurRad="38100" dist="38100" dir="2700000" algn="tl">
                    <a:srgbClr val="000000">
                      <a:alpha val="43137"/>
                    </a:srgbClr>
                  </a:outerShdw>
                </a:effectLst>
              </a:rPr>
              <a:t>Proposed Logic Model for the CIL Program</a:t>
            </a:r>
            <a:endParaRPr lang="en-US" sz="2800" dirty="0">
              <a:solidFill>
                <a:srgbClr val="002060"/>
              </a:solidFill>
              <a:effectLst>
                <a:outerShdw blurRad="38100" dist="38100" dir="2700000" algn="tl">
                  <a:srgbClr val="000000">
                    <a:alpha val="43137"/>
                  </a:srgbClr>
                </a:outerShdw>
              </a:effectLst>
            </a:endParaRPr>
          </a:p>
        </p:txBody>
      </p:sp>
      <p:cxnSp>
        <p:nvCxnSpPr>
          <p:cNvPr id="46" name="Straight Connector 45"/>
          <p:cNvCxnSpPr/>
          <p:nvPr/>
        </p:nvCxnSpPr>
        <p:spPr>
          <a:xfrm>
            <a:off x="2438400" y="114300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2324100" y="1257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86600" y="1143000"/>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 idx="2"/>
          </p:cNvCxnSpPr>
          <p:nvPr/>
        </p:nvCxnSpPr>
        <p:spPr>
          <a:xfrm flipV="1">
            <a:off x="4875213" y="838200"/>
            <a:ext cx="1587" cy="306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752600" y="2133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7" idx="0"/>
          </p:cNvCxnSpPr>
          <p:nvPr/>
        </p:nvCxnSpPr>
        <p:spPr>
          <a:xfrm rot="5400000">
            <a:off x="16383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29337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752600" y="2971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2971801" y="2895600"/>
            <a:ext cx="152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1677194" y="2894806"/>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 idx="2"/>
          </p:cNvCxnSpPr>
          <p:nvPr/>
        </p:nvCxnSpPr>
        <p:spPr>
          <a:xfrm flipV="1">
            <a:off x="2436813" y="1903413"/>
            <a:ext cx="1587" cy="155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2" idx="0"/>
          </p:cNvCxnSpPr>
          <p:nvPr/>
        </p:nvCxnSpPr>
        <p:spPr>
          <a:xfrm rot="5400000" flipH="1" flipV="1">
            <a:off x="2095500" y="30861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flipH="1" flipV="1">
            <a:off x="1980407" y="3886994"/>
            <a:ext cx="4572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6" idx="0"/>
          </p:cNvCxnSpPr>
          <p:nvPr/>
        </p:nvCxnSpPr>
        <p:spPr>
          <a:xfrm flipV="1">
            <a:off x="2209800" y="4622800"/>
            <a:ext cx="0" cy="116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2438400" y="2057400"/>
            <a:ext cx="464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477000" y="22098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400800" y="2286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477000" y="3048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flipH="1" flipV="1">
            <a:off x="6362701" y="29337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467600" y="2362200"/>
            <a:ext cx="1143000" cy="457200"/>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7460" name="TextBox 35"/>
          <p:cNvSpPr txBox="1">
            <a:spLocks noChangeArrowheads="1"/>
          </p:cNvSpPr>
          <p:nvPr/>
        </p:nvSpPr>
        <p:spPr bwMode="auto">
          <a:xfrm>
            <a:off x="7443788" y="2362200"/>
            <a:ext cx="11668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Methods &amp; practices promote independence</a:t>
            </a:r>
          </a:p>
        </p:txBody>
      </p:sp>
      <p:cxnSp>
        <p:nvCxnSpPr>
          <p:cNvPr id="106" name="Straight Connector 105"/>
          <p:cNvCxnSpPr/>
          <p:nvPr/>
        </p:nvCxnSpPr>
        <p:spPr>
          <a:xfrm rot="5400000">
            <a:off x="8001000" y="2286000"/>
            <a:ext cx="152400" cy="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flipH="1" flipV="1">
            <a:off x="7962107" y="2932906"/>
            <a:ext cx="228600" cy="1587"/>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67200" y="3278188"/>
            <a:ext cx="1206500" cy="508000"/>
          </a:xfrm>
          <a:prstGeom prst="rect">
            <a:avLst/>
          </a:prstGeom>
          <a:solidFill>
            <a:schemeClr val="accent3">
              <a:lumMod val="60000"/>
              <a:lumOff val="40000"/>
            </a:schemeClr>
          </a:solidFill>
          <a:ln w="28575">
            <a:solidFill>
              <a:schemeClr val="tx2"/>
            </a:solidFill>
          </a:ln>
          <a:effectLst/>
        </p:spPr>
        <p:txBody>
          <a:bodyPr>
            <a:spAutoFit/>
          </a:bodyPr>
          <a:lstStyle/>
          <a:p>
            <a:pPr algn="ctr">
              <a:defRPr/>
            </a:pPr>
            <a:r>
              <a:rPr lang="en-US" sz="900" b="1" dirty="0">
                <a:latin typeface="Arial Narrow" pitchFamily="34" charset="0"/>
              </a:rPr>
              <a:t>PWD advocate for increased community supports</a:t>
            </a:r>
          </a:p>
        </p:txBody>
      </p:sp>
      <p:cxnSp>
        <p:nvCxnSpPr>
          <p:cNvPr id="28" name="Straight Connector 27"/>
          <p:cNvCxnSpPr>
            <a:stCxn id="23" idx="0"/>
          </p:cNvCxnSpPr>
          <p:nvPr/>
        </p:nvCxnSpPr>
        <p:spPr>
          <a:xfrm flipV="1">
            <a:off x="7286625" y="3049588"/>
            <a:ext cx="0" cy="20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865688" y="2057400"/>
            <a:ext cx="11112" cy="1220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0" idx="0"/>
            <a:endCxn id="31" idx="2"/>
          </p:cNvCxnSpPr>
          <p:nvPr/>
        </p:nvCxnSpPr>
        <p:spPr>
          <a:xfrm flipH="1" flipV="1">
            <a:off x="4870450" y="3786188"/>
            <a:ext cx="6350" cy="404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581400" y="3938588"/>
            <a:ext cx="1301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6705600" y="3938588"/>
            <a:ext cx="0" cy="252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4857750" y="3938588"/>
            <a:ext cx="18478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68580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858000" y="406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7162800" y="3670300"/>
            <a:ext cx="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80772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7467600" y="4064000"/>
            <a:ext cx="6080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7467600" y="3657600"/>
            <a:ext cx="0"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65913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0391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8305800" y="4648200"/>
            <a:ext cx="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6591300" y="4648200"/>
            <a:ext cx="0" cy="534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25" idx="0"/>
          </p:cNvCxnSpPr>
          <p:nvPr/>
        </p:nvCxnSpPr>
        <p:spPr>
          <a:xfrm flipV="1">
            <a:off x="7429500" y="5334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8" idx="0"/>
          </p:cNvCxnSpPr>
          <p:nvPr/>
        </p:nvCxnSpPr>
        <p:spPr>
          <a:xfrm flipV="1">
            <a:off x="4914900" y="46482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8213" y="5219700"/>
            <a:ext cx="2706687"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3581400" y="4648200"/>
            <a:ext cx="0"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84" name="TextBox 26"/>
          <p:cNvSpPr txBox="1">
            <a:spLocks noChangeArrowheads="1"/>
          </p:cNvSpPr>
          <p:nvPr/>
        </p:nvSpPr>
        <p:spPr bwMode="auto">
          <a:xfrm>
            <a:off x="4203700" y="392113"/>
            <a:ext cx="1358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000" b="1">
                <a:latin typeface="Arial Narrow" panose="020B0606020202030204" pitchFamily="34" charset="0"/>
              </a:rPr>
              <a:t>PWD are integrated into American Society</a:t>
            </a:r>
          </a:p>
        </p:txBody>
      </p:sp>
      <p:sp>
        <p:nvSpPr>
          <p:cNvPr id="17485" name="TextBox 89"/>
          <p:cNvSpPr txBox="1">
            <a:spLocks noChangeArrowheads="1"/>
          </p:cNvSpPr>
          <p:nvPr/>
        </p:nvSpPr>
        <p:spPr bwMode="auto">
          <a:xfrm>
            <a:off x="1828800" y="1374775"/>
            <a:ext cx="122713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participate in communities to the extent they wish</a:t>
            </a:r>
          </a:p>
        </p:txBody>
      </p:sp>
      <p:sp>
        <p:nvSpPr>
          <p:cNvPr id="17486" name="TextBox 91"/>
          <p:cNvSpPr txBox="1">
            <a:spLocks noChangeArrowheads="1"/>
          </p:cNvSpPr>
          <p:nvPr/>
        </p:nvSpPr>
        <p:spPr bwMode="auto">
          <a:xfrm>
            <a:off x="5791200" y="1295400"/>
            <a:ext cx="1881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are more accessible – Housing, Transportation, Information, Employment, Education, AT, Health Care, etc.</a:t>
            </a:r>
          </a:p>
        </p:txBody>
      </p:sp>
      <p:sp>
        <p:nvSpPr>
          <p:cNvPr id="17487" name="TextBox 94"/>
          <p:cNvSpPr txBox="1">
            <a:spLocks noChangeArrowheads="1"/>
          </p:cNvSpPr>
          <p:nvPr/>
        </p:nvSpPr>
        <p:spPr bwMode="auto">
          <a:xfrm>
            <a:off x="5791200" y="2325688"/>
            <a:ext cx="129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have more resources that support independence</a:t>
            </a:r>
          </a:p>
        </p:txBody>
      </p:sp>
      <p:sp>
        <p:nvSpPr>
          <p:cNvPr id="17488" name="TextBox 96"/>
          <p:cNvSpPr txBox="1">
            <a:spLocks noChangeArrowheads="1"/>
          </p:cNvSpPr>
          <p:nvPr/>
        </p:nvSpPr>
        <p:spPr bwMode="auto">
          <a:xfrm>
            <a:off x="7478713" y="4191000"/>
            <a:ext cx="11318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Active coalitions exist around our issues</a:t>
            </a:r>
          </a:p>
        </p:txBody>
      </p:sp>
      <p:sp>
        <p:nvSpPr>
          <p:cNvPr id="17489" name="TextBox 97"/>
          <p:cNvSpPr txBox="1">
            <a:spLocks noChangeArrowheads="1"/>
          </p:cNvSpPr>
          <p:nvPr/>
        </p:nvSpPr>
        <p:spPr bwMode="auto">
          <a:xfrm>
            <a:off x="6905625" y="5865813"/>
            <a:ext cx="1047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Systems Advocacy</a:t>
            </a:r>
          </a:p>
        </p:txBody>
      </p:sp>
      <p:sp>
        <p:nvSpPr>
          <p:cNvPr id="17490" name="TextBox 98"/>
          <p:cNvSpPr txBox="1">
            <a:spLocks noChangeArrowheads="1"/>
          </p:cNvSpPr>
          <p:nvPr/>
        </p:nvSpPr>
        <p:spPr bwMode="auto">
          <a:xfrm>
            <a:off x="1219200" y="2362200"/>
            <a:ext cx="1047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regard themselves as more independent</a:t>
            </a:r>
          </a:p>
        </p:txBody>
      </p:sp>
      <p:sp>
        <p:nvSpPr>
          <p:cNvPr id="17491" name="TextBox 100"/>
          <p:cNvSpPr txBox="1">
            <a:spLocks noChangeArrowheads="1"/>
          </p:cNvSpPr>
          <p:nvPr/>
        </p:nvSpPr>
        <p:spPr bwMode="auto">
          <a:xfrm>
            <a:off x="1695450" y="3211513"/>
            <a:ext cx="1047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make their own choices</a:t>
            </a:r>
          </a:p>
        </p:txBody>
      </p:sp>
      <p:sp>
        <p:nvSpPr>
          <p:cNvPr id="17492" name="TextBox 101"/>
          <p:cNvSpPr txBox="1">
            <a:spLocks noChangeArrowheads="1"/>
          </p:cNvSpPr>
          <p:nvPr/>
        </p:nvSpPr>
        <p:spPr bwMode="auto">
          <a:xfrm>
            <a:off x="3046413" y="4202113"/>
            <a:ext cx="992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see different possibilities</a:t>
            </a:r>
          </a:p>
        </p:txBody>
      </p:sp>
      <p:sp>
        <p:nvSpPr>
          <p:cNvPr id="17493" name="TextBox 102"/>
          <p:cNvSpPr txBox="1">
            <a:spLocks noChangeArrowheads="1"/>
          </p:cNvSpPr>
          <p:nvPr/>
        </p:nvSpPr>
        <p:spPr bwMode="auto">
          <a:xfrm>
            <a:off x="1743075" y="5865813"/>
            <a:ext cx="9239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IL Services</a:t>
            </a:r>
          </a:p>
        </p:txBody>
      </p:sp>
      <p:sp>
        <p:nvSpPr>
          <p:cNvPr id="17494" name="TextBox 103"/>
          <p:cNvSpPr txBox="1">
            <a:spLocks noChangeArrowheads="1"/>
          </p:cNvSpPr>
          <p:nvPr/>
        </p:nvSpPr>
        <p:spPr bwMode="auto">
          <a:xfrm>
            <a:off x="304800" y="5865813"/>
            <a:ext cx="685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Activities</a:t>
            </a:r>
          </a:p>
        </p:txBody>
      </p:sp>
      <p:sp>
        <p:nvSpPr>
          <p:cNvPr id="17495" name="TextBox 107"/>
          <p:cNvSpPr txBox="1">
            <a:spLocks noChangeArrowheads="1"/>
          </p:cNvSpPr>
          <p:nvPr/>
        </p:nvSpPr>
        <p:spPr bwMode="auto">
          <a:xfrm>
            <a:off x="304800" y="4572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Initial Outcomes</a:t>
            </a:r>
          </a:p>
        </p:txBody>
      </p:sp>
      <p:sp>
        <p:nvSpPr>
          <p:cNvPr id="17496" name="TextBox 109"/>
          <p:cNvSpPr txBox="1">
            <a:spLocks noChangeArrowheads="1"/>
          </p:cNvSpPr>
          <p:nvPr/>
        </p:nvSpPr>
        <p:spPr bwMode="auto">
          <a:xfrm>
            <a:off x="282575" y="3059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Intermediate Outcomes</a:t>
            </a:r>
          </a:p>
        </p:txBody>
      </p:sp>
      <p:sp>
        <p:nvSpPr>
          <p:cNvPr id="17497" name="TextBox 114"/>
          <p:cNvSpPr txBox="1">
            <a:spLocks noChangeArrowheads="1"/>
          </p:cNvSpPr>
          <p:nvPr/>
        </p:nvSpPr>
        <p:spPr bwMode="auto">
          <a:xfrm>
            <a:off x="342900" y="1447800"/>
            <a:ext cx="685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Ultimate Outcomes</a:t>
            </a:r>
          </a:p>
          <a:p>
            <a:pPr algn="ctr" eaLnBrk="1" hangingPunct="1"/>
            <a:endParaRPr lang="en-US" sz="900" b="1">
              <a:latin typeface="Arial Narrow" panose="020B0606020202030204" pitchFamily="34" charset="0"/>
            </a:endParaRPr>
          </a:p>
        </p:txBody>
      </p:sp>
      <p:sp>
        <p:nvSpPr>
          <p:cNvPr id="17498" name="TextBox 116"/>
          <p:cNvSpPr txBox="1">
            <a:spLocks noChangeArrowheads="1"/>
          </p:cNvSpPr>
          <p:nvPr/>
        </p:nvSpPr>
        <p:spPr bwMode="auto">
          <a:xfrm>
            <a:off x="4343400" y="5791200"/>
            <a:ext cx="1143000"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Information and Referral</a:t>
            </a:r>
          </a:p>
        </p:txBody>
      </p:sp>
      <p:cxnSp>
        <p:nvCxnSpPr>
          <p:cNvPr id="119" name="Straight Arrow Connector 118"/>
          <p:cNvCxnSpPr/>
          <p:nvPr/>
        </p:nvCxnSpPr>
        <p:spPr>
          <a:xfrm flipV="1">
            <a:off x="7085013" y="1903413"/>
            <a:ext cx="1587" cy="306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589338" y="3949700"/>
            <a:ext cx="0" cy="252413"/>
          </a:xfrm>
          <a:prstGeom prst="line">
            <a:avLst/>
          </a:prstGeom>
        </p:spPr>
        <p:style>
          <a:lnRef idx="1">
            <a:schemeClr val="accent1"/>
          </a:lnRef>
          <a:fillRef idx="0">
            <a:schemeClr val="accent1"/>
          </a:fillRef>
          <a:effectRef idx="0">
            <a:schemeClr val="accent1"/>
          </a:effectRef>
          <a:fontRef idx="minor">
            <a:schemeClr val="tx1"/>
          </a:fontRef>
        </p:style>
      </p:cxnSp>
      <p:sp>
        <p:nvSpPr>
          <p:cNvPr id="17501" name="Slide Number Placeholder 1"/>
          <p:cNvSpPr>
            <a:spLocks noGrp="1"/>
          </p:cNvSpPr>
          <p:nvPr>
            <p:ph type="sldNum" sz="quarter" idx="10"/>
          </p:nvPr>
        </p:nvSpPr>
        <p:spPr>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0E51FF-D7E7-463E-A06B-72311269BA39}" type="slidenum">
              <a:rPr lang="en-US">
                <a:solidFill>
                  <a:schemeClr val="bg1"/>
                </a:solidFill>
              </a:rPr>
              <a:pPr eaLnBrk="1" hangingPunct="1"/>
              <a:t>12</a:t>
            </a:fld>
            <a:endParaRPr lang="en-US">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7696200" cy="792163"/>
          </a:xfrm>
        </p:spPr>
        <p:txBody>
          <a:bodyPr/>
          <a:lstStyle/>
          <a:p>
            <a:pPr eaLnBrk="1" hangingPunct="1">
              <a:defRPr/>
            </a:pPr>
            <a:r>
              <a:rPr lang="en-US" dirty="0" smtClean="0"/>
              <a:t>Measurable</a:t>
            </a:r>
            <a:r>
              <a:rPr lang="en-US" i="1" dirty="0" smtClean="0"/>
              <a:t> Indicator</a:t>
            </a:r>
          </a:p>
        </p:txBody>
      </p:sp>
      <p:sp>
        <p:nvSpPr>
          <p:cNvPr id="18435" name="Rectangle 3"/>
          <p:cNvSpPr>
            <a:spLocks noGrp="1" noChangeArrowheads="1"/>
          </p:cNvSpPr>
          <p:nvPr>
            <p:ph idx="1"/>
          </p:nvPr>
        </p:nvSpPr>
        <p:spPr>
          <a:xfrm>
            <a:off x="457200" y="1066800"/>
            <a:ext cx="8458200" cy="4648200"/>
          </a:xfrm>
        </p:spPr>
        <p:txBody>
          <a:bodyPr/>
          <a:lstStyle/>
          <a:p>
            <a:pPr marL="0" indent="0" eaLnBrk="1" hangingPunct="1">
              <a:buFont typeface="Wingdings" panose="05000000000000000000" pitchFamily="2" charset="2"/>
              <a:buNone/>
            </a:pPr>
            <a:r>
              <a:rPr lang="en-US" smtClean="0"/>
              <a:t>The specific item of information that tracks (“indicates”) a program’s success on an outcome:</a:t>
            </a:r>
          </a:p>
          <a:p>
            <a:pPr marL="0" indent="0" eaLnBrk="1" hangingPunct="1">
              <a:buFont typeface="Wingdings" panose="05000000000000000000" pitchFamily="2" charset="2"/>
              <a:buNone/>
            </a:pPr>
            <a:r>
              <a:rPr lang="en-US" sz="1400" smtClean="0"/>
              <a:t>  </a:t>
            </a:r>
          </a:p>
          <a:p>
            <a:pPr marL="0" indent="0" eaLnBrk="1" hangingPunct="1"/>
            <a:r>
              <a:rPr lang="en-US" smtClean="0"/>
              <a:t>  Defines exactly what you mean by the outcome</a:t>
            </a:r>
          </a:p>
          <a:p>
            <a:pPr marL="0" indent="0" eaLnBrk="1" hangingPunct="1">
              <a:buFont typeface="Tahoma" panose="020B0604030504040204" pitchFamily="34" charset="0"/>
              <a:buNone/>
            </a:pPr>
            <a:endParaRPr lang="en-US" sz="1400" smtClean="0"/>
          </a:p>
          <a:p>
            <a:pPr marL="0" indent="0" eaLnBrk="1" hangingPunct="1"/>
            <a:r>
              <a:rPr lang="en-US" smtClean="0"/>
              <a:t>  Shows how much the outcome is being achieved</a:t>
            </a:r>
            <a:endParaRPr lang="en-US" sz="1400" smtClean="0"/>
          </a:p>
          <a:p>
            <a:pPr marL="0" indent="0" eaLnBrk="1" hangingPunct="1">
              <a:buFont typeface="Tahoma" panose="020B0604030504040204" pitchFamily="34" charset="0"/>
              <a:buNone/>
            </a:pPr>
            <a:endParaRPr lang="en-US" sz="1400" smtClean="0"/>
          </a:p>
          <a:p>
            <a:pPr marL="0" indent="0" eaLnBrk="1" hangingPunct="1"/>
            <a:r>
              <a:rPr lang="en-US" smtClean="0"/>
              <a:t>  Often expressed as the number (#) and</a:t>
            </a:r>
          </a:p>
          <a:p>
            <a:pPr marL="0" indent="0" eaLnBrk="1" hangingPunct="1">
              <a:buFont typeface="Tahoma" panose="020B0604030504040204" pitchFamily="34" charset="0"/>
              <a:buNone/>
            </a:pPr>
            <a:r>
              <a:rPr lang="en-US" smtClean="0"/>
              <a:t>   percent (%) of participants achieving the outcome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5638800" cy="609600"/>
          </a:xfrm>
        </p:spPr>
        <p:txBody>
          <a:bodyPr/>
          <a:lstStyle/>
          <a:p>
            <a:pPr eaLnBrk="1" hangingPunct="1">
              <a:defRPr/>
            </a:pPr>
            <a:r>
              <a:rPr lang="en-US" smtClean="0"/>
              <a:t>At-Risk Teen Mentoring Program</a:t>
            </a:r>
            <a:r>
              <a:rPr lang="en-US" sz="1400" smtClean="0"/>
              <a:t> </a:t>
            </a:r>
          </a:p>
        </p:txBody>
      </p:sp>
      <p:sp>
        <p:nvSpPr>
          <p:cNvPr id="19459" name="Rectangle 3"/>
          <p:cNvSpPr>
            <a:spLocks noChangeArrowheads="1"/>
          </p:cNvSpPr>
          <p:nvPr/>
        </p:nvSpPr>
        <p:spPr bwMode="auto">
          <a:xfrm>
            <a:off x="1905000" y="5105400"/>
            <a:ext cx="52578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1400" b="1">
              <a:latin typeface="Times New Roman" panose="02020603050405020304" pitchFamily="18" charset="0"/>
            </a:endParaRPr>
          </a:p>
        </p:txBody>
      </p:sp>
      <p:sp>
        <p:nvSpPr>
          <p:cNvPr id="19460" name="Text Box 4"/>
          <p:cNvSpPr txBox="1">
            <a:spLocks noChangeArrowheads="1"/>
          </p:cNvSpPr>
          <p:nvPr/>
        </p:nvSpPr>
        <p:spPr bwMode="auto">
          <a:xfrm>
            <a:off x="1905000" y="5105400"/>
            <a:ext cx="533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Mentors meet with at-risk teens for an hour each week. Mentors stress the importance of education, encourage school attendance, </a:t>
            </a:r>
          </a:p>
          <a:p>
            <a:pPr algn="ctr" eaLnBrk="1" hangingPunct="1"/>
            <a:r>
              <a:rPr lang="en-US" sz="1400" b="1">
                <a:latin typeface="Times New Roman" panose="02020603050405020304" pitchFamily="18" charset="0"/>
              </a:rPr>
              <a:t>occasionally help with homework.</a:t>
            </a:r>
          </a:p>
        </p:txBody>
      </p:sp>
      <p:sp>
        <p:nvSpPr>
          <p:cNvPr id="19461" name="Text Box 5"/>
          <p:cNvSpPr txBox="1">
            <a:spLocks noChangeArrowheads="1"/>
          </p:cNvSpPr>
          <p:nvPr/>
        </p:nvSpPr>
        <p:spPr bwMode="auto">
          <a:xfrm>
            <a:off x="1600200" y="3505200"/>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4000" b="1">
              <a:latin typeface="Times New Roman" panose="02020603050405020304" pitchFamily="18" charset="0"/>
            </a:endParaRPr>
          </a:p>
        </p:txBody>
      </p:sp>
      <p:sp>
        <p:nvSpPr>
          <p:cNvPr id="19462" name="Rectangle 6"/>
          <p:cNvSpPr>
            <a:spLocks noChangeArrowheads="1"/>
          </p:cNvSpPr>
          <p:nvPr/>
        </p:nvSpPr>
        <p:spPr bwMode="auto">
          <a:xfrm>
            <a:off x="685800" y="3962400"/>
            <a:ext cx="1752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complete </a:t>
            </a:r>
          </a:p>
          <a:p>
            <a:pPr algn="ctr" eaLnBrk="1" hangingPunct="1"/>
            <a:r>
              <a:rPr lang="en-US" sz="1400" b="1">
                <a:latin typeface="Times New Roman" panose="02020603050405020304" pitchFamily="18" charset="0"/>
              </a:rPr>
              <a:t>homework regularly.</a:t>
            </a:r>
          </a:p>
        </p:txBody>
      </p:sp>
      <p:sp>
        <p:nvSpPr>
          <p:cNvPr id="19463" name="Rectangle 7"/>
          <p:cNvSpPr>
            <a:spLocks noChangeArrowheads="1"/>
          </p:cNvSpPr>
          <p:nvPr/>
        </p:nvSpPr>
        <p:spPr bwMode="auto">
          <a:xfrm>
            <a:off x="685800" y="2895600"/>
            <a:ext cx="17526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earn</a:t>
            </a:r>
          </a:p>
          <a:p>
            <a:pPr algn="ctr" eaLnBrk="1" hangingPunct="1"/>
            <a:r>
              <a:rPr lang="en-US" sz="1400" b="1">
                <a:latin typeface="Times New Roman" panose="02020603050405020304" pitchFamily="18" charset="0"/>
              </a:rPr>
              <a:t>better grades. </a:t>
            </a:r>
          </a:p>
        </p:txBody>
      </p:sp>
      <p:sp>
        <p:nvSpPr>
          <p:cNvPr id="19464" name="Rectangle 8"/>
          <p:cNvSpPr>
            <a:spLocks noChangeArrowheads="1"/>
          </p:cNvSpPr>
          <p:nvPr/>
        </p:nvSpPr>
        <p:spPr bwMode="auto">
          <a:xfrm>
            <a:off x="762000" y="1981200"/>
            <a:ext cx="1676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achieve </a:t>
            </a:r>
          </a:p>
          <a:p>
            <a:pPr algn="ctr" eaLnBrk="1" hangingPunct="1"/>
            <a:r>
              <a:rPr lang="en-US" sz="1400" b="1">
                <a:latin typeface="Times New Roman" panose="02020603050405020304" pitchFamily="18" charset="0"/>
              </a:rPr>
              <a:t>passing grades.</a:t>
            </a:r>
          </a:p>
        </p:txBody>
      </p:sp>
      <p:sp>
        <p:nvSpPr>
          <p:cNvPr id="19465" name="Rectangle 9"/>
          <p:cNvSpPr>
            <a:spLocks noChangeArrowheads="1"/>
          </p:cNvSpPr>
          <p:nvPr/>
        </p:nvSpPr>
        <p:spPr bwMode="auto">
          <a:xfrm>
            <a:off x="5181600" y="3657600"/>
            <a:ext cx="1600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1400" b="1"/>
          </a:p>
          <a:p>
            <a:pPr algn="ctr" eaLnBrk="1" hangingPunct="1"/>
            <a:r>
              <a:rPr lang="en-US" sz="1400" b="1">
                <a:latin typeface="Times New Roman" panose="02020603050405020304" pitchFamily="18" charset="0"/>
                <a:cs typeface="Times New Roman" panose="02020603050405020304" pitchFamily="18" charset="0"/>
              </a:rPr>
              <a:t>At-risk teens attend</a:t>
            </a:r>
          </a:p>
          <a:p>
            <a:pPr algn="ctr" eaLnBrk="1" hangingPunct="1"/>
            <a:r>
              <a:rPr lang="en-US" sz="1400" b="1">
                <a:latin typeface="Times New Roman" panose="02020603050405020304" pitchFamily="18" charset="0"/>
                <a:cs typeface="Times New Roman" panose="02020603050405020304" pitchFamily="18" charset="0"/>
              </a:rPr>
              <a:t>school regularly.</a:t>
            </a:r>
          </a:p>
          <a:p>
            <a:pPr algn="ctr" eaLnBrk="1" hangingPunct="1"/>
            <a:endParaRPr lang="en-US" sz="1400" b="1">
              <a:latin typeface="Times New Roman" panose="02020603050405020304" pitchFamily="18" charset="0"/>
            </a:endParaRPr>
          </a:p>
        </p:txBody>
      </p:sp>
      <p:sp>
        <p:nvSpPr>
          <p:cNvPr id="19466" name="Rectangle 10"/>
          <p:cNvSpPr>
            <a:spLocks noChangeArrowheads="1"/>
          </p:cNvSpPr>
          <p:nvPr/>
        </p:nvSpPr>
        <p:spPr bwMode="auto">
          <a:xfrm>
            <a:off x="5105400" y="2286000"/>
            <a:ext cx="16764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meet</a:t>
            </a:r>
          </a:p>
          <a:p>
            <a:pPr algn="ctr" eaLnBrk="1" hangingPunct="1"/>
            <a:r>
              <a:rPr lang="en-US" sz="1400" b="1">
                <a:latin typeface="Times New Roman" panose="02020603050405020304" pitchFamily="18" charset="0"/>
              </a:rPr>
              <a:t>district attendance </a:t>
            </a:r>
          </a:p>
          <a:p>
            <a:pPr algn="ctr" eaLnBrk="1" hangingPunct="1"/>
            <a:r>
              <a:rPr lang="en-US" sz="1400" b="1">
                <a:latin typeface="Times New Roman" panose="02020603050405020304" pitchFamily="18" charset="0"/>
              </a:rPr>
              <a:t>requirements</a:t>
            </a:r>
          </a:p>
        </p:txBody>
      </p:sp>
      <p:sp>
        <p:nvSpPr>
          <p:cNvPr id="19467" name="Rectangle 11"/>
          <p:cNvSpPr>
            <a:spLocks noChangeArrowheads="1"/>
          </p:cNvSpPr>
          <p:nvPr/>
        </p:nvSpPr>
        <p:spPr bwMode="auto">
          <a:xfrm>
            <a:off x="3048000" y="1143000"/>
            <a:ext cx="3352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400" b="1">
                <a:latin typeface="Times New Roman" panose="02020603050405020304" pitchFamily="18" charset="0"/>
              </a:rPr>
              <a:t>At-risk teens graduate from high school.</a:t>
            </a:r>
          </a:p>
        </p:txBody>
      </p:sp>
      <p:sp>
        <p:nvSpPr>
          <p:cNvPr id="19468" name="Line 12"/>
          <p:cNvSpPr>
            <a:spLocks noChangeShapeType="1"/>
          </p:cNvSpPr>
          <p:nvPr/>
        </p:nvSpPr>
        <p:spPr bwMode="auto">
          <a:xfrm flipV="1">
            <a:off x="2438400" y="4648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9" name="Line 13"/>
          <p:cNvSpPr>
            <a:spLocks noChangeShapeType="1"/>
          </p:cNvSpPr>
          <p:nvPr/>
        </p:nvSpPr>
        <p:spPr bwMode="auto">
          <a:xfrm flipV="1">
            <a:off x="2438400" y="3657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0" name="Line 14"/>
          <p:cNvSpPr>
            <a:spLocks noChangeShapeType="1"/>
          </p:cNvSpPr>
          <p:nvPr/>
        </p:nvSpPr>
        <p:spPr bwMode="auto">
          <a:xfrm flipV="1">
            <a:off x="2438400" y="2590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1" name="Line 15"/>
          <p:cNvSpPr>
            <a:spLocks noChangeShapeType="1"/>
          </p:cNvSpPr>
          <p:nvPr/>
        </p:nvSpPr>
        <p:spPr bwMode="auto">
          <a:xfrm flipV="1">
            <a:off x="6019800" y="44196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2" name="Line 16"/>
          <p:cNvSpPr>
            <a:spLocks noChangeShapeType="1"/>
          </p:cNvSpPr>
          <p:nvPr/>
        </p:nvSpPr>
        <p:spPr bwMode="auto">
          <a:xfrm flipV="1">
            <a:off x="6019800" y="3200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3" name="Line 17"/>
          <p:cNvSpPr>
            <a:spLocks noChangeShapeType="1"/>
          </p:cNvSpPr>
          <p:nvPr/>
        </p:nvSpPr>
        <p:spPr bwMode="auto">
          <a:xfrm flipV="1">
            <a:off x="6019800" y="1828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4" name="Line 18"/>
          <p:cNvSpPr>
            <a:spLocks noChangeShapeType="1"/>
          </p:cNvSpPr>
          <p:nvPr/>
        </p:nvSpPr>
        <p:spPr bwMode="auto">
          <a:xfrm flipV="1">
            <a:off x="2438400" y="17526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5" name="Text Box 20"/>
          <p:cNvSpPr txBox="1">
            <a:spLocks noChangeArrowheads="1"/>
          </p:cNvSpPr>
          <p:nvPr/>
        </p:nvSpPr>
        <p:spPr bwMode="auto">
          <a:xfrm>
            <a:off x="2438400" y="3962400"/>
            <a:ext cx="2362200" cy="649288"/>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finish their homework at least three days out of the week</a:t>
            </a:r>
          </a:p>
        </p:txBody>
      </p:sp>
      <p:sp>
        <p:nvSpPr>
          <p:cNvPr id="19476" name="Text Box 21"/>
          <p:cNvSpPr txBox="1">
            <a:spLocks noChangeArrowheads="1"/>
          </p:cNvSpPr>
          <p:nvPr/>
        </p:nvSpPr>
        <p:spPr bwMode="auto">
          <a:xfrm>
            <a:off x="3276600" y="2895600"/>
            <a:ext cx="1371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1200" b="1"/>
          </a:p>
        </p:txBody>
      </p:sp>
      <p:sp>
        <p:nvSpPr>
          <p:cNvPr id="19477" name="Text Box 22"/>
          <p:cNvSpPr txBox="1">
            <a:spLocks noChangeArrowheads="1"/>
          </p:cNvSpPr>
          <p:nvPr/>
        </p:nvSpPr>
        <p:spPr bwMode="auto">
          <a:xfrm>
            <a:off x="2438400" y="2971800"/>
            <a:ext cx="2209800" cy="83026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earn better grades in the semester after the intervention than before</a:t>
            </a:r>
          </a:p>
        </p:txBody>
      </p:sp>
      <p:sp>
        <p:nvSpPr>
          <p:cNvPr id="19478" name="Text Box 23"/>
          <p:cNvSpPr txBox="1">
            <a:spLocks noChangeArrowheads="1"/>
          </p:cNvSpPr>
          <p:nvPr/>
        </p:nvSpPr>
        <p:spPr bwMode="auto">
          <a:xfrm>
            <a:off x="2438400" y="2057400"/>
            <a:ext cx="1752600" cy="64611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earn a C or better overall</a:t>
            </a:r>
          </a:p>
        </p:txBody>
      </p:sp>
      <p:sp>
        <p:nvSpPr>
          <p:cNvPr id="19479" name="Text Box 24"/>
          <p:cNvSpPr txBox="1">
            <a:spLocks noChangeArrowheads="1"/>
          </p:cNvSpPr>
          <p:nvPr/>
        </p:nvSpPr>
        <p:spPr bwMode="auto">
          <a:xfrm>
            <a:off x="6781800" y="3733800"/>
            <a:ext cx="1981200" cy="649288"/>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attend school at least 80% of the time</a:t>
            </a:r>
          </a:p>
        </p:txBody>
      </p:sp>
      <p:sp>
        <p:nvSpPr>
          <p:cNvPr id="19480" name="Text Box 26"/>
          <p:cNvSpPr txBox="1">
            <a:spLocks noChangeArrowheads="1"/>
          </p:cNvSpPr>
          <p:nvPr/>
        </p:nvSpPr>
        <p:spPr bwMode="auto">
          <a:xfrm>
            <a:off x="6781800" y="2438400"/>
            <a:ext cx="1905000" cy="64611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avoid attendance problems with the district</a:t>
            </a:r>
          </a:p>
        </p:txBody>
      </p:sp>
      <p:sp>
        <p:nvSpPr>
          <p:cNvPr id="19481" name="Text Box 26"/>
          <p:cNvSpPr txBox="1">
            <a:spLocks noChangeArrowheads="1"/>
          </p:cNvSpPr>
          <p:nvPr/>
        </p:nvSpPr>
        <p:spPr bwMode="auto">
          <a:xfrm>
            <a:off x="6400800" y="1219200"/>
            <a:ext cx="1905000" cy="461963"/>
          </a:xfrm>
          <a:prstGeom prst="rect">
            <a:avLst/>
          </a:prstGeom>
          <a:solidFill>
            <a:srgbClr val="FFFF66"/>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1200" b="1">
                <a:latin typeface="Times New Roman" panose="02020603050405020304" pitchFamily="18" charset="0"/>
                <a:cs typeface="Times New Roman" panose="02020603050405020304" pitchFamily="18" charset="0"/>
              </a:rPr>
              <a:t># and % of teens who receive a diploma on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Can indicators measure qualitative outcomes?</a:t>
            </a:r>
            <a:endParaRPr lang="en-US" sz="3600" dirty="0"/>
          </a:p>
        </p:txBody>
      </p:sp>
      <p:sp>
        <p:nvSpPr>
          <p:cNvPr id="20483"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29AC89-7395-4EC2-832F-FAF448AC5D16}" type="slidenum">
              <a:rPr lang="en-US">
                <a:solidFill>
                  <a:schemeClr val="bg1"/>
                </a:solidFill>
              </a:rPr>
              <a:pPr eaLnBrk="1" hangingPunct="1"/>
              <a:t>15</a:t>
            </a:fld>
            <a:endParaRPr lang="en-US">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5287963"/>
          </a:xfrm>
        </p:spPr>
        <p:txBody>
          <a:bodyPr/>
          <a:lstStyle/>
          <a:p>
            <a:pPr eaLnBrk="1" hangingPunct="1">
              <a:defRPr/>
            </a:pPr>
            <a:r>
              <a:rPr lang="en-US" dirty="0" smtClean="0"/>
              <a:t>--  # and % of CIL consumers who feel more independent</a:t>
            </a:r>
            <a:br>
              <a:rPr lang="en-US" dirty="0" smtClean="0"/>
            </a:br>
            <a:r>
              <a:rPr lang="en-US" dirty="0" smtClean="0"/>
              <a:t/>
            </a:r>
            <a:br>
              <a:rPr lang="en-US" dirty="0" smtClean="0"/>
            </a:br>
            <a:r>
              <a:rPr lang="en-US" dirty="0" smtClean="0"/>
              <a:t>--  # and % of parents who appreciate what the CIL has done for their child</a:t>
            </a:r>
            <a:br>
              <a:rPr lang="en-US" dirty="0" smtClean="0"/>
            </a:br>
            <a:r>
              <a:rPr lang="en-US" dirty="0" smtClean="0"/>
              <a:t/>
            </a:r>
            <a:br>
              <a:rPr lang="en-US" dirty="0" smtClean="0"/>
            </a:br>
            <a:r>
              <a:rPr lang="en-US" dirty="0" smtClean="0"/>
              <a:t>--  # and % of City Council members who have a positive attitude towsards the CIL</a:t>
            </a:r>
            <a:endParaRPr lang="en-US" dirty="0"/>
          </a:p>
        </p:txBody>
      </p:sp>
      <p:sp>
        <p:nvSpPr>
          <p:cNvPr id="21507"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0F1732-C6CD-434A-B437-39D03375DA31}" type="slidenum">
              <a:rPr lang="en-US">
                <a:solidFill>
                  <a:schemeClr val="bg1"/>
                </a:solidFill>
              </a:rPr>
              <a:pPr eaLnBrk="1" hangingPunct="1"/>
              <a:t>16</a:t>
            </a:fld>
            <a:endParaRPr lang="en-US">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More examples of IL outcomes and indicators?</a:t>
            </a:r>
            <a:endParaRPr lang="en-US" sz="3600" dirty="0"/>
          </a:p>
        </p:txBody>
      </p:sp>
      <p:sp>
        <p:nvSpPr>
          <p:cNvPr id="22531"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666F52-A154-4A5F-91E6-CD105EF2F9B9}" type="slidenum">
              <a:rPr lang="en-US">
                <a:solidFill>
                  <a:schemeClr val="bg1"/>
                </a:solidFill>
              </a:rPr>
              <a:pPr eaLnBrk="1" hangingPunct="1"/>
              <a:t>17</a:t>
            </a:fld>
            <a:endParaRPr lang="en-US">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5287963"/>
          </a:xfrm>
        </p:spPr>
        <p:txBody>
          <a:bodyPr/>
          <a:lstStyle/>
          <a:p>
            <a:pPr eaLnBrk="1" hangingPunct="1">
              <a:defRPr/>
            </a:pPr>
            <a:r>
              <a:rPr lang="en-US" dirty="0" smtClean="0"/>
              <a:t>--  List of the field test outcomes and indicators in your materials</a:t>
            </a:r>
            <a:br>
              <a:rPr lang="en-US" dirty="0" smtClean="0"/>
            </a:br>
            <a:r>
              <a:rPr lang="en-US" dirty="0" smtClean="0"/>
              <a:t/>
            </a:r>
            <a:br>
              <a:rPr lang="en-US" dirty="0" smtClean="0"/>
            </a:br>
            <a:r>
              <a:rPr lang="en-US" dirty="0" smtClean="0"/>
              <a:t>--  Other examples we can think of together</a:t>
            </a:r>
            <a:endParaRPr lang="en-US" dirty="0"/>
          </a:p>
        </p:txBody>
      </p:sp>
      <p:sp>
        <p:nvSpPr>
          <p:cNvPr id="23555"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586F65-3E5C-496B-9FF0-01C7F263B680}" type="slidenum">
              <a:rPr lang="en-US">
                <a:solidFill>
                  <a:schemeClr val="bg1"/>
                </a:solidFill>
              </a:rPr>
              <a:pPr eaLnBrk="1" hangingPunct="1"/>
              <a:t>18</a:t>
            </a:fld>
            <a:endParaRPr lang="en-US">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Instruments that are valid and reliable to measure CIL outcomes?</a:t>
            </a:r>
            <a:endParaRPr lang="en-US" sz="3600" dirty="0"/>
          </a:p>
        </p:txBody>
      </p:sp>
      <p:sp>
        <p:nvSpPr>
          <p:cNvPr id="24579"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F3F702-8806-40BB-B0B7-3C6469FF17EC}" type="slidenum">
              <a:rPr lang="en-US">
                <a:solidFill>
                  <a:schemeClr val="bg1"/>
                </a:solidFill>
              </a:rPr>
              <a:pPr eaLnBrk="1" hangingPunct="1"/>
              <a:t>19</a:t>
            </a:fld>
            <a:endParaRPr lang="en-US">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7" name="Hexagon 36"/>
          <p:cNvSpPr/>
          <p:nvPr/>
        </p:nvSpPr>
        <p:spPr>
          <a:xfrm>
            <a:off x="4996117" y="170331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2"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6"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10388" y="152400"/>
            <a:ext cx="200501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eaLnBrk="1" fontAlgn="auto" hangingPunct="1">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End of the Road!</a:t>
            </a:r>
            <a:endParaRPr lang="en-US" sz="3200" dirty="0">
              <a:solidFill>
                <a:schemeClr val="tx2"/>
              </a:solidFill>
              <a:latin typeface="Arial Rounded MT Bold" pitchFamily="34" charset="0"/>
            </a:endParaRPr>
          </a:p>
        </p:txBody>
      </p:sp>
      <p:sp>
        <p:nvSpPr>
          <p:cNvPr id="36" name="Hexagon 35"/>
          <p:cNvSpPr/>
          <p:nvPr/>
        </p:nvSpPr>
        <p:spPr>
          <a:xfrm>
            <a:off x="3781425" y="930963"/>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6117" y="3219035"/>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73" y="3962400"/>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208" y="319934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p>
        </p:txBody>
      </p:sp>
      <p:pic>
        <p:nvPicPr>
          <p:cNvPr id="7204"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p>
        </p:txBody>
      </p:sp>
      <p:pic>
        <p:nvPicPr>
          <p:cNvPr id="7206"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6725" y="2035175"/>
            <a:ext cx="68262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p>
        </p:txBody>
      </p:sp>
      <p:pic>
        <p:nvPicPr>
          <p:cNvPr id="7208"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3713" y="12446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p:cNvSpPr txBox="1"/>
          <p:nvPr/>
        </p:nvSpPr>
        <p:spPr>
          <a:xfrm>
            <a:off x="4098925" y="1117600"/>
            <a:ext cx="10826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pic>
        <p:nvPicPr>
          <p:cNvPr id="7210" name="Picture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2073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Collecting Outcome Information</a:t>
            </a:r>
          </a:p>
        </p:txBody>
      </p:sp>
      <p:pic>
        <p:nvPicPr>
          <p:cNvPr id="7212" name="Picture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3597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p>
        </p:txBody>
      </p:sp>
      <p:pic>
        <p:nvPicPr>
          <p:cNvPr id="7214" name="Picture 3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89725"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p>
        </p:txBody>
      </p:sp>
      <p:pic>
        <p:nvPicPr>
          <p:cNvPr id="7216" name="Picture 3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581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5287963"/>
          </a:xfrm>
        </p:spPr>
        <p:txBody>
          <a:bodyPr/>
          <a:lstStyle/>
          <a:p>
            <a:pPr eaLnBrk="1" hangingPunct="1">
              <a:defRPr/>
            </a:pPr>
            <a:r>
              <a:rPr lang="en-US" dirty="0" smtClean="0"/>
              <a:t>--  NCIL Task Force members</a:t>
            </a:r>
            <a:br>
              <a:rPr lang="en-US" dirty="0" smtClean="0"/>
            </a:br>
            <a:r>
              <a:rPr lang="en-US" dirty="0" smtClean="0"/>
              <a:t/>
            </a:r>
            <a:br>
              <a:rPr lang="en-US" dirty="0" smtClean="0"/>
            </a:br>
            <a:r>
              <a:rPr lang="en-US" dirty="0" smtClean="0"/>
              <a:t>--  Other experts in the IL field</a:t>
            </a:r>
            <a:br>
              <a:rPr lang="en-US" dirty="0" smtClean="0"/>
            </a:br>
            <a:r>
              <a:rPr lang="en-US" dirty="0" smtClean="0"/>
              <a:t/>
            </a:r>
            <a:br>
              <a:rPr lang="en-US" dirty="0" smtClean="0"/>
            </a:br>
            <a:r>
              <a:rPr lang="en-US" dirty="0" smtClean="0"/>
              <a:t>--  Literature</a:t>
            </a:r>
            <a:br>
              <a:rPr lang="en-US" dirty="0" smtClean="0"/>
            </a:br>
            <a:r>
              <a:rPr lang="en-US" dirty="0" smtClean="0"/>
              <a:t/>
            </a:r>
            <a:br>
              <a:rPr lang="en-US" dirty="0" smtClean="0"/>
            </a:br>
            <a:r>
              <a:rPr lang="en-US" dirty="0" smtClean="0"/>
              <a:t>--  ???</a:t>
            </a:r>
            <a:endParaRPr lang="en-US" dirty="0"/>
          </a:p>
        </p:txBody>
      </p:sp>
      <p:sp>
        <p:nvSpPr>
          <p:cNvPr id="25603"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EB3B54-B47F-452B-8298-3AD54F35F440}" type="slidenum">
              <a:rPr lang="en-US">
                <a:solidFill>
                  <a:schemeClr val="bg1"/>
                </a:solidFill>
              </a:rPr>
              <a:pPr eaLnBrk="1" hangingPunct="1"/>
              <a:t>20</a:t>
            </a:fld>
            <a:endParaRPr lang="en-US">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More about the definition of “at risk”?</a:t>
            </a:r>
            <a:endParaRPr lang="en-US" sz="3600" dirty="0"/>
          </a:p>
        </p:txBody>
      </p:sp>
      <p:sp>
        <p:nvSpPr>
          <p:cNvPr id="26627"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B8C945-5A0C-4ED0-8150-7CB6B2D2D4AD}" type="slidenum">
              <a:rPr lang="en-US">
                <a:solidFill>
                  <a:schemeClr val="bg1"/>
                </a:solidFill>
              </a:rPr>
              <a:pPr eaLnBrk="1" hangingPunct="1"/>
              <a:t>21</a:t>
            </a:fld>
            <a:endParaRPr lang="en-US">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5287963"/>
          </a:xfrm>
        </p:spPr>
        <p:txBody>
          <a:bodyPr/>
          <a:lstStyle/>
          <a:p>
            <a:pPr eaLnBrk="1" hangingPunct="1">
              <a:defRPr/>
            </a:pPr>
            <a:r>
              <a:rPr lang="en-US" dirty="0" smtClean="0"/>
              <a:t>--  See page 11 of the Training Manual for the field test</a:t>
            </a:r>
            <a:br>
              <a:rPr lang="en-US" dirty="0" smtClean="0"/>
            </a:br>
            <a:r>
              <a:rPr lang="en-US" dirty="0" smtClean="0"/>
              <a:t/>
            </a:r>
            <a:br>
              <a:rPr lang="en-US" dirty="0" smtClean="0"/>
            </a:br>
            <a:r>
              <a:rPr lang="en-US" dirty="0" smtClean="0"/>
              <a:t>--  An important issue/gap for the IL field, in our opinion</a:t>
            </a:r>
            <a:endParaRPr lang="en-US" dirty="0"/>
          </a:p>
        </p:txBody>
      </p:sp>
      <p:sp>
        <p:nvSpPr>
          <p:cNvPr id="27651"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CBECFF-F01E-438D-BD57-64747AFB1E75}" type="slidenum">
              <a:rPr lang="en-US">
                <a:solidFill>
                  <a:schemeClr val="bg1"/>
                </a:solidFill>
              </a:rPr>
              <a:pPr eaLnBrk="1" hangingPunct="1"/>
              <a:t>22</a:t>
            </a:fld>
            <a:endParaRPr lang="en-US">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How do our outcome measures relate to the current 704 report and other federal requirements for information?</a:t>
            </a:r>
            <a:endParaRPr lang="en-US" sz="3600" dirty="0"/>
          </a:p>
        </p:txBody>
      </p:sp>
      <p:sp>
        <p:nvSpPr>
          <p:cNvPr id="28675"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7F0AE7-F185-438F-B8E5-75E3E56AF498}" type="slidenum">
              <a:rPr lang="en-US">
                <a:solidFill>
                  <a:schemeClr val="bg1"/>
                </a:solidFill>
              </a:rPr>
              <a:pPr eaLnBrk="1" hangingPunct="1"/>
              <a:t>23</a:t>
            </a:fld>
            <a:endParaRPr lang="en-US">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What does the new Rehab Plan say about outcomes, our approach, etc.?</a:t>
            </a:r>
            <a:endParaRPr lang="en-US" sz="3600" dirty="0"/>
          </a:p>
        </p:txBody>
      </p:sp>
      <p:sp>
        <p:nvSpPr>
          <p:cNvPr id="29699"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6C4E94-E574-4212-A759-E5006E320A76}" type="slidenum">
              <a:rPr lang="en-US">
                <a:solidFill>
                  <a:schemeClr val="bg1"/>
                </a:solidFill>
              </a:rPr>
              <a:pPr eaLnBrk="1" hangingPunct="1"/>
              <a:t>24</a:t>
            </a:fld>
            <a:endParaRPr lang="en-US">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Other Questions?</a:t>
            </a:r>
            <a:r>
              <a:rPr lang="en-US" dirty="0" smtClean="0"/>
              <a:t/>
            </a:r>
            <a:br>
              <a:rPr lang="en-US" dirty="0" smtClean="0"/>
            </a:br>
            <a:endParaRPr lang="en-US" sz="3600" dirty="0"/>
          </a:p>
        </p:txBody>
      </p:sp>
      <p:sp>
        <p:nvSpPr>
          <p:cNvPr id="30723"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A343A1-0FFA-4CAB-ACC8-B0628602D23B}" type="slidenum">
              <a:rPr lang="en-US">
                <a:solidFill>
                  <a:schemeClr val="bg1"/>
                </a:solidFill>
              </a:rPr>
              <a:pPr eaLnBrk="1" hangingPunct="1"/>
              <a:t>25</a:t>
            </a:fld>
            <a:endParaRPr lang="en-US">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31747"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p:txBody>
          <a:bodyPr/>
          <a:lstStyle/>
          <a:p>
            <a:pPr eaLnBrk="1" hangingPunct="1">
              <a:defRPr/>
            </a:pPr>
            <a:r>
              <a:rPr lang="en-US"/>
              <a:t>CIL-NET Attribution</a:t>
            </a:r>
          </a:p>
        </p:txBody>
      </p:sp>
      <p:sp>
        <p:nvSpPr>
          <p:cNvPr id="32771" name="Rectangle 3"/>
          <p:cNvSpPr>
            <a:spLocks noGrp="1" noChangeArrowheads="1"/>
          </p:cNvSpPr>
          <p:nvPr>
            <p:ph type="body" idx="1"/>
          </p:nvPr>
        </p:nvSpPr>
        <p:spPr>
          <a:xfrm>
            <a:off x="0" y="1143000"/>
            <a:ext cx="8610600" cy="5029200"/>
          </a:xfrm>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sz="3600" dirty="0" smtClean="0"/>
              <a:t>How can we select good outcomes?</a:t>
            </a:r>
            <a:endParaRPr lang="en-US" sz="3600" dirty="0"/>
          </a:p>
        </p:txBody>
      </p:sp>
      <p:sp>
        <p:nvSpPr>
          <p:cNvPr id="8195"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0C347-9D83-4604-B7E3-B2BE6A2B0A2F}" type="slidenum">
              <a:rPr lang="en-US">
                <a:solidFill>
                  <a:schemeClr val="bg1"/>
                </a:solidFill>
              </a:rPr>
              <a:pPr eaLnBrk="1" hangingPunct="1"/>
              <a:t>3</a:t>
            </a:fld>
            <a:endParaRPr 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blackWhite">
          <a:xfrm>
            <a:off x="76200" y="50800"/>
            <a:ext cx="8308975" cy="1016000"/>
          </a:xfrm>
          <a:prstGeom prst="rect">
            <a:avLst/>
          </a:prstGeom>
          <a:noFill/>
          <a:ln>
            <a:noFill/>
          </a:ln>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200" b="1" dirty="0">
                <a:solidFill>
                  <a:schemeClr val="accent2"/>
                </a:solidFill>
                <a:effectLst>
                  <a:outerShdw blurRad="38100" dist="38100" dir="2700000" algn="tl">
                    <a:srgbClr val="000000">
                      <a:alpha val="43137"/>
                    </a:srgbClr>
                  </a:outerShdw>
                </a:effectLst>
                <a:latin typeface="+mj-lt"/>
              </a:rPr>
              <a:t>Essential Components of a </a:t>
            </a:r>
            <a:r>
              <a:rPr lang="en-US" sz="3200" b="1" dirty="0" smtClean="0">
                <a:solidFill>
                  <a:schemeClr val="accent2"/>
                </a:solidFill>
                <a:effectLst>
                  <a:outerShdw blurRad="38100" dist="38100" dir="2700000" algn="tl">
                    <a:srgbClr val="000000">
                      <a:alpha val="43137"/>
                    </a:srgbClr>
                  </a:outerShdw>
                </a:effectLst>
                <a:latin typeface="+mj-lt"/>
              </a:rPr>
              <a:t>Program, </a:t>
            </a:r>
            <a:r>
              <a:rPr lang="en-US" sz="2800" b="1" dirty="0" smtClean="0">
                <a:solidFill>
                  <a:schemeClr val="accent2"/>
                </a:solidFill>
                <a:effectLst>
                  <a:outerShdw blurRad="38100" dist="38100" dir="2700000" algn="tl">
                    <a:srgbClr val="000000">
                      <a:alpha val="43137"/>
                    </a:srgbClr>
                  </a:outerShdw>
                </a:effectLst>
                <a:latin typeface="+mj-lt"/>
              </a:rPr>
              <a:t>cont’d.</a:t>
            </a:r>
            <a:endParaRPr lang="en-US" sz="2800" b="1" dirty="0">
              <a:solidFill>
                <a:schemeClr val="accent2"/>
              </a:solidFill>
              <a:effectLst>
                <a:outerShdw blurRad="38100" dist="38100" dir="2700000" algn="tl">
                  <a:srgbClr val="000000">
                    <a:alpha val="43137"/>
                  </a:srgbClr>
                </a:outerShdw>
              </a:effectLst>
              <a:latin typeface="+mj-lt"/>
            </a:endParaRPr>
          </a:p>
        </p:txBody>
      </p:sp>
      <p:grpSp>
        <p:nvGrpSpPr>
          <p:cNvPr id="9219" name="Group 83"/>
          <p:cNvGrpSpPr>
            <a:grpSpLocks/>
          </p:cNvGrpSpPr>
          <p:nvPr/>
        </p:nvGrpSpPr>
        <p:grpSpPr bwMode="auto">
          <a:xfrm>
            <a:off x="2101850" y="1114425"/>
            <a:ext cx="2393950" cy="4322763"/>
            <a:chOff x="1324" y="702"/>
            <a:chExt cx="1508" cy="2723"/>
          </a:xfrm>
        </p:grpSpPr>
        <p:grpSp>
          <p:nvGrpSpPr>
            <p:cNvPr id="9244" name="Group 48"/>
            <p:cNvGrpSpPr>
              <a:grpSpLocks/>
            </p:cNvGrpSpPr>
            <p:nvPr/>
          </p:nvGrpSpPr>
          <p:grpSpPr bwMode="auto">
            <a:xfrm>
              <a:off x="1584" y="702"/>
              <a:ext cx="1056" cy="624"/>
              <a:chOff x="1584" y="760"/>
              <a:chExt cx="1056" cy="624"/>
            </a:xfrm>
          </p:grpSpPr>
          <p:sp>
            <p:nvSpPr>
              <p:cNvPr id="4128" name="Text Box 9"/>
              <p:cNvSpPr txBox="1">
                <a:spLocks noChangeArrowheads="1"/>
              </p:cNvSpPr>
              <p:nvPr/>
            </p:nvSpPr>
            <p:spPr bwMode="blackWhite">
              <a:xfrm>
                <a:off x="1663" y="1007"/>
                <a:ext cx="885" cy="182"/>
              </a:xfrm>
              <a:prstGeom prst="rect">
                <a:avLst/>
              </a:prstGeom>
              <a:noFill/>
              <a:ln>
                <a:noFill/>
              </a:ln>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a:latin typeface="+mn-lt"/>
                  </a:rPr>
                  <a:t>ACTIVITIES</a:t>
                </a:r>
              </a:p>
            </p:txBody>
          </p:sp>
          <p:sp>
            <p:nvSpPr>
              <p:cNvPr id="4129" name="Rectangle 10"/>
              <p:cNvSpPr>
                <a:spLocks noChangeArrowheads="1"/>
              </p:cNvSpPr>
              <p:nvPr/>
            </p:nvSpPr>
            <p:spPr bwMode="blackWhite">
              <a:xfrm>
                <a:off x="1584" y="760"/>
                <a:ext cx="1056" cy="624"/>
              </a:xfrm>
              <a:prstGeom prst="rect">
                <a:avLst/>
              </a:prstGeom>
              <a:noFill/>
              <a:ln w="9525">
                <a:solidFill>
                  <a:schemeClr val="accent1"/>
                </a:solidFill>
                <a:miter lim="800000"/>
                <a:headEnd/>
                <a:tailEnd/>
              </a:ln>
              <a:extLst/>
            </p:spPr>
            <p:txBody>
              <a:bodyPr wrap="none" anchor="ctr"/>
              <a:lstStyle/>
              <a:p>
                <a:pPr>
                  <a:defRPr/>
                </a:pPr>
                <a:endParaRPr lang="en-US" sz="1600">
                  <a:latin typeface="+mn-lt"/>
                </a:endParaRPr>
              </a:p>
            </p:txBody>
          </p:sp>
        </p:grpSp>
        <p:sp>
          <p:nvSpPr>
            <p:cNvPr id="4125" name="Line 12"/>
            <p:cNvSpPr>
              <a:spLocks noChangeShapeType="1"/>
            </p:cNvSpPr>
            <p:nvPr/>
          </p:nvSpPr>
          <p:spPr bwMode="blackWhite">
            <a:xfrm>
              <a:off x="1324" y="1046"/>
              <a:ext cx="202" cy="0"/>
            </a:xfrm>
            <a:prstGeom prst="line">
              <a:avLst/>
            </a:prstGeom>
            <a:noFill/>
            <a:ln w="28575">
              <a:solidFill>
                <a:schemeClr val="accent1"/>
              </a:solidFill>
              <a:round/>
              <a:headEnd/>
              <a:tailEnd type="arrow" w="med" len="med"/>
            </a:ln>
            <a:extLst/>
          </p:spPr>
          <p:txBody>
            <a:bodyPr wrap="none" anchor="ctr"/>
            <a:lstStyle/>
            <a:p>
              <a:pPr>
                <a:defRPr/>
              </a:pPr>
              <a:endParaRPr lang="en-US" sz="1600">
                <a:latin typeface="+mn-lt"/>
              </a:endParaRPr>
            </a:p>
          </p:txBody>
        </p:sp>
        <p:sp>
          <p:nvSpPr>
            <p:cNvPr id="4126" name="Text Box 11"/>
            <p:cNvSpPr txBox="1">
              <a:spLocks noChangeArrowheads="1"/>
            </p:cNvSpPr>
            <p:nvPr/>
          </p:nvSpPr>
          <p:spPr bwMode="blackWhite">
            <a:xfrm>
              <a:off x="1490" y="1517"/>
              <a:ext cx="1294" cy="465"/>
            </a:xfrm>
            <a:prstGeom prst="rect">
              <a:avLst/>
            </a:prstGeom>
            <a:noFill/>
            <a:ln>
              <a:noFill/>
            </a:ln>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What the program does with inputs to fulfill its mission</a:t>
              </a:r>
            </a:p>
          </p:txBody>
        </p:sp>
        <p:sp>
          <p:nvSpPr>
            <p:cNvPr id="4127" name="Text Box 38"/>
            <p:cNvSpPr txBox="1">
              <a:spLocks noChangeArrowheads="1"/>
            </p:cNvSpPr>
            <p:nvPr/>
          </p:nvSpPr>
          <p:spPr bwMode="auto">
            <a:xfrm>
              <a:off x="1488" y="2064"/>
              <a:ext cx="1344" cy="1361"/>
            </a:xfrm>
            <a:prstGeom prst="rect">
              <a:avLst/>
            </a:prstGeom>
            <a:noFill/>
            <a:ln>
              <a:noFill/>
            </a:ln>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feeding and sheltering homeless families</a:t>
              </a:r>
            </a:p>
            <a:p>
              <a:pPr eaLnBrk="1" hangingPunct="1">
                <a:spcAft>
                  <a:spcPct val="20000"/>
                </a:spcAft>
                <a:buFont typeface="Wingdings" pitchFamily="2" charset="2"/>
                <a:buChar char="ü"/>
                <a:defRPr/>
              </a:pPr>
              <a:r>
                <a:rPr lang="en-US" sz="1400">
                  <a:latin typeface="+mn-lt"/>
                  <a:sym typeface="Wingdings" pitchFamily="2" charset="2"/>
                </a:rPr>
                <a:t>providing job training</a:t>
              </a:r>
            </a:p>
            <a:p>
              <a:pPr eaLnBrk="1" hangingPunct="1">
                <a:spcAft>
                  <a:spcPct val="20000"/>
                </a:spcAft>
                <a:buFont typeface="Wingdings" pitchFamily="2" charset="2"/>
                <a:buChar char="ü"/>
                <a:defRPr/>
              </a:pPr>
              <a:r>
                <a:rPr lang="en-US" sz="1400">
                  <a:latin typeface="+mn-lt"/>
                  <a:sym typeface="Wingdings" pitchFamily="2" charset="2"/>
                </a:rPr>
                <a:t>educating teachers about signs of child abuse</a:t>
              </a:r>
            </a:p>
            <a:p>
              <a:pPr eaLnBrk="1" hangingPunct="1">
                <a:spcAft>
                  <a:spcPct val="20000"/>
                </a:spcAft>
                <a:buFont typeface="Wingdings" pitchFamily="2" charset="2"/>
                <a:buChar char="ü"/>
                <a:defRPr/>
              </a:pPr>
              <a:r>
                <a:rPr lang="en-US" sz="1400">
                  <a:latin typeface="+mn-lt"/>
                  <a:sym typeface="Wingdings" pitchFamily="2" charset="2"/>
                </a:rPr>
                <a:t>counseling pregnant women</a:t>
              </a:r>
            </a:p>
          </p:txBody>
        </p:sp>
      </p:grpSp>
      <p:grpSp>
        <p:nvGrpSpPr>
          <p:cNvPr id="9220" name="Group 76"/>
          <p:cNvGrpSpPr>
            <a:grpSpLocks/>
          </p:cNvGrpSpPr>
          <p:nvPr/>
        </p:nvGrpSpPr>
        <p:grpSpPr bwMode="auto">
          <a:xfrm>
            <a:off x="4313238" y="1117600"/>
            <a:ext cx="2570162" cy="4578350"/>
            <a:chOff x="2717" y="704"/>
            <a:chExt cx="1619" cy="2884"/>
          </a:xfrm>
        </p:grpSpPr>
        <p:grpSp>
          <p:nvGrpSpPr>
            <p:cNvPr id="9237" name="Group 52"/>
            <p:cNvGrpSpPr>
              <a:grpSpLocks/>
            </p:cNvGrpSpPr>
            <p:nvPr/>
          </p:nvGrpSpPr>
          <p:grpSpPr bwMode="auto">
            <a:xfrm>
              <a:off x="2717" y="704"/>
              <a:ext cx="1315" cy="624"/>
              <a:chOff x="2717" y="760"/>
              <a:chExt cx="1315" cy="624"/>
            </a:xfrm>
          </p:grpSpPr>
          <p:grpSp>
            <p:nvGrpSpPr>
              <p:cNvPr id="9240" name="Group 49"/>
              <p:cNvGrpSpPr>
                <a:grpSpLocks/>
              </p:cNvGrpSpPr>
              <p:nvPr/>
            </p:nvGrpSpPr>
            <p:grpSpPr bwMode="auto">
              <a:xfrm>
                <a:off x="2976" y="760"/>
                <a:ext cx="1056" cy="624"/>
                <a:chOff x="2976" y="760"/>
                <a:chExt cx="1056" cy="624"/>
              </a:xfrm>
            </p:grpSpPr>
            <p:sp>
              <p:nvSpPr>
                <p:cNvPr id="4122" name="Text Box 15"/>
                <p:cNvSpPr txBox="1">
                  <a:spLocks noChangeArrowheads="1"/>
                </p:cNvSpPr>
                <p:nvPr/>
              </p:nvSpPr>
              <p:spPr bwMode="blackWhite">
                <a:xfrm>
                  <a:off x="3139" y="1007"/>
                  <a:ext cx="732" cy="182"/>
                </a:xfrm>
                <a:prstGeom prst="rect">
                  <a:avLst/>
                </a:prstGeom>
                <a:noFill/>
                <a:ln>
                  <a:noFill/>
                </a:ln>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a:latin typeface="+mn-lt"/>
                    </a:rPr>
                    <a:t>OUTPUTS</a:t>
                  </a:r>
                </a:p>
              </p:txBody>
            </p:sp>
            <p:sp>
              <p:nvSpPr>
                <p:cNvPr id="4123" name="Rectangle 16"/>
                <p:cNvSpPr>
                  <a:spLocks noChangeArrowheads="1"/>
                </p:cNvSpPr>
                <p:nvPr/>
              </p:nvSpPr>
              <p:spPr bwMode="blackWhite">
                <a:xfrm>
                  <a:off x="2976" y="760"/>
                  <a:ext cx="1056" cy="624"/>
                </a:xfrm>
                <a:prstGeom prst="rect">
                  <a:avLst/>
                </a:prstGeom>
                <a:noFill/>
                <a:ln w="9525">
                  <a:solidFill>
                    <a:schemeClr val="accent1"/>
                  </a:solidFill>
                  <a:miter lim="800000"/>
                  <a:headEnd/>
                  <a:tailEnd/>
                </a:ln>
                <a:extLst/>
              </p:spPr>
              <p:txBody>
                <a:bodyPr wrap="none" anchor="ctr"/>
                <a:lstStyle/>
                <a:p>
                  <a:pPr>
                    <a:defRPr/>
                  </a:pPr>
                  <a:endParaRPr lang="en-US" sz="1600">
                    <a:latin typeface="+mn-lt"/>
                  </a:endParaRPr>
                </a:p>
              </p:txBody>
            </p:sp>
          </p:grpSp>
          <p:sp>
            <p:nvSpPr>
              <p:cNvPr id="4121" name="Line 17"/>
              <p:cNvSpPr>
                <a:spLocks noChangeShapeType="1"/>
              </p:cNvSpPr>
              <p:nvPr/>
            </p:nvSpPr>
            <p:spPr bwMode="blackWhite">
              <a:xfrm>
                <a:off x="2717" y="1096"/>
                <a:ext cx="202" cy="0"/>
              </a:xfrm>
              <a:prstGeom prst="line">
                <a:avLst/>
              </a:prstGeom>
              <a:noFill/>
              <a:ln w="28575">
                <a:solidFill>
                  <a:schemeClr val="accent1"/>
                </a:solidFill>
                <a:round/>
                <a:headEnd/>
                <a:tailEnd type="arrow" w="med" len="med"/>
              </a:ln>
              <a:extLst/>
            </p:spPr>
            <p:txBody>
              <a:bodyPr wrap="none" anchor="ctr"/>
              <a:lstStyle/>
              <a:p>
                <a:pPr>
                  <a:defRPr/>
                </a:pPr>
                <a:endParaRPr lang="en-US" sz="1600">
                  <a:latin typeface="+mn-lt"/>
                </a:endParaRPr>
              </a:p>
            </p:txBody>
          </p:sp>
        </p:grpSp>
        <p:sp>
          <p:nvSpPr>
            <p:cNvPr id="4118" name="Text Box 14"/>
            <p:cNvSpPr txBox="1">
              <a:spLocks noChangeArrowheads="1"/>
            </p:cNvSpPr>
            <p:nvPr/>
          </p:nvSpPr>
          <p:spPr bwMode="blackWhite">
            <a:xfrm>
              <a:off x="2820" y="1517"/>
              <a:ext cx="1404" cy="465"/>
            </a:xfrm>
            <a:prstGeom prst="rect">
              <a:avLst/>
            </a:prstGeom>
            <a:noFill/>
            <a:ln>
              <a:noFill/>
            </a:ln>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The volume of work accomplished by the program</a:t>
              </a:r>
            </a:p>
          </p:txBody>
        </p:sp>
        <p:sp>
          <p:nvSpPr>
            <p:cNvPr id="4119" name="Text Box 40"/>
            <p:cNvSpPr txBox="1">
              <a:spLocks noChangeArrowheads="1"/>
            </p:cNvSpPr>
            <p:nvPr/>
          </p:nvSpPr>
          <p:spPr bwMode="auto">
            <a:xfrm>
              <a:off x="2832" y="2064"/>
              <a:ext cx="1504" cy="1524"/>
            </a:xfrm>
            <a:prstGeom prst="rect">
              <a:avLst/>
            </a:prstGeom>
            <a:noFill/>
            <a:ln>
              <a:noFill/>
            </a:ln>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number of classes taught</a:t>
              </a:r>
            </a:p>
            <a:p>
              <a:pPr eaLnBrk="1" hangingPunct="1">
                <a:spcAft>
                  <a:spcPct val="20000"/>
                </a:spcAft>
                <a:buFont typeface="Wingdings" pitchFamily="2" charset="2"/>
                <a:buChar char="ü"/>
                <a:defRPr/>
              </a:pPr>
              <a:r>
                <a:rPr lang="en-US" sz="1400">
                  <a:latin typeface="+mn-lt"/>
                  <a:sym typeface="Wingdings" pitchFamily="2" charset="2"/>
                </a:rPr>
                <a:t>number of counseling sessions conducted</a:t>
              </a:r>
            </a:p>
            <a:p>
              <a:pPr eaLnBrk="1" hangingPunct="1">
                <a:spcAft>
                  <a:spcPct val="20000"/>
                </a:spcAft>
                <a:buFont typeface="Wingdings" pitchFamily="2" charset="2"/>
                <a:buChar char="ü"/>
                <a:defRPr/>
              </a:pPr>
              <a:r>
                <a:rPr lang="en-US" sz="1400">
                  <a:latin typeface="+mn-lt"/>
                  <a:sym typeface="Wingdings" pitchFamily="2" charset="2"/>
                </a:rPr>
                <a:t>number of educational materials distributed</a:t>
              </a:r>
            </a:p>
            <a:p>
              <a:pPr eaLnBrk="1" hangingPunct="1">
                <a:spcAft>
                  <a:spcPct val="20000"/>
                </a:spcAft>
                <a:buFont typeface="Wingdings" pitchFamily="2" charset="2"/>
                <a:buChar char="ü"/>
                <a:defRPr/>
              </a:pPr>
              <a:r>
                <a:rPr lang="en-US" sz="1400">
                  <a:latin typeface="+mn-lt"/>
                  <a:sym typeface="Wingdings" pitchFamily="2" charset="2"/>
                </a:rPr>
                <a:t>number of hours of service delivered</a:t>
              </a:r>
            </a:p>
            <a:p>
              <a:pPr eaLnBrk="1" hangingPunct="1">
                <a:spcAft>
                  <a:spcPct val="20000"/>
                </a:spcAft>
                <a:buFont typeface="Wingdings" pitchFamily="2" charset="2"/>
                <a:buChar char="ü"/>
                <a:defRPr/>
              </a:pPr>
              <a:r>
                <a:rPr lang="en-US" sz="1400">
                  <a:latin typeface="+mn-lt"/>
                  <a:sym typeface="Wingdings" pitchFamily="2" charset="2"/>
                </a:rPr>
                <a:t>number of participants served</a:t>
              </a:r>
              <a:endParaRPr lang="en-US" sz="1400">
                <a:latin typeface="+mn-lt"/>
              </a:endParaRPr>
            </a:p>
          </p:txBody>
        </p:sp>
      </p:grpSp>
      <p:grpSp>
        <p:nvGrpSpPr>
          <p:cNvPr id="9221" name="Group 72"/>
          <p:cNvGrpSpPr>
            <a:grpSpLocks/>
          </p:cNvGrpSpPr>
          <p:nvPr/>
        </p:nvGrpSpPr>
        <p:grpSpPr bwMode="auto">
          <a:xfrm>
            <a:off x="6540500" y="762000"/>
            <a:ext cx="2603500" cy="4330700"/>
            <a:chOff x="4120" y="480"/>
            <a:chExt cx="1640" cy="2728"/>
          </a:xfrm>
        </p:grpSpPr>
        <p:grpSp>
          <p:nvGrpSpPr>
            <p:cNvPr id="9230" name="Group 53"/>
            <p:cNvGrpSpPr>
              <a:grpSpLocks/>
            </p:cNvGrpSpPr>
            <p:nvPr/>
          </p:nvGrpSpPr>
          <p:grpSpPr bwMode="auto">
            <a:xfrm>
              <a:off x="4120" y="480"/>
              <a:ext cx="1304" cy="894"/>
              <a:chOff x="4120" y="504"/>
              <a:chExt cx="1304" cy="894"/>
            </a:xfrm>
          </p:grpSpPr>
          <p:grpSp>
            <p:nvGrpSpPr>
              <p:cNvPr id="9233" name="Group 50"/>
              <p:cNvGrpSpPr>
                <a:grpSpLocks/>
              </p:cNvGrpSpPr>
              <p:nvPr/>
            </p:nvGrpSpPr>
            <p:grpSpPr bwMode="auto">
              <a:xfrm>
                <a:off x="4416" y="504"/>
                <a:ext cx="1008" cy="894"/>
                <a:chOff x="4416" y="504"/>
                <a:chExt cx="1008" cy="894"/>
              </a:xfrm>
            </p:grpSpPr>
            <p:pic>
              <p:nvPicPr>
                <p:cNvPr id="9235" name="Picture 20" descr="Outcomes 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 y="504"/>
                  <a:ext cx="762" cy="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6" name="Text Box 21"/>
                <p:cNvSpPr txBox="1">
                  <a:spLocks noChangeArrowheads="1"/>
                </p:cNvSpPr>
                <p:nvPr/>
              </p:nvSpPr>
              <p:spPr bwMode="auto">
                <a:xfrm>
                  <a:off x="4416" y="888"/>
                  <a:ext cx="1008" cy="190"/>
                </a:xfrm>
                <a:prstGeom prst="rect">
                  <a:avLst/>
                </a:prstGeom>
                <a:solidFill>
                  <a:schemeClr val="bg1"/>
                </a:solidFill>
                <a:ln w="9525">
                  <a:solidFill>
                    <a:schemeClr val="bg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5000"/>
                    </a:lnSpc>
                    <a:spcBef>
                      <a:spcPct val="25000"/>
                    </a:spcBef>
                    <a:defRPr/>
                  </a:pPr>
                  <a:r>
                    <a:rPr lang="en-US" sz="1600" b="1">
                      <a:latin typeface="+mn-lt"/>
                    </a:rPr>
                    <a:t>OUTCOMES</a:t>
                  </a:r>
                </a:p>
              </p:txBody>
            </p:sp>
          </p:grpSp>
          <p:sp>
            <p:nvSpPr>
              <p:cNvPr id="4114" name="Line 22"/>
              <p:cNvSpPr>
                <a:spLocks noChangeShapeType="1"/>
              </p:cNvSpPr>
              <p:nvPr/>
            </p:nvSpPr>
            <p:spPr bwMode="blackWhite">
              <a:xfrm>
                <a:off x="4120" y="1096"/>
                <a:ext cx="202" cy="0"/>
              </a:xfrm>
              <a:prstGeom prst="line">
                <a:avLst/>
              </a:prstGeom>
              <a:noFill/>
              <a:ln w="28575">
                <a:solidFill>
                  <a:schemeClr val="accent1"/>
                </a:solidFill>
                <a:round/>
                <a:headEnd/>
                <a:tailEnd type="arrow" w="med" len="med"/>
              </a:ln>
              <a:extLst/>
            </p:spPr>
            <p:txBody>
              <a:bodyPr wrap="none" anchor="ctr"/>
              <a:lstStyle/>
              <a:p>
                <a:pPr>
                  <a:defRPr/>
                </a:pPr>
                <a:endParaRPr lang="en-US" sz="1600">
                  <a:latin typeface="+mn-lt"/>
                </a:endParaRPr>
              </a:p>
            </p:txBody>
          </p:sp>
        </p:grpSp>
        <p:sp>
          <p:nvSpPr>
            <p:cNvPr id="4111" name="Text Box 19"/>
            <p:cNvSpPr txBox="1">
              <a:spLocks noChangeArrowheads="1"/>
            </p:cNvSpPr>
            <p:nvPr/>
          </p:nvSpPr>
          <p:spPr bwMode="blackWhite">
            <a:xfrm>
              <a:off x="4224" y="1517"/>
              <a:ext cx="1536" cy="465"/>
            </a:xfrm>
            <a:prstGeom prst="rect">
              <a:avLst/>
            </a:prstGeom>
            <a:noFill/>
            <a:ln>
              <a:noFill/>
            </a:ln>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Benefits or changes for participants during or after program activities</a:t>
              </a:r>
            </a:p>
          </p:txBody>
        </p:sp>
        <p:sp>
          <p:nvSpPr>
            <p:cNvPr id="4112" name="Text Box 41"/>
            <p:cNvSpPr txBox="1">
              <a:spLocks noChangeArrowheads="1"/>
            </p:cNvSpPr>
            <p:nvPr/>
          </p:nvSpPr>
          <p:spPr bwMode="auto">
            <a:xfrm>
              <a:off x="4320" y="2064"/>
              <a:ext cx="1338" cy="1144"/>
            </a:xfrm>
            <a:prstGeom prst="rect">
              <a:avLst/>
            </a:prstGeom>
            <a:noFill/>
            <a:ln>
              <a:noFill/>
            </a:ln>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new </a:t>
              </a:r>
              <a:r>
                <a:rPr lang="en-US" sz="1400" i="1">
                  <a:latin typeface="+mn-lt"/>
                  <a:sym typeface="Wingdings" pitchFamily="2" charset="2"/>
                </a:rPr>
                <a:t>knowledge</a:t>
              </a:r>
            </a:p>
            <a:p>
              <a:pPr eaLnBrk="1" hangingPunct="1">
                <a:spcAft>
                  <a:spcPct val="20000"/>
                </a:spcAft>
                <a:buFont typeface="Wingdings" pitchFamily="2" charset="2"/>
                <a:buChar char="ü"/>
                <a:defRPr/>
              </a:pPr>
              <a:r>
                <a:rPr lang="en-US" sz="1400">
                  <a:latin typeface="+mn-lt"/>
                  <a:sym typeface="Wingdings" pitchFamily="2" charset="2"/>
                </a:rPr>
                <a:t>increased </a:t>
              </a:r>
              <a:r>
                <a:rPr lang="en-US" sz="1400" i="1">
                  <a:latin typeface="+mn-lt"/>
                  <a:sym typeface="Wingdings" pitchFamily="2" charset="2"/>
                </a:rPr>
                <a:t>skills</a:t>
              </a:r>
            </a:p>
            <a:p>
              <a:pPr eaLnBrk="1" hangingPunct="1">
                <a:spcAft>
                  <a:spcPct val="20000"/>
                </a:spcAft>
                <a:buFont typeface="Wingdings" pitchFamily="2" charset="2"/>
                <a:buChar char="ü"/>
                <a:defRPr/>
              </a:pPr>
              <a:r>
                <a:rPr lang="en-US" sz="1400">
                  <a:latin typeface="+mn-lt"/>
                  <a:sym typeface="Wingdings" pitchFamily="2" charset="2"/>
                </a:rPr>
                <a:t>changed </a:t>
              </a:r>
              <a:r>
                <a:rPr lang="en-US" sz="1400" i="1">
                  <a:latin typeface="+mn-lt"/>
                  <a:sym typeface="Wingdings" pitchFamily="2" charset="2"/>
                </a:rPr>
                <a:t>attitudes</a:t>
              </a:r>
              <a:r>
                <a:rPr lang="en-US" sz="1400">
                  <a:latin typeface="+mn-lt"/>
                  <a:sym typeface="Wingdings" pitchFamily="2" charset="2"/>
                </a:rPr>
                <a:t> or </a:t>
              </a:r>
              <a:r>
                <a:rPr lang="en-US" sz="1400" i="1">
                  <a:latin typeface="+mn-lt"/>
                  <a:sym typeface="Wingdings" pitchFamily="2" charset="2"/>
                </a:rPr>
                <a:t>values</a:t>
              </a:r>
            </a:p>
            <a:p>
              <a:pPr eaLnBrk="1" hangingPunct="1">
                <a:spcAft>
                  <a:spcPct val="20000"/>
                </a:spcAft>
                <a:buFont typeface="Wingdings" pitchFamily="2" charset="2"/>
                <a:buChar char="ü"/>
                <a:defRPr/>
              </a:pPr>
              <a:r>
                <a:rPr lang="en-US" sz="1400">
                  <a:latin typeface="+mn-lt"/>
                  <a:sym typeface="Wingdings" pitchFamily="2" charset="2"/>
                </a:rPr>
                <a:t>modified </a:t>
              </a:r>
              <a:r>
                <a:rPr lang="en-US" sz="1400" i="1">
                  <a:latin typeface="+mn-lt"/>
                  <a:sym typeface="Wingdings" pitchFamily="2" charset="2"/>
                </a:rPr>
                <a:t>behavior</a:t>
              </a:r>
            </a:p>
            <a:p>
              <a:pPr eaLnBrk="1" hangingPunct="1">
                <a:spcAft>
                  <a:spcPct val="20000"/>
                </a:spcAft>
                <a:buFont typeface="Wingdings" pitchFamily="2" charset="2"/>
                <a:buChar char="ü"/>
                <a:defRPr/>
              </a:pPr>
              <a:r>
                <a:rPr lang="en-US" sz="1400">
                  <a:latin typeface="+mn-lt"/>
                  <a:sym typeface="Wingdings" pitchFamily="2" charset="2"/>
                </a:rPr>
                <a:t>improved </a:t>
              </a:r>
              <a:r>
                <a:rPr lang="en-US" sz="1400" i="1">
                  <a:latin typeface="+mn-lt"/>
                  <a:sym typeface="Wingdings" pitchFamily="2" charset="2"/>
                </a:rPr>
                <a:t>condition</a:t>
              </a:r>
            </a:p>
            <a:p>
              <a:pPr eaLnBrk="1" hangingPunct="1">
                <a:spcAft>
                  <a:spcPct val="20000"/>
                </a:spcAft>
                <a:buFont typeface="Wingdings" pitchFamily="2" charset="2"/>
                <a:buChar char="ü"/>
                <a:defRPr/>
              </a:pPr>
              <a:r>
                <a:rPr lang="en-US" sz="1400">
                  <a:latin typeface="+mn-lt"/>
                  <a:sym typeface="Wingdings" pitchFamily="2" charset="2"/>
                </a:rPr>
                <a:t>altered </a:t>
              </a:r>
              <a:r>
                <a:rPr lang="en-US" sz="1400" i="1">
                  <a:latin typeface="+mn-lt"/>
                  <a:sym typeface="Wingdings" pitchFamily="2" charset="2"/>
                </a:rPr>
                <a:t>status</a:t>
              </a:r>
              <a:endParaRPr lang="en-US" sz="1400" i="1">
                <a:latin typeface="+mn-lt"/>
              </a:endParaRPr>
            </a:p>
          </p:txBody>
        </p:sp>
      </p:grpSp>
      <p:grpSp>
        <p:nvGrpSpPr>
          <p:cNvPr id="9222" name="Group 84"/>
          <p:cNvGrpSpPr>
            <a:grpSpLocks/>
          </p:cNvGrpSpPr>
          <p:nvPr/>
        </p:nvGrpSpPr>
        <p:grpSpPr bwMode="auto">
          <a:xfrm>
            <a:off x="76200" y="1117600"/>
            <a:ext cx="2209800" cy="3932238"/>
            <a:chOff x="48" y="704"/>
            <a:chExt cx="1392" cy="2477"/>
          </a:xfrm>
        </p:grpSpPr>
        <p:grpSp>
          <p:nvGrpSpPr>
            <p:cNvPr id="9224" name="Group 82"/>
            <p:cNvGrpSpPr>
              <a:grpSpLocks/>
            </p:cNvGrpSpPr>
            <p:nvPr/>
          </p:nvGrpSpPr>
          <p:grpSpPr bwMode="auto">
            <a:xfrm>
              <a:off x="216" y="704"/>
              <a:ext cx="1056" cy="624"/>
              <a:chOff x="216" y="704"/>
              <a:chExt cx="1056" cy="624"/>
            </a:xfrm>
          </p:grpSpPr>
          <p:sp>
            <p:nvSpPr>
              <p:cNvPr id="4108" name="Text Box 6"/>
              <p:cNvSpPr txBox="1">
                <a:spLocks noChangeArrowheads="1"/>
              </p:cNvSpPr>
              <p:nvPr/>
            </p:nvSpPr>
            <p:spPr bwMode="blackWhite">
              <a:xfrm>
                <a:off x="419" y="951"/>
                <a:ext cx="620" cy="182"/>
              </a:xfrm>
              <a:prstGeom prst="rect">
                <a:avLst/>
              </a:prstGeom>
              <a:noFill/>
              <a:ln>
                <a:noFill/>
              </a:ln>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dirty="0">
                    <a:latin typeface="+mn-lt"/>
                  </a:rPr>
                  <a:t>INPUTS</a:t>
                </a:r>
              </a:p>
            </p:txBody>
          </p:sp>
          <p:sp>
            <p:nvSpPr>
              <p:cNvPr id="4109" name="Rectangle 7"/>
              <p:cNvSpPr>
                <a:spLocks noChangeArrowheads="1"/>
              </p:cNvSpPr>
              <p:nvPr/>
            </p:nvSpPr>
            <p:spPr bwMode="blackWhite">
              <a:xfrm>
                <a:off x="216" y="704"/>
                <a:ext cx="1056" cy="624"/>
              </a:xfrm>
              <a:prstGeom prst="rect">
                <a:avLst/>
              </a:prstGeom>
              <a:noFill/>
              <a:ln w="9525">
                <a:solidFill>
                  <a:schemeClr val="accent1"/>
                </a:solidFill>
                <a:miter lim="800000"/>
                <a:headEnd/>
                <a:tailEnd/>
              </a:ln>
              <a:extLst/>
            </p:spPr>
            <p:txBody>
              <a:bodyPr wrap="none" anchor="ctr"/>
              <a:lstStyle/>
              <a:p>
                <a:pPr>
                  <a:defRPr/>
                </a:pPr>
                <a:endParaRPr lang="en-US" sz="1600">
                  <a:latin typeface="+mn-lt"/>
                </a:endParaRPr>
              </a:p>
            </p:txBody>
          </p:sp>
        </p:grpSp>
        <p:grpSp>
          <p:nvGrpSpPr>
            <p:cNvPr id="9225" name="Group 81"/>
            <p:cNvGrpSpPr>
              <a:grpSpLocks/>
            </p:cNvGrpSpPr>
            <p:nvPr/>
          </p:nvGrpSpPr>
          <p:grpSpPr bwMode="auto">
            <a:xfrm>
              <a:off x="48" y="1517"/>
              <a:ext cx="1392" cy="1664"/>
              <a:chOff x="48" y="1517"/>
              <a:chExt cx="1392" cy="1664"/>
            </a:xfrm>
          </p:grpSpPr>
          <p:sp>
            <p:nvSpPr>
              <p:cNvPr id="4106" name="Text Box 79"/>
              <p:cNvSpPr txBox="1">
                <a:spLocks noChangeArrowheads="1"/>
              </p:cNvSpPr>
              <p:nvPr/>
            </p:nvSpPr>
            <p:spPr bwMode="blackWhite">
              <a:xfrm>
                <a:off x="48" y="1517"/>
                <a:ext cx="1392" cy="465"/>
              </a:xfrm>
              <a:prstGeom prst="rect">
                <a:avLst/>
              </a:prstGeom>
              <a:noFill/>
              <a:ln>
                <a:noFill/>
              </a:ln>
              <a:extLst/>
            </p:spPr>
            <p:txBody>
              <a:bodyPr anchor="ctr">
                <a:spAutoFit/>
              </a:bodyPr>
              <a:lstStyle>
                <a:lvl1pPr marL="174625" indent="-174625" eaLnBrk="0" hangingPunct="0">
                  <a:tabLst>
                    <a:tab pos="406400" algn="l"/>
                  </a:tabLst>
                  <a:defRPr>
                    <a:solidFill>
                      <a:schemeClr val="tx1"/>
                    </a:solidFill>
                    <a:latin typeface="Arial" charset="0"/>
                  </a:defRPr>
                </a:lvl1pPr>
                <a:lvl2pPr marL="742950" indent="-285750" eaLnBrk="0" hangingPunct="0">
                  <a:tabLst>
                    <a:tab pos="406400" algn="l"/>
                  </a:tabLst>
                  <a:defRPr>
                    <a:solidFill>
                      <a:schemeClr val="tx1"/>
                    </a:solidFill>
                    <a:latin typeface="Arial" charset="0"/>
                  </a:defRPr>
                </a:lvl2pPr>
                <a:lvl3pPr marL="1143000" indent="-228600" eaLnBrk="0" hangingPunct="0">
                  <a:tabLst>
                    <a:tab pos="406400" algn="l"/>
                  </a:tabLst>
                  <a:defRPr>
                    <a:solidFill>
                      <a:schemeClr val="tx1"/>
                    </a:solidFill>
                    <a:latin typeface="Arial" charset="0"/>
                  </a:defRPr>
                </a:lvl3pPr>
                <a:lvl4pPr marL="1600200" indent="-228600" eaLnBrk="0" hangingPunct="0">
                  <a:tabLst>
                    <a:tab pos="406400" algn="l"/>
                  </a:tabLst>
                  <a:defRPr>
                    <a:solidFill>
                      <a:schemeClr val="tx1"/>
                    </a:solidFill>
                    <a:latin typeface="Arial" charset="0"/>
                  </a:defRPr>
                </a:lvl4pPr>
                <a:lvl5pPr marL="2057400" indent="-228600" eaLnBrk="0" hangingPunct="0">
                  <a:tabLst>
                    <a:tab pos="406400" algn="l"/>
                  </a:tabLst>
                  <a:defRPr>
                    <a:solidFill>
                      <a:schemeClr val="tx1"/>
                    </a:solidFill>
                    <a:latin typeface="Arial" charset="0"/>
                  </a:defRPr>
                </a:lvl5pPr>
                <a:lvl6pPr marL="2514600" indent="-228600" eaLnBrk="0" fontAlgn="base" hangingPunct="0">
                  <a:spcBef>
                    <a:spcPct val="0"/>
                  </a:spcBef>
                  <a:spcAft>
                    <a:spcPct val="0"/>
                  </a:spcAft>
                  <a:tabLst>
                    <a:tab pos="406400" algn="l"/>
                  </a:tabLst>
                  <a:defRPr>
                    <a:solidFill>
                      <a:schemeClr val="tx1"/>
                    </a:solidFill>
                    <a:latin typeface="Arial" charset="0"/>
                  </a:defRPr>
                </a:lvl6pPr>
                <a:lvl7pPr marL="2971800" indent="-228600" eaLnBrk="0" fontAlgn="base" hangingPunct="0">
                  <a:spcBef>
                    <a:spcPct val="0"/>
                  </a:spcBef>
                  <a:spcAft>
                    <a:spcPct val="0"/>
                  </a:spcAft>
                  <a:tabLst>
                    <a:tab pos="406400" algn="l"/>
                  </a:tabLst>
                  <a:defRPr>
                    <a:solidFill>
                      <a:schemeClr val="tx1"/>
                    </a:solidFill>
                    <a:latin typeface="Arial" charset="0"/>
                  </a:defRPr>
                </a:lvl7pPr>
                <a:lvl8pPr marL="3429000" indent="-228600" eaLnBrk="0" fontAlgn="base" hangingPunct="0">
                  <a:spcBef>
                    <a:spcPct val="0"/>
                  </a:spcBef>
                  <a:spcAft>
                    <a:spcPct val="0"/>
                  </a:spcAft>
                  <a:tabLst>
                    <a:tab pos="406400" algn="l"/>
                  </a:tabLst>
                  <a:defRPr>
                    <a:solidFill>
                      <a:schemeClr val="tx1"/>
                    </a:solidFill>
                    <a:latin typeface="Arial" charset="0"/>
                  </a:defRPr>
                </a:lvl8pPr>
                <a:lvl9pPr marL="3886200" indent="-228600" eaLnBrk="0" fontAlgn="base" hangingPunct="0">
                  <a:spcBef>
                    <a:spcPct val="0"/>
                  </a:spcBef>
                  <a:spcAft>
                    <a:spcPct val="0"/>
                  </a:spcAft>
                  <a:tabLst>
                    <a:tab pos="406400" algn="l"/>
                  </a:tabLs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ebdings" pitchFamily="18" charset="2"/>
                  </a:rPr>
                  <a:t>Resources dedicated to or consumed by the program</a:t>
                </a:r>
              </a:p>
            </p:txBody>
          </p:sp>
          <p:sp>
            <p:nvSpPr>
              <p:cNvPr id="4107" name="Text Box 80"/>
              <p:cNvSpPr txBox="1">
                <a:spLocks noChangeArrowheads="1"/>
              </p:cNvSpPr>
              <p:nvPr/>
            </p:nvSpPr>
            <p:spPr bwMode="auto">
              <a:xfrm>
                <a:off x="96" y="2064"/>
                <a:ext cx="1230" cy="1117"/>
              </a:xfrm>
              <a:prstGeom prst="rect">
                <a:avLst/>
              </a:prstGeom>
              <a:noFill/>
              <a:ln>
                <a:noFill/>
              </a:ln>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money</a:t>
                </a:r>
              </a:p>
              <a:p>
                <a:pPr eaLnBrk="1" hangingPunct="1">
                  <a:spcAft>
                    <a:spcPct val="20000"/>
                  </a:spcAft>
                  <a:buFont typeface="Wingdings" pitchFamily="2" charset="2"/>
                  <a:buChar char="ü"/>
                  <a:defRPr/>
                </a:pPr>
                <a:r>
                  <a:rPr lang="en-US" sz="1400">
                    <a:latin typeface="+mn-lt"/>
                    <a:sym typeface="Wingdings" pitchFamily="2" charset="2"/>
                  </a:rPr>
                  <a:t>staff &amp; staff time</a:t>
                </a:r>
              </a:p>
              <a:p>
                <a:pPr eaLnBrk="1" hangingPunct="1">
                  <a:spcAft>
                    <a:spcPct val="20000"/>
                  </a:spcAft>
                  <a:buFont typeface="Wingdings" pitchFamily="2" charset="2"/>
                  <a:buChar char="ü"/>
                  <a:defRPr/>
                </a:pPr>
                <a:r>
                  <a:rPr lang="en-US" sz="1400">
                    <a:latin typeface="+mn-lt"/>
                    <a:sym typeface="Wingdings" pitchFamily="2" charset="2"/>
                  </a:rPr>
                  <a:t>volunteers &amp; volunteer time</a:t>
                </a:r>
              </a:p>
              <a:p>
                <a:pPr eaLnBrk="1" hangingPunct="1">
                  <a:spcAft>
                    <a:spcPct val="20000"/>
                  </a:spcAft>
                  <a:buFont typeface="Wingdings" pitchFamily="2" charset="2"/>
                  <a:buChar char="ü"/>
                  <a:defRPr/>
                </a:pPr>
                <a:r>
                  <a:rPr lang="en-US" sz="1400">
                    <a:latin typeface="+mn-lt"/>
                    <a:sym typeface="Wingdings" pitchFamily="2" charset="2"/>
                  </a:rPr>
                  <a:t>facilities</a:t>
                </a:r>
              </a:p>
              <a:p>
                <a:pPr eaLnBrk="1" hangingPunct="1">
                  <a:spcAft>
                    <a:spcPct val="20000"/>
                  </a:spcAft>
                  <a:buFont typeface="Wingdings" pitchFamily="2" charset="2"/>
                  <a:buChar char="ü"/>
                  <a:defRPr/>
                </a:pPr>
                <a:r>
                  <a:rPr lang="en-US" sz="1400">
                    <a:latin typeface="+mn-lt"/>
                    <a:sym typeface="Wingdings" pitchFamily="2" charset="2"/>
                  </a:rPr>
                  <a:t>equipment &amp; supplies</a:t>
                </a:r>
                <a:endParaRPr lang="en-US" sz="1400">
                  <a:latin typeface="+mn-lt"/>
                </a:endParaRPr>
              </a:p>
            </p:txBody>
          </p:sp>
        </p:grpSp>
      </p:grpSp>
      <p:pic>
        <p:nvPicPr>
          <p:cNvPr id="92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8800"/>
            <a:ext cx="1154113"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3400" dirty="0" smtClean="0"/>
              <a:t>Sources of Ideas for Outcomes</a:t>
            </a:r>
          </a:p>
        </p:txBody>
      </p:sp>
      <p:sp>
        <p:nvSpPr>
          <p:cNvPr id="25603" name="Rectangle 3"/>
          <p:cNvSpPr>
            <a:spLocks noGrp="1" noChangeArrowheads="1"/>
          </p:cNvSpPr>
          <p:nvPr>
            <p:ph sz="half" idx="1"/>
          </p:nvPr>
        </p:nvSpPr>
        <p:spPr>
          <a:xfrm>
            <a:off x="381000" y="1219200"/>
            <a:ext cx="4000500" cy="4648200"/>
          </a:xfrm>
        </p:spPr>
        <p:txBody>
          <a:bodyPr/>
          <a:lstStyle/>
          <a:p>
            <a:pPr eaLnBrk="1" hangingPunct="1">
              <a:defRPr/>
            </a:pPr>
            <a:r>
              <a:rPr lang="en-US" dirty="0" smtClean="0"/>
              <a:t>Program documents</a:t>
            </a:r>
          </a:p>
          <a:p>
            <a:pPr eaLnBrk="1" hangingPunct="1">
              <a:defRPr/>
            </a:pPr>
            <a:r>
              <a:rPr lang="en-US" dirty="0" smtClean="0"/>
              <a:t>Program staff</a:t>
            </a:r>
          </a:p>
          <a:p>
            <a:pPr eaLnBrk="1" hangingPunct="1">
              <a:defRPr/>
            </a:pPr>
            <a:r>
              <a:rPr lang="en-US" dirty="0" smtClean="0"/>
              <a:t>Volunteers</a:t>
            </a:r>
          </a:p>
          <a:p>
            <a:pPr eaLnBrk="1" hangingPunct="1">
              <a:defRPr/>
            </a:pPr>
            <a:r>
              <a:rPr lang="en-US" dirty="0" smtClean="0"/>
              <a:t>Program participants</a:t>
            </a:r>
          </a:p>
          <a:p>
            <a:pPr eaLnBrk="1" hangingPunct="1">
              <a:defRPr/>
            </a:pPr>
            <a:r>
              <a:rPr lang="en-US" dirty="0" smtClean="0"/>
              <a:t>Participants’ parents</a:t>
            </a:r>
          </a:p>
          <a:p>
            <a:pPr eaLnBrk="1" hangingPunct="1">
              <a:defRPr/>
            </a:pPr>
            <a:r>
              <a:rPr lang="en-US" dirty="0"/>
              <a:t>Records of complaints</a:t>
            </a:r>
          </a:p>
          <a:p>
            <a:pPr marL="0" indent="0" eaLnBrk="1" hangingPunct="1">
              <a:buFont typeface="Tahoma" panose="020B0604030504040204" pitchFamily="34" charset="0"/>
              <a:buNone/>
              <a:defRPr/>
            </a:pPr>
            <a:endParaRPr lang="en-US" dirty="0" smtClean="0"/>
          </a:p>
        </p:txBody>
      </p:sp>
      <p:sp>
        <p:nvSpPr>
          <p:cNvPr id="10244" name="Content Placeholder 1"/>
          <p:cNvSpPr>
            <a:spLocks noGrp="1"/>
          </p:cNvSpPr>
          <p:nvPr>
            <p:ph sz="half" idx="2"/>
          </p:nvPr>
        </p:nvSpPr>
        <p:spPr>
          <a:xfrm>
            <a:off x="4495800" y="1219200"/>
            <a:ext cx="4648200" cy="4648200"/>
          </a:xfrm>
        </p:spPr>
        <p:txBody>
          <a:bodyPr/>
          <a:lstStyle/>
          <a:p>
            <a:pPr eaLnBrk="1" hangingPunct="1"/>
            <a:r>
              <a:rPr lang="en-US" smtClean="0"/>
              <a:t>Programs or agencies that are “next steps” for your participants</a:t>
            </a:r>
          </a:p>
          <a:p>
            <a:pPr eaLnBrk="1" hangingPunct="1"/>
            <a:r>
              <a:rPr lang="en-US" smtClean="0"/>
              <a:t>Programs with missions, services, and participants similar to yours</a:t>
            </a:r>
          </a:p>
          <a:p>
            <a:pPr eaLnBrk="1" hangingPunct="1"/>
            <a:r>
              <a:rPr lang="en-US" smtClean="0"/>
              <a:t>Outside observers of your program in action</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52400" y="152400"/>
            <a:ext cx="7848600" cy="584200"/>
          </a:xfrm>
          <a:prstGeom prst="rect">
            <a:avLst/>
          </a:prstGeom>
          <a:noFill/>
          <a:ln w="19050">
            <a:noFill/>
            <a:miter lim="800000"/>
            <a:headEnd/>
            <a:tailEnd/>
          </a:ln>
        </p:spPr>
        <p:txBody>
          <a:bodyPr>
            <a:spAutoFit/>
          </a:bodyPr>
          <a:lstStyle/>
          <a:p>
            <a:pPr fontAlgn="auto">
              <a:spcBef>
                <a:spcPts val="0"/>
              </a:spcBef>
              <a:spcAft>
                <a:spcPts val="0"/>
              </a:spcAft>
              <a:defRPr/>
            </a:pPr>
            <a:r>
              <a:rPr lang="en-US" sz="3200" b="1" dirty="0">
                <a:solidFill>
                  <a:schemeClr val="accent2"/>
                </a:solidFill>
                <a:effectLst>
                  <a:outerShdw blurRad="38100" dist="38100" dir="2700000" algn="tl">
                    <a:srgbClr val="000000">
                      <a:alpha val="43137"/>
                    </a:srgbClr>
                  </a:outerShdw>
                </a:effectLst>
                <a:latin typeface="+mj-lt"/>
              </a:rPr>
              <a:t>Writing an Outcome Statement</a:t>
            </a:r>
          </a:p>
        </p:txBody>
      </p:sp>
      <p:sp>
        <p:nvSpPr>
          <p:cNvPr id="26627" name="Text Box 5"/>
          <p:cNvSpPr txBox="1">
            <a:spLocks noChangeArrowheads="1"/>
          </p:cNvSpPr>
          <p:nvPr/>
        </p:nvSpPr>
        <p:spPr bwMode="auto">
          <a:xfrm>
            <a:off x="152400" y="914400"/>
            <a:ext cx="8915400" cy="4794250"/>
          </a:xfrm>
          <a:prstGeom prst="rect">
            <a:avLst/>
          </a:prstGeom>
          <a:noFill/>
          <a:ln>
            <a:noFill/>
          </a:ln>
          <a:extLst/>
        </p:spPr>
        <p:txBody>
          <a:bodyPr>
            <a:spAutoFit/>
          </a:bodyPr>
          <a:lstStyle>
            <a:lvl1pPr marL="344488" indent="-3444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35000"/>
              </a:spcAft>
              <a:defRPr/>
            </a:pPr>
            <a:r>
              <a:rPr lang="en-US" sz="2600" i="1" dirty="0">
                <a:latin typeface="+mn-lt"/>
              </a:rPr>
              <a:t>Target group + present tense verb + what want to happen:</a:t>
            </a:r>
          </a:p>
          <a:p>
            <a:pPr marL="457200" indent="-457200" eaLnBrk="1" hangingPunct="1">
              <a:spcAft>
                <a:spcPct val="35000"/>
              </a:spcAft>
              <a:buClr>
                <a:schemeClr val="accent2"/>
              </a:buClr>
              <a:buFont typeface="Arial" pitchFamily="34" charset="0"/>
              <a:buChar char="•"/>
              <a:defRPr/>
            </a:pPr>
            <a:r>
              <a:rPr lang="en-US" sz="2600" dirty="0">
                <a:latin typeface="+mn-lt"/>
              </a:rPr>
              <a:t>Parents of preschool children use everyday moments to encourage early learning.</a:t>
            </a:r>
          </a:p>
          <a:p>
            <a:pPr marL="457200" indent="-457200" eaLnBrk="1" hangingPunct="1">
              <a:spcAft>
                <a:spcPct val="35000"/>
              </a:spcAft>
              <a:buClr>
                <a:schemeClr val="accent2"/>
              </a:buClr>
              <a:buFont typeface="Arial" pitchFamily="34" charset="0"/>
              <a:buChar char="•"/>
              <a:defRPr/>
            </a:pPr>
            <a:r>
              <a:rPr lang="en-US" sz="2600" dirty="0">
                <a:latin typeface="+mn-lt"/>
              </a:rPr>
              <a:t>Adults completing the literacy program read at the 6</a:t>
            </a:r>
            <a:r>
              <a:rPr lang="en-US" sz="2600" baseline="30000" dirty="0">
                <a:latin typeface="+mn-lt"/>
              </a:rPr>
              <a:t>th</a:t>
            </a:r>
            <a:r>
              <a:rPr lang="en-US" sz="2600" dirty="0">
                <a:latin typeface="+mn-lt"/>
              </a:rPr>
              <a:t>-grade level.</a:t>
            </a:r>
          </a:p>
          <a:p>
            <a:pPr marL="457200" indent="-457200" eaLnBrk="1" hangingPunct="1">
              <a:spcAft>
                <a:spcPct val="35000"/>
              </a:spcAft>
              <a:buClr>
                <a:schemeClr val="accent2"/>
              </a:buClr>
              <a:buFont typeface="Arial" pitchFamily="34" charset="0"/>
              <a:buChar char="•"/>
              <a:defRPr/>
            </a:pPr>
            <a:r>
              <a:rPr lang="en-US" sz="2600" dirty="0">
                <a:latin typeface="+mn-lt"/>
              </a:rPr>
              <a:t>Home-bound seniors eat nutritionally balanced meals.</a:t>
            </a:r>
          </a:p>
          <a:p>
            <a:pPr marL="457200" indent="-457200" eaLnBrk="1" hangingPunct="1">
              <a:spcAft>
                <a:spcPct val="35000"/>
              </a:spcAft>
              <a:buClr>
                <a:schemeClr val="accent2"/>
              </a:buClr>
              <a:buFont typeface="Arial" pitchFamily="34" charset="0"/>
              <a:buChar char="•"/>
              <a:defRPr/>
            </a:pPr>
            <a:r>
              <a:rPr lang="en-US" sz="2600" dirty="0">
                <a:latin typeface="+mn-lt"/>
              </a:rPr>
              <a:t>Battered women who wish not to return home meet self-defined objectives for rebuilding their lives.</a:t>
            </a:r>
          </a:p>
          <a:p>
            <a:pPr marL="457200" indent="-457200" eaLnBrk="1" hangingPunct="1">
              <a:spcAft>
                <a:spcPct val="35000"/>
              </a:spcAft>
              <a:buClr>
                <a:schemeClr val="accent2"/>
              </a:buClr>
              <a:buFont typeface="Arial" pitchFamily="34" charset="0"/>
              <a:buChar char="•"/>
              <a:defRPr/>
            </a:pPr>
            <a:r>
              <a:rPr lang="en-US" sz="2600" dirty="0">
                <a:latin typeface="+mn-lt"/>
              </a:rPr>
              <a:t>High school boys reported for fighting demonstrate skills at resolving conflicts verbally.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4221163"/>
          </a:xfrm>
        </p:spPr>
        <p:txBody>
          <a:bodyPr/>
          <a:lstStyle/>
          <a:p>
            <a:pPr algn="ctr" eaLnBrk="1" hangingPunct="1">
              <a:defRPr/>
            </a:pPr>
            <a:r>
              <a:rPr lang="en-US" sz="4800" dirty="0" smtClean="0"/>
              <a:t>Question:</a:t>
            </a:r>
            <a:r>
              <a:rPr lang="en-US" dirty="0" smtClean="0"/>
              <a:t/>
            </a:r>
            <a:br>
              <a:rPr lang="en-US" dirty="0" smtClean="0"/>
            </a:br>
            <a:r>
              <a:rPr lang="en-US" dirty="0" smtClean="0"/>
              <a:t/>
            </a:r>
            <a:br>
              <a:rPr lang="en-US" dirty="0" smtClean="0"/>
            </a:br>
            <a:r>
              <a:rPr lang="en-US" dirty="0" smtClean="0"/>
              <a:t>Can you go over the logic model again, and how indicators fit on it</a:t>
            </a:r>
            <a:r>
              <a:rPr lang="en-US" sz="3600" dirty="0" smtClean="0"/>
              <a:t>?</a:t>
            </a:r>
            <a:endParaRPr lang="en-US" sz="3600" dirty="0"/>
          </a:p>
        </p:txBody>
      </p:sp>
      <p:sp>
        <p:nvSpPr>
          <p:cNvPr id="12291" name="Slide Number Placeholder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5FE3E7-7437-45FC-9CC2-710AF154A542}" type="slidenum">
              <a:rPr lang="en-US">
                <a:solidFill>
                  <a:schemeClr val="bg1"/>
                </a:solidFill>
              </a:rPr>
              <a:pPr eaLnBrk="1" hangingPunct="1"/>
              <a:t>7</a:t>
            </a:fld>
            <a:endParaRPr lang="en-US">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Six block arrows pointing upwards, starting at bottom: Inputs, Activities, Outputs, Initial Outcomes, Intermediate Outcomes, and Longer-Term Outcom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600" y="609600"/>
            <a:ext cx="7416800"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427038"/>
            <a:ext cx="7696200" cy="792162"/>
          </a:xfrm>
        </p:spPr>
        <p:txBody>
          <a:bodyPr/>
          <a:lstStyle/>
          <a:p>
            <a:pPr eaLnBrk="1" hangingPunct="1">
              <a:defRPr/>
            </a:pPr>
            <a:r>
              <a:rPr lang="en-US" dirty="0"/>
              <a:t>Inputs </a:t>
            </a:r>
            <a:r>
              <a:rPr lang="en-US" dirty="0" smtClean="0"/>
              <a:t>through Outcomes</a:t>
            </a:r>
            <a:r>
              <a:rPr lang="en-US" dirty="0"/>
              <a:t>: The Conceptual Chain</a:t>
            </a:r>
            <a:br>
              <a:rPr lang="en-US" dirty="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 Reading from the bottom up, first box is Inputs: MSW program manager, assistant program manager; part-time RN instructor; MFCC counselor; social work and counseling interns; nationally certified educational manuals, videos and other instructional materials; facilities; funding. Second box is Activities: Program manager and RN instructor provide classes for pregnant teens on prenatal nutrition and health; delivered in high schools twice a week for one hour; Program manager and RN instructor provide classes on infant health care, nutrition, and social interaction; delivered in high schools twice a week for one hour; Counselor meets individually with teens once per week to support application of material presented in classes to teens’ situations. Third box is Outputs: Number of teens served in prenatal classes; infant care classes; Number of hours of instruction provided in prenatal classes; infant care classes; Number of hours of counseling provided to pregnant teens; mothers of infants. Fourth box is Outcomes: Two tracks: 1) Prenatal care classes/counseling: Box 1: Pregnant teens know prenatal nutrition and health guidelines; Box 2: Pregnant teens follow prenatal nutrition and health guidelines; Box 3: Pregnant teens deliver healthy babies, followed by Box at Top: Babies achieve appropriate 12-month milestones for physical motor, verbal, and social development. Second track: 2) Infant care patenting classes/counseling: Box 1: Teen mothers know infant nutrition, development, safety, and social interaction guidelines, Box 2: Teen mothers provide proper health care, nutrition, and social interaction to their babies, followed by Box at Top: Babies achieve appropriate 12-month milestones for physical motor, verbal, and social development.  United Way of America 2007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8600"/>
            <a:ext cx="5005388" cy="647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otalTime>1058</TotalTime>
  <Words>846</Words>
  <Application>Microsoft Office PowerPoint</Application>
  <PresentationFormat>On-screen Show (4:3)</PresentationFormat>
  <Paragraphs>184</Paragraphs>
  <Slides>27</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27</vt:i4>
      </vt:variant>
    </vt:vector>
  </HeadingPairs>
  <TitlesOfParts>
    <vt:vector size="38" baseType="lpstr">
      <vt:lpstr>Arial</vt:lpstr>
      <vt:lpstr>Arial Rounded MT Bold</vt:lpstr>
      <vt:lpstr>Tahoma</vt:lpstr>
      <vt:lpstr>Trebuchet MS</vt:lpstr>
      <vt:lpstr>Georgia</vt:lpstr>
      <vt:lpstr>Arial Narrow</vt:lpstr>
      <vt:lpstr>Wingdings</vt:lpstr>
      <vt:lpstr>Webdings</vt:lpstr>
      <vt:lpstr>Times New Roman</vt:lpstr>
      <vt:lpstr>Default Design</vt:lpstr>
      <vt:lpstr>1_Slipstream</vt:lpstr>
      <vt:lpstr>PowerPoint Presentation</vt:lpstr>
      <vt:lpstr>End of the Road!</vt:lpstr>
      <vt:lpstr>Question:  How can we select good outcomes?</vt:lpstr>
      <vt:lpstr>PowerPoint Presentation</vt:lpstr>
      <vt:lpstr>Sources of Ideas for Outcomes</vt:lpstr>
      <vt:lpstr>PowerPoint Presentation</vt:lpstr>
      <vt:lpstr>Question:  Can you go over the logic model again, and how indicators fit on it?</vt:lpstr>
      <vt:lpstr>Inputs through Outcomes: The Conceptual Chain </vt:lpstr>
      <vt:lpstr>PowerPoint Presentation</vt:lpstr>
      <vt:lpstr>PowerPoint Presentation</vt:lpstr>
      <vt:lpstr>PowerPoint Presentation</vt:lpstr>
      <vt:lpstr>Proposed Logic Model for the CIL Program</vt:lpstr>
      <vt:lpstr>Measurable Indicator</vt:lpstr>
      <vt:lpstr>At-Risk Teen Mentoring Program </vt:lpstr>
      <vt:lpstr>Question:  Can indicators measure qualitative outcomes?</vt:lpstr>
      <vt:lpstr>--  # and % of CIL consumers who feel more independent  --  # and % of parents who appreciate what the CIL has done for their child  --  # and % of City Council members who have a positive attitude towsards the CIL</vt:lpstr>
      <vt:lpstr>Question:  More examples of IL outcomes and indicators?</vt:lpstr>
      <vt:lpstr>--  List of the field test outcomes and indicators in your materials  --  Other examples we can think of together</vt:lpstr>
      <vt:lpstr>Question:  Instruments that are valid and reliable to measure CIL outcomes?</vt:lpstr>
      <vt:lpstr>--  NCIL Task Force members  --  Other experts in the IL field  --  Literature  --  ???</vt:lpstr>
      <vt:lpstr>Question:  More about the definition of “at risk”?</vt:lpstr>
      <vt:lpstr>--  See page 11 of the Training Manual for the field test  --  An important issue/gap for the IL field, in our opinion</vt:lpstr>
      <vt:lpstr>Question:  How do our outcome measures relate to the current 704 report and other federal requirements for information?</vt:lpstr>
      <vt:lpstr>Question:  What does the new Rehab Plan say about outcomes, our approach, etc.?</vt:lpstr>
      <vt:lpstr>Other Questions? </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93</cp:revision>
  <cp:lastPrinted>2011-08-17T12:43:52Z</cp:lastPrinted>
  <dcterms:created xsi:type="dcterms:W3CDTF">2011-01-05T14:17:40Z</dcterms:created>
  <dcterms:modified xsi:type="dcterms:W3CDTF">2014-02-07T19:10:21Z</dcterms:modified>
</cp:coreProperties>
</file>