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789" r:id="rId2"/>
    <p:sldId id="868" r:id="rId3"/>
    <p:sldId id="869" r:id="rId4"/>
    <p:sldId id="870" r:id="rId5"/>
    <p:sldId id="871" r:id="rId6"/>
    <p:sldId id="872" r:id="rId7"/>
    <p:sldId id="873" r:id="rId8"/>
    <p:sldId id="874" r:id="rId9"/>
    <p:sldId id="875" r:id="rId10"/>
    <p:sldId id="876" r:id="rId11"/>
    <p:sldId id="877" r:id="rId12"/>
    <p:sldId id="878" r:id="rId13"/>
    <p:sldId id="879" r:id="rId14"/>
    <p:sldId id="880" r:id="rId15"/>
    <p:sldId id="881" r:id="rId16"/>
    <p:sldId id="882" r:id="rId17"/>
    <p:sldId id="883" r:id="rId18"/>
    <p:sldId id="884" r:id="rId19"/>
    <p:sldId id="885" r:id="rId20"/>
    <p:sldId id="886" r:id="rId21"/>
    <p:sldId id="887" r:id="rId22"/>
    <p:sldId id="888" r:id="rId23"/>
    <p:sldId id="889" r:id="rId24"/>
    <p:sldId id="890" r:id="rId25"/>
    <p:sldId id="891" r:id="rId26"/>
    <p:sldId id="892" r:id="rId27"/>
    <p:sldId id="893" r:id="rId28"/>
    <p:sldId id="894" r:id="rId29"/>
    <p:sldId id="895" r:id="rId30"/>
    <p:sldId id="896" r:id="rId31"/>
    <p:sldId id="897" r:id="rId32"/>
    <p:sldId id="898" r:id="rId33"/>
    <p:sldId id="984" r:id="rId34"/>
    <p:sldId id="983"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3505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4422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5270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1112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626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83" name="Shape 8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3192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88" name="Shape 8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332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5" name="Shape 95"/>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Tree>
    <p:extLst>
      <p:ext uri="{BB962C8B-B14F-4D97-AF65-F5344CB8AC3E}">
        <p14:creationId xmlns:p14="http://schemas.microsoft.com/office/powerpoint/2010/main" val="2736493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1" name="Shape 10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5302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7" name="Shape 107"/>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Tree>
    <p:extLst>
      <p:ext uri="{BB962C8B-B14F-4D97-AF65-F5344CB8AC3E}">
        <p14:creationId xmlns:p14="http://schemas.microsoft.com/office/powerpoint/2010/main" val="2149761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3794251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7" name="Shape 107"/>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3832210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14" name="Shape 114"/>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2809463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Tree>
    <p:extLst>
      <p:ext uri="{BB962C8B-B14F-4D97-AF65-F5344CB8AC3E}">
        <p14:creationId xmlns:p14="http://schemas.microsoft.com/office/powerpoint/2010/main" val="930311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a:p>
        </p:txBody>
      </p:sp>
    </p:spTree>
    <p:extLst>
      <p:ext uri="{BB962C8B-B14F-4D97-AF65-F5344CB8AC3E}">
        <p14:creationId xmlns:p14="http://schemas.microsoft.com/office/powerpoint/2010/main" val="1170175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discuss programs that support IL</a:t>
            </a:r>
            <a:endParaRPr/>
          </a:p>
        </p:txBody>
      </p:sp>
      <p:sp>
        <p:nvSpPr>
          <p:cNvPr id="128" name="Shape 128"/>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a:p>
        </p:txBody>
      </p:sp>
    </p:spTree>
    <p:extLst>
      <p:ext uri="{BB962C8B-B14F-4D97-AF65-F5344CB8AC3E}">
        <p14:creationId xmlns:p14="http://schemas.microsoft.com/office/powerpoint/2010/main" val="3976455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8432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42260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01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3125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731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2" name="Shape 7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6286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0981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3999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a:solidFill>
                  <a:schemeClr val="dk1"/>
                </a:solidFill>
                <a:latin typeface="Arial"/>
                <a:ea typeface="Arial"/>
                <a:cs typeface="Arial"/>
                <a:sym typeface="Arial"/>
              </a:rPr>
              <a:t>What is a Core Service?</a:t>
            </a:r>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a:p>
          <a:p>
            <a:pPr marL="0" marR="0" lvl="0" indent="0" algn="l" rtl="0">
              <a:spcBef>
                <a:spcPts val="315"/>
              </a:spcBef>
              <a:spcAft>
                <a:spcPts val="0"/>
              </a:spcAft>
              <a:buNone/>
            </a:pPr>
            <a:endParaRPr sz="1050" b="0" i="0" u="none" strike="noStrike" cap="none">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a:p>
          <a:p>
            <a:pPr marL="0" marR="0" lvl="0" indent="0" algn="l" rtl="0">
              <a:spcBef>
                <a:spcPts val="315"/>
              </a:spcBef>
              <a:spcAft>
                <a:spcPts val="0"/>
              </a:spcAft>
              <a:buNone/>
            </a:pPr>
            <a:r>
              <a:rPr lang="en-US" sz="1050" b="1" i="0" u="none" strike="noStrike" cap="none">
                <a:solidFill>
                  <a:schemeClr val="dk1"/>
                </a:solidFill>
                <a:latin typeface="Arial"/>
                <a:ea typeface="Arial"/>
                <a:cs typeface="Arial"/>
                <a:sym typeface="Arial"/>
              </a:rPr>
              <a:t>Page 16</a:t>
            </a:r>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Roles and Responsibilities of CILs</a:t>
            </a:r>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a:p>
          <a:p>
            <a:pPr marL="0" marR="0" lvl="0" indent="0" algn="l" rtl="0">
              <a:spcBef>
                <a:spcPts val="315"/>
              </a:spcBef>
              <a:spcAft>
                <a:spcPts val="0"/>
              </a:spcAft>
              <a:buNone/>
            </a:pPr>
            <a:r>
              <a:rPr lang="en-US" sz="1050" b="0" i="0" u="none" strike="noStrike" cap="none">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a:p>
          <a:p>
            <a:pPr marL="0" marR="0" lvl="0" indent="0" algn="l" rtl="0">
              <a:spcBef>
                <a:spcPts val="315"/>
              </a:spcBef>
              <a:spcAft>
                <a:spcPts val="0"/>
              </a:spcAft>
              <a:buNone/>
            </a:pPr>
            <a:endParaRPr sz="105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8652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362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00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408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467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0296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469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lru.org/il-history-and-philosophy-orientation-for-il-staff" TargetMode="External"/><Relationship Id="rId2" Type="http://schemas.openxmlformats.org/officeDocument/2006/relationships/hyperlink" Target="http://www.ilru.org/training/creating-disability-culture-centers-for-independent-living" TargetMode="External"/><Relationship Id="rId1" Type="http://schemas.openxmlformats.org/officeDocument/2006/relationships/slideLayout" Target="../slideLayouts/slideLayout2.xml"/><Relationship Id="rId4" Type="http://schemas.openxmlformats.org/officeDocument/2006/relationships/hyperlink" Target="http://www.ilru.org/training/foundations-independent-living-serie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80772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Paradigms, </a:t>
            </a:r>
            <a:r>
              <a:rPr lang="en-US" sz="2800" dirty="0"/>
              <a:t>cont’d</a:t>
            </a:r>
            <a:r>
              <a:rPr lang="en-US" sz="2800" dirty="0" smtClean="0"/>
              <a:t>. 2</a:t>
            </a:r>
            <a:endParaRPr lang="en-US" sz="2800" dirty="0"/>
          </a:p>
        </p:txBody>
      </p:sp>
      <p:sp>
        <p:nvSpPr>
          <p:cNvPr id="80" name="Shape 80"/>
          <p:cNvSpPr txBox="1">
            <a:spLocks noGrp="1"/>
          </p:cNvSpPr>
          <p:nvPr>
            <p:ph type="body" idx="1"/>
          </p:nvPr>
        </p:nvSpPr>
        <p:spPr>
          <a:xfrm>
            <a:off x="381000" y="1322363"/>
            <a:ext cx="86868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Solution to the Problem</a:t>
            </a:r>
          </a:p>
          <a:p>
            <a:pPr marL="0" lvl="0" indent="0">
              <a:spcBef>
                <a:spcPts val="0"/>
              </a:spcBef>
              <a:buNone/>
            </a:pPr>
            <a:endParaRPr lang="en-US" dirty="0"/>
          </a:p>
          <a:p>
            <a:pPr marL="0" lvl="0" indent="0">
              <a:spcBef>
                <a:spcPts val="0"/>
              </a:spcBef>
              <a:buNone/>
            </a:pPr>
            <a:r>
              <a:rPr lang="en-US" dirty="0"/>
              <a:t>Medical Model:</a:t>
            </a:r>
          </a:p>
          <a:p>
            <a:pPr marL="0" lvl="0" indent="0">
              <a:spcBef>
                <a:spcPts val="0"/>
              </a:spcBef>
              <a:buNone/>
            </a:pPr>
            <a:r>
              <a:rPr lang="en-US" dirty="0"/>
              <a:t>Professional interventions and “treatment”</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Advocacy, barrier removal, consumer control over services, peer support, and self help intended to advance equitable socio-economic, cultural and political opportunities</a:t>
            </a: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033985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80010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Paradigms, </a:t>
            </a:r>
            <a:r>
              <a:rPr lang="en-US" sz="2800" dirty="0"/>
              <a:t>cont’d</a:t>
            </a:r>
            <a:r>
              <a:rPr lang="en-US" sz="2800" dirty="0" smtClean="0"/>
              <a:t>. 3</a:t>
            </a:r>
            <a:endParaRPr lang="en-US" sz="2800" dirty="0"/>
          </a:p>
        </p:txBody>
      </p:sp>
      <p:sp>
        <p:nvSpPr>
          <p:cNvPr id="80" name="Shape 80"/>
          <p:cNvSpPr txBox="1">
            <a:spLocks noGrp="1"/>
          </p:cNvSpPr>
          <p:nvPr>
            <p:ph type="body" idx="1"/>
          </p:nvPr>
        </p:nvSpPr>
        <p:spPr>
          <a:xfrm>
            <a:off x="381000" y="1322363"/>
            <a:ext cx="86868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Social Role of the Person with a Disability</a:t>
            </a:r>
            <a:endParaRPr lang="en-US" dirty="0"/>
          </a:p>
          <a:p>
            <a:pPr marL="0" lvl="0" indent="0">
              <a:spcBef>
                <a:spcPts val="0"/>
              </a:spcBef>
              <a:buNone/>
            </a:pPr>
            <a:endParaRPr lang="en-US" dirty="0"/>
          </a:p>
          <a:p>
            <a:pPr marL="0" lvl="0" indent="0">
              <a:spcBef>
                <a:spcPts val="0"/>
              </a:spcBef>
              <a:buNone/>
            </a:pPr>
            <a:r>
              <a:rPr lang="en-US" dirty="0"/>
              <a:t>Medical Model:</a:t>
            </a:r>
          </a:p>
          <a:p>
            <a:pPr marL="0" lvl="0" indent="0">
              <a:spcBef>
                <a:spcPts val="0"/>
              </a:spcBef>
              <a:buNone/>
            </a:pPr>
            <a:r>
              <a:rPr lang="en-US" dirty="0"/>
              <a:t>Individual with a disability is a “patient” or “client” or recipient of charity</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Family and community members; “customers” who utilize services</a:t>
            </a: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187590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80772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Paradigms, </a:t>
            </a:r>
            <a:r>
              <a:rPr lang="en-US" sz="2800" dirty="0"/>
              <a:t>cont’d</a:t>
            </a:r>
            <a:r>
              <a:rPr lang="en-US" sz="2800" dirty="0" smtClean="0"/>
              <a:t>. 4</a:t>
            </a:r>
            <a:endParaRPr lang="en-US" sz="2800" dirty="0"/>
          </a:p>
        </p:txBody>
      </p:sp>
      <p:sp>
        <p:nvSpPr>
          <p:cNvPr id="80" name="Shape 80"/>
          <p:cNvSpPr txBox="1">
            <a:spLocks noGrp="1"/>
          </p:cNvSpPr>
          <p:nvPr>
            <p:ph type="body" idx="1"/>
          </p:nvPr>
        </p:nvSpPr>
        <p:spPr>
          <a:xfrm>
            <a:off x="381000" y="1322363"/>
            <a:ext cx="86868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Who Controls</a:t>
            </a:r>
          </a:p>
          <a:p>
            <a:pPr marL="0" lvl="0" indent="0">
              <a:spcBef>
                <a:spcPts val="0"/>
              </a:spcBef>
              <a:buNone/>
            </a:pPr>
            <a:endParaRPr lang="en-US" dirty="0"/>
          </a:p>
          <a:p>
            <a:pPr marL="0" lvl="0" indent="0">
              <a:spcBef>
                <a:spcPts val="0"/>
              </a:spcBef>
              <a:buNone/>
            </a:pPr>
            <a:r>
              <a:rPr lang="en-US" dirty="0"/>
              <a:t>Medical Model:</a:t>
            </a:r>
          </a:p>
          <a:p>
            <a:pPr marL="0" lvl="0" indent="0">
              <a:spcBef>
                <a:spcPts val="0"/>
              </a:spcBef>
              <a:buNone/>
            </a:pPr>
            <a:r>
              <a:rPr lang="en-US" dirty="0"/>
              <a:t>Professionals</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Person with a disability or their choice of another individual or group</a:t>
            </a: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325609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80010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Paradigms, </a:t>
            </a:r>
            <a:r>
              <a:rPr lang="en-US" sz="2800" dirty="0" smtClean="0"/>
              <a:t>cont’d. 5</a:t>
            </a:r>
            <a:endParaRPr lang="en-US" sz="2800" dirty="0"/>
          </a:p>
        </p:txBody>
      </p:sp>
      <p:sp>
        <p:nvSpPr>
          <p:cNvPr id="80" name="Shape 80"/>
          <p:cNvSpPr txBox="1">
            <a:spLocks noGrp="1"/>
          </p:cNvSpPr>
          <p:nvPr>
            <p:ph type="body" idx="1"/>
          </p:nvPr>
        </p:nvSpPr>
        <p:spPr>
          <a:xfrm>
            <a:off x="381000" y="1322363"/>
            <a:ext cx="86868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Desired Outcomes</a:t>
            </a:r>
          </a:p>
          <a:p>
            <a:pPr marL="0" lvl="0" indent="0">
              <a:spcBef>
                <a:spcPts val="0"/>
              </a:spcBef>
              <a:buNone/>
            </a:pPr>
            <a:endParaRPr lang="en-US" dirty="0"/>
          </a:p>
          <a:p>
            <a:pPr marL="0" lvl="0" indent="0">
              <a:spcBef>
                <a:spcPts val="0"/>
              </a:spcBef>
              <a:buNone/>
            </a:pPr>
            <a:r>
              <a:rPr lang="en-US" dirty="0"/>
              <a:t>Medical Model:</a:t>
            </a:r>
          </a:p>
          <a:p>
            <a:pPr marL="0" lvl="0" indent="0">
              <a:spcBef>
                <a:spcPts val="0"/>
              </a:spcBef>
              <a:buNone/>
            </a:pPr>
            <a:r>
              <a:rPr lang="en-US" dirty="0"/>
              <a:t>Maximum self-care with daily living; gainful employment; socially defined “acceptability”</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Independence through control; pride; positive disability identity</a:t>
            </a: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444096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r>
              <a:rPr lang="en-US" dirty="0"/>
              <a:t>The Core IL Services were established to operationalize this Paradigm Shift</a:t>
            </a:r>
            <a:br>
              <a:rPr lang="en-US" dirty="0"/>
            </a:br>
            <a:endParaRPr sz="2400" b="1" i="0" u="none" strike="noStrike" cap="none" dirty="0">
              <a:solidFill>
                <a:schemeClr val="accent2"/>
              </a:solidFill>
              <a:latin typeface="Nunito"/>
              <a:ea typeface="Nunito"/>
              <a:cs typeface="Nunito"/>
              <a:sym typeface="Nunito"/>
            </a:endParaRPr>
          </a:p>
        </p:txBody>
      </p:sp>
      <p:sp>
        <p:nvSpPr>
          <p:cNvPr id="80" name="Shape 80"/>
          <p:cNvSpPr txBox="1">
            <a:spLocks noGrp="1"/>
          </p:cNvSpPr>
          <p:nvPr>
            <p:ph type="body" idx="1"/>
          </p:nvPr>
        </p:nvSpPr>
        <p:spPr>
          <a:xfrm>
            <a:off x="381000" y="1981200"/>
            <a:ext cx="8305800" cy="3886200"/>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b="1" dirty="0" smtClean="0"/>
              <a:t>Core </a:t>
            </a:r>
            <a:r>
              <a:rPr lang="en-US" b="1" dirty="0"/>
              <a:t>IL Services</a:t>
            </a:r>
          </a:p>
          <a:p>
            <a:pPr marL="0" indent="0">
              <a:spcBef>
                <a:spcPts val="0"/>
              </a:spcBef>
              <a:buNone/>
            </a:pPr>
            <a:endParaRPr lang="en-US" sz="1000" b="1" dirty="0"/>
          </a:p>
          <a:p>
            <a:pPr indent="-457200">
              <a:spcBef>
                <a:spcPts val="0"/>
              </a:spcBef>
            </a:pPr>
            <a:r>
              <a:rPr lang="en-US" dirty="0"/>
              <a:t>Information and Referral</a:t>
            </a:r>
          </a:p>
          <a:p>
            <a:pPr indent="-457200">
              <a:spcBef>
                <a:spcPts val="0"/>
              </a:spcBef>
            </a:pPr>
            <a:endParaRPr lang="en-US" sz="1000" b="1" dirty="0"/>
          </a:p>
          <a:p>
            <a:pPr indent="-457200">
              <a:spcBef>
                <a:spcPts val="0"/>
              </a:spcBef>
            </a:pPr>
            <a:r>
              <a:rPr lang="en-US" dirty="0"/>
              <a:t>Peer Support/Peer Counseling</a:t>
            </a:r>
          </a:p>
          <a:p>
            <a:pPr indent="-457200">
              <a:spcBef>
                <a:spcPts val="0"/>
              </a:spcBef>
            </a:pPr>
            <a:endParaRPr lang="en-US" sz="1000" b="1" dirty="0"/>
          </a:p>
          <a:p>
            <a:pPr indent="-457200">
              <a:spcBef>
                <a:spcPts val="0"/>
              </a:spcBef>
            </a:pPr>
            <a:r>
              <a:rPr lang="en-US" dirty="0"/>
              <a:t>Independent Living Skills Training</a:t>
            </a:r>
          </a:p>
          <a:p>
            <a:pPr indent="-457200">
              <a:spcBef>
                <a:spcPts val="0"/>
              </a:spcBef>
            </a:pPr>
            <a:endParaRPr lang="en-US" sz="1000" b="1" dirty="0"/>
          </a:p>
          <a:p>
            <a:pPr indent="-457200">
              <a:spcBef>
                <a:spcPts val="0"/>
              </a:spcBef>
            </a:pPr>
            <a:r>
              <a:rPr lang="en-US" dirty="0"/>
              <a:t>Advocacy (Individual and Systems)</a:t>
            </a:r>
          </a:p>
          <a:p>
            <a:pPr indent="-457200">
              <a:spcBef>
                <a:spcPts val="0"/>
              </a:spcBef>
            </a:pPr>
            <a:endParaRPr lang="en-US" sz="1000" b="1" dirty="0"/>
          </a:p>
          <a:p>
            <a:pPr indent="-457200">
              <a:spcBef>
                <a:spcPts val="0"/>
              </a:spcBef>
            </a:pPr>
            <a:r>
              <a:rPr lang="en-US" dirty="0"/>
              <a:t>Support with Transition/Community Integration</a:t>
            </a:r>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55386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228600" y="2179638"/>
            <a:ext cx="86868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i="1" u="none" strike="noStrike" cap="none" dirty="0" smtClean="0">
                <a:solidFill>
                  <a:schemeClr val="accent2"/>
                </a:solidFill>
                <a:effectLst/>
                <a:ea typeface="Nunito"/>
                <a:cs typeface="Nunito"/>
                <a:sym typeface="Nunito"/>
              </a:rPr>
              <a:t>How </a:t>
            </a:r>
            <a:r>
              <a:rPr lang="en-US" sz="2800" b="1" i="1" u="none" strike="noStrike" cap="none" dirty="0">
                <a:solidFill>
                  <a:schemeClr val="accent2"/>
                </a:solidFill>
                <a:effectLst/>
                <a:ea typeface="Nunito"/>
                <a:cs typeface="Nunito"/>
                <a:sym typeface="Nunito"/>
              </a:rPr>
              <a:t>CILs are Unique</a:t>
            </a:r>
            <a:br>
              <a:rPr lang="en-US" sz="2800" b="1" i="1" u="none" strike="noStrike" cap="none" dirty="0">
                <a:solidFill>
                  <a:schemeClr val="accent2"/>
                </a:solidFill>
                <a:effectLst/>
                <a:ea typeface="Nunito"/>
                <a:cs typeface="Nunito"/>
                <a:sym typeface="Nunito"/>
              </a:rPr>
            </a:br>
            <a:r>
              <a:rPr lang="en-US" sz="2800" b="1" i="0" u="none" strike="noStrike" cap="none" dirty="0">
                <a:solidFill>
                  <a:schemeClr val="accent2"/>
                </a:solidFill>
                <a:effectLst/>
                <a:ea typeface="Nunito"/>
                <a:cs typeface="Nunito"/>
                <a:sym typeface="Nunito"/>
              </a:rPr>
              <a:t/>
            </a:r>
            <a:br>
              <a:rPr lang="en-US" sz="2800" b="1" i="0" u="none" strike="noStrike" cap="none" dirty="0">
                <a:solidFill>
                  <a:schemeClr val="accent2"/>
                </a:solidFill>
                <a:effectLst/>
                <a:ea typeface="Nunito"/>
                <a:cs typeface="Nunito"/>
                <a:sym typeface="Nunito"/>
              </a:rPr>
            </a:br>
            <a:r>
              <a:rPr lang="en-US" sz="2800" b="1" i="0" u="none" strike="noStrike" cap="none" dirty="0">
                <a:solidFill>
                  <a:schemeClr val="accent2"/>
                </a:solidFill>
                <a:effectLst/>
                <a:ea typeface="Nunito"/>
                <a:cs typeface="Nunito"/>
                <a:sym typeface="Nunito"/>
              </a:rPr>
              <a:t>Kimberly Tissot</a:t>
            </a:r>
            <a:endParaRPr sz="2800" b="1" i="0" u="none" strike="noStrike" cap="none" dirty="0">
              <a:solidFill>
                <a:schemeClr val="accent2"/>
              </a:solidFill>
              <a:effectLst/>
              <a:ea typeface="Nunito"/>
              <a:cs typeface="Nunito"/>
              <a:sym typeface="Nunito"/>
            </a:endParaRPr>
          </a:p>
        </p:txBody>
      </p:sp>
    </p:spTree>
    <p:extLst>
      <p:ext uri="{BB962C8B-B14F-4D97-AF65-F5344CB8AC3E}">
        <p14:creationId xmlns:p14="http://schemas.microsoft.com/office/powerpoint/2010/main" val="979346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28600" y="33528"/>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t>How are CILs Unique? </a:t>
            </a:r>
            <a:endParaRPr sz="2400" b="1" i="0" u="none" strike="noStrike" cap="none" dirty="0">
              <a:solidFill>
                <a:schemeClr val="accent2"/>
              </a:solidFill>
              <a:latin typeface="Nunito"/>
              <a:ea typeface="Nunito"/>
              <a:cs typeface="Nunito"/>
              <a:sym typeface="Nunito"/>
            </a:endParaRPr>
          </a:p>
        </p:txBody>
      </p:sp>
      <p:sp>
        <p:nvSpPr>
          <p:cNvPr id="91" name="Shape 91"/>
          <p:cNvSpPr txBox="1">
            <a:spLocks noGrp="1"/>
          </p:cNvSpPr>
          <p:nvPr>
            <p:ph type="body" idx="1"/>
          </p:nvPr>
        </p:nvSpPr>
        <p:spPr>
          <a:xfrm>
            <a:off x="304800" y="804672"/>
            <a:ext cx="8458200" cy="5355336"/>
          </a:xfrm>
          <a:prstGeom prst="rect">
            <a:avLst/>
          </a:prstGeom>
          <a:noFill/>
          <a:ln>
            <a:noFill/>
          </a:ln>
        </p:spPr>
        <p:txBody>
          <a:bodyPr spcFirstLastPara="1" wrap="square" lIns="91425" tIns="45700" rIns="91425" bIns="45700" anchor="t" anchorCtr="0">
            <a:noAutofit/>
          </a:bodyPr>
          <a:lstStyle/>
          <a:p>
            <a:pPr marL="393700" indent="-342900">
              <a:spcBef>
                <a:spcPts val="0"/>
              </a:spcBef>
              <a:buSzPct val="100000"/>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Created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by people with disabilities FOR people with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disabilities </a:t>
            </a:r>
            <a:r>
              <a:rPr lang="en-US" sz="2400" b="1" dirty="0" smtClean="0">
                <a:highlight>
                  <a:srgbClr val="FFFFFF"/>
                </a:highlight>
                <a:latin typeface="Times New Roman" panose="02020603050405020304" pitchFamily="18" charset="0"/>
                <a:ea typeface="Tahoma" panose="020B0604030504040204" pitchFamily="34" charset="0"/>
                <a:cs typeface="Times New Roman" panose="02020603050405020304" pitchFamily="18" charset="0"/>
                <a:sym typeface="Arial"/>
              </a:rPr>
              <a:t>‒</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this automatically makes us different from other organizations</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a:t>
            </a:r>
          </a:p>
          <a:p>
            <a:pPr marL="50800" indent="0">
              <a:spcBef>
                <a:spcPts val="0"/>
              </a:spcBef>
              <a:buSzPct val="100000"/>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93700" indent="-342900">
              <a:spcBef>
                <a:spcPts val="0"/>
              </a:spcBef>
              <a:buSzPct val="100000"/>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Run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and operated by a</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majority of people with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disabilities.</a:t>
            </a:r>
          </a:p>
          <a:p>
            <a:pPr marL="50800" indent="0">
              <a:spcBef>
                <a:spcPts val="0"/>
              </a:spcBef>
              <a:buSzPct val="100000"/>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93700" indent="-342900">
              <a:spcBef>
                <a:spcPts val="0"/>
              </a:spcBef>
              <a:buSzPct val="100000"/>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Grounded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by the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Independent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Living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Philosophy.</a:t>
            </a:r>
          </a:p>
          <a:p>
            <a:pPr marL="50800" indent="0">
              <a:spcBef>
                <a:spcPts val="0"/>
              </a:spcBef>
              <a:buSzPct val="100000"/>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93700" indent="-342900">
              <a:spcBef>
                <a:spcPts val="0"/>
              </a:spcBef>
              <a:buSzPct val="100000"/>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Empowers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people with disabilities to be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independent.</a:t>
            </a:r>
          </a:p>
          <a:p>
            <a:pPr marL="50800" indent="0">
              <a:spcBef>
                <a:spcPts val="0"/>
              </a:spcBef>
              <a:buSzPct val="100000"/>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42900" indent="-342900">
              <a:spcBef>
                <a:spcPts val="0"/>
              </a:spcBef>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Promotes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disability pride &amp; disability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rights.</a:t>
            </a:r>
          </a:p>
          <a:p>
            <a:pPr marL="0" indent="0">
              <a:spcBef>
                <a:spcPts val="0"/>
              </a:spcBef>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42900" indent="-342900">
              <a:spcBef>
                <a:spcPts val="0"/>
              </a:spcBef>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Advocates from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the perspective of people with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disabilities.</a:t>
            </a:r>
          </a:p>
          <a:p>
            <a:pPr marL="0" indent="0">
              <a:spcBef>
                <a:spcPts val="0"/>
              </a:spcBef>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42900" indent="-342900">
              <a:spcBef>
                <a:spcPts val="0"/>
              </a:spcBef>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Safe place </a:t>
            </a:r>
            <a:r>
              <a:rPr lang="en-US"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for people with </a:t>
            </a: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disabilities.</a:t>
            </a:r>
          </a:p>
          <a:p>
            <a:pPr marL="0" indent="0">
              <a:spcBef>
                <a:spcPts val="0"/>
              </a:spcBef>
              <a:buNone/>
            </a:pPr>
            <a:endParaRPr lang="en-US" sz="11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42900" indent="-342900">
              <a:spcBef>
                <a:spcPts val="0"/>
              </a:spcBef>
            </a:pPr>
            <a:r>
              <a:rPr lang="en-US" sz="2400"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Funded </a:t>
            </a:r>
            <a:r>
              <a:rPr lang="en-US" sz="2400" dirty="0" smtClean="0">
                <a:highlight>
                  <a:schemeClr val="lt1"/>
                </a:highlight>
                <a:latin typeface="Tahoma" panose="020B0604030504040204" pitchFamily="34" charset="0"/>
                <a:ea typeface="Tahoma" panose="020B0604030504040204" pitchFamily="34" charset="0"/>
                <a:cs typeface="Tahoma" panose="020B0604030504040204" pitchFamily="34" charset="0"/>
                <a:sym typeface="Arial"/>
              </a:rPr>
              <a:t>via </a:t>
            </a:r>
            <a:r>
              <a:rPr lang="en-US" sz="2400" dirty="0">
                <a:highlight>
                  <a:schemeClr val="lt1"/>
                </a:highlight>
                <a:latin typeface="Tahoma" panose="020B0604030504040204" pitchFamily="34" charset="0"/>
                <a:ea typeface="Tahoma" panose="020B0604030504040204" pitchFamily="34" charset="0"/>
                <a:cs typeface="Tahoma" panose="020B0604030504040204" pitchFamily="34" charset="0"/>
                <a:sym typeface="Arial"/>
              </a:rPr>
              <a:t>Title VII of the Rehabilitation </a:t>
            </a:r>
            <a:r>
              <a:rPr lang="en-US" sz="2400" dirty="0" smtClean="0">
                <a:highlight>
                  <a:schemeClr val="lt1"/>
                </a:highlight>
                <a:latin typeface="Tahoma" panose="020B0604030504040204" pitchFamily="34" charset="0"/>
                <a:ea typeface="Tahoma" panose="020B0604030504040204" pitchFamily="34" charset="0"/>
                <a:cs typeface="Tahoma" panose="020B0604030504040204" pitchFamily="34" charset="0"/>
                <a:sym typeface="Arial"/>
              </a:rPr>
              <a:t>Act, as amended. </a:t>
            </a:r>
            <a:endParaRPr sz="2400"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342900" indent="-342900">
              <a:spcBef>
                <a:spcPts val="0"/>
              </a:spcBef>
            </a:pPr>
            <a:endParaRPr sz="2200" dirty="0">
              <a:highlight>
                <a:srgbClr val="FFFFFF"/>
              </a:highlight>
              <a:latin typeface="Arial"/>
              <a:ea typeface="Arial"/>
              <a:cs typeface="Arial"/>
              <a:sym typeface="Arial"/>
            </a:endParaRPr>
          </a:p>
          <a:p>
            <a:pPr marL="342900" indent="-342900"/>
            <a:endParaRPr sz="2200" dirty="0"/>
          </a:p>
          <a:p>
            <a:pPr marL="342900" indent="-342900"/>
            <a:endParaRPr sz="2200" b="0" i="0" u="none" strike="noStrike" cap="none" dirty="0">
              <a:solidFill>
                <a:srgbClr val="000000"/>
              </a:solidFill>
              <a:latin typeface="Times New Roman"/>
              <a:ea typeface="Times New Roman"/>
              <a:cs typeface="Times New Roman"/>
              <a:sym typeface="Times New Roman"/>
            </a:endParaRPr>
          </a:p>
          <a:p>
            <a:pPr marL="508000" indent="-342900"/>
            <a:endParaRPr sz="2200" b="0" i="0" u="none" strike="noStrike" cap="none" dirty="0">
              <a:solidFill>
                <a:schemeClr val="dk1"/>
              </a:solidFill>
              <a:sym typeface="Tahoma"/>
            </a:endParaRPr>
          </a:p>
        </p:txBody>
      </p:sp>
    </p:spTree>
    <p:extLst>
      <p:ext uri="{BB962C8B-B14F-4D97-AF65-F5344CB8AC3E}">
        <p14:creationId xmlns:p14="http://schemas.microsoft.com/office/powerpoint/2010/main" val="3961490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52400" y="257247"/>
            <a:ext cx="83058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What’s not considered consumer driven?  </a:t>
            </a:r>
            <a:endParaRPr dirty="0"/>
          </a:p>
        </p:txBody>
      </p:sp>
      <p:sp>
        <p:nvSpPr>
          <p:cNvPr id="98" name="Shape 98"/>
          <p:cNvSpPr txBox="1">
            <a:spLocks noGrp="1"/>
          </p:cNvSpPr>
          <p:nvPr>
            <p:ph type="body" idx="1"/>
          </p:nvPr>
        </p:nvSpPr>
        <p:spPr>
          <a:xfrm>
            <a:off x="304800" y="1066800"/>
            <a:ext cx="8458200" cy="5029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b="1"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When the consumer doesn't decide on the direction of their services: </a:t>
            </a:r>
            <a:endParaRPr b="1"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0" lvl="0" indent="0" rtl="0">
              <a:lnSpc>
                <a:spcPct val="115000"/>
              </a:lnSpc>
              <a:spcBef>
                <a:spcPts val="0"/>
              </a:spcBef>
              <a:spcAft>
                <a:spcPts val="0"/>
              </a:spcAft>
              <a:buNone/>
            </a:pPr>
            <a:endParaRPr sz="1400" b="1"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0" lvl="0" indent="0" rtl="0">
              <a:lnSpc>
                <a:spcPct val="115000"/>
              </a:lnSpc>
              <a:spcBef>
                <a:spcPts val="0"/>
              </a:spcBef>
              <a:spcAft>
                <a:spcPts val="0"/>
              </a:spcAft>
              <a:buNone/>
            </a:pPr>
            <a:r>
              <a:rPr lang="en-US" b="1"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Examples: </a:t>
            </a:r>
            <a:endParaRPr b="1"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812800" lvl="1" indent="-342900">
              <a:lnSpc>
                <a:spcPct val="115000"/>
              </a:lnSpc>
              <a:spcBef>
                <a:spcPts val="0"/>
              </a:spcBef>
              <a:buSzPts val="2400"/>
            </a:pPr>
            <a:r>
              <a:rPr lang="en-US"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Parents/family members/service providers deciding on goals and </a:t>
            </a:r>
            <a:r>
              <a:rPr lang="en-US"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services. </a:t>
            </a:r>
            <a:endParaRPr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812800" lvl="1" indent="-342900">
              <a:lnSpc>
                <a:spcPct val="115000"/>
              </a:lnSpc>
              <a:spcBef>
                <a:spcPts val="0"/>
              </a:spcBef>
              <a:buSzPts val="2400"/>
            </a:pPr>
            <a:r>
              <a:rPr lang="en-US"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Services that segregate or remove the rights of people with disabilities (</a:t>
            </a:r>
            <a:r>
              <a:rPr lang="en-US" dirty="0" err="1">
                <a:highlight>
                  <a:srgbClr val="FFFFFF"/>
                </a:highlight>
                <a:latin typeface="Tahoma" panose="020B0604030504040204" pitchFamily="34" charset="0"/>
                <a:ea typeface="Tahoma" panose="020B0604030504040204" pitchFamily="34" charset="0"/>
                <a:cs typeface="Tahoma" panose="020B0604030504040204" pitchFamily="34" charset="0"/>
                <a:sym typeface="Arial"/>
              </a:rPr>
              <a:t>i.e</a:t>
            </a:r>
            <a:r>
              <a:rPr lang="en-US"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 guardianship, day programs, sheltered workshops, etc</a:t>
            </a:r>
            <a:r>
              <a:rPr lang="en-US"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 </a:t>
            </a:r>
            <a:endParaRPr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812800" lvl="1" indent="-342900">
              <a:lnSpc>
                <a:spcPct val="115000"/>
              </a:lnSpc>
              <a:spcBef>
                <a:spcPts val="0"/>
              </a:spcBef>
              <a:buSzPts val="2400"/>
            </a:pPr>
            <a:r>
              <a:rPr lang="en-US" dirty="0">
                <a:highlight>
                  <a:srgbClr val="FFFFFF"/>
                </a:highlight>
                <a:latin typeface="Tahoma" panose="020B0604030504040204" pitchFamily="34" charset="0"/>
                <a:ea typeface="Tahoma" panose="020B0604030504040204" pitchFamily="34" charset="0"/>
                <a:cs typeface="Tahoma" panose="020B0604030504040204" pitchFamily="34" charset="0"/>
                <a:sym typeface="Arial"/>
              </a:rPr>
              <a:t>Services to parents/family </a:t>
            </a:r>
            <a:r>
              <a:rPr lang="en-US" dirty="0" smtClean="0">
                <a:highlight>
                  <a:srgbClr val="FFFFFF"/>
                </a:highlight>
                <a:latin typeface="Tahoma" panose="020B0604030504040204" pitchFamily="34" charset="0"/>
                <a:ea typeface="Tahoma" panose="020B0604030504040204" pitchFamily="34" charset="0"/>
                <a:cs typeface="Tahoma" panose="020B0604030504040204" pitchFamily="34" charset="0"/>
                <a:sym typeface="Arial"/>
              </a:rPr>
              <a:t>members.</a:t>
            </a:r>
            <a:endParaRPr dirty="0">
              <a:highlight>
                <a:srgbClr val="FFFFFF"/>
              </a:highlight>
              <a:latin typeface="Tahoma" panose="020B0604030504040204" pitchFamily="34" charset="0"/>
              <a:ea typeface="Tahoma" panose="020B0604030504040204" pitchFamily="34" charset="0"/>
              <a:cs typeface="Tahoma" panose="020B0604030504040204" pitchFamily="34" charset="0"/>
              <a:sym typeface="Arial"/>
            </a:endParaRPr>
          </a:p>
          <a:p>
            <a:pPr marL="914400" lvl="0" indent="0" rtl="0">
              <a:lnSpc>
                <a:spcPct val="115000"/>
              </a:lnSpc>
              <a:spcBef>
                <a:spcPts val="0"/>
              </a:spcBef>
              <a:spcAft>
                <a:spcPts val="0"/>
              </a:spcAft>
              <a:buNone/>
            </a:pPr>
            <a:endParaRPr dirty="0">
              <a:highlight>
                <a:srgbClr val="FFFFFF"/>
              </a:highlight>
              <a:latin typeface="Arial"/>
              <a:ea typeface="Arial"/>
              <a:cs typeface="Arial"/>
              <a:sym typeface="Arial"/>
            </a:endParaRPr>
          </a:p>
        </p:txBody>
      </p:sp>
    </p:spTree>
    <p:extLst>
      <p:ext uri="{BB962C8B-B14F-4D97-AF65-F5344CB8AC3E}">
        <p14:creationId xmlns:p14="http://schemas.microsoft.com/office/powerpoint/2010/main" val="3864531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28600" y="2179638"/>
            <a:ext cx="86868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i="1" u="none" strike="noStrike" cap="none" dirty="0">
                <a:solidFill>
                  <a:schemeClr val="accent2"/>
                </a:solidFill>
                <a:effectLst/>
                <a:ea typeface="Nunito"/>
                <a:cs typeface="Nunito"/>
                <a:sym typeface="Nunito"/>
              </a:rPr>
              <a:t>Creating an IL Environment and Seamless, </a:t>
            </a:r>
            <a:br>
              <a:rPr lang="en-US" sz="2800" b="1" i="1" u="none" strike="noStrike" cap="none" dirty="0">
                <a:solidFill>
                  <a:schemeClr val="accent2"/>
                </a:solidFill>
                <a:effectLst/>
                <a:ea typeface="Nunito"/>
                <a:cs typeface="Nunito"/>
                <a:sym typeface="Nunito"/>
              </a:rPr>
            </a:br>
            <a:r>
              <a:rPr lang="en-US" sz="2800" b="1" i="1" u="none" strike="noStrike" cap="none" dirty="0">
                <a:solidFill>
                  <a:schemeClr val="accent2"/>
                </a:solidFill>
                <a:effectLst/>
                <a:ea typeface="Nunito"/>
                <a:cs typeface="Nunito"/>
                <a:sym typeface="Nunito"/>
              </a:rPr>
              <a:t>Consumer-Directed </a:t>
            </a:r>
            <a:r>
              <a:rPr lang="en-US" sz="2800" b="1" i="1" u="none" strike="noStrike" cap="none" dirty="0" smtClean="0">
                <a:solidFill>
                  <a:schemeClr val="accent2"/>
                </a:solidFill>
                <a:effectLst/>
                <a:ea typeface="Nunito"/>
                <a:cs typeface="Nunito"/>
                <a:sym typeface="Nunito"/>
              </a:rPr>
              <a:t>Services</a:t>
            </a:r>
            <a:r>
              <a:rPr lang="en-US" sz="2800" b="1" i="0" u="none" strike="noStrike" cap="none" dirty="0">
                <a:solidFill>
                  <a:schemeClr val="accent2"/>
                </a:solidFill>
                <a:effectLst/>
                <a:ea typeface="Nunito"/>
                <a:cs typeface="Nunito"/>
                <a:sym typeface="Nunito"/>
              </a:rPr>
              <a:t/>
            </a:r>
            <a:br>
              <a:rPr lang="en-US" sz="2800" b="1" i="0" u="none" strike="noStrike" cap="none" dirty="0">
                <a:solidFill>
                  <a:schemeClr val="accent2"/>
                </a:solidFill>
                <a:effectLst/>
                <a:ea typeface="Nunito"/>
                <a:cs typeface="Nunito"/>
                <a:sym typeface="Nunito"/>
              </a:rPr>
            </a:br>
            <a:r>
              <a:rPr lang="en-US" sz="2800" b="1" i="0" u="none" strike="noStrike" cap="none" dirty="0">
                <a:solidFill>
                  <a:schemeClr val="accent2"/>
                </a:solidFill>
                <a:effectLst/>
                <a:ea typeface="Nunito"/>
                <a:cs typeface="Nunito"/>
                <a:sym typeface="Nunito"/>
              </a:rPr>
              <a:t/>
            </a:r>
            <a:br>
              <a:rPr lang="en-US" sz="2800" b="1" i="0" u="none" strike="noStrike" cap="none" dirty="0">
                <a:solidFill>
                  <a:schemeClr val="accent2"/>
                </a:solidFill>
                <a:effectLst/>
                <a:ea typeface="Nunito"/>
                <a:cs typeface="Nunito"/>
                <a:sym typeface="Nunito"/>
              </a:rPr>
            </a:br>
            <a:r>
              <a:rPr lang="en-US" sz="2800" b="1" i="0" u="none" strike="noStrike" cap="none" dirty="0">
                <a:solidFill>
                  <a:schemeClr val="accent2"/>
                </a:solidFill>
                <a:effectLst/>
                <a:ea typeface="Nunito"/>
                <a:cs typeface="Nunito"/>
                <a:sym typeface="Nunito"/>
              </a:rPr>
              <a:t>Bruce Darling &amp; Kimberly Tissot</a:t>
            </a:r>
            <a:endParaRPr sz="2800" b="1" i="0" u="none" strike="noStrike" cap="none" dirty="0">
              <a:solidFill>
                <a:schemeClr val="accent2"/>
              </a:solidFill>
              <a:effectLst/>
              <a:ea typeface="Nunito"/>
              <a:cs typeface="Nunito"/>
              <a:sym typeface="Nunito"/>
            </a:endParaRPr>
          </a:p>
        </p:txBody>
      </p:sp>
    </p:spTree>
    <p:extLst>
      <p:ext uri="{BB962C8B-B14F-4D97-AF65-F5344CB8AC3E}">
        <p14:creationId xmlns:p14="http://schemas.microsoft.com/office/powerpoint/2010/main" val="190284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IL Principles </a:t>
            </a:r>
            <a:endParaRPr dirty="0"/>
          </a:p>
        </p:txBody>
      </p:sp>
      <p:sp>
        <p:nvSpPr>
          <p:cNvPr id="110" name="Shape 110"/>
          <p:cNvSpPr txBox="1">
            <a:spLocks noGrp="1"/>
          </p:cNvSpPr>
          <p:nvPr>
            <p:ph type="body" idx="1"/>
          </p:nvPr>
        </p:nvSpPr>
        <p:spPr>
          <a:xfrm>
            <a:off x="381000" y="1066800"/>
            <a:ext cx="8382000" cy="5029200"/>
          </a:xfrm>
          <a:prstGeom prst="rect">
            <a:avLst/>
          </a:prstGeom>
        </p:spPr>
        <p:txBody>
          <a:bodyPr spcFirstLastPara="1" wrap="square" lIns="91425" tIns="91425" rIns="91425" bIns="91425" anchor="t" anchorCtr="0">
            <a:noAutofit/>
          </a:bodyPr>
          <a:lstStyle/>
          <a:p>
            <a:pPr marL="5842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The Independent </a:t>
            </a:r>
            <a:r>
              <a:rPr lang="en-US" dirty="0">
                <a:latin typeface="Tahoma" panose="020B0604030504040204" pitchFamily="34" charset="0"/>
                <a:ea typeface="Tahoma" panose="020B0604030504040204" pitchFamily="34" charset="0"/>
                <a:cs typeface="Tahoma" panose="020B0604030504040204" pitchFamily="34" charset="0"/>
                <a:sym typeface="Arial"/>
              </a:rPr>
              <a:t>Living Movement is founded in the belief that people with disabilities, regardless of the form, have a common </a:t>
            </a:r>
            <a:r>
              <a:rPr lang="en-US" dirty="0" smtClean="0">
                <a:latin typeface="Tahoma" panose="020B0604030504040204" pitchFamily="34" charset="0"/>
                <a:ea typeface="Tahoma" panose="020B0604030504040204" pitchFamily="34" charset="0"/>
                <a:cs typeface="Tahoma" panose="020B0604030504040204" pitchFamily="34" charset="0"/>
                <a:sym typeface="Arial"/>
              </a:rPr>
              <a:t>history. We have a </a:t>
            </a:r>
            <a:r>
              <a:rPr lang="en-US" dirty="0">
                <a:latin typeface="Tahoma" panose="020B0604030504040204" pitchFamily="34" charset="0"/>
                <a:ea typeface="Tahoma" panose="020B0604030504040204" pitchFamily="34" charset="0"/>
                <a:cs typeface="Tahoma" panose="020B0604030504040204" pitchFamily="34" charset="0"/>
                <a:sym typeface="Arial"/>
              </a:rPr>
              <a:t>shared </a:t>
            </a:r>
            <a:r>
              <a:rPr lang="en-US" dirty="0" smtClean="0">
                <a:latin typeface="Tahoma" panose="020B0604030504040204" pitchFamily="34" charset="0"/>
                <a:ea typeface="Tahoma" panose="020B0604030504040204" pitchFamily="34" charset="0"/>
                <a:cs typeface="Tahoma" panose="020B0604030504040204" pitchFamily="34" charset="0"/>
                <a:sym typeface="Arial"/>
              </a:rPr>
              <a:t>struggle. We </a:t>
            </a:r>
            <a:r>
              <a:rPr lang="en-US" dirty="0">
                <a:latin typeface="Tahoma" panose="020B0604030504040204" pitchFamily="34" charset="0"/>
                <a:ea typeface="Tahoma" panose="020B0604030504040204" pitchFamily="34" charset="0"/>
                <a:cs typeface="Tahoma" panose="020B0604030504040204" pitchFamily="34" charset="0"/>
                <a:sym typeface="Arial"/>
              </a:rPr>
              <a:t>are a community and a culture that will advance further banded together politically</a:t>
            </a:r>
            <a:r>
              <a:rPr lang="en-US" dirty="0" smtClean="0">
                <a:latin typeface="Tahoma" panose="020B0604030504040204" pitchFamily="34" charset="0"/>
                <a:ea typeface="Tahoma" panose="020B0604030504040204" pitchFamily="34" charset="0"/>
                <a:cs typeface="Tahoma" panose="020B0604030504040204" pitchFamily="34" charset="0"/>
                <a:sym typeface="Arial"/>
              </a:rPr>
              <a:t>. Equal </a:t>
            </a:r>
            <a:r>
              <a:rPr lang="en-US" dirty="0">
                <a:latin typeface="Tahoma" panose="020B0604030504040204" pitchFamily="34" charset="0"/>
                <a:ea typeface="Tahoma" panose="020B0604030504040204" pitchFamily="34" charset="0"/>
                <a:cs typeface="Tahoma" panose="020B0604030504040204" pitchFamily="34" charset="0"/>
                <a:sym typeface="Arial"/>
              </a:rPr>
              <a:t>opportunities and rights are for ALL</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p>
          <a:p>
            <a:pPr marL="5842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People with </a:t>
            </a:r>
            <a:r>
              <a:rPr lang="en-US" dirty="0">
                <a:latin typeface="Tahoma" panose="020B0604030504040204" pitchFamily="34" charset="0"/>
                <a:ea typeface="Tahoma" panose="020B0604030504040204" pitchFamily="34" charset="0"/>
                <a:cs typeface="Tahoma" panose="020B0604030504040204" pitchFamily="34" charset="0"/>
                <a:sym typeface="Arial"/>
              </a:rPr>
              <a:t>disabilities are the best experts on </a:t>
            </a:r>
            <a:r>
              <a:rPr lang="en-US" dirty="0" smtClean="0">
                <a:latin typeface="Tahoma" panose="020B0604030504040204" pitchFamily="34" charset="0"/>
                <a:ea typeface="Tahoma" panose="020B0604030504040204" pitchFamily="34" charset="0"/>
                <a:cs typeface="Tahoma" panose="020B0604030504040204" pitchFamily="34" charset="0"/>
                <a:sym typeface="Arial"/>
              </a:rPr>
              <a:t>their own </a:t>
            </a:r>
            <a:r>
              <a:rPr lang="en-US" dirty="0">
                <a:latin typeface="Tahoma" panose="020B0604030504040204" pitchFamily="34" charset="0"/>
                <a:ea typeface="Tahoma" panose="020B0604030504040204" pitchFamily="34" charset="0"/>
                <a:cs typeface="Tahoma" panose="020B0604030504040204" pitchFamily="34" charset="0"/>
                <a:sym typeface="Arial"/>
              </a:rPr>
              <a:t>needs and should decide what is best for </a:t>
            </a:r>
            <a:r>
              <a:rPr lang="en-US" dirty="0" smtClean="0">
                <a:latin typeface="Tahoma" panose="020B0604030504040204" pitchFamily="34" charset="0"/>
                <a:ea typeface="Tahoma" panose="020B0604030504040204" pitchFamily="34" charset="0"/>
                <a:cs typeface="Tahoma" panose="020B0604030504040204" pitchFamily="34" charset="0"/>
                <a:sym typeface="Arial"/>
              </a:rPr>
              <a:t>themselves.</a:t>
            </a:r>
          </a:p>
          <a:p>
            <a:pPr marL="5842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No person </a:t>
            </a:r>
            <a:r>
              <a:rPr lang="en-US" dirty="0">
                <a:latin typeface="Tahoma" panose="020B0604030504040204" pitchFamily="34" charset="0"/>
                <a:ea typeface="Tahoma" panose="020B0604030504040204" pitchFamily="34" charset="0"/>
                <a:cs typeface="Tahoma" panose="020B0604030504040204" pitchFamily="34" charset="0"/>
                <a:sym typeface="Arial"/>
              </a:rPr>
              <a:t>should live in institutions on the basis of a disability.</a:t>
            </a:r>
            <a:endParaRPr dirty="0">
              <a:latin typeface="Tahoma" panose="020B0604030504040204" pitchFamily="34" charset="0"/>
              <a:ea typeface="Tahoma" panose="020B0604030504040204" pitchFamily="34" charset="0"/>
              <a:cs typeface="Tahoma" panose="020B0604030504040204" pitchFamily="34" charset="0"/>
              <a:sym typeface="Arial"/>
            </a:endParaRPr>
          </a:p>
          <a:p>
            <a:pPr indent="-457200"/>
            <a:endParaRPr dirty="0">
              <a:latin typeface="Tahoma" panose="020B0604030504040204" pitchFamily="34" charset="0"/>
              <a:ea typeface="Tahoma" panose="020B0604030504040204" pitchFamily="34" charset="0"/>
              <a:cs typeface="Tahoma" panose="020B0604030504040204" pitchFamily="34" charset="0"/>
              <a:sym typeface="Arial"/>
            </a:endParaRPr>
          </a:p>
          <a:p>
            <a:pPr indent="-457200"/>
            <a:endParaRPr dirty="0">
              <a:latin typeface="Arial"/>
              <a:ea typeface="Arial"/>
              <a:cs typeface="Arial"/>
              <a:sym typeface="Arial"/>
            </a:endParaRPr>
          </a:p>
          <a:p>
            <a:pPr indent="-457200"/>
            <a:endParaRPr dirty="0"/>
          </a:p>
        </p:txBody>
      </p:sp>
    </p:spTree>
    <p:extLst>
      <p:ext uri="{BB962C8B-B14F-4D97-AF65-F5344CB8AC3E}">
        <p14:creationId xmlns:p14="http://schemas.microsoft.com/office/powerpoint/2010/main" val="368558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Connecting IL Philosophy and </a:t>
            </a:r>
            <a:br>
              <a:rPr lang="en-US" sz="2400" i="1" dirty="0" smtClean="0">
                <a:effectLst/>
              </a:rPr>
            </a:br>
            <a:r>
              <a:rPr lang="en-US" sz="2400" i="1" dirty="0" smtClean="0">
                <a:effectLst/>
              </a:rPr>
              <a:t>Seamless Consumer-Driven Service Delivery</a:t>
            </a:r>
            <a:r>
              <a:rPr lang="en-US" sz="2400" i="1" dirty="0">
                <a:effectLst/>
              </a:rPr>
              <a:t/>
            </a:r>
            <a:br>
              <a:rPr lang="en-US" sz="2400" i="1" dirty="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Bruce Darling</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Kimberly Tissot</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1, 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985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28600" y="42672"/>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IL </a:t>
            </a:r>
            <a:r>
              <a:rPr lang="en-US" dirty="0" smtClean="0"/>
              <a:t>Principles</a:t>
            </a:r>
            <a:r>
              <a:rPr lang="en-US" sz="2800" dirty="0" smtClean="0"/>
              <a:t>, cont’d.</a:t>
            </a:r>
            <a:r>
              <a:rPr lang="en-US" dirty="0" smtClean="0"/>
              <a:t> </a:t>
            </a:r>
            <a:endParaRPr dirty="0"/>
          </a:p>
        </p:txBody>
      </p:sp>
      <p:sp>
        <p:nvSpPr>
          <p:cNvPr id="110" name="Shape 110"/>
          <p:cNvSpPr txBox="1">
            <a:spLocks noGrp="1"/>
          </p:cNvSpPr>
          <p:nvPr>
            <p:ph type="body" idx="1"/>
          </p:nvPr>
        </p:nvSpPr>
        <p:spPr>
          <a:xfrm>
            <a:off x="381000" y="722376"/>
            <a:ext cx="8382000" cy="5327904"/>
          </a:xfrm>
          <a:prstGeom prst="rect">
            <a:avLst/>
          </a:prstGeom>
        </p:spPr>
        <p:txBody>
          <a:bodyPr spcFirstLastPara="1" wrap="square" lIns="91425" tIns="91425" rIns="91425" bIns="91425" anchor="t" anchorCtr="0">
            <a:noAutofit/>
          </a:bodyPr>
          <a:lstStyle/>
          <a:p>
            <a:pPr marL="342900" indent="-342900"/>
            <a:r>
              <a:rPr lang="en-US" dirty="0" smtClean="0">
                <a:latin typeface="Tahoma" panose="020B0604030504040204" pitchFamily="34" charset="0"/>
                <a:ea typeface="Tahoma" panose="020B0604030504040204" pitchFamily="34" charset="0"/>
                <a:cs typeface="Tahoma" panose="020B0604030504040204" pitchFamily="34" charset="0"/>
                <a:sym typeface="Arial"/>
              </a:rPr>
              <a:t>Having a </a:t>
            </a:r>
            <a:r>
              <a:rPr lang="en-US" dirty="0">
                <a:latin typeface="Tahoma" panose="020B0604030504040204" pitchFamily="34" charset="0"/>
                <a:ea typeface="Tahoma" panose="020B0604030504040204" pitchFamily="34" charset="0"/>
                <a:cs typeface="Tahoma" panose="020B0604030504040204" pitchFamily="34" charset="0"/>
                <a:sym typeface="Arial"/>
              </a:rPr>
              <a:t>disability does not mean a person is sick and requires a certified medical professional for daily living</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p>
          <a:p>
            <a:pPr marL="342900" indent="-342900"/>
            <a:r>
              <a:rPr lang="en-US" dirty="0" smtClean="0">
                <a:latin typeface="Tahoma" panose="020B0604030504040204" pitchFamily="34" charset="0"/>
                <a:ea typeface="Tahoma" panose="020B0604030504040204" pitchFamily="34" charset="0"/>
                <a:cs typeface="Tahoma" panose="020B0604030504040204" pitchFamily="34" charset="0"/>
                <a:sym typeface="Arial"/>
              </a:rPr>
              <a:t>People learn </a:t>
            </a:r>
            <a:r>
              <a:rPr lang="en-US" dirty="0">
                <a:latin typeface="Tahoma" panose="020B0604030504040204" pitchFamily="34" charset="0"/>
                <a:ea typeface="Tahoma" panose="020B0604030504040204" pitchFamily="34" charset="0"/>
                <a:cs typeface="Tahoma" panose="020B0604030504040204" pitchFamily="34" charset="0"/>
                <a:sym typeface="Arial"/>
              </a:rPr>
              <a:t>and grow from discussing their needs, concerns, and issues with people who have had similar experiences</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p>
          <a:p>
            <a:pPr marL="342900" indent="-342900"/>
            <a:r>
              <a:rPr lang="en-US" dirty="0" smtClean="0">
                <a:latin typeface="Tahoma" panose="020B0604030504040204" pitchFamily="34" charset="0"/>
                <a:ea typeface="Tahoma" panose="020B0604030504040204" pitchFamily="34" charset="0"/>
                <a:cs typeface="Tahoma" panose="020B0604030504040204" pitchFamily="34" charset="0"/>
                <a:sym typeface="Arial"/>
              </a:rPr>
              <a:t>Systemic </a:t>
            </a:r>
            <a:r>
              <a:rPr lang="en-US" sz="2800" dirty="0" smtClean="0">
                <a:latin typeface="Tahoma" panose="020B0604030504040204" pitchFamily="34" charset="0"/>
                <a:ea typeface="Tahoma" panose="020B0604030504040204" pitchFamily="34" charset="0"/>
                <a:cs typeface="Tahoma" panose="020B0604030504040204" pitchFamily="34" charset="0"/>
                <a:sym typeface="Arial"/>
              </a:rPr>
              <a:t>cross-disability </a:t>
            </a:r>
            <a:r>
              <a:rPr lang="en-US" sz="2800" dirty="0">
                <a:latin typeface="Tahoma" panose="020B0604030504040204" pitchFamily="34" charset="0"/>
                <a:ea typeface="Tahoma" panose="020B0604030504040204" pitchFamily="34" charset="0"/>
                <a:cs typeface="Tahoma" panose="020B0604030504040204" pitchFamily="34" charset="0"/>
                <a:sym typeface="Arial"/>
              </a:rPr>
              <a:t>advocacy efforts are needed to ensure that people with disabilities benefit from all that society has to offer</a:t>
            </a:r>
            <a:r>
              <a:rPr lang="en-US" sz="2800" dirty="0" smtClean="0">
                <a:latin typeface="Tahoma" panose="020B0604030504040204" pitchFamily="34" charset="0"/>
                <a:ea typeface="Tahoma" panose="020B0604030504040204" pitchFamily="34" charset="0"/>
                <a:cs typeface="Tahoma" panose="020B0604030504040204" pitchFamily="34" charset="0"/>
                <a:sym typeface="Arial"/>
              </a:rPr>
              <a:t>.</a:t>
            </a:r>
          </a:p>
          <a:p>
            <a:pPr marL="342900" indent="-342900"/>
            <a:r>
              <a:rPr lang="en-US" sz="2800" dirty="0" smtClean="0">
                <a:latin typeface="Tahoma" panose="020B0604030504040204" pitchFamily="34" charset="0"/>
                <a:ea typeface="Tahoma" panose="020B0604030504040204" pitchFamily="34" charset="0"/>
                <a:cs typeface="Tahoma" panose="020B0604030504040204" pitchFamily="34" charset="0"/>
                <a:sym typeface="Arial"/>
              </a:rPr>
              <a:t>There should </a:t>
            </a:r>
            <a:r>
              <a:rPr lang="en-US" sz="2800" dirty="0">
                <a:latin typeface="Tahoma" panose="020B0604030504040204" pitchFamily="34" charset="0"/>
                <a:ea typeface="Tahoma" panose="020B0604030504040204" pitchFamily="34" charset="0"/>
                <a:cs typeface="Tahoma" panose="020B0604030504040204" pitchFamily="34" charset="0"/>
                <a:sym typeface="Arial"/>
              </a:rPr>
              <a:t>be no barriers to independence, including</a:t>
            </a:r>
            <a:r>
              <a:rPr lang="en-US" sz="2800" b="1" dirty="0">
                <a:latin typeface="Tahoma" panose="020B0604030504040204" pitchFamily="34" charset="0"/>
                <a:ea typeface="Tahoma" panose="020B0604030504040204" pitchFamily="34" charset="0"/>
                <a:cs typeface="Tahoma" panose="020B0604030504040204" pitchFamily="34" charset="0"/>
                <a:sym typeface="Arial"/>
              </a:rPr>
              <a:t> </a:t>
            </a:r>
            <a:r>
              <a:rPr lang="en-US" sz="2800" dirty="0">
                <a:latin typeface="Tahoma" panose="020B0604030504040204" pitchFamily="34" charset="0"/>
                <a:ea typeface="Tahoma" panose="020B0604030504040204" pitchFamily="34" charset="0"/>
                <a:cs typeface="Tahoma" panose="020B0604030504040204" pitchFamily="34" charset="0"/>
                <a:sym typeface="Arial"/>
              </a:rPr>
              <a:t>architectural, </a:t>
            </a:r>
            <a:r>
              <a:rPr lang="en-US" sz="2800" dirty="0" smtClean="0">
                <a:latin typeface="Tahoma" panose="020B0604030504040204" pitchFamily="34" charset="0"/>
                <a:ea typeface="Tahoma" panose="020B0604030504040204" pitchFamily="34" charset="0"/>
                <a:cs typeface="Tahoma" panose="020B0604030504040204" pitchFamily="34" charset="0"/>
                <a:sym typeface="Arial"/>
              </a:rPr>
              <a:t>communication, </a:t>
            </a:r>
            <a:r>
              <a:rPr lang="en-US" sz="2800" dirty="0">
                <a:latin typeface="Tahoma" panose="020B0604030504040204" pitchFamily="34" charset="0"/>
                <a:ea typeface="Tahoma" panose="020B0604030504040204" pitchFamily="34" charset="0"/>
                <a:cs typeface="Tahoma" panose="020B0604030504040204" pitchFamily="34" charset="0"/>
                <a:sym typeface="Arial"/>
              </a:rPr>
              <a:t>and attitudinal barriers.</a:t>
            </a:r>
          </a:p>
          <a:p>
            <a:pPr marL="342900" indent="-342900"/>
            <a:endParaRPr dirty="0">
              <a:latin typeface="Tahoma" panose="020B0604030504040204" pitchFamily="34" charset="0"/>
              <a:ea typeface="Tahoma" panose="020B0604030504040204" pitchFamily="34" charset="0"/>
              <a:cs typeface="Tahoma" panose="020B0604030504040204" pitchFamily="34" charset="0"/>
              <a:sym typeface="Arial"/>
            </a:endParaRPr>
          </a:p>
          <a:p>
            <a:pPr marL="342900" indent="-342900"/>
            <a:endParaRPr dirty="0">
              <a:latin typeface="Arial"/>
              <a:ea typeface="Arial"/>
              <a:cs typeface="Arial"/>
              <a:sym typeface="Arial"/>
            </a:endParaRPr>
          </a:p>
          <a:p>
            <a:pPr marL="342900" indent="-342900"/>
            <a:endParaRPr dirty="0"/>
          </a:p>
        </p:txBody>
      </p:sp>
    </p:spTree>
    <p:extLst>
      <p:ext uri="{BB962C8B-B14F-4D97-AF65-F5344CB8AC3E}">
        <p14:creationId xmlns:p14="http://schemas.microsoft.com/office/powerpoint/2010/main" val="11158707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IL Principles</a:t>
            </a:r>
            <a:r>
              <a:rPr lang="en-US" sz="2800" dirty="0"/>
              <a:t>, cont’d.</a:t>
            </a:r>
            <a:r>
              <a:rPr lang="en-US" dirty="0"/>
              <a:t> </a:t>
            </a:r>
            <a:r>
              <a:rPr lang="en-US" dirty="0" smtClean="0"/>
              <a:t>2</a:t>
            </a:r>
            <a:endParaRPr dirty="0"/>
          </a:p>
        </p:txBody>
      </p:sp>
      <p:sp>
        <p:nvSpPr>
          <p:cNvPr id="117" name="Shape 117"/>
          <p:cNvSpPr txBox="1">
            <a:spLocks noGrp="1"/>
          </p:cNvSpPr>
          <p:nvPr>
            <p:ph type="body" idx="1"/>
          </p:nvPr>
        </p:nvSpPr>
        <p:spPr>
          <a:xfrm>
            <a:off x="381000" y="1066800"/>
            <a:ext cx="8305800" cy="5029200"/>
          </a:xfrm>
          <a:prstGeom prst="rect">
            <a:avLst/>
          </a:prstGeom>
        </p:spPr>
        <p:txBody>
          <a:bodyPr spcFirstLastPara="1" wrap="square" lIns="91425" tIns="91425" rIns="91425" bIns="91425" anchor="t" anchorCtr="0">
            <a:noAutofit/>
          </a:bodyPr>
          <a:lstStyle/>
          <a:p>
            <a:pPr>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The  </a:t>
            </a:r>
            <a:r>
              <a:rPr lang="en-US" dirty="0">
                <a:latin typeface="Tahoma" panose="020B0604030504040204" pitchFamily="34" charset="0"/>
                <a:ea typeface="Tahoma" panose="020B0604030504040204" pitchFamily="34" charset="0"/>
                <a:cs typeface="Tahoma" panose="020B0604030504040204" pitchFamily="34" charset="0"/>
                <a:sym typeface="Arial"/>
              </a:rPr>
              <a:t>organizations best suited to support and assist individuals with </a:t>
            </a:r>
            <a:r>
              <a:rPr lang="en-US" smtClean="0">
                <a:latin typeface="Tahoma" panose="020B0604030504040204" pitchFamily="34" charset="0"/>
                <a:ea typeface="Tahoma" panose="020B0604030504040204" pitchFamily="34" charset="0"/>
                <a:cs typeface="Tahoma" panose="020B0604030504040204" pitchFamily="34" charset="0"/>
                <a:sym typeface="Arial"/>
              </a:rPr>
              <a:t>disabilities are </a:t>
            </a:r>
            <a:r>
              <a:rPr lang="en-US" b="1" smtClean="0">
                <a:latin typeface="Tahoma" panose="020B0604030504040204" pitchFamily="34" charset="0"/>
                <a:ea typeface="Tahoma" panose="020B0604030504040204" pitchFamily="34" charset="0"/>
                <a:cs typeface="Tahoma" panose="020B0604030504040204" pitchFamily="34" charset="0"/>
                <a:sym typeface="Arial"/>
              </a:rPr>
              <a:t>governed</a:t>
            </a:r>
            <a:r>
              <a:rPr lang="en-US" smtClean="0">
                <a:latin typeface="Tahoma" panose="020B0604030504040204" pitchFamily="34" charset="0"/>
                <a:ea typeface="Tahoma" panose="020B0604030504040204" pitchFamily="34" charset="0"/>
                <a:cs typeface="Tahoma" panose="020B0604030504040204" pitchFamily="34" charset="0"/>
                <a:sym typeface="Arial"/>
              </a:rPr>
              <a:t> </a:t>
            </a:r>
            <a:r>
              <a:rPr lang="en-US" dirty="0">
                <a:latin typeface="Tahoma" panose="020B0604030504040204" pitchFamily="34" charset="0"/>
                <a:ea typeface="Tahoma" panose="020B0604030504040204" pitchFamily="34" charset="0"/>
                <a:cs typeface="Tahoma" panose="020B0604030504040204" pitchFamily="34" charset="0"/>
                <a:sym typeface="Arial"/>
              </a:rPr>
              <a:t>and</a:t>
            </a:r>
            <a:r>
              <a:rPr lang="en-US" b="1" dirty="0">
                <a:latin typeface="Tahoma" panose="020B0604030504040204" pitchFamily="34" charset="0"/>
                <a:ea typeface="Tahoma" panose="020B0604030504040204" pitchFamily="34" charset="0"/>
                <a:cs typeface="Tahoma" panose="020B0604030504040204" pitchFamily="34" charset="0"/>
                <a:sym typeface="Arial"/>
              </a:rPr>
              <a:t> operated </a:t>
            </a:r>
            <a:r>
              <a:rPr lang="en-US" dirty="0">
                <a:latin typeface="Tahoma" panose="020B0604030504040204" pitchFamily="34" charset="0"/>
                <a:ea typeface="Tahoma" panose="020B0604030504040204" pitchFamily="34" charset="0"/>
                <a:cs typeface="Tahoma" panose="020B0604030504040204" pitchFamily="34" charset="0"/>
                <a:sym typeface="Arial"/>
              </a:rPr>
              <a:t>by individuals with disabilities</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p>
          <a:p>
            <a:pPr>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Leadership for </a:t>
            </a:r>
            <a:r>
              <a:rPr lang="en-US" dirty="0">
                <a:latin typeface="Tahoma" panose="020B0604030504040204" pitchFamily="34" charset="0"/>
                <a:ea typeface="Tahoma" panose="020B0604030504040204" pitchFamily="34" charset="0"/>
                <a:cs typeface="Tahoma" panose="020B0604030504040204" pitchFamily="34" charset="0"/>
                <a:sym typeface="Arial"/>
              </a:rPr>
              <a:t>independent living and disability rights is vested in individuals with disabilities (not parents, service providers or other representatives</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endParaRPr dirty="0">
              <a:latin typeface="Tahoma" panose="020B0604030504040204" pitchFamily="34" charset="0"/>
              <a:ea typeface="Tahoma" panose="020B0604030504040204" pitchFamily="34" charset="0"/>
              <a:cs typeface="Tahoma" panose="020B0604030504040204" pitchFamily="34" charset="0"/>
              <a:sym typeface="Arial"/>
            </a:endParaRPr>
          </a:p>
        </p:txBody>
      </p:sp>
    </p:spTree>
    <p:extLst>
      <p:ext uri="{BB962C8B-B14F-4D97-AF65-F5344CB8AC3E}">
        <p14:creationId xmlns:p14="http://schemas.microsoft.com/office/powerpoint/2010/main" val="1108038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Ideas CILs </a:t>
            </a:r>
            <a:r>
              <a:rPr lang="en-US" dirty="0" smtClean="0"/>
              <a:t>Should Live By</a:t>
            </a:r>
            <a:endParaRPr dirty="0"/>
          </a:p>
        </p:txBody>
      </p:sp>
      <p:sp>
        <p:nvSpPr>
          <p:cNvPr id="124" name="Shape 124"/>
          <p:cNvSpPr txBox="1">
            <a:spLocks noGrp="1"/>
          </p:cNvSpPr>
          <p:nvPr>
            <p:ph type="body" idx="1"/>
          </p:nvPr>
        </p:nvSpPr>
        <p:spPr>
          <a:xfrm>
            <a:off x="228600" y="1066800"/>
            <a:ext cx="8534400" cy="5029200"/>
          </a:xfrm>
          <a:prstGeom prst="rect">
            <a:avLst/>
          </a:prstGeom>
        </p:spPr>
        <p:txBody>
          <a:bodyPr spcFirstLastPara="1" wrap="square" lIns="91425" tIns="91425" rIns="91425" bIns="91425" anchor="t" anchorCtr="0">
            <a:noAutofit/>
          </a:bodyPr>
          <a:lstStyle/>
          <a:p>
            <a:pPr marL="584200" indent="-457200">
              <a:lnSpc>
                <a:spcPct val="115000"/>
              </a:lnSpc>
              <a:spcBef>
                <a:spcPts val="0"/>
              </a:spcBef>
              <a:buSzPct val="100000"/>
            </a:pPr>
            <a:r>
              <a:rPr lang="en-US" sz="2400" b="1" dirty="0">
                <a:latin typeface="Tahoma" panose="020B0604030504040204" pitchFamily="34" charset="0"/>
                <a:ea typeface="Tahoma" panose="020B0604030504040204" pitchFamily="34" charset="0"/>
                <a:cs typeface="Tahoma" panose="020B0604030504040204" pitchFamily="34" charset="0"/>
                <a:sym typeface="Arial"/>
              </a:rPr>
              <a:t>Empowerment</a:t>
            </a:r>
            <a:r>
              <a:rPr lang="en-US" sz="2400" dirty="0">
                <a:latin typeface="Tahoma" panose="020B0604030504040204" pitchFamily="34" charset="0"/>
                <a:ea typeface="Tahoma" panose="020B0604030504040204" pitchFamily="34" charset="0"/>
                <a:cs typeface="Tahoma" panose="020B0604030504040204" pitchFamily="34" charset="0"/>
                <a:sym typeface="Arial"/>
              </a:rPr>
              <a:t> – We don’t reach goals for individuals; we teach the skills that allow them to do for themselves.</a:t>
            </a:r>
            <a:endParaRPr sz="2400" dirty="0">
              <a:latin typeface="Tahoma" panose="020B0604030504040204" pitchFamily="34" charset="0"/>
              <a:ea typeface="Tahoma" panose="020B0604030504040204" pitchFamily="34" charset="0"/>
              <a:cs typeface="Tahoma" panose="020B0604030504040204" pitchFamily="34" charset="0"/>
              <a:sym typeface="Arial"/>
            </a:endParaRPr>
          </a:p>
          <a:p>
            <a:pPr marL="0" indent="0">
              <a:lnSpc>
                <a:spcPct val="115000"/>
              </a:lnSpc>
              <a:spcBef>
                <a:spcPts val="0"/>
              </a:spcBef>
              <a:buNone/>
            </a:pPr>
            <a:endParaRPr sz="1050" b="1" dirty="0">
              <a:latin typeface="Tahoma" panose="020B0604030504040204" pitchFamily="34" charset="0"/>
              <a:ea typeface="Tahoma" panose="020B0604030504040204" pitchFamily="34" charset="0"/>
              <a:cs typeface="Tahoma" panose="020B0604030504040204" pitchFamily="34" charset="0"/>
              <a:sym typeface="Arial"/>
            </a:endParaRPr>
          </a:p>
          <a:p>
            <a:pPr marL="584200" indent="-457200">
              <a:lnSpc>
                <a:spcPct val="115000"/>
              </a:lnSpc>
              <a:spcBef>
                <a:spcPts val="0"/>
              </a:spcBef>
              <a:buSzPct val="100000"/>
            </a:pPr>
            <a:r>
              <a:rPr lang="en-US" sz="2400" b="1" dirty="0">
                <a:latin typeface="Tahoma" panose="020B0604030504040204" pitchFamily="34" charset="0"/>
                <a:ea typeface="Tahoma" panose="020B0604030504040204" pitchFamily="34" charset="0"/>
                <a:cs typeface="Tahoma" panose="020B0604030504040204" pitchFamily="34" charset="0"/>
                <a:sym typeface="Arial"/>
              </a:rPr>
              <a:t>Inclusion</a:t>
            </a:r>
            <a:r>
              <a:rPr lang="en-US" sz="2400" dirty="0">
                <a:latin typeface="Tahoma" panose="020B0604030504040204" pitchFamily="34" charset="0"/>
                <a:ea typeface="Tahoma" panose="020B0604030504040204" pitchFamily="34" charset="0"/>
                <a:cs typeface="Tahoma" panose="020B0604030504040204" pitchFamily="34" charset="0"/>
                <a:sym typeface="Arial"/>
              </a:rPr>
              <a:t>– We advocate for individuals with disabilities to be included in integrated environments in the classroom, employment, housing, leadership roles, and in discussions that impact their lives and the disability community.</a:t>
            </a:r>
            <a:endParaRPr sz="2400" b="1" dirty="0">
              <a:latin typeface="Tahoma" panose="020B0604030504040204" pitchFamily="34" charset="0"/>
              <a:ea typeface="Tahoma" panose="020B0604030504040204" pitchFamily="34" charset="0"/>
              <a:cs typeface="Tahoma" panose="020B0604030504040204" pitchFamily="34" charset="0"/>
              <a:sym typeface="Arial"/>
            </a:endParaRPr>
          </a:p>
          <a:p>
            <a:pPr marL="0" indent="0">
              <a:lnSpc>
                <a:spcPct val="115000"/>
              </a:lnSpc>
              <a:spcBef>
                <a:spcPts val="0"/>
              </a:spcBef>
              <a:buNone/>
            </a:pPr>
            <a:endParaRPr sz="1000" b="1" dirty="0">
              <a:latin typeface="Tahoma" panose="020B0604030504040204" pitchFamily="34" charset="0"/>
              <a:ea typeface="Tahoma" panose="020B0604030504040204" pitchFamily="34" charset="0"/>
              <a:cs typeface="Tahoma" panose="020B0604030504040204" pitchFamily="34" charset="0"/>
              <a:sym typeface="Arial"/>
            </a:endParaRPr>
          </a:p>
          <a:p>
            <a:pPr marL="584200" indent="-457200">
              <a:lnSpc>
                <a:spcPct val="115000"/>
              </a:lnSpc>
              <a:spcBef>
                <a:spcPts val="0"/>
              </a:spcBef>
              <a:buSzPct val="100000"/>
            </a:pPr>
            <a:r>
              <a:rPr lang="en-US" sz="2400" b="1" dirty="0">
                <a:latin typeface="Tahoma" panose="020B0604030504040204" pitchFamily="34" charset="0"/>
                <a:ea typeface="Tahoma" panose="020B0604030504040204" pitchFamily="34" charset="0"/>
                <a:cs typeface="Tahoma" panose="020B0604030504040204" pitchFamily="34" charset="0"/>
                <a:sym typeface="Arial"/>
              </a:rPr>
              <a:t>Independence</a:t>
            </a:r>
            <a:r>
              <a:rPr lang="en-US" sz="2400" dirty="0">
                <a:latin typeface="Tahoma" panose="020B0604030504040204" pitchFamily="34" charset="0"/>
                <a:ea typeface="Tahoma" panose="020B0604030504040204" pitchFamily="34" charset="0"/>
                <a:cs typeface="Tahoma" panose="020B0604030504040204" pitchFamily="34" charset="0"/>
                <a:sym typeface="Arial"/>
              </a:rPr>
              <a:t>– Individuals with disabilities </a:t>
            </a:r>
            <a:r>
              <a:rPr lang="en-US" sz="2400" dirty="0" smtClean="0">
                <a:latin typeface="Tahoma" panose="020B0604030504040204" pitchFamily="34" charset="0"/>
                <a:ea typeface="Tahoma" panose="020B0604030504040204" pitchFamily="34" charset="0"/>
                <a:cs typeface="Tahoma" panose="020B0604030504040204" pitchFamily="34" charset="0"/>
                <a:sym typeface="Arial"/>
              </a:rPr>
              <a:t>have </a:t>
            </a:r>
            <a:r>
              <a:rPr lang="en-US" sz="2400" dirty="0">
                <a:latin typeface="Tahoma" panose="020B0604030504040204" pitchFamily="34" charset="0"/>
                <a:ea typeface="Tahoma" panose="020B0604030504040204" pitchFamily="34" charset="0"/>
                <a:cs typeface="Tahoma" panose="020B0604030504040204" pitchFamily="34" charset="0"/>
                <a:sym typeface="Arial"/>
              </a:rPr>
              <a:t>the right to control their own lives and make decisions about what’s best for them. We believe every individual can be independent.</a:t>
            </a:r>
            <a:endParaRPr sz="2400" dirty="0">
              <a:latin typeface="Tahoma" panose="020B0604030504040204" pitchFamily="34" charset="0"/>
              <a:ea typeface="Tahoma" panose="020B0604030504040204" pitchFamily="34" charset="0"/>
              <a:cs typeface="Tahoma" panose="020B0604030504040204" pitchFamily="34" charset="0"/>
              <a:sym typeface="Arial"/>
            </a:endParaRPr>
          </a:p>
          <a:p>
            <a:pPr marL="0" indent="0">
              <a:lnSpc>
                <a:spcPct val="115000"/>
              </a:lnSpc>
              <a:spcBef>
                <a:spcPts val="0"/>
              </a:spcBef>
              <a:buNone/>
            </a:pPr>
            <a:endParaRPr sz="2400" b="1" dirty="0">
              <a:latin typeface="Tahoma" panose="020B0604030504040204" pitchFamily="34" charset="0"/>
              <a:ea typeface="Tahoma" panose="020B0604030504040204" pitchFamily="34" charset="0"/>
              <a:cs typeface="Tahoma" panose="020B0604030504040204" pitchFamily="34" charset="0"/>
              <a:sym typeface="Arial"/>
            </a:endParaRPr>
          </a:p>
          <a:p>
            <a:pPr marL="0" indent="0">
              <a:lnSpc>
                <a:spcPct val="115000"/>
              </a:lnSpc>
              <a:spcBef>
                <a:spcPts val="0"/>
              </a:spcBef>
              <a:buNone/>
            </a:pPr>
            <a:endParaRPr sz="2400" dirty="0">
              <a:highlight>
                <a:srgbClr val="FFFFFF"/>
              </a:highlight>
              <a:latin typeface="Arial"/>
              <a:ea typeface="Arial"/>
              <a:cs typeface="Arial"/>
              <a:sym typeface="Arial"/>
            </a:endParaRPr>
          </a:p>
        </p:txBody>
      </p:sp>
    </p:spTree>
    <p:extLst>
      <p:ext uri="{BB962C8B-B14F-4D97-AF65-F5344CB8AC3E}">
        <p14:creationId xmlns:p14="http://schemas.microsoft.com/office/powerpoint/2010/main" val="1418409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Ideas CILs </a:t>
            </a:r>
            <a:r>
              <a:rPr lang="en-US" dirty="0" smtClean="0"/>
              <a:t>Should Live By</a:t>
            </a:r>
            <a:r>
              <a:rPr lang="en-US" sz="2800" dirty="0" smtClean="0"/>
              <a:t>, cont’d.</a:t>
            </a:r>
            <a:endParaRPr dirty="0"/>
          </a:p>
        </p:txBody>
      </p:sp>
      <p:sp>
        <p:nvSpPr>
          <p:cNvPr id="124" name="Shape 124"/>
          <p:cNvSpPr txBox="1">
            <a:spLocks noGrp="1"/>
          </p:cNvSpPr>
          <p:nvPr>
            <p:ph type="body" idx="1"/>
          </p:nvPr>
        </p:nvSpPr>
        <p:spPr>
          <a:prstGeom prst="rect">
            <a:avLst/>
          </a:prstGeom>
        </p:spPr>
        <p:txBody>
          <a:bodyPr spcFirstLastPara="1" wrap="square" lIns="91425" tIns="91425" rIns="91425" bIns="91425" anchor="t" anchorCtr="0">
            <a:noAutofit/>
          </a:bodyPr>
          <a:lstStyle/>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Equality </a:t>
            </a:r>
            <a:r>
              <a:rPr lang="en-US" dirty="0" smtClean="0">
                <a:latin typeface="Tahoma" panose="020B0604030504040204" pitchFamily="34" charset="0"/>
                <a:ea typeface="Tahoma" panose="020B0604030504040204" pitchFamily="34" charset="0"/>
                <a:cs typeface="Tahoma" panose="020B0604030504040204" pitchFamily="34" charset="0"/>
                <a:sym typeface="Arial"/>
              </a:rPr>
              <a:t>– </a:t>
            </a:r>
            <a:r>
              <a:rPr lang="en-US" dirty="0">
                <a:latin typeface="Tahoma" panose="020B0604030504040204" pitchFamily="34" charset="0"/>
                <a:ea typeface="Tahoma" panose="020B0604030504040204" pitchFamily="34" charset="0"/>
                <a:cs typeface="Tahoma" panose="020B0604030504040204" pitchFamily="34" charset="0"/>
                <a:sym typeface="Arial"/>
              </a:rPr>
              <a:t>We advocate for equal rights and access, not special treatment</a:t>
            </a:r>
            <a:r>
              <a:rPr lang="en-US" dirty="0" smtClean="0">
                <a:latin typeface="Tahoma" panose="020B0604030504040204" pitchFamily="34" charset="0"/>
                <a:ea typeface="Tahoma" panose="020B0604030504040204" pitchFamily="34" charset="0"/>
                <a:cs typeface="Tahoma" panose="020B0604030504040204" pitchFamily="34" charset="0"/>
                <a:sym typeface="Arial"/>
              </a:rPr>
              <a:t>.</a:t>
            </a:r>
          </a:p>
          <a:p>
            <a:pPr marL="584200" indent="-457200">
              <a:lnSpc>
                <a:spcPct val="115000"/>
              </a:lnSpc>
              <a:spcBef>
                <a:spcPts val="0"/>
              </a:spcBef>
              <a:buSzPct val="100000"/>
            </a:pPr>
            <a:r>
              <a:rPr lang="en-US" b="1" dirty="0" smtClean="0">
                <a:latin typeface="Tahoma" panose="020B0604030504040204" pitchFamily="34" charset="0"/>
                <a:ea typeface="Tahoma" panose="020B0604030504040204" pitchFamily="34" charset="0"/>
                <a:cs typeface="Tahoma" panose="020B0604030504040204" pitchFamily="34" charset="0"/>
                <a:sym typeface="Arial"/>
              </a:rPr>
              <a:t>Disability </a:t>
            </a:r>
            <a:r>
              <a:rPr lang="en-US" b="1" dirty="0">
                <a:latin typeface="Tahoma" panose="020B0604030504040204" pitchFamily="34" charset="0"/>
                <a:ea typeface="Tahoma" panose="020B0604030504040204" pitchFamily="34" charset="0"/>
                <a:cs typeface="Tahoma" panose="020B0604030504040204" pitchFamily="34" charset="0"/>
                <a:sym typeface="Arial"/>
              </a:rPr>
              <a:t>Pride</a:t>
            </a:r>
            <a:r>
              <a:rPr lang="en-US" dirty="0">
                <a:latin typeface="Tahoma" panose="020B0604030504040204" pitchFamily="34" charset="0"/>
                <a:ea typeface="Tahoma" panose="020B0604030504040204" pitchFamily="34" charset="0"/>
                <a:cs typeface="Tahoma" panose="020B0604030504040204" pitchFamily="34" charset="0"/>
                <a:sym typeface="Arial"/>
              </a:rPr>
              <a:t> – “Disability” is not a negative word. It means we are more adaptable. We are proud of who we are, and the barriers we have overcome have only made us stronger.</a:t>
            </a:r>
            <a:endParaRPr dirty="0">
              <a:latin typeface="Tahoma" panose="020B0604030504040204" pitchFamily="34" charset="0"/>
              <a:ea typeface="Tahoma" panose="020B0604030504040204" pitchFamily="34" charset="0"/>
              <a:cs typeface="Tahoma" panose="020B0604030504040204" pitchFamily="34" charset="0"/>
              <a:sym typeface="Arial"/>
            </a:endParaRPr>
          </a:p>
          <a:p>
            <a:pPr marL="0" lvl="0" indent="0" rtl="0">
              <a:lnSpc>
                <a:spcPct val="115000"/>
              </a:lnSpc>
              <a:spcBef>
                <a:spcPts val="0"/>
              </a:spcBef>
              <a:spcAft>
                <a:spcPts val="0"/>
              </a:spcAft>
              <a:buNone/>
            </a:pPr>
            <a:endParaRPr dirty="0">
              <a:highlight>
                <a:srgbClr val="FFFFFF"/>
              </a:highlight>
              <a:latin typeface="Arial"/>
              <a:ea typeface="Arial"/>
              <a:cs typeface="Arial"/>
              <a:sym typeface="Arial"/>
            </a:endParaRPr>
          </a:p>
        </p:txBody>
      </p:sp>
    </p:spTree>
    <p:extLst>
      <p:ext uri="{BB962C8B-B14F-4D97-AF65-F5344CB8AC3E}">
        <p14:creationId xmlns:p14="http://schemas.microsoft.com/office/powerpoint/2010/main" val="289756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28600" y="152400"/>
            <a:ext cx="7696200" cy="792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Stay F</a:t>
            </a:r>
            <a:r>
              <a:rPr lang="en-US" dirty="0" smtClean="0"/>
              <a:t>ocused </a:t>
            </a:r>
            <a:r>
              <a:rPr lang="en-US" dirty="0"/>
              <a:t>on IL </a:t>
            </a:r>
            <a:endParaRPr dirty="0"/>
          </a:p>
        </p:txBody>
      </p:sp>
      <p:sp>
        <p:nvSpPr>
          <p:cNvPr id="131" name="Shape 131"/>
          <p:cNvSpPr txBox="1">
            <a:spLocks noGrp="1"/>
          </p:cNvSpPr>
          <p:nvPr>
            <p:ph type="body" idx="1"/>
          </p:nvPr>
        </p:nvSpPr>
        <p:spPr>
          <a:xfrm>
            <a:off x="381000" y="1066800"/>
            <a:ext cx="8378952" cy="3514344"/>
          </a:xfrm>
          <a:prstGeom prst="rect">
            <a:avLst/>
          </a:prstGeom>
        </p:spPr>
        <p:txBody>
          <a:bodyPr spcFirstLastPara="1" wrap="square" lIns="91425" tIns="91425" rIns="91425" bIns="91425" anchor="t" anchorCtr="0">
            <a:noAutofit/>
          </a:bodyPr>
          <a:lstStyle/>
          <a:p>
            <a:pPr marL="571500" indent="-457200">
              <a:buSzPct val="100000"/>
            </a:pPr>
            <a:r>
              <a:rPr lang="en-US" dirty="0">
                <a:latin typeface="Tahoma" panose="020B0604030504040204" pitchFamily="34" charset="0"/>
                <a:ea typeface="Tahoma" panose="020B0604030504040204" pitchFamily="34" charset="0"/>
                <a:cs typeface="Tahoma" panose="020B0604030504040204" pitchFamily="34" charset="0"/>
                <a:sym typeface="Arial"/>
              </a:rPr>
              <a:t>Don't mission </a:t>
            </a:r>
            <a:r>
              <a:rPr lang="en-US" dirty="0" smtClean="0">
                <a:latin typeface="Tahoma" panose="020B0604030504040204" pitchFamily="34" charset="0"/>
                <a:ea typeface="Tahoma" panose="020B0604030504040204" pitchFamily="34" charset="0"/>
                <a:cs typeface="Tahoma" panose="020B0604030504040204" pitchFamily="34" charset="0"/>
                <a:sym typeface="Arial"/>
              </a:rPr>
              <a:t>creep—Stay focused </a:t>
            </a:r>
            <a:r>
              <a:rPr lang="en-US" dirty="0">
                <a:latin typeface="Tahoma" panose="020B0604030504040204" pitchFamily="34" charset="0"/>
                <a:ea typeface="Tahoma" panose="020B0604030504040204" pitchFamily="34" charset="0"/>
                <a:cs typeface="Tahoma" panose="020B0604030504040204" pitchFamily="34" charset="0"/>
                <a:sym typeface="Arial"/>
              </a:rPr>
              <a:t>on the mission of </a:t>
            </a:r>
            <a:r>
              <a:rPr lang="en-US" dirty="0" smtClean="0">
                <a:latin typeface="Tahoma" panose="020B0604030504040204" pitchFamily="34" charset="0"/>
                <a:ea typeface="Tahoma" panose="020B0604030504040204" pitchFamily="34" charset="0"/>
                <a:cs typeface="Tahoma" panose="020B0604030504040204" pitchFamily="34" charset="0"/>
                <a:sym typeface="Arial"/>
              </a:rPr>
              <a:t>IL.</a:t>
            </a:r>
          </a:p>
          <a:p>
            <a:pPr marL="5715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Don’t chase </a:t>
            </a:r>
            <a:r>
              <a:rPr lang="en-US" dirty="0">
                <a:latin typeface="Tahoma" panose="020B0604030504040204" pitchFamily="34" charset="0"/>
                <a:ea typeface="Tahoma" panose="020B0604030504040204" pitchFamily="34" charset="0"/>
                <a:cs typeface="Tahoma" panose="020B0604030504040204" pitchFamily="34" charset="0"/>
                <a:sym typeface="Arial"/>
              </a:rPr>
              <a:t>funding that doesn't include </a:t>
            </a:r>
            <a:r>
              <a:rPr lang="en-US" dirty="0" smtClean="0">
                <a:latin typeface="Tahoma" panose="020B0604030504040204" pitchFamily="34" charset="0"/>
                <a:ea typeface="Tahoma" panose="020B0604030504040204" pitchFamily="34" charset="0"/>
                <a:cs typeface="Tahoma" panose="020B0604030504040204" pitchFamily="34" charset="0"/>
                <a:sym typeface="Arial"/>
              </a:rPr>
              <a:t>and </a:t>
            </a:r>
            <a:r>
              <a:rPr lang="en-US" dirty="0">
                <a:latin typeface="Tahoma" panose="020B0604030504040204" pitchFamily="34" charset="0"/>
                <a:ea typeface="Tahoma" panose="020B0604030504040204" pitchFamily="34" charset="0"/>
                <a:cs typeface="Tahoma" panose="020B0604030504040204" pitchFamily="34" charset="0"/>
                <a:sym typeface="Arial"/>
              </a:rPr>
              <a:t>benefit people with </a:t>
            </a:r>
            <a:r>
              <a:rPr lang="en-US" dirty="0" smtClean="0">
                <a:latin typeface="Tahoma" panose="020B0604030504040204" pitchFamily="34" charset="0"/>
                <a:ea typeface="Tahoma" panose="020B0604030504040204" pitchFamily="34" charset="0"/>
                <a:cs typeface="Tahoma" panose="020B0604030504040204" pitchFamily="34" charset="0"/>
                <a:sym typeface="Arial"/>
              </a:rPr>
              <a:t>disabilities.</a:t>
            </a:r>
          </a:p>
          <a:p>
            <a:pPr marL="5715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Only </a:t>
            </a:r>
            <a:r>
              <a:rPr lang="en-US" dirty="0">
                <a:latin typeface="Tahoma" panose="020B0604030504040204" pitchFamily="34" charset="0"/>
                <a:ea typeface="Tahoma" panose="020B0604030504040204" pitchFamily="34" charset="0"/>
                <a:cs typeface="Tahoma" panose="020B0604030504040204" pitchFamily="34" charset="0"/>
                <a:sym typeface="Arial"/>
              </a:rPr>
              <a:t>commit to programs &amp; projects that promote </a:t>
            </a:r>
            <a:r>
              <a:rPr lang="en-US" dirty="0" smtClean="0">
                <a:latin typeface="Tahoma" panose="020B0604030504040204" pitchFamily="34" charset="0"/>
                <a:ea typeface="Tahoma" panose="020B0604030504040204" pitchFamily="34" charset="0"/>
                <a:cs typeface="Tahoma" panose="020B0604030504040204" pitchFamily="34" charset="0"/>
                <a:sym typeface="Arial"/>
              </a:rPr>
              <a:t>IL.</a:t>
            </a:r>
          </a:p>
          <a:p>
            <a:pPr marL="571500" indent="-457200">
              <a:buSzPct val="100000"/>
            </a:pPr>
            <a:r>
              <a:rPr lang="en-US" dirty="0" smtClean="0">
                <a:latin typeface="Tahoma" panose="020B0604030504040204" pitchFamily="34" charset="0"/>
                <a:ea typeface="Tahoma" panose="020B0604030504040204" pitchFamily="34" charset="0"/>
                <a:cs typeface="Tahoma" panose="020B0604030504040204" pitchFamily="34" charset="0"/>
                <a:sym typeface="Arial"/>
              </a:rPr>
              <a:t>Become the </a:t>
            </a:r>
            <a:r>
              <a:rPr lang="en-US" dirty="0">
                <a:latin typeface="Tahoma" panose="020B0604030504040204" pitchFamily="34" charset="0"/>
                <a:ea typeface="Tahoma" panose="020B0604030504040204" pitchFamily="34" charset="0"/>
                <a:cs typeface="Tahoma" panose="020B0604030504040204" pitchFamily="34" charset="0"/>
                <a:sym typeface="Arial"/>
              </a:rPr>
              <a:t>expert about IL and become an important voice at all </a:t>
            </a:r>
            <a:r>
              <a:rPr lang="en-US" dirty="0" smtClean="0">
                <a:latin typeface="Tahoma" panose="020B0604030504040204" pitchFamily="34" charset="0"/>
                <a:ea typeface="Tahoma" panose="020B0604030504040204" pitchFamily="34" charset="0"/>
                <a:cs typeface="Tahoma" panose="020B0604030504040204" pitchFamily="34" charset="0"/>
                <a:sym typeface="Arial"/>
              </a:rPr>
              <a:t>tables.</a:t>
            </a:r>
            <a:endParaRPr dirty="0">
              <a:latin typeface="Tahoma" panose="020B0604030504040204" pitchFamily="34" charset="0"/>
              <a:ea typeface="Tahoma" panose="020B0604030504040204" pitchFamily="34" charset="0"/>
              <a:cs typeface="Tahoma" panose="020B0604030504040204" pitchFamily="34" charset="0"/>
              <a:sym typeface="Arial"/>
            </a:endParaRPr>
          </a:p>
          <a:p>
            <a:pPr marL="0" lvl="0" indent="0" rtl="0">
              <a:spcBef>
                <a:spcPts val="520"/>
              </a:spcBef>
              <a:spcAft>
                <a:spcPts val="0"/>
              </a:spcAft>
              <a:buNone/>
            </a:pPr>
            <a:endParaRPr dirty="0">
              <a:latin typeface="Tahoma" panose="020B0604030504040204" pitchFamily="34" charset="0"/>
              <a:ea typeface="Tahoma" panose="020B0604030504040204" pitchFamily="34" charset="0"/>
              <a:cs typeface="Tahoma" panose="020B0604030504040204" pitchFamily="34" charset="0"/>
              <a:sym typeface="Arial"/>
            </a:endParaRPr>
          </a:p>
          <a:p>
            <a:pPr marL="0" lvl="0" indent="0" algn="ctr">
              <a:spcBef>
                <a:spcPts val="520"/>
              </a:spcBef>
              <a:spcAft>
                <a:spcPts val="0"/>
              </a:spcAft>
              <a:buNone/>
            </a:pPr>
            <a:r>
              <a:rPr lang="en-US" b="1" i="1" dirty="0" smtClean="0">
                <a:latin typeface="Arial"/>
                <a:ea typeface="Arial"/>
                <a:cs typeface="Arial"/>
                <a:sym typeface="Arial"/>
              </a:rPr>
              <a:t>Mission </a:t>
            </a:r>
            <a:r>
              <a:rPr lang="en-US" b="1" i="1" dirty="0">
                <a:latin typeface="Arial"/>
                <a:ea typeface="Arial"/>
                <a:cs typeface="Arial"/>
                <a:sym typeface="Arial"/>
              </a:rPr>
              <a:t>Creeping damages the IL Philosophy! </a:t>
            </a:r>
            <a:endParaRPr b="1" i="1" dirty="0">
              <a:latin typeface="Arial"/>
              <a:ea typeface="Arial"/>
              <a:cs typeface="Arial"/>
              <a:sym typeface="Arial"/>
            </a:endParaRPr>
          </a:p>
        </p:txBody>
      </p:sp>
    </p:spTree>
    <p:extLst>
      <p:ext uri="{BB962C8B-B14F-4D97-AF65-F5344CB8AC3E}">
        <p14:creationId xmlns:p14="http://schemas.microsoft.com/office/powerpoint/2010/main" val="1266973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Creating an IL Environment</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838200"/>
            <a:ext cx="8686800" cy="525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marL="0" lvl="0" indent="0">
              <a:spcBef>
                <a:spcPts val="0"/>
              </a:spcBef>
              <a:buNone/>
            </a:pPr>
            <a:r>
              <a:rPr lang="en-US" dirty="0"/>
              <a:t>When people first connect with the CIL, they should immediately recognize that this place is different from other organizations.</a:t>
            </a:r>
          </a:p>
          <a:p>
            <a:pPr marL="0" marR="0" lvl="0" indent="0" algn="l" rtl="0">
              <a:spcBef>
                <a:spcPts val="0"/>
              </a:spcBef>
              <a:spcAft>
                <a:spcPts val="0"/>
              </a:spcAft>
              <a:buClr>
                <a:schemeClr val="dk1"/>
              </a:buClr>
              <a:buSzPts val="2600"/>
              <a:buNone/>
            </a:pP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1835792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Creating an IL </a:t>
            </a:r>
            <a:r>
              <a:rPr lang="en-US" dirty="0" smtClean="0"/>
              <a:t>Environment</a:t>
            </a:r>
            <a:r>
              <a:rPr lang="en-US" sz="2800" dirty="0" smtClean="0"/>
              <a:t>, cont’d.</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838200"/>
            <a:ext cx="8382000" cy="525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marL="0" lvl="0" indent="0">
              <a:spcBef>
                <a:spcPts val="0"/>
              </a:spcBef>
              <a:buNone/>
            </a:pPr>
            <a:r>
              <a:rPr lang="en-US" dirty="0"/>
              <a:t>Establishing a physical/organizational environment that reflects our philosophy and the diversity of our movement by:</a:t>
            </a:r>
          </a:p>
          <a:p>
            <a:pPr indent="-365760">
              <a:spcBef>
                <a:spcPts val="0"/>
              </a:spcBef>
            </a:pPr>
            <a:r>
              <a:rPr lang="en-US" dirty="0"/>
              <a:t>Ensuring a fully accessible space and </a:t>
            </a:r>
            <a:r>
              <a:rPr lang="en-US" dirty="0" smtClean="0"/>
              <a:t>services.</a:t>
            </a:r>
            <a:endParaRPr lang="en-US" dirty="0"/>
          </a:p>
          <a:p>
            <a:pPr indent="-365760">
              <a:spcBef>
                <a:spcPts val="0"/>
              </a:spcBef>
            </a:pPr>
            <a:r>
              <a:rPr lang="en-US" dirty="0" smtClean="0"/>
              <a:t>Celebrating </a:t>
            </a:r>
            <a:r>
              <a:rPr lang="en-US" dirty="0"/>
              <a:t>our movement and pride through </a:t>
            </a:r>
            <a:r>
              <a:rPr lang="en-US" dirty="0" smtClean="0"/>
              <a:t>artwork.</a:t>
            </a:r>
            <a:endParaRPr lang="en-US" dirty="0"/>
          </a:p>
          <a:p>
            <a:pPr indent="-365760">
              <a:spcBef>
                <a:spcPts val="0"/>
              </a:spcBef>
            </a:pPr>
            <a:r>
              <a:rPr lang="en-US" dirty="0" smtClean="0"/>
              <a:t>Displaying images of diverse disabilities, races, ethnicities, and cultures which ensures everyone </a:t>
            </a:r>
            <a:r>
              <a:rPr lang="en-US" dirty="0"/>
              <a:t>feels welcome (and safe</a:t>
            </a:r>
            <a:r>
              <a:rPr lang="en-US" dirty="0" smtClean="0"/>
              <a:t>).</a:t>
            </a:r>
            <a:endParaRPr lang="en-US" dirty="0"/>
          </a:p>
          <a:p>
            <a:pPr indent="-365760">
              <a:spcBef>
                <a:spcPts val="0"/>
              </a:spcBef>
            </a:pPr>
            <a:r>
              <a:rPr lang="en-US" dirty="0" smtClean="0"/>
              <a:t>Ensuring </a:t>
            </a:r>
            <a:r>
              <a:rPr lang="en-US" dirty="0"/>
              <a:t>staff have </a:t>
            </a:r>
            <a:r>
              <a:rPr lang="en-US" dirty="0" smtClean="0"/>
              <a:t>disabilities </a:t>
            </a:r>
            <a:r>
              <a:rPr lang="en-US" dirty="0"/>
              <a:t>and </a:t>
            </a:r>
            <a:r>
              <a:rPr lang="en-US" dirty="0" smtClean="0"/>
              <a:t>other characteristics that are </a:t>
            </a:r>
            <a:r>
              <a:rPr lang="en-US" dirty="0"/>
              <a:t>representative of the community you </a:t>
            </a:r>
            <a:r>
              <a:rPr lang="en-US" dirty="0" smtClean="0"/>
              <a:t>serve.</a:t>
            </a:r>
            <a:endParaRPr lang="en-US" dirty="0"/>
          </a:p>
          <a:p>
            <a:pPr marL="0" marR="0" lvl="0" indent="0" algn="l" rtl="0">
              <a:spcBef>
                <a:spcPts val="0"/>
              </a:spcBef>
              <a:spcAft>
                <a:spcPts val="0"/>
              </a:spcAft>
              <a:buClr>
                <a:schemeClr val="dk1"/>
              </a:buClr>
              <a:buSzPts val="2600"/>
              <a:buNone/>
            </a:pP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59385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Creating an IL Community</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838200"/>
            <a:ext cx="8382000" cy="52578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CILs </a:t>
            </a:r>
            <a:r>
              <a:rPr lang="en-US" dirty="0"/>
              <a:t>are more </a:t>
            </a:r>
            <a:r>
              <a:rPr lang="en-US" dirty="0" smtClean="0"/>
              <a:t>than </a:t>
            </a:r>
            <a:r>
              <a:rPr lang="en-US" dirty="0"/>
              <a:t>service delivery centers.  </a:t>
            </a:r>
          </a:p>
          <a:p>
            <a:pPr marL="0" lvl="0" indent="0">
              <a:spcBef>
                <a:spcPts val="0"/>
              </a:spcBef>
              <a:buNone/>
            </a:pPr>
            <a:endParaRPr lang="en-US" dirty="0"/>
          </a:p>
          <a:p>
            <a:pPr marL="0" lvl="0" indent="0">
              <a:spcBef>
                <a:spcPts val="0"/>
              </a:spcBef>
              <a:buNone/>
            </a:pPr>
            <a:r>
              <a:rPr lang="en-US" dirty="0" smtClean="0"/>
              <a:t>Establish </a:t>
            </a:r>
            <a:r>
              <a:rPr lang="en-US" dirty="0"/>
              <a:t>welcoming community space with resources </a:t>
            </a:r>
            <a:r>
              <a:rPr lang="en-US" dirty="0" smtClean="0"/>
              <a:t>to ensures </a:t>
            </a:r>
            <a:r>
              <a:rPr lang="en-US" dirty="0"/>
              <a:t>that we can be community-building centers that promote the Independent Living and Disability Rights </a:t>
            </a:r>
            <a:r>
              <a:rPr lang="en-US" dirty="0" smtClean="0"/>
              <a:t>movements.</a:t>
            </a:r>
            <a:endParaRPr lang="en-US" dirty="0"/>
          </a:p>
          <a:p>
            <a:pPr marL="0" lvl="0" indent="0">
              <a:spcBef>
                <a:spcPts val="0"/>
              </a:spcBef>
              <a:buNone/>
            </a:pPr>
            <a:endParaRPr lang="en-US" dirty="0"/>
          </a:p>
          <a:p>
            <a:pPr marL="0" lvl="0" indent="0">
              <a:spcBef>
                <a:spcPts val="0"/>
              </a:spcBef>
              <a:buNone/>
            </a:pPr>
            <a:r>
              <a:rPr lang="en-US" dirty="0" smtClean="0"/>
              <a:t>Create </a:t>
            </a:r>
            <a:r>
              <a:rPr lang="en-US" dirty="0"/>
              <a:t>social opportunities </a:t>
            </a:r>
            <a:r>
              <a:rPr lang="en-US" dirty="0" smtClean="0"/>
              <a:t>to build </a:t>
            </a:r>
            <a:r>
              <a:rPr lang="en-US" dirty="0"/>
              <a:t>community.</a:t>
            </a:r>
          </a:p>
          <a:p>
            <a:pPr marL="0" lvl="0" indent="0">
              <a:spcBef>
                <a:spcPts val="0"/>
              </a:spcBef>
              <a:buNone/>
            </a:pPr>
            <a:endParaRPr lang="en-US" dirty="0"/>
          </a:p>
          <a:p>
            <a:pPr marL="0" lvl="0" indent="0">
              <a:spcBef>
                <a:spcPts val="0"/>
              </a:spcBef>
              <a:buNone/>
            </a:pPr>
            <a:r>
              <a:rPr lang="en-US" dirty="0" smtClean="0"/>
              <a:t>Include </a:t>
            </a:r>
            <a:r>
              <a:rPr lang="en-US" dirty="0"/>
              <a:t>opportunities for everyone – including people with the most significant disabilities – to participate in our systems advocacy </a:t>
            </a:r>
            <a:r>
              <a:rPr lang="en-US" dirty="0" smtClean="0"/>
              <a:t>and operationalize </a:t>
            </a:r>
            <a:r>
              <a:rPr lang="en-US" dirty="0"/>
              <a:t>our philosophy. </a:t>
            </a:r>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741340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76200" y="457200"/>
            <a:ext cx="8686800" cy="792162"/>
          </a:xfrm>
          <a:prstGeom prst="rect">
            <a:avLst/>
          </a:prstGeom>
          <a:noFill/>
          <a:ln>
            <a:noFill/>
          </a:ln>
        </p:spPr>
        <p:txBody>
          <a:bodyPr spcFirstLastPara="1" wrap="square" lIns="91425" tIns="45700" rIns="91425" bIns="45700" anchor="t" anchorCtr="0">
            <a:noAutofit/>
          </a:bodyPr>
          <a:lstStyle/>
          <a:p>
            <a:pPr lvl="0"/>
            <a:r>
              <a:rPr lang="en-US" dirty="0"/>
              <a:t>Combatting ableism, including internalized ableism, is critically important</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1905000"/>
            <a:ext cx="8305800" cy="39624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Ableism* </a:t>
            </a:r>
            <a:r>
              <a:rPr lang="en-US" dirty="0"/>
              <a:t>is pervasive and creeps into our consciousness in many different ways.</a:t>
            </a:r>
          </a:p>
          <a:p>
            <a:pPr marL="0" lvl="0" indent="0">
              <a:spcBef>
                <a:spcPts val="0"/>
              </a:spcBef>
              <a:buNone/>
            </a:pPr>
            <a:endParaRPr lang="en-US" dirty="0"/>
          </a:p>
          <a:p>
            <a:pPr marL="0" lvl="0" indent="0">
              <a:spcBef>
                <a:spcPts val="0"/>
              </a:spcBef>
              <a:buNone/>
            </a:pPr>
            <a:r>
              <a:rPr lang="en-US" dirty="0"/>
              <a:t>Keeping that in mind helps us combat ableism in every form</a:t>
            </a:r>
            <a:r>
              <a:rPr lang="en-US" dirty="0" smtClean="0"/>
              <a:t>.</a:t>
            </a:r>
          </a:p>
          <a:p>
            <a:pPr marL="0" lvl="0" indent="0">
              <a:spcBef>
                <a:spcPts val="0"/>
              </a:spcBef>
              <a:buNone/>
            </a:pPr>
            <a:endParaRPr lang="en-US" dirty="0"/>
          </a:p>
          <a:p>
            <a:pPr marL="0" lvl="0" indent="0">
              <a:spcBef>
                <a:spcPts val="0"/>
              </a:spcBef>
              <a:buNone/>
            </a:pPr>
            <a:r>
              <a:rPr lang="en-US" sz="1800" dirty="0" smtClean="0"/>
              <a:t>*Ableism: discrimination or prejudice against individuals with disabilities. </a:t>
            </a:r>
          </a:p>
          <a:p>
            <a:pPr marL="0" lvl="0" indent="0">
              <a:spcBef>
                <a:spcPts val="0"/>
              </a:spcBef>
              <a:buNone/>
            </a:pPr>
            <a:r>
              <a:rPr lang="en-US" sz="1800" dirty="0" smtClean="0"/>
              <a:t>~ Merriam-Webster</a:t>
            </a:r>
            <a:endParaRPr lang="en-US" sz="1800" dirty="0"/>
          </a:p>
          <a:p>
            <a:pPr marL="0" marR="0" lvl="0" indent="0" algn="l" rtl="0">
              <a:spcBef>
                <a:spcPts val="0"/>
              </a:spcBef>
              <a:spcAft>
                <a:spcPts val="0"/>
              </a:spcAft>
              <a:buClr>
                <a:schemeClr val="dk1"/>
              </a:buClr>
              <a:buSzPts val="2600"/>
              <a:buNone/>
            </a:pP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4451555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Creating a Seamless Service Delivery System</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1341120"/>
            <a:ext cx="8382000" cy="52578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Have </a:t>
            </a:r>
            <a:r>
              <a:rPr lang="en-US" dirty="0"/>
              <a:t>you ever experienced the social service run-around?</a:t>
            </a:r>
          </a:p>
          <a:p>
            <a:pPr marL="0" lvl="0" indent="0">
              <a:spcBef>
                <a:spcPts val="0"/>
              </a:spcBef>
              <a:buNone/>
            </a:pPr>
            <a:endParaRPr lang="en-US" sz="1000" dirty="0"/>
          </a:p>
          <a:p>
            <a:pPr marL="0" lvl="0" indent="0">
              <a:spcBef>
                <a:spcPts val="0"/>
              </a:spcBef>
              <a:buNone/>
            </a:pPr>
            <a:r>
              <a:rPr lang="en-US" dirty="0"/>
              <a:t>What was it like?</a:t>
            </a:r>
          </a:p>
          <a:p>
            <a:pPr marL="0" lvl="0" indent="0">
              <a:spcBef>
                <a:spcPts val="0"/>
              </a:spcBef>
              <a:buNone/>
            </a:pPr>
            <a:endParaRPr lang="en-US" sz="1000" dirty="0"/>
          </a:p>
          <a:p>
            <a:pPr marL="0" lvl="0" indent="0">
              <a:spcBef>
                <a:spcPts val="0"/>
              </a:spcBef>
              <a:buNone/>
            </a:pPr>
            <a:r>
              <a:rPr lang="en-US" dirty="0"/>
              <a:t>How did it make you feel?</a:t>
            </a:r>
          </a:p>
          <a:p>
            <a:pPr marL="0" marR="0" lvl="0" indent="0" algn="l" rtl="0">
              <a:spcBef>
                <a:spcPts val="0"/>
              </a:spcBef>
              <a:spcAft>
                <a:spcPts val="0"/>
              </a:spcAft>
              <a:buClr>
                <a:schemeClr val="dk1"/>
              </a:buClr>
              <a:buSzPts val="2600"/>
              <a:buNone/>
            </a:pP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793583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2179638"/>
            <a:ext cx="86868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i="1" u="none" strike="noStrike" cap="none" dirty="0" smtClean="0">
                <a:solidFill>
                  <a:schemeClr val="accent2"/>
                </a:solidFill>
                <a:effectLst/>
                <a:ea typeface="Nunito"/>
                <a:cs typeface="Nunito"/>
                <a:sym typeface="Nunito"/>
              </a:rPr>
              <a:t>IL History </a:t>
            </a:r>
            <a:r>
              <a:rPr lang="en-US" sz="2800" i="1" u="none" strike="noStrike" cap="none" dirty="0">
                <a:solidFill>
                  <a:schemeClr val="accent2"/>
                </a:solidFill>
                <a:effectLst/>
                <a:ea typeface="Nunito"/>
                <a:cs typeface="Nunito"/>
                <a:sym typeface="Nunito"/>
              </a:rPr>
              <a:t>&amp; Philosophy and </a:t>
            </a:r>
            <a:br>
              <a:rPr lang="en-US" sz="2800" i="1" u="none" strike="noStrike" cap="none" dirty="0">
                <a:solidFill>
                  <a:schemeClr val="accent2"/>
                </a:solidFill>
                <a:effectLst/>
                <a:ea typeface="Nunito"/>
                <a:cs typeface="Nunito"/>
                <a:sym typeface="Nunito"/>
              </a:rPr>
            </a:br>
            <a:r>
              <a:rPr lang="en-US" sz="2800" i="1" u="none" strike="noStrike" cap="none" dirty="0">
                <a:solidFill>
                  <a:schemeClr val="accent2"/>
                </a:solidFill>
                <a:effectLst/>
                <a:ea typeface="Nunito"/>
                <a:cs typeface="Nunito"/>
                <a:sym typeface="Nunito"/>
              </a:rPr>
              <a:t>Impact on Core Services</a:t>
            </a:r>
            <a:r>
              <a:rPr lang="en-US" sz="2800" i="0" u="none" strike="noStrike" cap="none" dirty="0">
                <a:solidFill>
                  <a:schemeClr val="accent2"/>
                </a:solidFill>
                <a:effectLst/>
                <a:ea typeface="Nunito"/>
                <a:cs typeface="Nunito"/>
                <a:sym typeface="Nunito"/>
              </a:rPr>
              <a:t/>
            </a:r>
            <a:br>
              <a:rPr lang="en-US" sz="2800" i="0" u="none" strike="noStrike" cap="none" dirty="0">
                <a:solidFill>
                  <a:schemeClr val="accent2"/>
                </a:solidFill>
                <a:effectLst/>
                <a:ea typeface="Nunito"/>
                <a:cs typeface="Nunito"/>
                <a:sym typeface="Nunito"/>
              </a:rPr>
            </a:br>
            <a:r>
              <a:rPr lang="en-US" sz="2800" i="0" u="none" strike="noStrike" cap="none" dirty="0">
                <a:solidFill>
                  <a:schemeClr val="accent2"/>
                </a:solidFill>
                <a:effectLst/>
                <a:ea typeface="Nunito"/>
                <a:cs typeface="Nunito"/>
                <a:sym typeface="Nunito"/>
              </a:rPr>
              <a:t/>
            </a:r>
            <a:br>
              <a:rPr lang="en-US" sz="2800" i="0" u="none" strike="noStrike" cap="none" dirty="0">
                <a:solidFill>
                  <a:schemeClr val="accent2"/>
                </a:solidFill>
                <a:effectLst/>
                <a:ea typeface="Nunito"/>
                <a:cs typeface="Nunito"/>
                <a:sym typeface="Nunito"/>
              </a:rPr>
            </a:br>
            <a:r>
              <a:rPr lang="en-US" sz="2800" i="0" u="none" strike="noStrike" cap="none" dirty="0">
                <a:solidFill>
                  <a:schemeClr val="accent2"/>
                </a:solidFill>
                <a:effectLst/>
                <a:ea typeface="Nunito"/>
                <a:cs typeface="Nunito"/>
                <a:sym typeface="Nunito"/>
              </a:rPr>
              <a:t>Bruce </a:t>
            </a:r>
            <a:r>
              <a:rPr lang="en-US" sz="2800" i="0" u="none" strike="noStrike" cap="none" dirty="0" smtClean="0">
                <a:solidFill>
                  <a:schemeClr val="accent2"/>
                </a:solidFill>
                <a:effectLst/>
                <a:ea typeface="Nunito"/>
                <a:cs typeface="Nunito"/>
                <a:sym typeface="Nunito"/>
              </a:rPr>
              <a:t>Darling</a:t>
            </a:r>
            <a:br>
              <a:rPr lang="en-US" sz="2800" i="0" u="none" strike="noStrike" cap="none" dirty="0" smtClean="0">
                <a:solidFill>
                  <a:schemeClr val="accent2"/>
                </a:solidFill>
                <a:effectLst/>
                <a:ea typeface="Nunito"/>
                <a:cs typeface="Nunito"/>
                <a:sym typeface="Nunito"/>
              </a:rPr>
            </a:br>
            <a:endParaRPr sz="2800" i="0" u="none" strike="noStrike" cap="none" dirty="0">
              <a:solidFill>
                <a:schemeClr val="accent2"/>
              </a:solidFill>
              <a:effectLst/>
              <a:ea typeface="Nunito"/>
              <a:cs typeface="Nunito"/>
              <a:sym typeface="Nunito"/>
            </a:endParaRPr>
          </a:p>
        </p:txBody>
      </p:sp>
    </p:spTree>
    <p:extLst>
      <p:ext uri="{BB962C8B-B14F-4D97-AF65-F5344CB8AC3E}">
        <p14:creationId xmlns:p14="http://schemas.microsoft.com/office/powerpoint/2010/main" val="240865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Creating a Seamless Service Delivery </a:t>
            </a:r>
            <a:r>
              <a:rPr lang="en-US" dirty="0" smtClean="0"/>
              <a:t>System</a:t>
            </a:r>
            <a:r>
              <a:rPr lang="en-US" sz="2800" dirty="0" smtClean="0"/>
              <a:t>, cont’d.</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1435608"/>
            <a:ext cx="8686800" cy="4233672"/>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We </a:t>
            </a:r>
            <a:r>
              <a:rPr lang="en-US" dirty="0"/>
              <a:t>don’t want our consumers to have these frustrating experiences at our centers! Instead, we need to be thinking, “how easy can we make this?”</a:t>
            </a:r>
          </a:p>
          <a:p>
            <a:pPr marL="0" marR="0" lvl="0" indent="0" algn="l" rtl="0">
              <a:spcBef>
                <a:spcPts val="0"/>
              </a:spcBef>
              <a:spcAft>
                <a:spcPts val="0"/>
              </a:spcAft>
              <a:buClr>
                <a:schemeClr val="dk1"/>
              </a:buClr>
              <a:buSzPts val="2600"/>
              <a:buNone/>
            </a:pP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7169012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Creating a Seamless Service Delivery </a:t>
            </a:r>
            <a:r>
              <a:rPr lang="en-US" dirty="0" smtClean="0"/>
              <a:t>System</a:t>
            </a:r>
            <a:r>
              <a:rPr lang="en-US" sz="2800" dirty="0" smtClean="0"/>
              <a:t>, cont’d. 2</a:t>
            </a:r>
            <a:endParaRPr sz="2400" b="1" i="0" u="none" strike="noStrike" cap="none" dirty="0">
              <a:solidFill>
                <a:schemeClr val="accent2"/>
              </a:solidFill>
              <a:latin typeface="Nunito"/>
              <a:ea typeface="Nunito"/>
              <a:cs typeface="Nunito"/>
              <a:sym typeface="Nunito"/>
            </a:endParaRPr>
          </a:p>
        </p:txBody>
      </p:sp>
      <p:sp>
        <p:nvSpPr>
          <p:cNvPr id="137" name="Shape 137"/>
          <p:cNvSpPr txBox="1">
            <a:spLocks noGrp="1"/>
          </p:cNvSpPr>
          <p:nvPr>
            <p:ph type="body" idx="1"/>
          </p:nvPr>
        </p:nvSpPr>
        <p:spPr>
          <a:xfrm>
            <a:off x="381000" y="1307592"/>
            <a:ext cx="8686800" cy="4788408"/>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CILs </a:t>
            </a:r>
            <a:r>
              <a:rPr lang="en-US" dirty="0"/>
              <a:t>can do a great deal to address how services we provide can operationalize our philosophy and be as seamless as possible. </a:t>
            </a:r>
            <a:endParaRPr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85841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Wise Words to Live By</a:t>
            </a:r>
            <a:endParaRPr sz="32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066800"/>
            <a:ext cx="8534400" cy="5029200"/>
          </a:xfrm>
          <a:prstGeom prst="rect">
            <a:avLst/>
          </a:prstGeom>
          <a:noFill/>
          <a:ln>
            <a:noFill/>
          </a:ln>
        </p:spPr>
        <p:txBody>
          <a:bodyPr spcFirstLastPara="1" wrap="square" lIns="91425" tIns="45700" rIns="91425" bIns="45700" anchor="t" anchorCtr="0">
            <a:noAutofit/>
          </a:bodyPr>
          <a:lstStyle/>
          <a:p>
            <a:pPr marL="0" lvl="0" indent="0" algn="ctr">
              <a:spcBef>
                <a:spcPts val="0"/>
              </a:spcBef>
              <a:buNone/>
            </a:pPr>
            <a:endParaRPr lang="en-US" sz="4000" dirty="0"/>
          </a:p>
          <a:p>
            <a:pPr marL="0" lvl="0" indent="0" algn="ctr">
              <a:spcBef>
                <a:spcPts val="0"/>
              </a:spcBef>
              <a:buNone/>
            </a:pPr>
            <a:r>
              <a:rPr lang="en-US" sz="4000" dirty="0"/>
              <a:t>They may not remember </a:t>
            </a:r>
          </a:p>
          <a:p>
            <a:pPr marL="0" lvl="0" indent="0" algn="ctr">
              <a:spcBef>
                <a:spcPts val="0"/>
              </a:spcBef>
              <a:buNone/>
            </a:pPr>
            <a:r>
              <a:rPr lang="en-US" sz="4000" dirty="0"/>
              <a:t>what you said, </a:t>
            </a:r>
          </a:p>
          <a:p>
            <a:pPr marL="0" lvl="0" indent="0" algn="ctr">
              <a:spcBef>
                <a:spcPts val="0"/>
              </a:spcBef>
              <a:buNone/>
            </a:pPr>
            <a:r>
              <a:rPr lang="en-US" sz="4000" dirty="0"/>
              <a:t>but they will remember </a:t>
            </a:r>
          </a:p>
          <a:p>
            <a:pPr marL="0" lvl="0" indent="0" algn="ctr">
              <a:spcBef>
                <a:spcPts val="0"/>
              </a:spcBef>
              <a:buNone/>
            </a:pPr>
            <a:r>
              <a:rPr lang="en-US" sz="4000" dirty="0"/>
              <a:t>how you made them feel.</a:t>
            </a:r>
          </a:p>
          <a:p>
            <a:pPr marL="0" lvl="0" indent="0" algn="ctr">
              <a:spcBef>
                <a:spcPts val="0"/>
              </a:spcBef>
              <a:buNone/>
            </a:pPr>
            <a:r>
              <a:rPr lang="en-US" dirty="0"/>
              <a:t> </a:t>
            </a:r>
          </a:p>
          <a:p>
            <a:pPr marL="0" marR="0" lvl="0" indent="0" algn="ctr" rtl="0">
              <a:spcBef>
                <a:spcPts val="0"/>
              </a:spcBef>
              <a:spcAft>
                <a:spcPts val="0"/>
              </a:spcAft>
              <a:buClr>
                <a:schemeClr val="dk1"/>
              </a:buClr>
              <a:buSzPts val="2600"/>
              <a:buNone/>
            </a:pPr>
            <a:endParaRPr dirty="0"/>
          </a:p>
          <a:p>
            <a:pPr marL="342900" marR="0" lvl="0" indent="-177800" algn="ctr"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929835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History &amp; Philosophy Resources</a:t>
            </a:r>
            <a:endParaRPr lang="en-US" dirty="0"/>
          </a:p>
        </p:txBody>
      </p:sp>
      <p:sp>
        <p:nvSpPr>
          <p:cNvPr id="3" name="Content Placeholder 2"/>
          <p:cNvSpPr>
            <a:spLocks noGrp="1"/>
          </p:cNvSpPr>
          <p:nvPr>
            <p:ph idx="1"/>
          </p:nvPr>
        </p:nvSpPr>
        <p:spPr/>
        <p:txBody>
          <a:bodyPr/>
          <a:lstStyle/>
          <a:p>
            <a:r>
              <a:rPr lang="en-US" dirty="0" smtClean="0"/>
              <a:t>Creating Disability Culture in CILs (</a:t>
            </a:r>
            <a:r>
              <a:rPr lang="en-US" dirty="0"/>
              <a:t>recorded webinar) - </a:t>
            </a:r>
            <a:r>
              <a:rPr lang="en-US" dirty="0">
                <a:hlinkClick r:id="rId2"/>
              </a:rPr>
              <a:t>http://</a:t>
            </a:r>
            <a:r>
              <a:rPr lang="en-US" dirty="0" smtClean="0">
                <a:hlinkClick r:id="rId2"/>
              </a:rPr>
              <a:t>www.ilru.org/training/creating-disability-culture-centers-for-independent-living</a:t>
            </a:r>
            <a:r>
              <a:rPr lang="en-US" dirty="0" smtClean="0"/>
              <a:t> </a:t>
            </a:r>
          </a:p>
          <a:p>
            <a:r>
              <a:rPr lang="en-US" dirty="0" smtClean="0"/>
              <a:t>IL History and Philosophy: Orientation for IL Staff (4 </a:t>
            </a:r>
            <a:r>
              <a:rPr lang="en-US" dirty="0"/>
              <a:t>recorded modules) - </a:t>
            </a:r>
            <a:r>
              <a:rPr lang="en-US" dirty="0">
                <a:hlinkClick r:id="rId3"/>
              </a:rPr>
              <a:t>http://</a:t>
            </a:r>
            <a:r>
              <a:rPr lang="en-US" dirty="0" smtClean="0">
                <a:hlinkClick r:id="rId3"/>
              </a:rPr>
              <a:t>www.ilru.org/il-history-and-philosophy-orientation-for-il-staff</a:t>
            </a:r>
            <a:r>
              <a:rPr lang="en-US" dirty="0" smtClean="0"/>
              <a:t> </a:t>
            </a:r>
          </a:p>
          <a:p>
            <a:r>
              <a:rPr lang="en-US" dirty="0" smtClean="0"/>
              <a:t>History of Independent Living (</a:t>
            </a:r>
            <a:r>
              <a:rPr lang="en-US" dirty="0" err="1" smtClean="0"/>
              <a:t>RapidCourse</a:t>
            </a:r>
            <a:r>
              <a:rPr lang="en-US" dirty="0"/>
              <a:t> tutorial) - </a:t>
            </a:r>
            <a:r>
              <a:rPr lang="en-US" dirty="0">
                <a:hlinkClick r:id="rId4"/>
              </a:rPr>
              <a:t>http://</a:t>
            </a:r>
            <a:r>
              <a:rPr lang="en-US" dirty="0" smtClean="0">
                <a:hlinkClick r:id="rId4"/>
              </a:rPr>
              <a:t>www.ilru.org/training/foundations-independent-living-series</a:t>
            </a:r>
            <a:r>
              <a:rPr lang="en-US" dirty="0" smtClean="0"/>
              <a:t> </a:t>
            </a:r>
            <a:endParaRPr lang="en-US" dirty="0"/>
          </a:p>
        </p:txBody>
      </p:sp>
    </p:spTree>
    <p:extLst>
      <p:ext uri="{BB962C8B-B14F-4D97-AF65-F5344CB8AC3E}">
        <p14:creationId xmlns:p14="http://schemas.microsoft.com/office/powerpoint/2010/main" val="2714375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382000"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number </a:t>
            </a:r>
            <a:r>
              <a:rPr lang="en-US" dirty="0" smtClean="0"/>
              <a:t>90ILTA0001. </a:t>
            </a:r>
            <a:r>
              <a:rPr lang="en-US" dirty="0"/>
              <a:t>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extLst>
      <p:ext uri="{BB962C8B-B14F-4D97-AF65-F5344CB8AC3E}">
        <p14:creationId xmlns:p14="http://schemas.microsoft.com/office/powerpoint/2010/main" val="1105333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First a Word About Language…</a:t>
            </a:r>
          </a:p>
        </p:txBody>
      </p:sp>
      <p:sp>
        <p:nvSpPr>
          <p:cNvPr id="80" name="Shape 80"/>
          <p:cNvSpPr txBox="1">
            <a:spLocks noGrp="1"/>
          </p:cNvSpPr>
          <p:nvPr>
            <p:ph type="body" idx="1"/>
          </p:nvPr>
        </p:nvSpPr>
        <p:spPr>
          <a:xfrm>
            <a:off x="381000" y="838200"/>
            <a:ext cx="8382000" cy="5257800"/>
          </a:xfrm>
          <a:prstGeom prst="rect">
            <a:avLst/>
          </a:prstGeom>
          <a:noFill/>
          <a:ln>
            <a:noFill/>
          </a:ln>
        </p:spPr>
        <p:txBody>
          <a:bodyPr spcFirstLastPara="1" wrap="square" lIns="91425" tIns="45700" rIns="91425" bIns="45700" anchor="t" anchorCtr="0">
            <a:noAutofit/>
          </a:bodyPr>
          <a:lstStyle/>
          <a:p>
            <a:pPr indent="-457200">
              <a:spcBef>
                <a:spcPts val="0"/>
              </a:spcBef>
            </a:pPr>
            <a:endParaRPr lang="en-US" dirty="0"/>
          </a:p>
          <a:p>
            <a:pPr indent="-365760">
              <a:spcBef>
                <a:spcPts val="0"/>
              </a:spcBef>
            </a:pPr>
            <a:r>
              <a:rPr lang="en-US" dirty="0"/>
              <a:t>Person First and Identity First </a:t>
            </a:r>
            <a:r>
              <a:rPr lang="en-US" dirty="0" smtClean="0"/>
              <a:t>Language—Both </a:t>
            </a:r>
            <a:r>
              <a:rPr lang="en-US" dirty="0"/>
              <a:t>are acceptable within the Disability </a:t>
            </a:r>
            <a:r>
              <a:rPr lang="en-US" dirty="0" smtClean="0"/>
              <a:t>Community. We </a:t>
            </a:r>
            <a:r>
              <a:rPr lang="en-US" dirty="0"/>
              <a:t>will use a combination of both</a:t>
            </a:r>
            <a:r>
              <a:rPr lang="en-US" dirty="0" smtClean="0"/>
              <a:t>.</a:t>
            </a:r>
          </a:p>
          <a:p>
            <a:pPr indent="-365760">
              <a:spcBef>
                <a:spcPts val="0"/>
              </a:spcBef>
            </a:pPr>
            <a:r>
              <a:rPr lang="en-US" dirty="0" smtClean="0"/>
              <a:t>“Special Needs” is not approved by the Disability Community.</a:t>
            </a:r>
          </a:p>
          <a:p>
            <a:pPr indent="-365760">
              <a:spcBef>
                <a:spcPts val="0"/>
              </a:spcBef>
            </a:pPr>
            <a:r>
              <a:rPr lang="en-US" dirty="0" smtClean="0"/>
              <a:t>Don't use Euphemisms! </a:t>
            </a:r>
            <a:endParaRPr lang="en-US" dirty="0"/>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48858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Social Context for the Independent Living Movement</a:t>
            </a:r>
          </a:p>
        </p:txBody>
      </p:sp>
      <p:sp>
        <p:nvSpPr>
          <p:cNvPr id="80" name="Shape 80"/>
          <p:cNvSpPr txBox="1">
            <a:spLocks noGrp="1"/>
          </p:cNvSpPr>
          <p:nvPr>
            <p:ph type="body" idx="1"/>
          </p:nvPr>
        </p:nvSpPr>
        <p:spPr>
          <a:xfrm>
            <a:off x="381000" y="1371600"/>
            <a:ext cx="8305800" cy="47244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The </a:t>
            </a:r>
            <a:r>
              <a:rPr lang="en-US" dirty="0"/>
              <a:t>history of the independent living movement and its driving philosophy also have much in common with other political and social movements that flourished the late 1960s and early 1970s.</a:t>
            </a:r>
          </a:p>
          <a:p>
            <a:pPr indent="-457200">
              <a:spcBef>
                <a:spcPts val="0"/>
              </a:spcBef>
            </a:pPr>
            <a:r>
              <a:rPr lang="en-US" dirty="0"/>
              <a:t>Civil Rights</a:t>
            </a:r>
          </a:p>
          <a:p>
            <a:pPr indent="-457200">
              <a:spcBef>
                <a:spcPts val="0"/>
              </a:spcBef>
            </a:pPr>
            <a:r>
              <a:rPr lang="en-US" dirty="0"/>
              <a:t>Deinstitutionalization </a:t>
            </a:r>
          </a:p>
          <a:p>
            <a:pPr indent="-457200">
              <a:spcBef>
                <a:spcPts val="0"/>
              </a:spcBef>
            </a:pPr>
            <a:r>
              <a:rPr lang="en-US" dirty="0" err="1"/>
              <a:t>Demedicalization</a:t>
            </a:r>
            <a:endParaRPr lang="en-US" dirty="0"/>
          </a:p>
          <a:p>
            <a:pPr indent="-457200">
              <a:spcBef>
                <a:spcPts val="0"/>
              </a:spcBef>
            </a:pPr>
            <a:r>
              <a:rPr lang="en-US" dirty="0"/>
              <a:t>Self-Help</a:t>
            </a:r>
          </a:p>
          <a:p>
            <a:pPr indent="-457200">
              <a:spcBef>
                <a:spcPts val="0"/>
              </a:spcBef>
            </a:pPr>
            <a:r>
              <a:rPr lang="en-US" dirty="0"/>
              <a:t>Consumerism</a:t>
            </a:r>
          </a:p>
        </p:txBody>
      </p:sp>
    </p:spTree>
    <p:extLst>
      <p:ext uri="{BB962C8B-B14F-4D97-AF65-F5344CB8AC3E}">
        <p14:creationId xmlns:p14="http://schemas.microsoft.com/office/powerpoint/2010/main" val="1629986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Early Leaders of the Independent Living Movement</a:t>
            </a:r>
          </a:p>
        </p:txBody>
      </p:sp>
      <p:sp>
        <p:nvSpPr>
          <p:cNvPr id="80" name="Shape 80"/>
          <p:cNvSpPr txBox="1">
            <a:spLocks noGrp="1"/>
          </p:cNvSpPr>
          <p:nvPr>
            <p:ph type="body" idx="1"/>
          </p:nvPr>
        </p:nvSpPr>
        <p:spPr>
          <a:xfrm>
            <a:off x="381000" y="1295400"/>
            <a:ext cx="8382000" cy="3810000"/>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smtClean="0"/>
              <a:t>Ed </a:t>
            </a:r>
            <a:r>
              <a:rPr lang="en-US" dirty="0"/>
              <a:t>Roberts – Berkley, California</a:t>
            </a:r>
          </a:p>
          <a:p>
            <a:pPr marL="0" indent="0">
              <a:spcBef>
                <a:spcPts val="0"/>
              </a:spcBef>
              <a:buNone/>
            </a:pPr>
            <a:r>
              <a:rPr lang="en-US" dirty="0" smtClean="0"/>
              <a:t>Wade </a:t>
            </a:r>
            <a:r>
              <a:rPr lang="en-US" dirty="0"/>
              <a:t>Blank – Denver, Colorado</a:t>
            </a:r>
          </a:p>
          <a:p>
            <a:pPr marL="0" lvl="0" indent="0">
              <a:spcBef>
                <a:spcPts val="0"/>
              </a:spcBef>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272058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lvl="0"/>
            <a:r>
              <a:rPr lang="en-US" dirty="0"/>
              <a:t>Independent Living Paradigm </a:t>
            </a:r>
          </a:p>
        </p:txBody>
      </p:sp>
      <p:sp>
        <p:nvSpPr>
          <p:cNvPr id="80" name="Shape 80"/>
          <p:cNvSpPr txBox="1">
            <a:spLocks noGrp="1"/>
          </p:cNvSpPr>
          <p:nvPr>
            <p:ph type="body" idx="1"/>
          </p:nvPr>
        </p:nvSpPr>
        <p:spPr>
          <a:xfrm>
            <a:off x="381000" y="1066800"/>
            <a:ext cx="8305800" cy="50292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The </a:t>
            </a:r>
            <a:r>
              <a:rPr lang="en-US" dirty="0"/>
              <a:t>Independent Living Movement introduced a new paradigm - the Independent Living, Disability Rights, Culture and Pride Paradigm – which significantly differed from the Medical, </a:t>
            </a:r>
            <a:r>
              <a:rPr lang="en-US" dirty="0" smtClean="0"/>
              <a:t>Rehabilitation, </a:t>
            </a:r>
            <a:r>
              <a:rPr lang="en-US" dirty="0"/>
              <a:t>and Charity </a:t>
            </a:r>
            <a:r>
              <a:rPr lang="en-US" dirty="0" smtClean="0"/>
              <a:t>Paradigms.</a:t>
            </a:r>
            <a:endParaRPr lang="en-US" dirty="0"/>
          </a:p>
          <a:p>
            <a:pPr marL="0" marR="0" lvl="0" indent="0" algn="l" rtl="0">
              <a:spcBef>
                <a:spcPts val="0"/>
              </a:spcBef>
              <a:spcAft>
                <a:spcPts val="0"/>
              </a:spcAft>
              <a:buClr>
                <a:schemeClr val="dk1"/>
              </a:buClr>
              <a:buSzPts val="2600"/>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111049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Paradigms</a:t>
            </a:r>
          </a:p>
        </p:txBody>
      </p:sp>
      <p:sp>
        <p:nvSpPr>
          <p:cNvPr id="80" name="Shape 80"/>
          <p:cNvSpPr txBox="1">
            <a:spLocks noGrp="1"/>
          </p:cNvSpPr>
          <p:nvPr>
            <p:ph type="body" idx="1"/>
          </p:nvPr>
        </p:nvSpPr>
        <p:spPr>
          <a:xfrm>
            <a:off x="381000" y="1322363"/>
            <a:ext cx="83820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Definition of the </a:t>
            </a:r>
            <a:r>
              <a:rPr lang="en-US" b="1" dirty="0" smtClean="0"/>
              <a:t>Problem</a:t>
            </a:r>
            <a:endParaRPr lang="en-US" dirty="0"/>
          </a:p>
          <a:p>
            <a:pPr marL="0" lvl="0" indent="0">
              <a:spcBef>
                <a:spcPts val="0"/>
              </a:spcBef>
              <a:buNone/>
            </a:pPr>
            <a:endParaRPr lang="en-US" dirty="0" smtClean="0"/>
          </a:p>
          <a:p>
            <a:pPr marL="0" lvl="0" indent="0">
              <a:spcBef>
                <a:spcPts val="0"/>
              </a:spcBef>
              <a:buNone/>
            </a:pPr>
            <a:r>
              <a:rPr lang="en-US" dirty="0" smtClean="0"/>
              <a:t>Medical </a:t>
            </a:r>
            <a:r>
              <a:rPr lang="en-US" dirty="0"/>
              <a:t>Model:</a:t>
            </a:r>
          </a:p>
          <a:p>
            <a:pPr marL="0" lvl="0" indent="0">
              <a:spcBef>
                <a:spcPts val="0"/>
              </a:spcBef>
              <a:buNone/>
            </a:pPr>
            <a:r>
              <a:rPr lang="en-US" dirty="0"/>
              <a:t>Impairment (physical or mental); lack of vocational, political or social skills; lack of education or socio-economic status</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Dependence on professionals, family and others; hostile attitudes and environments; lack of legal protection and recognition of inherent worth of people with disabilities</a:t>
            </a:r>
          </a:p>
          <a:p>
            <a:pPr marL="0" marR="0" lvl="0" indent="0" algn="l" rtl="0">
              <a:spcBef>
                <a:spcPts val="520"/>
              </a:spcBef>
              <a:spcAft>
                <a:spcPts val="0"/>
              </a:spcAft>
              <a:buClr>
                <a:schemeClr val="dk1"/>
              </a:buClr>
              <a:buSzPts val="2600"/>
              <a:buFont typeface="Tahoma"/>
              <a:buNone/>
            </a:pPr>
            <a:endParaRPr sz="2600" b="0" i="0" u="none" strike="noStrike" cap="none" dirty="0">
              <a:solidFill>
                <a:srgbClr val="000000"/>
              </a:solidFill>
              <a:latin typeface="Times New Roman"/>
              <a:ea typeface="Times New Roman"/>
              <a:cs typeface="Times New Roman"/>
              <a:sym typeface="Times New Roman"/>
            </a:endParaRPr>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061726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Comparing the Medical Model and Independent Living </a:t>
            </a:r>
            <a:r>
              <a:rPr lang="en-US" dirty="0" smtClean="0"/>
              <a:t>Paradigms</a:t>
            </a:r>
            <a:r>
              <a:rPr lang="en-US" sz="2800" dirty="0" smtClean="0"/>
              <a:t>, cont</a:t>
            </a:r>
            <a:r>
              <a:rPr lang="en-US" sz="2400" dirty="0" smtClean="0"/>
              <a:t>’d.</a:t>
            </a:r>
            <a:endParaRPr lang="en-US" dirty="0"/>
          </a:p>
        </p:txBody>
      </p:sp>
      <p:sp>
        <p:nvSpPr>
          <p:cNvPr id="80" name="Shape 80"/>
          <p:cNvSpPr txBox="1">
            <a:spLocks noGrp="1"/>
          </p:cNvSpPr>
          <p:nvPr>
            <p:ph type="body" idx="1"/>
          </p:nvPr>
        </p:nvSpPr>
        <p:spPr>
          <a:xfrm>
            <a:off x="381000" y="1322363"/>
            <a:ext cx="8686800" cy="4773637"/>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Locus of the Problem</a:t>
            </a:r>
          </a:p>
          <a:p>
            <a:pPr marL="0" lvl="0" indent="0">
              <a:spcBef>
                <a:spcPts val="0"/>
              </a:spcBef>
              <a:buNone/>
            </a:pPr>
            <a:endParaRPr lang="en-US" dirty="0"/>
          </a:p>
          <a:p>
            <a:pPr marL="0" lvl="0" indent="0">
              <a:spcBef>
                <a:spcPts val="0"/>
              </a:spcBef>
              <a:buNone/>
            </a:pPr>
            <a:r>
              <a:rPr lang="en-US" dirty="0"/>
              <a:t>Medical Model:</a:t>
            </a:r>
          </a:p>
          <a:p>
            <a:pPr marL="0" lvl="0" indent="0">
              <a:spcBef>
                <a:spcPts val="0"/>
              </a:spcBef>
              <a:buNone/>
            </a:pPr>
            <a:r>
              <a:rPr lang="en-US" dirty="0"/>
              <a:t>In the Individual with a Disability</a:t>
            </a:r>
          </a:p>
          <a:p>
            <a:pPr marL="0" lvl="0" indent="0">
              <a:spcBef>
                <a:spcPts val="0"/>
              </a:spcBef>
              <a:buNone/>
            </a:pPr>
            <a:r>
              <a:rPr lang="en-US" dirty="0"/>
              <a:t>(the individual is “broken” or “sick” and needs to be “fixed” or “cured”)</a:t>
            </a:r>
          </a:p>
          <a:p>
            <a:pPr marL="0" lvl="0" indent="0">
              <a:spcBef>
                <a:spcPts val="0"/>
              </a:spcBef>
              <a:buNone/>
            </a:pPr>
            <a:endParaRPr lang="en-US" dirty="0"/>
          </a:p>
          <a:p>
            <a:pPr marL="0" lvl="0" indent="0">
              <a:spcBef>
                <a:spcPts val="0"/>
              </a:spcBef>
              <a:buNone/>
            </a:pPr>
            <a:r>
              <a:rPr lang="en-US" dirty="0"/>
              <a:t>Independent Living Model:</a:t>
            </a:r>
          </a:p>
          <a:p>
            <a:pPr marL="0" lvl="0" indent="0">
              <a:spcBef>
                <a:spcPts val="0"/>
              </a:spcBef>
              <a:buNone/>
            </a:pPr>
            <a:r>
              <a:rPr lang="en-US" dirty="0"/>
              <a:t>In the environment (physical, socio-economic, political, cultural); in the medical, rehabilitation, service delivery, and charity processes</a:t>
            </a:r>
          </a:p>
        </p:txBody>
      </p:sp>
    </p:spTree>
    <p:extLst>
      <p:ext uri="{BB962C8B-B14F-4D97-AF65-F5344CB8AC3E}">
        <p14:creationId xmlns:p14="http://schemas.microsoft.com/office/powerpoint/2010/main" val="1420802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19038</TotalTime>
  <Words>2080</Words>
  <Application>Microsoft Office PowerPoint</Application>
  <PresentationFormat>On-screen Show (4:3)</PresentationFormat>
  <Paragraphs>210</Paragraphs>
  <Slides>34</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Rounded MT Bold</vt:lpstr>
      <vt:lpstr>Nunito</vt:lpstr>
      <vt:lpstr>Tahoma</vt:lpstr>
      <vt:lpstr>Times New Roman</vt:lpstr>
      <vt:lpstr>Default Design</vt:lpstr>
      <vt:lpstr>Independent Living Research Utilization</vt:lpstr>
      <vt:lpstr>Get to the Core of It:  Integrating CIL Core Services for a  Holistic Consumer Experience  Connecting IL Philosophy and  Seamless Consumer-Driven Service Delivery  Presenters: Bruce Darling Kimberly Tissot  May 1, 2018 Tempe, AZ      </vt:lpstr>
      <vt:lpstr>IL History &amp; Philosophy and  Impact on Core Services  Bruce Darling </vt:lpstr>
      <vt:lpstr>First a Word About Language…</vt:lpstr>
      <vt:lpstr>Social Context for the Independent Living Movement</vt:lpstr>
      <vt:lpstr>Early Leaders of the Independent Living Movement</vt:lpstr>
      <vt:lpstr>Independent Living Paradigm </vt:lpstr>
      <vt:lpstr>Comparing the Medical Model and Independent Living Paradigms</vt:lpstr>
      <vt:lpstr>Comparing the Medical Model and Independent Living Paradigms, cont’d.</vt:lpstr>
      <vt:lpstr>Comparing the Medical Model and Independent Living Paradigms, cont’d. 2</vt:lpstr>
      <vt:lpstr>Comparing the Medical Model and Independent Living Paradigms, cont’d. 3</vt:lpstr>
      <vt:lpstr>Comparing the Medical Model and Independent Living Paradigms, cont’d. 4</vt:lpstr>
      <vt:lpstr>Comparing the Medical Model and Independent Living Paradigms, cont’d. 5</vt:lpstr>
      <vt:lpstr>The Core IL Services were established to operationalize this Paradigm Shift </vt:lpstr>
      <vt:lpstr>How CILs are Unique  Kimberly Tissot</vt:lpstr>
      <vt:lpstr>How are CILs Unique? </vt:lpstr>
      <vt:lpstr>What’s not considered consumer driven?  </vt:lpstr>
      <vt:lpstr>Creating an IL Environment and Seamless,  Consumer-Directed Services  Bruce Darling &amp; Kimberly Tissot</vt:lpstr>
      <vt:lpstr>IL Principles </vt:lpstr>
      <vt:lpstr>IL Principles, cont’d. </vt:lpstr>
      <vt:lpstr>IL Principles, cont’d. 2</vt:lpstr>
      <vt:lpstr>Ideas CILs Should Live By</vt:lpstr>
      <vt:lpstr>Ideas CILs Should Live By, cont’d.</vt:lpstr>
      <vt:lpstr>Stay Focused on IL </vt:lpstr>
      <vt:lpstr>Creating an IL Environment</vt:lpstr>
      <vt:lpstr>Creating an IL Environment, cont’d.</vt:lpstr>
      <vt:lpstr>Creating an IL Community</vt:lpstr>
      <vt:lpstr>Combatting ableism, including internalized ableism, is critically important</vt:lpstr>
      <vt:lpstr>Creating a Seamless Service Delivery System</vt:lpstr>
      <vt:lpstr>Creating a Seamless Service Delivery System, cont’d.</vt:lpstr>
      <vt:lpstr>Creating a Seamless Service Delivery System, cont’d. 2</vt:lpstr>
      <vt:lpstr>Wise Words to Live By</vt:lpstr>
      <vt:lpstr>IL History &amp; Philosophy Resources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649</cp:revision>
  <cp:lastPrinted>2016-03-25T15:15:04Z</cp:lastPrinted>
  <dcterms:created xsi:type="dcterms:W3CDTF">2011-01-05T14:17:40Z</dcterms:created>
  <dcterms:modified xsi:type="dcterms:W3CDTF">2019-08-09T17:20:01Z</dcterms:modified>
</cp:coreProperties>
</file>