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789" r:id="rId2"/>
    <p:sldId id="919" r:id="rId3"/>
    <p:sldId id="920" r:id="rId4"/>
    <p:sldId id="986" r:id="rId5"/>
    <p:sldId id="987" r:id="rId6"/>
    <p:sldId id="988" r:id="rId7"/>
    <p:sldId id="989" r:id="rId8"/>
    <p:sldId id="990" r:id="rId9"/>
    <p:sldId id="991" r:id="rId10"/>
    <p:sldId id="992" r:id="rId11"/>
    <p:sldId id="993" r:id="rId12"/>
    <p:sldId id="99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3" r:id="rId7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ula McElwee" initials="plm" lastIdx="5" clrIdx="0"/>
  <p:cmAuthor id="1" name="Carol Eubanks" initials="CE" lastIdx="5" clrIdx="1">
    <p:extLst/>
  </p:cmAuthor>
  <p:cmAuthor id="2" name="Darrell Lynn Jones" initials="DLJ" lastIdx="2" clrIdx="2"/>
  <p:cmAuthor id="3" name="Eubanks, Carol" initials="EC"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FF0000"/>
    <a:srgbClr val="CC3300"/>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795" autoAdjust="0"/>
    <p:restoredTop sz="95232" autoAdjust="0"/>
  </p:normalViewPr>
  <p:slideViewPr>
    <p:cSldViewPr>
      <p:cViewPr varScale="1">
        <p:scale>
          <a:sx n="86" d="100"/>
          <a:sy n="86" d="100"/>
        </p:scale>
        <p:origin x="1382" y="58"/>
      </p:cViewPr>
      <p:guideLst>
        <p:guide orient="horz" pos="2160"/>
        <p:guide pos="2880"/>
      </p:guideLst>
    </p:cSldViewPr>
  </p:slideViewPr>
  <p:outlineViewPr>
    <p:cViewPr>
      <p:scale>
        <a:sx n="33" d="100"/>
        <a:sy n="33" d="100"/>
      </p:scale>
      <p:origin x="0" y="15156"/>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66" d="100"/>
          <a:sy n="66" d="100"/>
        </p:scale>
        <p:origin x="3106"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1"/>
            <a:ext cx="3037840" cy="464820"/>
          </a:xfrm>
          <a:prstGeom prst="rect">
            <a:avLst/>
          </a:prstGeom>
        </p:spPr>
        <p:txBody>
          <a:bodyPr vert="horz" lIns="93177" tIns="46589" rIns="93177" bIns="46589" rtlCol="0"/>
          <a:lstStyle>
            <a:lvl1pPr algn="r">
              <a:defRPr sz="1200"/>
            </a:lvl1pPr>
          </a:lstStyle>
          <a:p>
            <a:fld id="{E93E6568-D653-4B50-A7DE-42B198757D95}" type="datetimeFigureOut">
              <a:rPr lang="en-US" smtClean="0"/>
              <a:pPr/>
              <a:t>8/9/2019</a:t>
            </a:fld>
            <a:endParaRPr lang="en-US" dirty="0"/>
          </a:p>
        </p:txBody>
      </p:sp>
      <p:sp>
        <p:nvSpPr>
          <p:cNvPr id="4" name="Footer Placeholder 3"/>
          <p:cNvSpPr>
            <a:spLocks noGrp="1"/>
          </p:cNvSpPr>
          <p:nvPr>
            <p:ph type="ftr" sz="quarter" idx="2"/>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4820"/>
          </a:xfrm>
          <a:prstGeom prst="rect">
            <a:avLst/>
          </a:prstGeom>
        </p:spPr>
        <p:txBody>
          <a:bodyPr vert="horz" lIns="93177" tIns="46589" rIns="93177" bIns="46589" rtlCol="0" anchor="b"/>
          <a:lstStyle>
            <a:lvl1pPr algn="r">
              <a:defRPr sz="1200"/>
            </a:lvl1pPr>
          </a:lstStyle>
          <a:p>
            <a:fld id="{19889795-308A-4145-A447-E1ADDDED3CD0}" type="slidenum">
              <a:rPr lang="en-US" smtClean="0"/>
              <a:pPr/>
              <a:t>‹#›</a:t>
            </a:fld>
            <a:endParaRPr lang="en-US" dirty="0"/>
          </a:p>
        </p:txBody>
      </p:sp>
    </p:spTree>
    <p:extLst>
      <p:ext uri="{BB962C8B-B14F-4D97-AF65-F5344CB8AC3E}">
        <p14:creationId xmlns:p14="http://schemas.microsoft.com/office/powerpoint/2010/main" val="3378003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defRPr sz="1200"/>
            </a:lvl1pPr>
          </a:lstStyle>
          <a:p>
            <a:endParaRPr lang="en-US" dirty="0"/>
          </a:p>
        </p:txBody>
      </p:sp>
      <p:sp>
        <p:nvSpPr>
          <p:cNvPr id="26627" name="Rectangle 3"/>
          <p:cNvSpPr>
            <a:spLocks noGrp="1" noChangeArrowheads="1"/>
          </p:cNvSpPr>
          <p:nvPr>
            <p:ph type="dt" idx="1"/>
          </p:nvPr>
        </p:nvSpPr>
        <p:spPr bwMode="auto">
          <a:xfrm>
            <a:off x="3970938" y="1"/>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dirty="0"/>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040" y="4415791"/>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30" name="Rectangle 6"/>
          <p:cNvSpPr>
            <a:spLocks noGrp="1" noChangeArrowheads="1"/>
          </p:cNvSpPr>
          <p:nvPr>
            <p:ph type="ftr" sz="quarter" idx="4"/>
          </p:nvPr>
        </p:nvSpPr>
        <p:spPr bwMode="auto">
          <a:xfrm>
            <a:off x="0" y="8829968"/>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defRPr sz="1200"/>
            </a:lvl1pPr>
          </a:lstStyle>
          <a:p>
            <a:endParaRPr lang="en-US" dirty="0"/>
          </a:p>
        </p:txBody>
      </p:sp>
      <p:sp>
        <p:nvSpPr>
          <p:cNvPr id="26631" name="Rectangle 7"/>
          <p:cNvSpPr>
            <a:spLocks noGrp="1" noChangeArrowheads="1"/>
          </p:cNvSpPr>
          <p:nvPr>
            <p:ph type="sldNum" sz="quarter" idx="5"/>
          </p:nvPr>
        </p:nvSpPr>
        <p:spPr bwMode="auto">
          <a:xfrm>
            <a:off x="3970938" y="8829968"/>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D3E77D9F-7F95-4728-B6EF-22AC0E70A73D}" type="slidenum">
              <a:rPr lang="en-US"/>
              <a:pPr/>
              <a:t>‹#›</a:t>
            </a:fld>
            <a:endParaRPr lang="en-US" dirty="0"/>
          </a:p>
        </p:txBody>
      </p:sp>
    </p:spTree>
    <p:extLst>
      <p:ext uri="{BB962C8B-B14F-4D97-AF65-F5344CB8AC3E}">
        <p14:creationId xmlns:p14="http://schemas.microsoft.com/office/powerpoint/2010/main" val="23847269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157317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633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8553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35476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902593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60437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723538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52727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2580790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3E77D9F-7F95-4728-B6EF-22AC0E70A73D}" type="slidenum">
              <a:rPr lang="en-US" smtClean="0"/>
              <a:pPr/>
              <a:t>65</a:t>
            </a:fld>
            <a:endParaRPr lang="en-US" dirty="0"/>
          </a:p>
        </p:txBody>
      </p:sp>
    </p:spTree>
    <p:extLst>
      <p:ext uri="{BB962C8B-B14F-4D97-AF65-F5344CB8AC3E}">
        <p14:creationId xmlns:p14="http://schemas.microsoft.com/office/powerpoint/2010/main" val="2531334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3975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E77D9F-7F95-4728-B6EF-22AC0E70A73D}" type="slidenum">
              <a:rPr lang="en-US" smtClean="0"/>
              <a:pPr/>
              <a:t>2</a:t>
            </a:fld>
            <a:endParaRPr lang="en-US" dirty="0"/>
          </a:p>
        </p:txBody>
      </p:sp>
    </p:spTree>
    <p:extLst>
      <p:ext uri="{BB962C8B-B14F-4D97-AF65-F5344CB8AC3E}">
        <p14:creationId xmlns:p14="http://schemas.microsoft.com/office/powerpoint/2010/main" val="4279693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41673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0051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8054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234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5324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339207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97138" y="696913"/>
            <a:ext cx="2016125" cy="1512887"/>
          </a:xfrm>
        </p:spPr>
      </p:sp>
      <p:sp>
        <p:nvSpPr>
          <p:cNvPr id="3" name="Notes Placeholder 2"/>
          <p:cNvSpPr>
            <a:spLocks noGrp="1"/>
          </p:cNvSpPr>
          <p:nvPr>
            <p:ph type="body" idx="1"/>
          </p:nvPr>
        </p:nvSpPr>
        <p:spPr>
          <a:xfrm>
            <a:off x="76200" y="2362200"/>
            <a:ext cx="6858000" cy="6164264"/>
          </a:xfrm>
        </p:spPr>
        <p:txBody>
          <a:bodyPr/>
          <a:lstStyle/>
          <a:p>
            <a:r>
              <a:rPr lang="en-US" sz="1050" dirty="0" smtClean="0"/>
              <a:t>What is a Core Service?</a:t>
            </a:r>
          </a:p>
          <a:p>
            <a:r>
              <a:rPr lang="en-US" sz="1050" dirty="0"/>
              <a:t>Centers for independent living provide services to individuals with a range of severe disabilities from cross-disability multicultural populations. The core services that centers for independent living provide are individual and systems advocacy, peer counseling, information and referral, and independent living skills training</a:t>
            </a:r>
            <a:r>
              <a:rPr lang="en-US" sz="1050" dirty="0" smtClean="0"/>
              <a:t>.</a:t>
            </a:r>
          </a:p>
          <a:p>
            <a:endParaRPr lang="en-US" sz="1050" dirty="0"/>
          </a:p>
          <a:p>
            <a:r>
              <a:rPr lang="en-US" sz="1050" dirty="0"/>
              <a:t>In addition to promoting and practicing the independent living philosophy, CILs are required to provide the following four core services:  (1) Independent Living Skills Training teaches people with disabilities basic life skills toward becoming independent, or maintaining and enhancing independence. Examples include budgeting, self-advocacy, using public transportation, cooking, and stress management; (2) Advocacy Programs offer assistance in navigating through administrative networks to obtain services such as housing and health care. Advocacy programs also operate at the systems level to initiate, promote and protect public policy for the benefit of people with disabilities; (3) Peer Support Programs match people with disabilities who have similar circumstances and goals. A person who is adapting to life with a disability, transitioning to adulthood or to living more independently, may benefit from working with a peer who has experience and knowledge to share; and, </a:t>
            </a:r>
          </a:p>
          <a:p>
            <a:r>
              <a:rPr lang="en-US" sz="1050" dirty="0"/>
              <a:t>(4) Information &amp; Referral Services are important because knowledge is power. Individuals may call when needing information on disability-related issues such as housing, employment, assistive technology, and legal issues.  CILs maintain information on disability and community resources and refer callers appropriately.</a:t>
            </a:r>
          </a:p>
          <a:p>
            <a:r>
              <a:rPr lang="en-US" sz="1050" b="1" dirty="0"/>
              <a:t>Page 16</a:t>
            </a:r>
          </a:p>
          <a:p>
            <a:r>
              <a:rPr lang="en-US" sz="1050" dirty="0"/>
              <a:t>Roles and Responsibilities of CILs</a:t>
            </a:r>
          </a:p>
          <a:p>
            <a:r>
              <a:rPr lang="en-US" sz="1050" dirty="0"/>
              <a:t>In addition to promoting and practicing the independent living philosophy, CILs are required to provide the following four core services:  (1) Independent Living Skills Training teaches people with disabilities basic life skills toward becoming independent, or maintaining and enhancing independence. Examples include budgeting, self-advocacy, using public transportation, cooking, and stress management; (2) Advocacy Programs offer assistance in navigating through administrative networks to obtain services such as housing and health care. Advocacy programs also operate at the systems level to initiate, promote and protect public policy for the benefit of people with disabilities; (3) Peer Support Programs match people with disabilities who have similar circumstances and goals. A person who is adapting to life with a disability, transitioning to adulthood or to living more independently, may benefit from working with a peer who has experience and knowledge to share; and, </a:t>
            </a:r>
          </a:p>
          <a:p>
            <a:r>
              <a:rPr lang="en-US" sz="1050" dirty="0"/>
              <a:t>(4) Information &amp; Referral Services are important because knowledge is power. Individuals may call when needing information on disability-related issues such as housing, employment, assistive technology, and legal issues.  CILs maintain information on disability and community resources and refer callers appropriately.</a:t>
            </a:r>
          </a:p>
          <a:p>
            <a:endParaRPr lang="en-US" sz="1050" dirty="0"/>
          </a:p>
        </p:txBody>
      </p:sp>
    </p:spTree>
    <p:extLst>
      <p:ext uri="{BB962C8B-B14F-4D97-AF65-F5344CB8AC3E}">
        <p14:creationId xmlns:p14="http://schemas.microsoft.com/office/powerpoint/2010/main" val="282525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71662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68310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76774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18534E98-DBDD-49E9-9606-19EC03587E98}" type="slidenum">
              <a:rPr lang="en-US"/>
              <a:pPr/>
              <a:t>‹#›</a:t>
            </a:fld>
            <a:endParaRPr lang="en-US" dirty="0"/>
          </a:p>
        </p:txBody>
      </p:sp>
    </p:spTree>
    <p:extLst>
      <p:ext uri="{BB962C8B-B14F-4D97-AF65-F5344CB8AC3E}">
        <p14:creationId xmlns:p14="http://schemas.microsoft.com/office/powerpoint/2010/main" val="83372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C5E5FC9-DD81-4945-895C-78759FA08448}" type="slidenum">
              <a:rPr lang="en-US"/>
              <a:pPr/>
              <a:t>‹#›</a:t>
            </a:fld>
            <a:endParaRPr lang="en-US" dirty="0"/>
          </a:p>
        </p:txBody>
      </p:sp>
    </p:spTree>
    <p:extLst>
      <p:ext uri="{BB962C8B-B14F-4D97-AF65-F5344CB8AC3E}">
        <p14:creationId xmlns:p14="http://schemas.microsoft.com/office/powerpoint/2010/main" val="1425801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74638"/>
            <a:ext cx="2095500" cy="5592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74638"/>
            <a:ext cx="6134100" cy="5592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sz="1200"/>
            </a:lvl1pPr>
          </a:lstStyle>
          <a:p>
            <a:fld id="{F674C90E-BE93-4DBF-8C7A-6D1EF0C7A194}" type="slidenum">
              <a:rPr lang="en-US" smtClean="0"/>
              <a:pPr/>
              <a:t>‹#›</a:t>
            </a:fld>
            <a:endParaRPr lang="en-US" dirty="0"/>
          </a:p>
        </p:txBody>
      </p:sp>
    </p:spTree>
    <p:extLst>
      <p:ext uri="{BB962C8B-B14F-4D97-AF65-F5344CB8AC3E}">
        <p14:creationId xmlns:p14="http://schemas.microsoft.com/office/powerpoint/2010/main" val="1144030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bg>
      <p:bgPr>
        <a:solidFill>
          <a:srgbClr val="C7F464"/>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3012325" y="2960550"/>
            <a:ext cx="5445899" cy="2405700"/>
          </a:xfrm>
          <a:prstGeom prst="rect">
            <a:avLst/>
          </a:prstGeom>
        </p:spPr>
        <p:txBody>
          <a:bodyPr lIns="91425" tIns="91425" rIns="91425" bIns="91425" anchor="b" anchorCtr="0"/>
          <a:lstStyle>
            <a:lvl1pPr lvl="0" algn="r">
              <a:spcBef>
                <a:spcPts val="0"/>
              </a:spcBef>
              <a:buSzPct val="100000"/>
              <a:defRPr sz="4800"/>
            </a:lvl1pPr>
            <a:lvl2pPr lvl="1" algn="r">
              <a:spcBef>
                <a:spcPts val="0"/>
              </a:spcBef>
              <a:buSzPct val="100000"/>
              <a:defRPr sz="6000"/>
            </a:lvl2pPr>
            <a:lvl3pPr lvl="2" algn="r">
              <a:spcBef>
                <a:spcPts val="0"/>
              </a:spcBef>
              <a:buSzPct val="100000"/>
              <a:defRPr sz="6000"/>
            </a:lvl3pPr>
            <a:lvl4pPr lvl="3" algn="r">
              <a:spcBef>
                <a:spcPts val="0"/>
              </a:spcBef>
              <a:buSzPct val="100000"/>
              <a:defRPr sz="6000"/>
            </a:lvl4pPr>
            <a:lvl5pPr lvl="4" algn="r">
              <a:spcBef>
                <a:spcPts val="0"/>
              </a:spcBef>
              <a:buSzPct val="100000"/>
              <a:defRPr sz="6000"/>
            </a:lvl5pPr>
            <a:lvl6pPr lvl="5" algn="r">
              <a:spcBef>
                <a:spcPts val="0"/>
              </a:spcBef>
              <a:buSzPct val="100000"/>
              <a:defRPr sz="6000"/>
            </a:lvl6pPr>
            <a:lvl7pPr lvl="6" algn="r">
              <a:spcBef>
                <a:spcPts val="0"/>
              </a:spcBef>
              <a:buSzPct val="100000"/>
              <a:defRPr sz="6000"/>
            </a:lvl7pPr>
            <a:lvl8pPr lvl="7" algn="r">
              <a:spcBef>
                <a:spcPts val="0"/>
              </a:spcBef>
              <a:buSzPct val="100000"/>
              <a:defRPr sz="6000"/>
            </a:lvl8pPr>
            <a:lvl9pPr lvl="8" algn="r">
              <a:spcBef>
                <a:spcPts val="0"/>
              </a:spcBef>
              <a:buSzPct val="100000"/>
              <a:defRPr sz="6000"/>
            </a:lvl9pPr>
          </a:lstStyle>
          <a:p>
            <a:endParaRPr/>
          </a:p>
        </p:txBody>
      </p:sp>
      <p:sp>
        <p:nvSpPr>
          <p:cNvPr id="10" name="Shape 10"/>
          <p:cNvSpPr/>
          <p:nvPr/>
        </p:nvSpPr>
        <p:spPr>
          <a:xfrm>
            <a:off x="6208125" y="5619450"/>
            <a:ext cx="2250000" cy="137699"/>
          </a:xfrm>
          <a:prstGeom prst="rect">
            <a:avLst/>
          </a:prstGeom>
          <a:solidFill>
            <a:srgbClr val="4ECDC4"/>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737633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691200" y="0"/>
            <a:ext cx="7761599" cy="12921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body" idx="1"/>
          </p:nvPr>
        </p:nvSpPr>
        <p:spPr>
          <a:xfrm>
            <a:off x="691200" y="1811604"/>
            <a:ext cx="7761599" cy="4412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4" name="Shape 24"/>
          <p:cNvSpPr/>
          <p:nvPr/>
        </p:nvSpPr>
        <p:spPr>
          <a:xfrm>
            <a:off x="813272" y="1506188"/>
            <a:ext cx="1533600" cy="137699"/>
          </a:xfrm>
          <a:prstGeom prst="rect">
            <a:avLst/>
          </a:prstGeom>
          <a:solidFill>
            <a:srgbClr val="4ECDC4"/>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0" y="0"/>
            <a:ext cx="137699" cy="6858000"/>
          </a:xfrm>
          <a:prstGeom prst="rect">
            <a:avLst/>
          </a:prstGeom>
          <a:solidFill>
            <a:srgbClr val="C7F464"/>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4114030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ubtitle">
    <p:bg>
      <p:bgPr>
        <a:solidFill>
          <a:srgbClr val="4ECDC4"/>
        </a:solidFill>
        <a:effectLst/>
      </p:bgPr>
    </p:bg>
    <p:spTree>
      <p:nvGrpSpPr>
        <p:cNvPr id="1" name="Shape 11"/>
        <p:cNvGrpSpPr/>
        <p:nvPr/>
      </p:nvGrpSpPr>
      <p:grpSpPr>
        <a:xfrm>
          <a:off x="0" y="0"/>
          <a:ext cx="0" cy="0"/>
          <a:chOff x="0" y="0"/>
          <a:chExt cx="0" cy="0"/>
        </a:xfrm>
      </p:grpSpPr>
      <p:sp>
        <p:nvSpPr>
          <p:cNvPr id="12" name="Shape 12"/>
          <p:cNvSpPr/>
          <p:nvPr/>
        </p:nvSpPr>
        <p:spPr>
          <a:xfrm>
            <a:off x="5680600" y="0"/>
            <a:ext cx="3463199" cy="68580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3" name="Shape 13"/>
          <p:cNvSpPr txBox="1">
            <a:spLocks noGrp="1"/>
          </p:cNvSpPr>
          <p:nvPr>
            <p:ph type="ctrTitle"/>
          </p:nvPr>
        </p:nvSpPr>
        <p:spPr>
          <a:xfrm>
            <a:off x="685800" y="3863725"/>
            <a:ext cx="4505399" cy="1910399"/>
          </a:xfrm>
          <a:prstGeom prst="rect">
            <a:avLst/>
          </a:prstGeom>
        </p:spPr>
        <p:txBody>
          <a:bodyPr lIns="91425" tIns="91425" rIns="91425" bIns="91425" anchor="b" anchorCtr="0"/>
          <a:lstStyle>
            <a:lvl1pPr lvl="0" algn="r" rtl="0">
              <a:spcBef>
                <a:spcPts val="0"/>
              </a:spcBef>
              <a:buClr>
                <a:srgbClr val="FFFFFF"/>
              </a:buClr>
              <a:buSzPct val="100000"/>
              <a:defRPr sz="40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4" name="Shape 14"/>
          <p:cNvSpPr txBox="1">
            <a:spLocks noGrp="1"/>
          </p:cNvSpPr>
          <p:nvPr>
            <p:ph type="subTitle" idx="1"/>
          </p:nvPr>
        </p:nvSpPr>
        <p:spPr>
          <a:xfrm>
            <a:off x="6101100" y="3817851"/>
            <a:ext cx="2446500" cy="1910399"/>
          </a:xfrm>
          <a:prstGeom prst="rect">
            <a:avLst/>
          </a:prstGeom>
        </p:spPr>
        <p:txBody>
          <a:bodyPr lIns="91425" tIns="91425" rIns="91425" bIns="91425" anchor="b" anchorCtr="0"/>
          <a:lstStyle>
            <a:lvl1pPr lvl="0" rtl="0">
              <a:spcBef>
                <a:spcPts val="0"/>
              </a:spcBef>
              <a:buClr>
                <a:srgbClr val="738498"/>
              </a:buClr>
              <a:buSzPct val="100000"/>
              <a:buNone/>
              <a:defRPr sz="2200">
                <a:solidFill>
                  <a:srgbClr val="738498"/>
                </a:solidFill>
              </a:defRPr>
            </a:lvl1pPr>
            <a:lvl2pPr lvl="1" rtl="0">
              <a:spcBef>
                <a:spcPts val="0"/>
              </a:spcBef>
              <a:buClr>
                <a:srgbClr val="738498"/>
              </a:buClr>
              <a:buSzPct val="100000"/>
              <a:buNone/>
              <a:defRPr sz="2200">
                <a:solidFill>
                  <a:srgbClr val="738498"/>
                </a:solidFill>
              </a:defRPr>
            </a:lvl2pPr>
            <a:lvl3pPr lvl="2" rtl="0">
              <a:spcBef>
                <a:spcPts val="0"/>
              </a:spcBef>
              <a:buClr>
                <a:srgbClr val="738498"/>
              </a:buClr>
              <a:buSzPct val="100000"/>
              <a:buNone/>
              <a:defRPr sz="2200">
                <a:solidFill>
                  <a:srgbClr val="738498"/>
                </a:solidFill>
              </a:defRPr>
            </a:lvl3pPr>
            <a:lvl4pPr lvl="3" rtl="0">
              <a:spcBef>
                <a:spcPts val="0"/>
              </a:spcBef>
              <a:buClr>
                <a:srgbClr val="738498"/>
              </a:buClr>
              <a:buSzPct val="100000"/>
              <a:buNone/>
              <a:defRPr sz="2200">
                <a:solidFill>
                  <a:srgbClr val="738498"/>
                </a:solidFill>
              </a:defRPr>
            </a:lvl4pPr>
            <a:lvl5pPr lvl="4" rtl="0">
              <a:spcBef>
                <a:spcPts val="0"/>
              </a:spcBef>
              <a:buClr>
                <a:srgbClr val="738498"/>
              </a:buClr>
              <a:buSzPct val="100000"/>
              <a:buNone/>
              <a:defRPr sz="2200">
                <a:solidFill>
                  <a:srgbClr val="738498"/>
                </a:solidFill>
              </a:defRPr>
            </a:lvl5pPr>
            <a:lvl6pPr lvl="5" rtl="0">
              <a:spcBef>
                <a:spcPts val="0"/>
              </a:spcBef>
              <a:buClr>
                <a:srgbClr val="738498"/>
              </a:buClr>
              <a:buSzPct val="100000"/>
              <a:buNone/>
              <a:defRPr sz="2200">
                <a:solidFill>
                  <a:srgbClr val="738498"/>
                </a:solidFill>
              </a:defRPr>
            </a:lvl6pPr>
            <a:lvl7pPr lvl="6" rtl="0">
              <a:spcBef>
                <a:spcPts val="0"/>
              </a:spcBef>
              <a:buClr>
                <a:srgbClr val="738498"/>
              </a:buClr>
              <a:buSzPct val="100000"/>
              <a:buNone/>
              <a:defRPr sz="2200">
                <a:solidFill>
                  <a:srgbClr val="738498"/>
                </a:solidFill>
              </a:defRPr>
            </a:lvl7pPr>
            <a:lvl8pPr lvl="7" rtl="0">
              <a:spcBef>
                <a:spcPts val="0"/>
              </a:spcBef>
              <a:buClr>
                <a:srgbClr val="738498"/>
              </a:buClr>
              <a:buSzPct val="100000"/>
              <a:buNone/>
              <a:defRPr sz="2200">
                <a:solidFill>
                  <a:srgbClr val="738498"/>
                </a:solidFill>
              </a:defRPr>
            </a:lvl8pPr>
            <a:lvl9pPr lvl="8" rtl="0">
              <a:spcBef>
                <a:spcPts val="0"/>
              </a:spcBef>
              <a:buClr>
                <a:srgbClr val="738498"/>
              </a:buClr>
              <a:buSzPct val="100000"/>
              <a:buNone/>
              <a:defRPr sz="2200">
                <a:solidFill>
                  <a:srgbClr val="738498"/>
                </a:solidFill>
              </a:defRPr>
            </a:lvl9pPr>
          </a:lstStyle>
          <a:p>
            <a:endParaRPr/>
          </a:p>
        </p:txBody>
      </p:sp>
    </p:spTree>
    <p:extLst>
      <p:ext uri="{BB962C8B-B14F-4D97-AF65-F5344CB8AC3E}">
        <p14:creationId xmlns:p14="http://schemas.microsoft.com/office/powerpoint/2010/main" val="398629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96200" cy="792162"/>
          </a:xfrm>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a:xfrm>
            <a:off x="228600" y="1066800"/>
            <a:ext cx="8686800" cy="5029200"/>
          </a:xfrm>
        </p:spPr>
        <p:txBody>
          <a:bodyPr/>
          <a:lstStyle>
            <a:lvl1pPr>
              <a:buClrTx/>
              <a:defRPr sz="2600"/>
            </a:lvl1pPr>
            <a:lvl2pPr>
              <a:buClr>
                <a:schemeClr val="tx1"/>
              </a:buClr>
              <a:defRPr sz="2600">
                <a:solidFill>
                  <a:schemeClr val="tx1"/>
                </a:solidFill>
              </a:defRPr>
            </a:lvl2pPr>
            <a:lvl3pPr>
              <a:buClr>
                <a:schemeClr val="tx1"/>
              </a:buClr>
              <a:defRPr sz="2600">
                <a:solidFill>
                  <a:schemeClr val="tx1"/>
                </a:solidFill>
              </a:defRPr>
            </a:lvl3pPr>
            <a:lvl4pPr>
              <a:buClr>
                <a:schemeClr val="tx1"/>
              </a:buClr>
              <a:defRPr sz="2600">
                <a:solidFill>
                  <a:schemeClr val="tx1"/>
                </a:solidFill>
              </a:defRPr>
            </a:lvl4pPr>
            <a:lvl5pPr>
              <a:buClr>
                <a:schemeClr val="tx1"/>
              </a:buClr>
              <a:defRPr sz="2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ilru_new_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77200" y="76200"/>
            <a:ext cx="990600"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062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721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219200"/>
            <a:ext cx="40005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9108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0406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10270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73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12595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sz="1200"/>
            </a:lvl1pPr>
          </a:lstStyle>
          <a:p>
            <a:fld id="{21F466F9-1577-498D-9712-8A6605EE41BF}" type="slidenum">
              <a:rPr lang="en-US" smtClean="0"/>
              <a:pPr/>
              <a:t>‹#›</a:t>
            </a:fld>
            <a:endParaRPr lang="en-US" dirty="0"/>
          </a:p>
        </p:txBody>
      </p:sp>
    </p:spTree>
    <p:extLst>
      <p:ext uri="{BB962C8B-B14F-4D97-AF65-F5344CB8AC3E}">
        <p14:creationId xmlns:p14="http://schemas.microsoft.com/office/powerpoint/2010/main" val="272402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76962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153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477000"/>
            <a:ext cx="2362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fld id="{946C5288-9E79-4436-A925-C1D56EBA5A02}" type="slidenum">
              <a:rPr lang="en-US"/>
              <a:pPr/>
              <a:t>‹#›</a:t>
            </a:fld>
            <a:endParaRPr lang="en-US" dirty="0"/>
          </a:p>
        </p:txBody>
      </p:sp>
      <p:sp>
        <p:nvSpPr>
          <p:cNvPr id="2" name="Rectangle 6"/>
          <p:cNvSpPr>
            <a:spLocks noChangeArrowheads="1"/>
          </p:cNvSpPr>
          <p:nvPr/>
        </p:nvSpPr>
        <p:spPr bwMode="auto">
          <a:xfrm>
            <a:off x="8305800" y="6381750"/>
            <a:ext cx="6096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0D777517-D118-49AF-82B7-874C6E4E8FD1}" type="slidenum">
              <a:rPr lang="en-US" sz="800" b="1"/>
              <a:pPr algn="r"/>
              <a:t>‹#›</a:t>
            </a:fld>
            <a:endParaRPr lang="en-US" sz="800" b="1" dirty="0"/>
          </a:p>
        </p:txBody>
      </p:sp>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200" y="6132576"/>
            <a:ext cx="2833816" cy="52425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rtl="0" fontAlgn="base">
        <a:spcBef>
          <a:spcPct val="0"/>
        </a:spcBef>
        <a:spcAft>
          <a:spcPct val="0"/>
        </a:spcAft>
        <a:defRPr sz="3200" b="1">
          <a:solidFill>
            <a:schemeClr val="accent2"/>
          </a:solidFill>
          <a:effectLst>
            <a:outerShdw blurRad="38100" dist="38100" dir="2700000" algn="tl">
              <a:srgbClr val="C0C0C0"/>
            </a:outerShdw>
          </a:effectLst>
          <a:latin typeface="+mj-lt"/>
          <a:ea typeface="+mj-ea"/>
          <a:cs typeface="+mj-cs"/>
        </a:defRPr>
      </a:lvl1pPr>
      <a:lvl2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2pPr>
      <a:lvl3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3pPr>
      <a:lvl4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4pPr>
      <a:lvl5pPr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fontAlgn="base">
        <a:spcBef>
          <a:spcPct val="20000"/>
        </a:spcBef>
        <a:spcAft>
          <a:spcPct val="0"/>
        </a:spcAft>
        <a:buClr>
          <a:schemeClr val="accent2"/>
        </a:buClr>
        <a:buFont typeface="Tahoma" pitchFamily="34" charset="0"/>
        <a:buChar char="•"/>
        <a:defRPr sz="2800">
          <a:solidFill>
            <a:schemeClr val="tx1"/>
          </a:solidFill>
          <a:latin typeface="+mn-lt"/>
          <a:ea typeface="+mn-ea"/>
          <a:cs typeface="+mn-cs"/>
        </a:defRPr>
      </a:lvl1pPr>
      <a:lvl2pPr marL="742950" indent="-285750" algn="l" rtl="0" fontAlgn="base">
        <a:spcBef>
          <a:spcPct val="20000"/>
        </a:spcBef>
        <a:spcAft>
          <a:spcPct val="0"/>
        </a:spcAft>
        <a:buFont typeface="Tahoma" pitchFamily="34" charset="0"/>
        <a:buChar char="•"/>
        <a:defRPr sz="2400">
          <a:solidFill>
            <a:schemeClr val="accent2"/>
          </a:solidFill>
          <a:latin typeface="+mn-lt"/>
        </a:defRPr>
      </a:lvl2pPr>
      <a:lvl3pPr marL="1143000" indent="-228600" algn="l" rtl="0" fontAlgn="base">
        <a:spcBef>
          <a:spcPct val="20000"/>
        </a:spcBef>
        <a:spcAft>
          <a:spcPct val="0"/>
        </a:spcAft>
        <a:buFont typeface="Tahoma" pitchFamily="34" charset="0"/>
        <a:buChar char="•"/>
        <a:defRPr sz="2400">
          <a:solidFill>
            <a:schemeClr val="accent2"/>
          </a:solidFill>
          <a:latin typeface="+mn-lt"/>
        </a:defRPr>
      </a:lvl3pPr>
      <a:lvl4pPr marL="1600200" indent="-228600" algn="l" rtl="0" fontAlgn="base">
        <a:spcBef>
          <a:spcPct val="20000"/>
        </a:spcBef>
        <a:spcAft>
          <a:spcPct val="0"/>
        </a:spcAft>
        <a:buFont typeface="Tahoma" pitchFamily="34" charset="0"/>
        <a:buChar char="•"/>
        <a:defRPr sz="2000">
          <a:solidFill>
            <a:schemeClr val="accent2"/>
          </a:solidFill>
          <a:latin typeface="+mn-lt"/>
        </a:defRPr>
      </a:lvl4pPr>
      <a:lvl5pPr marL="2057400" indent="-228600" algn="l" rtl="0" fontAlgn="base">
        <a:spcBef>
          <a:spcPct val="20000"/>
        </a:spcBef>
        <a:spcAft>
          <a:spcPct val="0"/>
        </a:spcAft>
        <a:buFont typeface="Tahoma" pitchFamily="34" charset="0"/>
        <a:buChar char="•"/>
        <a:defRPr sz="2000">
          <a:solidFill>
            <a:schemeClr val="accent2"/>
          </a:solidFill>
          <a:latin typeface="+mn-lt"/>
        </a:defRPr>
      </a:lvl5pPr>
      <a:lvl6pPr marL="2514600" indent="-228600" algn="l" rtl="0" fontAlgn="base">
        <a:spcBef>
          <a:spcPct val="20000"/>
        </a:spcBef>
        <a:spcAft>
          <a:spcPct val="0"/>
        </a:spcAft>
        <a:buFont typeface="Tahoma" pitchFamily="34" charset="0"/>
        <a:buChar char="•"/>
        <a:defRPr sz="2000">
          <a:solidFill>
            <a:schemeClr val="accent2"/>
          </a:solidFill>
          <a:latin typeface="+mn-lt"/>
        </a:defRPr>
      </a:lvl6pPr>
      <a:lvl7pPr marL="2971800" indent="-228600" algn="l" rtl="0" fontAlgn="base">
        <a:spcBef>
          <a:spcPct val="20000"/>
        </a:spcBef>
        <a:spcAft>
          <a:spcPct val="0"/>
        </a:spcAft>
        <a:buFont typeface="Tahoma" pitchFamily="34" charset="0"/>
        <a:buChar char="•"/>
        <a:defRPr sz="2000">
          <a:solidFill>
            <a:schemeClr val="accent2"/>
          </a:solidFill>
          <a:latin typeface="+mn-lt"/>
        </a:defRPr>
      </a:lvl7pPr>
      <a:lvl8pPr marL="3429000" indent="-228600" algn="l" rtl="0" fontAlgn="base">
        <a:spcBef>
          <a:spcPct val="20000"/>
        </a:spcBef>
        <a:spcAft>
          <a:spcPct val="0"/>
        </a:spcAft>
        <a:buFont typeface="Tahoma" pitchFamily="34" charset="0"/>
        <a:buChar char="•"/>
        <a:defRPr sz="2000">
          <a:solidFill>
            <a:schemeClr val="accent2"/>
          </a:solidFill>
          <a:latin typeface="+mn-lt"/>
        </a:defRPr>
      </a:lvl8pPr>
      <a:lvl9pPr marL="3886200" indent="-228600" algn="l" rtl="0" fontAlgn="base">
        <a:spcBef>
          <a:spcPct val="20000"/>
        </a:spcBef>
        <a:spcAft>
          <a:spcPct val="0"/>
        </a:spcAft>
        <a:buFont typeface="Tahoma" pitchFamily="34" charset="0"/>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ability360.org/sports/program-calendar/"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qeobXjH6WvY" TargetMode="External"/><Relationship Id="rId6" Type="http://schemas.openxmlformats.org/officeDocument/2006/relationships/image" Target="../media/image9.jpeg"/><Relationship Id="rId5" Type="http://schemas.openxmlformats.org/officeDocument/2006/relationships/hyperlink" Target="https://www.youtube.com/watch?v=wxDJNHRMrh0" TargetMode="External"/><Relationship Id="rId4" Type="http://schemas.openxmlformats.org/officeDocument/2006/relationships/image" Target="../media/image8.png"/></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5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 Id="rId6" Type="http://schemas.openxmlformats.org/officeDocument/2006/relationships/image" Target="../media/image16.jpeg"/><Relationship Id="rId5" Type="http://schemas.openxmlformats.org/officeDocument/2006/relationships/image" Target="../media/image8.png"/><Relationship Id="rId4" Type="http://schemas.openxmlformats.org/officeDocument/2006/relationships/image" Target="../media/image15.png"/></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8.png"/></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6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6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25.png"/><Relationship Id="rId4" Type="http://schemas.openxmlformats.org/officeDocument/2006/relationships/image" Target="../media/image8.png"/></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2.jp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793" y="859730"/>
            <a:ext cx="7352413" cy="5486876"/>
          </a:xfrm>
          <a:prstGeom prst="rect">
            <a:avLst/>
          </a:prstGeom>
        </p:spPr>
      </p:pic>
      <p:sp>
        <p:nvSpPr>
          <p:cNvPr id="7" name="Title 6"/>
          <p:cNvSpPr>
            <a:spLocks noGrp="1"/>
          </p:cNvSpPr>
          <p:nvPr>
            <p:ph type="title"/>
          </p:nvPr>
        </p:nvSpPr>
        <p:spPr>
          <a:xfrm>
            <a:off x="143793" y="85942"/>
            <a:ext cx="8855064" cy="367396"/>
          </a:xfrm>
        </p:spPr>
        <p:txBody>
          <a:bodyPr>
            <a:noAutofit/>
          </a:bodyPr>
          <a:lstStyle/>
          <a:p>
            <a:pPr algn="ctr"/>
            <a:r>
              <a:rPr lang="en-US" sz="1600" dirty="0" smtClean="0"/>
              <a:t>Independent Living Research Utilization</a:t>
            </a:r>
            <a:endParaRPr lang="en-US" sz="1600" dirty="0"/>
          </a:p>
        </p:txBody>
      </p:sp>
      <p:sp>
        <p:nvSpPr>
          <p:cNvPr id="2" name="Slide Number Placeholder 1"/>
          <p:cNvSpPr>
            <a:spLocks noGrp="1"/>
          </p:cNvSpPr>
          <p:nvPr>
            <p:ph type="sldNum" sz="quarter" idx="4294967295"/>
          </p:nvPr>
        </p:nvSpPr>
        <p:spPr>
          <a:xfrm>
            <a:off x="6553200" y="6384925"/>
            <a:ext cx="2362200" cy="244475"/>
          </a:xfrm>
          <a:prstGeom prst="rect">
            <a:avLst/>
          </a:prstGeom>
        </p:spPr>
        <p:txBody>
          <a:bodyPr/>
          <a:lstStyle/>
          <a:p>
            <a:pPr>
              <a:defRPr/>
            </a:pPr>
            <a:fld id="{675CA6A9-017F-426E-8871-B2385D38B30A}" type="slidenum">
              <a:rPr lang="en-US" smtClean="0">
                <a:solidFill>
                  <a:schemeClr val="tx1"/>
                </a:solidFill>
              </a:rPr>
              <a:pPr>
                <a:defRPr/>
              </a:pPr>
              <a:t>1</a:t>
            </a:fld>
            <a:endParaRPr lang="en-US">
              <a:solidFill>
                <a:schemeClr val="tx1"/>
              </a:solidFill>
            </a:endParaRPr>
          </a:p>
        </p:txBody>
      </p:sp>
    </p:spTree>
    <p:extLst>
      <p:ext uri="{BB962C8B-B14F-4D97-AF65-F5344CB8AC3E}">
        <p14:creationId xmlns:p14="http://schemas.microsoft.com/office/powerpoint/2010/main" val="27171466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Goal Development</a:t>
            </a:r>
            <a:endParaRPr lang="en-US" sz="2400" dirty="0"/>
          </a:p>
        </p:txBody>
      </p:sp>
      <p:sp>
        <p:nvSpPr>
          <p:cNvPr id="3" name="Content Placeholder 2"/>
          <p:cNvSpPr>
            <a:spLocks noGrp="1"/>
          </p:cNvSpPr>
          <p:nvPr>
            <p:ph idx="1"/>
          </p:nvPr>
        </p:nvSpPr>
        <p:spPr>
          <a:xfrm>
            <a:off x="381000" y="838200"/>
            <a:ext cx="8382000" cy="5257800"/>
          </a:xfrm>
        </p:spPr>
        <p:txBody>
          <a:bodyPr/>
          <a:lstStyle/>
          <a:p>
            <a:r>
              <a:rPr lang="en-US" dirty="0" smtClean="0"/>
              <a:t>IL staff work with consumers to develop their own goals for service delivery.</a:t>
            </a:r>
            <a:endParaRPr lang="en-US" dirty="0"/>
          </a:p>
          <a:p>
            <a:endParaRPr lang="en-US" sz="800" dirty="0" smtClean="0"/>
          </a:p>
          <a:p>
            <a:r>
              <a:rPr lang="en-US" dirty="0" smtClean="0"/>
              <a:t>Both the staff person and consumer sign off on the goals, ensuring consumer engagement. We have also begun  incorporating outcomes into goal statements.</a:t>
            </a:r>
            <a:endParaRPr lang="en-US" dirty="0"/>
          </a:p>
          <a:p>
            <a:endParaRPr lang="en-US" sz="800" dirty="0"/>
          </a:p>
          <a:p>
            <a:r>
              <a:rPr lang="en-US" dirty="0" smtClean="0"/>
              <a:t>Services </a:t>
            </a:r>
            <a:r>
              <a:rPr lang="en-US" dirty="0"/>
              <a:t>provided by other funders may have their own system for documenting and tracking goals.</a:t>
            </a:r>
          </a:p>
          <a:p>
            <a:endParaRPr lang="en-US" sz="800" dirty="0"/>
          </a:p>
          <a:p>
            <a:r>
              <a:rPr lang="en-US" dirty="0" smtClean="0"/>
              <a:t>If an unmet need is identified, the consumer is connected with the staff person/department who can assist them in meeting their need.</a:t>
            </a:r>
          </a:p>
          <a:p>
            <a:endParaRPr lang="en-US" dirty="0"/>
          </a:p>
        </p:txBody>
      </p:sp>
    </p:spTree>
    <p:extLst>
      <p:ext uri="{BB962C8B-B14F-4D97-AF65-F5344CB8AC3E}">
        <p14:creationId xmlns:p14="http://schemas.microsoft.com/office/powerpoint/2010/main" val="49460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Seamless </a:t>
            </a:r>
            <a:r>
              <a:rPr lang="en-US" dirty="0" smtClean="0"/>
              <a:t>Connections</a:t>
            </a:r>
            <a:endParaRPr lang="en-US" sz="2400" dirty="0"/>
          </a:p>
        </p:txBody>
      </p:sp>
      <p:sp>
        <p:nvSpPr>
          <p:cNvPr id="3" name="Content Placeholder 2"/>
          <p:cNvSpPr>
            <a:spLocks noGrp="1"/>
          </p:cNvSpPr>
          <p:nvPr>
            <p:ph idx="1"/>
          </p:nvPr>
        </p:nvSpPr>
        <p:spPr>
          <a:xfrm>
            <a:off x="381000" y="838200"/>
            <a:ext cx="8382000" cy="5257800"/>
          </a:xfrm>
        </p:spPr>
        <p:txBody>
          <a:bodyPr/>
          <a:lstStyle/>
          <a:p>
            <a:r>
              <a:rPr lang="en-US" dirty="0" smtClean="0"/>
              <a:t>All </a:t>
            </a:r>
            <a:r>
              <a:rPr lang="en-US" dirty="0"/>
              <a:t>staff receive regular training on available </a:t>
            </a:r>
            <a:r>
              <a:rPr lang="en-US" dirty="0" smtClean="0"/>
              <a:t>services, with a specific effort to ensure that IL staff have the resources they need to connect consumers to internal and external resources.</a:t>
            </a:r>
          </a:p>
          <a:p>
            <a:endParaRPr lang="en-US" sz="800" dirty="0"/>
          </a:p>
          <a:p>
            <a:r>
              <a:rPr lang="en-US" dirty="0"/>
              <a:t>Internal referrals among services (and between organizations) happen </a:t>
            </a:r>
            <a:r>
              <a:rPr lang="en-US" dirty="0" smtClean="0"/>
              <a:t>seamlessly.</a:t>
            </a: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89719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Quality Assurance Follow </a:t>
            </a:r>
            <a:r>
              <a:rPr lang="en-US" dirty="0" smtClean="0"/>
              <a:t>Up</a:t>
            </a:r>
            <a:endParaRPr lang="en-US" sz="2400" dirty="0"/>
          </a:p>
        </p:txBody>
      </p:sp>
      <p:sp>
        <p:nvSpPr>
          <p:cNvPr id="3" name="Content Placeholder 2"/>
          <p:cNvSpPr>
            <a:spLocks noGrp="1"/>
          </p:cNvSpPr>
          <p:nvPr>
            <p:ph idx="1"/>
          </p:nvPr>
        </p:nvSpPr>
        <p:spPr>
          <a:xfrm>
            <a:off x="381000" y="838200"/>
            <a:ext cx="8382000" cy="5257800"/>
          </a:xfrm>
        </p:spPr>
        <p:txBody>
          <a:bodyPr/>
          <a:lstStyle/>
          <a:p>
            <a:r>
              <a:rPr lang="en-US" dirty="0" smtClean="0"/>
              <a:t>All </a:t>
            </a:r>
            <a:r>
              <a:rPr lang="en-US" dirty="0"/>
              <a:t>consumers are contacted by </a:t>
            </a:r>
            <a:r>
              <a:rPr lang="en-US" dirty="0" smtClean="0"/>
              <a:t>Quality Assurance </a:t>
            </a:r>
            <a:r>
              <a:rPr lang="en-US" dirty="0"/>
              <a:t>and asked about their experience</a:t>
            </a:r>
            <a:r>
              <a:rPr lang="en-US" dirty="0" smtClean="0"/>
              <a:t>.</a:t>
            </a:r>
          </a:p>
          <a:p>
            <a:endParaRPr lang="en-US" sz="800" dirty="0"/>
          </a:p>
          <a:p>
            <a:r>
              <a:rPr lang="en-US" dirty="0"/>
              <a:t>Responses are documented in a survey</a:t>
            </a:r>
            <a:r>
              <a:rPr lang="en-US" dirty="0" smtClean="0"/>
              <a:t>.</a:t>
            </a:r>
          </a:p>
          <a:p>
            <a:endParaRPr lang="en-US" sz="800" dirty="0"/>
          </a:p>
          <a:p>
            <a:r>
              <a:rPr lang="en-US" dirty="0"/>
              <a:t>If an issue remains unresolved or there is a problem, it is immediately handled.</a:t>
            </a: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2659515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179638"/>
            <a:ext cx="8686800" cy="792162"/>
          </a:xfrm>
        </p:spPr>
        <p:txBody>
          <a:bodyPr/>
          <a:lstStyle/>
          <a:p>
            <a:pPr algn="ctr"/>
            <a:r>
              <a:rPr lang="en-US" sz="2800" dirty="0">
                <a:effectLst/>
              </a:rPr>
              <a:t>Seamless Service Delivery </a:t>
            </a:r>
            <a:r>
              <a:rPr lang="en-US" sz="2800" dirty="0" smtClean="0">
                <a:effectLst/>
              </a:rPr>
              <a:t>Snapshot</a:t>
            </a:r>
            <a:br>
              <a:rPr lang="en-US" sz="2800" dirty="0" smtClean="0">
                <a:effectLst/>
              </a:rPr>
            </a:br>
            <a:r>
              <a:rPr lang="en-US" sz="2800" dirty="0" smtClean="0">
                <a:effectLst/>
              </a:rPr>
              <a:t/>
            </a:r>
            <a:br>
              <a:rPr lang="en-US" sz="2800" dirty="0" smtClean="0">
                <a:effectLst/>
              </a:rPr>
            </a:br>
            <a:r>
              <a:rPr lang="en-US" sz="2800" dirty="0">
                <a:solidFill>
                  <a:srgbClr val="333399"/>
                </a:solidFill>
                <a:effectLst/>
                <a:latin typeface="Arial Rounded MT Bold" pitchFamily="34" charset="0"/>
              </a:rPr>
              <a:t>Darrel Christenson – </a:t>
            </a:r>
            <a:r>
              <a:rPr lang="en-US" sz="2800" dirty="0" smtClean="0">
                <a:solidFill>
                  <a:srgbClr val="333399"/>
                </a:solidFill>
                <a:effectLst/>
                <a:latin typeface="Arial Rounded MT Bold" pitchFamily="34" charset="0"/>
              </a:rPr>
              <a:t>Ability360</a:t>
            </a:r>
            <a:br>
              <a:rPr lang="en-US" sz="2800" dirty="0" smtClean="0">
                <a:solidFill>
                  <a:srgbClr val="333399"/>
                </a:solidFill>
                <a:effectLst/>
                <a:latin typeface="Arial Rounded MT Bold" pitchFamily="34" charset="0"/>
              </a:rPr>
            </a:br>
            <a:r>
              <a:rPr lang="en-US" sz="2800" dirty="0" smtClean="0">
                <a:solidFill>
                  <a:srgbClr val="333399"/>
                </a:solidFill>
                <a:effectLst/>
                <a:latin typeface="Arial Rounded MT Bold" pitchFamily="34" charset="0"/>
              </a:rPr>
              <a:t>DarrelC@ability360.org </a:t>
            </a:r>
            <a:endParaRPr lang="en-US" sz="2800" dirty="0">
              <a:effectLst/>
            </a:endParaRPr>
          </a:p>
        </p:txBody>
      </p:sp>
    </p:spTree>
    <p:extLst>
      <p:ext uri="{BB962C8B-B14F-4D97-AF65-F5344CB8AC3E}">
        <p14:creationId xmlns:p14="http://schemas.microsoft.com/office/powerpoint/2010/main" val="1910742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Ability360 Mission</a:t>
            </a:r>
            <a:endParaRPr lang="en-US" dirty="0"/>
          </a:p>
        </p:txBody>
      </p:sp>
      <p:sp>
        <p:nvSpPr>
          <p:cNvPr id="3" name="Subtitle 2"/>
          <p:cNvSpPr>
            <a:spLocks noGrp="1"/>
          </p:cNvSpPr>
          <p:nvPr>
            <p:ph idx="1"/>
          </p:nvPr>
        </p:nvSpPr>
        <p:spPr>
          <a:xfrm>
            <a:off x="228600" y="1066800"/>
            <a:ext cx="8686800" cy="1828800"/>
          </a:xfrm>
        </p:spPr>
        <p:txBody>
          <a:bodyPr/>
          <a:lstStyle/>
          <a:p>
            <a:pPr marL="0" indent="0">
              <a:buNone/>
            </a:pPr>
            <a:r>
              <a:rPr lang="en-US" dirty="0" smtClean="0"/>
              <a:t>Ability360 offers and promotes programs designed to empower people with disabilities to take personal responsibility so that they may achieve or continue independent lifestyles within the community.</a:t>
            </a:r>
            <a:endParaRPr lang="en-US" dirty="0"/>
          </a:p>
        </p:txBody>
      </p:sp>
      <p:pic>
        <p:nvPicPr>
          <p:cNvPr id="4" name="Picture 3" descr="Photo of exterior of Ability360 campu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2971800"/>
            <a:ext cx="5181600" cy="2798266"/>
          </a:xfrm>
          <a:prstGeom prst="rect">
            <a:avLst/>
          </a:prstGeom>
        </p:spPr>
      </p:pic>
    </p:spTree>
    <p:extLst>
      <p:ext uri="{BB962C8B-B14F-4D97-AF65-F5344CB8AC3E}">
        <p14:creationId xmlns:p14="http://schemas.microsoft.com/office/powerpoint/2010/main" val="5964964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Over 500 Centers for Independent Living </a:t>
            </a:r>
            <a:r>
              <a:rPr lang="en-US" sz="3200" dirty="0" smtClean="0">
                <a:latin typeface="Times New Roman" panose="02020603050405020304" pitchFamily="18" charset="0"/>
                <a:cs typeface="Times New Roman" panose="02020603050405020304" pitchFamily="18" charset="0"/>
              </a:rPr>
              <a:t>‒ </a:t>
            </a:r>
            <a:r>
              <a:rPr lang="en-US" sz="3200" dirty="0" smtClean="0"/>
              <a:t>5 in Arizona</a:t>
            </a:r>
            <a:endParaRPr lang="en-US" sz="3200" dirty="0"/>
          </a:p>
        </p:txBody>
      </p:sp>
      <p:sp>
        <p:nvSpPr>
          <p:cNvPr id="3" name="Content Placeholder 2"/>
          <p:cNvSpPr>
            <a:spLocks noGrp="1"/>
          </p:cNvSpPr>
          <p:nvPr>
            <p:ph idx="1"/>
          </p:nvPr>
        </p:nvSpPr>
        <p:spPr>
          <a:xfrm>
            <a:off x="228600" y="1143000"/>
            <a:ext cx="8686800" cy="5029200"/>
          </a:xfrm>
        </p:spPr>
        <p:txBody>
          <a:bodyPr/>
          <a:lstStyle/>
          <a:p>
            <a:r>
              <a:rPr lang="en-US" sz="2600" dirty="0" smtClean="0"/>
              <a:t>Designed and operated within a local community by individuals with disabilities</a:t>
            </a:r>
          </a:p>
          <a:p>
            <a:pPr marL="0" indent="0">
              <a:buNone/>
            </a:pPr>
            <a:endParaRPr lang="en-US" sz="1800" dirty="0" smtClean="0"/>
          </a:p>
          <a:p>
            <a:r>
              <a:rPr lang="en-US" sz="2600" dirty="0" smtClean="0"/>
              <a:t>Provide an array of IL services</a:t>
            </a:r>
          </a:p>
          <a:p>
            <a:pPr marL="0" indent="0">
              <a:buNone/>
            </a:pPr>
            <a:endParaRPr lang="en-US" sz="1800" dirty="0" smtClean="0"/>
          </a:p>
          <a:p>
            <a:r>
              <a:rPr lang="en-US" sz="2600" dirty="0" smtClean="0"/>
              <a:t>Not for profit</a:t>
            </a:r>
          </a:p>
        </p:txBody>
      </p:sp>
    </p:spTree>
    <p:extLst>
      <p:ext uri="{BB962C8B-B14F-4D97-AF65-F5344CB8AC3E}">
        <p14:creationId xmlns:p14="http://schemas.microsoft.com/office/powerpoint/2010/main" val="1785390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Independent Living Philosophy</a:t>
            </a:r>
            <a:endParaRPr lang="en-US" dirty="0"/>
          </a:p>
        </p:txBody>
      </p:sp>
      <p:sp>
        <p:nvSpPr>
          <p:cNvPr id="3" name="Text Placeholder 2"/>
          <p:cNvSpPr>
            <a:spLocks noGrp="1"/>
          </p:cNvSpPr>
          <p:nvPr>
            <p:ph idx="1"/>
          </p:nvPr>
        </p:nvSpPr>
        <p:spPr/>
        <p:txBody>
          <a:bodyPr/>
          <a:lstStyle/>
          <a:p>
            <a:pPr marL="0" indent="0">
              <a:buNone/>
            </a:pPr>
            <a:r>
              <a:rPr lang="en-US" dirty="0"/>
              <a:t>We believe that the opportunity to fully participate in the political, economic and social life of our own community is a basic human right.  The existence of a disability which inhibits personal function is not, in itself, a reason to deny those rights.</a:t>
            </a:r>
          </a:p>
        </p:txBody>
      </p:sp>
    </p:spTree>
    <p:extLst>
      <p:ext uri="{BB962C8B-B14F-4D97-AF65-F5344CB8AC3E}">
        <p14:creationId xmlns:p14="http://schemas.microsoft.com/office/powerpoint/2010/main" val="28521903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Ability360’s Reason for Existence</a:t>
            </a:r>
            <a:endParaRPr lang="en-US" sz="3200" dirty="0"/>
          </a:p>
        </p:txBody>
      </p:sp>
      <p:sp>
        <p:nvSpPr>
          <p:cNvPr id="3" name="Content Placeholder 2"/>
          <p:cNvSpPr>
            <a:spLocks noGrp="1"/>
          </p:cNvSpPr>
          <p:nvPr>
            <p:ph idx="1"/>
          </p:nvPr>
        </p:nvSpPr>
        <p:spPr/>
        <p:txBody>
          <a:bodyPr/>
          <a:lstStyle/>
          <a:p>
            <a:r>
              <a:rPr lang="en-US" sz="2600" dirty="0" smtClean="0"/>
              <a:t>Help those who have a desire to live independently to do so, whatever it takes.</a:t>
            </a:r>
          </a:p>
          <a:p>
            <a:r>
              <a:rPr lang="en-US" sz="2600" dirty="0" smtClean="0"/>
              <a:t>Work to help the consumer take responsibility for his or her own life and become self-directed</a:t>
            </a:r>
          </a:p>
          <a:p>
            <a:r>
              <a:rPr lang="en-US" sz="2600" dirty="0" smtClean="0"/>
              <a:t>Offer options to assist in living independently via the many programs available through our organization</a:t>
            </a:r>
          </a:p>
        </p:txBody>
      </p:sp>
    </p:spTree>
    <p:extLst>
      <p:ext uri="{BB962C8B-B14F-4D97-AF65-F5344CB8AC3E}">
        <p14:creationId xmlns:p14="http://schemas.microsoft.com/office/powerpoint/2010/main" val="35464338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Ability360 Programs</a:t>
            </a:r>
            <a:endParaRPr lang="en-US" sz="3200" dirty="0"/>
          </a:p>
        </p:txBody>
      </p:sp>
      <p:sp>
        <p:nvSpPr>
          <p:cNvPr id="3" name="Content Placeholder 2"/>
          <p:cNvSpPr>
            <a:spLocks noGrp="1"/>
          </p:cNvSpPr>
          <p:nvPr>
            <p:ph idx="1"/>
          </p:nvPr>
        </p:nvSpPr>
        <p:spPr/>
        <p:txBody>
          <a:bodyPr/>
          <a:lstStyle/>
          <a:p>
            <a:r>
              <a:rPr lang="en-US" sz="2600" dirty="0" smtClean="0"/>
              <a:t>Individual &amp; Systems Advocacy</a:t>
            </a:r>
          </a:p>
          <a:p>
            <a:r>
              <a:rPr lang="en-US" sz="2600" dirty="0" smtClean="0"/>
              <a:t>Independent Living Skills Instruction</a:t>
            </a:r>
          </a:p>
          <a:p>
            <a:r>
              <a:rPr lang="en-US" sz="2600" dirty="0" smtClean="0"/>
              <a:t>Information &amp; Referral</a:t>
            </a:r>
          </a:p>
          <a:p>
            <a:r>
              <a:rPr lang="en-US" sz="2600" dirty="0" smtClean="0"/>
              <a:t>Peer Support</a:t>
            </a:r>
          </a:p>
          <a:p>
            <a:r>
              <a:rPr lang="en-US" sz="2600" dirty="0" smtClean="0"/>
              <a:t>Transition</a:t>
            </a:r>
          </a:p>
          <a:p>
            <a:r>
              <a:rPr lang="en-US" sz="2600" dirty="0" smtClean="0"/>
              <a:t>Reintegration from Nursing Homes </a:t>
            </a:r>
          </a:p>
          <a:p>
            <a:r>
              <a:rPr lang="en-US" sz="2600" dirty="0" smtClean="0"/>
              <a:t>Early Intervention to People Newly Disabled</a:t>
            </a:r>
          </a:p>
        </p:txBody>
      </p:sp>
    </p:spTree>
    <p:extLst>
      <p:ext uri="{BB962C8B-B14F-4D97-AF65-F5344CB8AC3E}">
        <p14:creationId xmlns:p14="http://schemas.microsoft.com/office/powerpoint/2010/main" val="4144619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Ability360 Programs, </a:t>
            </a:r>
            <a:r>
              <a:rPr lang="en-US" sz="2800" dirty="0" smtClean="0"/>
              <a:t>cont’d.</a:t>
            </a:r>
            <a:endParaRPr lang="en-US" sz="2800" dirty="0"/>
          </a:p>
        </p:txBody>
      </p:sp>
      <p:sp>
        <p:nvSpPr>
          <p:cNvPr id="3" name="Content Placeholder 2"/>
          <p:cNvSpPr>
            <a:spLocks noGrp="1"/>
          </p:cNvSpPr>
          <p:nvPr>
            <p:ph idx="1"/>
          </p:nvPr>
        </p:nvSpPr>
        <p:spPr/>
        <p:txBody>
          <a:bodyPr/>
          <a:lstStyle/>
          <a:p>
            <a:r>
              <a:rPr lang="en-US" sz="2600" dirty="0" smtClean="0"/>
              <a:t>Empowering Youth in Transition</a:t>
            </a:r>
          </a:p>
          <a:p>
            <a:r>
              <a:rPr lang="en-US" sz="2600" dirty="0" smtClean="0"/>
              <a:t>Ability360 Employment Services</a:t>
            </a:r>
          </a:p>
          <a:p>
            <a:r>
              <a:rPr lang="en-US" sz="2600" dirty="0" smtClean="0"/>
              <a:t>Work Incentives Planning and Assistance</a:t>
            </a:r>
          </a:p>
          <a:p>
            <a:r>
              <a:rPr lang="en-US" sz="2600" dirty="0" smtClean="0"/>
              <a:t>Benefits 2 Work</a:t>
            </a:r>
          </a:p>
          <a:p>
            <a:r>
              <a:rPr lang="en-US" sz="2600" dirty="0" smtClean="0"/>
              <a:t>Ability360 Sports &amp; Fitness Center</a:t>
            </a:r>
          </a:p>
          <a:p>
            <a:r>
              <a:rPr lang="en-US" sz="2600" dirty="0" smtClean="0"/>
              <a:t>Theatre360</a:t>
            </a:r>
          </a:p>
          <a:p>
            <a:r>
              <a:rPr lang="en-US" sz="2600" dirty="0" smtClean="0"/>
              <a:t>Living Well with a Disability</a:t>
            </a:r>
          </a:p>
        </p:txBody>
      </p:sp>
    </p:spTree>
    <p:extLst>
      <p:ext uri="{BB962C8B-B14F-4D97-AF65-F5344CB8AC3E}">
        <p14:creationId xmlns:p14="http://schemas.microsoft.com/office/powerpoint/2010/main" val="1153773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038601"/>
            <a:ext cx="9144000" cy="1295399"/>
          </a:xfrm>
        </p:spPr>
        <p:txBody>
          <a:bodyPr/>
          <a:lstStyle/>
          <a:p>
            <a:pPr algn="ctr"/>
            <a:r>
              <a:rPr lang="en-US" sz="2400" dirty="0" smtClean="0">
                <a:effectLst/>
              </a:rPr>
              <a:t>Get to the Core of It:</a:t>
            </a:r>
            <a:br>
              <a:rPr lang="en-US" sz="2400" dirty="0" smtClean="0">
                <a:effectLst/>
              </a:rPr>
            </a:br>
            <a:r>
              <a:rPr lang="en-US" sz="2400" dirty="0" smtClean="0">
                <a:effectLst/>
              </a:rPr>
              <a:t> Integrating CIL Core Services for a </a:t>
            </a:r>
            <a:br>
              <a:rPr lang="en-US" sz="2400" dirty="0" smtClean="0">
                <a:effectLst/>
              </a:rPr>
            </a:br>
            <a:r>
              <a:rPr lang="en-US" sz="2400" dirty="0" smtClean="0">
                <a:effectLst/>
              </a:rPr>
              <a:t>Holistic Consumer Experience</a:t>
            </a:r>
            <a:r>
              <a:rPr lang="en-US" sz="2400" dirty="0">
                <a:effectLst/>
              </a:rPr>
              <a:t/>
            </a:r>
            <a:br>
              <a:rPr lang="en-US" sz="2400" dirty="0">
                <a:effectLst/>
              </a:rPr>
            </a:br>
            <a:r>
              <a:rPr lang="en-US" sz="2400" i="1" dirty="0" smtClean="0">
                <a:effectLst/>
              </a:rPr>
              <a:t/>
            </a:r>
            <a:br>
              <a:rPr lang="en-US" sz="2400" i="1" dirty="0" smtClean="0">
                <a:effectLst/>
              </a:rPr>
            </a:br>
            <a:r>
              <a:rPr lang="en-US" sz="2400" i="1" dirty="0" smtClean="0">
                <a:effectLst/>
              </a:rPr>
              <a:t>Seamless Service Delivery Snapshots</a:t>
            </a:r>
            <a:br>
              <a:rPr lang="en-US" sz="2400" i="1" dirty="0" smtClean="0">
                <a:effectLst/>
              </a:rPr>
            </a:br>
            <a:r>
              <a:rPr lang="en-US" sz="2400" i="1" dirty="0" smtClean="0">
                <a:effectLst/>
              </a:rPr>
              <a:t/>
            </a:r>
            <a:br>
              <a:rPr lang="en-US" sz="2400" i="1" dirty="0" smtClean="0">
                <a:effectLst/>
              </a:rPr>
            </a:br>
            <a:r>
              <a:rPr lang="en-US" sz="2000" dirty="0" smtClean="0">
                <a:solidFill>
                  <a:srgbClr val="333399"/>
                </a:solidFill>
                <a:effectLst/>
                <a:latin typeface="Arial Rounded MT Bold" pitchFamily="34" charset="0"/>
              </a:rPr>
              <a:t>Presenters:</a:t>
            </a: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Bruce Darling - Center for Disability Rights</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Darrel </a:t>
            </a:r>
            <a:r>
              <a:rPr lang="en-US" sz="2000" dirty="0" smtClean="0">
                <a:solidFill>
                  <a:srgbClr val="333399"/>
                </a:solidFill>
                <a:effectLst/>
                <a:latin typeface="Arial Rounded MT Bold" pitchFamily="34" charset="0"/>
              </a:rPr>
              <a:t>Christenson – Ability360</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Michelle Crain – LIFE, Inc.</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Kimberly Tissot &amp; Charlie Walters –Able SC</a:t>
            </a:r>
            <a:br>
              <a:rPr lang="en-US" sz="2000" dirty="0" smtClean="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May 1, 2018</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Tempe, AZ</a:t>
            </a:r>
            <a:br>
              <a:rPr lang="en-US" sz="2000" dirty="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
            </a:r>
            <a:br>
              <a:rPr lang="en-US" sz="2000" dirty="0" smtClean="0">
                <a:solidFill>
                  <a:srgbClr val="333399"/>
                </a:solidFill>
                <a:effectLst/>
                <a:latin typeface="Arial Rounded MT Bold" pitchFamily="34" charset="0"/>
              </a:rPr>
            </a:br>
            <a:r>
              <a:rPr lang="en-US" sz="2000" dirty="0" smtClean="0">
                <a:solidFill>
                  <a:srgbClr val="333399"/>
                </a:solidFill>
                <a:effectLst/>
                <a:latin typeface="Arial Rounded MT Bold" pitchFamily="34" charset="0"/>
              </a:rPr>
              <a:t/>
            </a:r>
            <a:br>
              <a:rPr lang="en-US" sz="2000" dirty="0" smtClean="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2000" dirty="0">
                <a:solidFill>
                  <a:srgbClr val="333399"/>
                </a:solidFill>
                <a:effectLst/>
                <a:latin typeface="Arial Rounded MT Bold" pitchFamily="34" charset="0"/>
              </a:rPr>
              <a:t/>
            </a:r>
            <a:br>
              <a:rPr lang="en-US" sz="2000" dirty="0">
                <a:solidFill>
                  <a:srgbClr val="333399"/>
                </a:solidFill>
                <a:effectLst/>
                <a:latin typeface="Arial Rounded MT Bold" pitchFamily="34" charset="0"/>
              </a:rPr>
            </a:br>
            <a:r>
              <a:rPr lang="en-US" sz="1800" dirty="0">
                <a:solidFill>
                  <a:srgbClr val="333399"/>
                </a:solidFill>
                <a:effectLst/>
                <a:latin typeface="Arial Rounded MT Bold" pitchFamily="34" charset="0"/>
              </a:rPr>
              <a:t/>
            </a:r>
            <a:br>
              <a:rPr lang="en-US" sz="1800" dirty="0">
                <a:solidFill>
                  <a:srgbClr val="333399"/>
                </a:solidFill>
                <a:effectLst/>
                <a:latin typeface="Arial Rounded MT Bold" pitchFamily="34" charset="0"/>
              </a:rPr>
            </a:br>
            <a:r>
              <a:rPr lang="en-US" sz="1800" i="1" dirty="0">
                <a:solidFill>
                  <a:srgbClr val="333399"/>
                </a:solidFill>
                <a:effectLst/>
                <a:latin typeface="Arial Rounded MT Bold" pitchFamily="34" charset="0"/>
              </a:rPr>
              <a:t/>
            </a:r>
            <a:br>
              <a:rPr lang="en-US" sz="1800" i="1" dirty="0">
                <a:solidFill>
                  <a:srgbClr val="333399"/>
                </a:solidFill>
                <a:effectLst/>
                <a:latin typeface="Arial Rounded MT Bold" pitchFamily="34" charset="0"/>
              </a:rPr>
            </a:br>
            <a:endParaRPr lang="en-US" sz="2000" dirty="0">
              <a:effectLst/>
            </a:endParaRPr>
          </a:p>
        </p:txBody>
      </p:sp>
      <p:pic>
        <p:nvPicPr>
          <p:cNvPr id="1026" name="Picture 2" descr="IL-NET Logo in blue block letters, with CIL-NET SILC-NET underneath in smaller red lett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2246" y="392024"/>
            <a:ext cx="1581754" cy="86214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8534E98-DBDD-49E9-9606-19EC03587E98}" type="slidenum">
              <a:rPr lang="en-US" smtClean="0"/>
              <a:pPr/>
              <a:t>2</a:t>
            </a:fld>
            <a:endParaRPr lang="en-US" dirty="0"/>
          </a:p>
        </p:txBody>
      </p:sp>
    </p:spTree>
    <p:extLst>
      <p:ext uri="{BB962C8B-B14F-4D97-AF65-F5344CB8AC3E}">
        <p14:creationId xmlns:p14="http://schemas.microsoft.com/office/powerpoint/2010/main" val="2893820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Ability360 Programs</a:t>
            </a:r>
            <a:r>
              <a:rPr lang="en-US" sz="2400" dirty="0" smtClean="0"/>
              <a:t>, cont’d. 2</a:t>
            </a:r>
            <a:endParaRPr lang="en-US" sz="3200" dirty="0"/>
          </a:p>
        </p:txBody>
      </p:sp>
      <p:sp>
        <p:nvSpPr>
          <p:cNvPr id="3" name="Content Placeholder 2"/>
          <p:cNvSpPr>
            <a:spLocks noGrp="1"/>
          </p:cNvSpPr>
          <p:nvPr>
            <p:ph idx="1"/>
          </p:nvPr>
        </p:nvSpPr>
        <p:spPr/>
        <p:txBody>
          <a:bodyPr/>
          <a:lstStyle/>
          <a:p>
            <a:r>
              <a:rPr lang="en-US" sz="2600" dirty="0" smtClean="0"/>
              <a:t>Home Care Services (HCS)</a:t>
            </a:r>
          </a:p>
          <a:p>
            <a:r>
              <a:rPr lang="en-US" sz="2600" dirty="0" smtClean="0"/>
              <a:t>Socialization Through Recreation</a:t>
            </a:r>
          </a:p>
          <a:p>
            <a:r>
              <a:rPr lang="en-US" sz="2600" dirty="0" smtClean="0"/>
              <a:t>Home Modification</a:t>
            </a:r>
          </a:p>
          <a:p>
            <a:r>
              <a:rPr lang="en-US" sz="2600" dirty="0" smtClean="0"/>
              <a:t>This is My Life</a:t>
            </a:r>
          </a:p>
          <a:p>
            <a:r>
              <a:rPr lang="en-US" sz="2600" dirty="0" smtClean="0"/>
              <a:t>Community Life Options</a:t>
            </a:r>
          </a:p>
          <a:p>
            <a:r>
              <a:rPr lang="en-US" sz="2600" dirty="0" smtClean="0"/>
              <a:t>General Volunteers</a:t>
            </a:r>
          </a:p>
          <a:p>
            <a:r>
              <a:rPr lang="en-US" sz="2600" dirty="0" smtClean="0"/>
              <a:t>ADA Services</a:t>
            </a:r>
          </a:p>
        </p:txBody>
      </p:sp>
    </p:spTree>
    <p:extLst>
      <p:ext uri="{BB962C8B-B14F-4D97-AF65-F5344CB8AC3E}">
        <p14:creationId xmlns:p14="http://schemas.microsoft.com/office/powerpoint/2010/main" val="3088571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792162"/>
          </a:xfrm>
        </p:spPr>
        <p:txBody>
          <a:bodyPr/>
          <a:lstStyle/>
          <a:p>
            <a:r>
              <a:rPr lang="en-US" sz="3200" dirty="0" smtClean="0"/>
              <a:t>Advocacy</a:t>
            </a:r>
            <a:r>
              <a:rPr lang="en-US" sz="3200" dirty="0" smtClean="0">
                <a:latin typeface="Century Gothic" panose="020B0502020202020204" pitchFamily="34" charset="0"/>
              </a:rPr>
              <a:t>―</a:t>
            </a:r>
            <a:br>
              <a:rPr lang="en-US" sz="3200" dirty="0" smtClean="0">
                <a:latin typeface="Century Gothic" panose="020B0502020202020204" pitchFamily="34" charset="0"/>
              </a:rPr>
            </a:br>
            <a:r>
              <a:rPr lang="en-US" dirty="0" smtClean="0"/>
              <a:t>Speaking Up for Self and Others</a:t>
            </a:r>
            <a:endParaRPr lang="en-US" sz="3200" dirty="0"/>
          </a:p>
        </p:txBody>
      </p:sp>
      <p:sp>
        <p:nvSpPr>
          <p:cNvPr id="3" name="Content Placeholder 2"/>
          <p:cNvSpPr>
            <a:spLocks noGrp="1"/>
          </p:cNvSpPr>
          <p:nvPr>
            <p:ph idx="1"/>
          </p:nvPr>
        </p:nvSpPr>
        <p:spPr>
          <a:xfrm>
            <a:off x="228600" y="1143000"/>
            <a:ext cx="8686800" cy="5029200"/>
          </a:xfrm>
        </p:spPr>
        <p:txBody>
          <a:bodyPr/>
          <a:lstStyle/>
          <a:p>
            <a:pPr marL="0" indent="0">
              <a:buNone/>
            </a:pPr>
            <a:r>
              <a:rPr lang="en-US" dirty="0"/>
              <a:t>Systems, individual, and self-advocacy connect to all services and life issues. </a:t>
            </a:r>
            <a:endParaRPr lang="en-US" dirty="0" smtClean="0"/>
          </a:p>
          <a:p>
            <a:pPr marL="0" indent="0">
              <a:buNone/>
            </a:pPr>
            <a:r>
              <a:rPr lang="en-US" dirty="0" smtClean="0"/>
              <a:t>Advocacy </a:t>
            </a:r>
            <a:r>
              <a:rPr lang="en-US" dirty="0"/>
              <a:t>is an integral part of:</a:t>
            </a:r>
            <a:endParaRPr lang="en-US" sz="2600" dirty="0" smtClean="0"/>
          </a:p>
          <a:p>
            <a:r>
              <a:rPr lang="en-US" sz="2600" dirty="0" smtClean="0"/>
              <a:t>Individual &amp; Systems Advocacy</a:t>
            </a:r>
          </a:p>
          <a:p>
            <a:r>
              <a:rPr lang="en-US" sz="2600" dirty="0" smtClean="0"/>
              <a:t>Independent Living Skills Instruction</a:t>
            </a:r>
          </a:p>
          <a:p>
            <a:r>
              <a:rPr lang="en-US" sz="2600" dirty="0" smtClean="0"/>
              <a:t>Information &amp; Referral</a:t>
            </a:r>
          </a:p>
          <a:p>
            <a:r>
              <a:rPr lang="en-US" sz="2600" dirty="0" smtClean="0"/>
              <a:t>Peer Support</a:t>
            </a:r>
          </a:p>
          <a:p>
            <a:r>
              <a:rPr lang="en-US" sz="2600" dirty="0" smtClean="0"/>
              <a:t>Transition</a:t>
            </a:r>
          </a:p>
          <a:p>
            <a:r>
              <a:rPr lang="en-US" sz="2600" dirty="0" smtClean="0"/>
              <a:t>Reintegration from Nursing Homes </a:t>
            </a:r>
          </a:p>
          <a:p>
            <a:r>
              <a:rPr lang="en-US" sz="2600" dirty="0" smtClean="0"/>
              <a:t>Early Intervention to People Newly Disabled</a:t>
            </a:r>
          </a:p>
        </p:txBody>
      </p:sp>
    </p:spTree>
    <p:extLst>
      <p:ext uri="{BB962C8B-B14F-4D97-AF65-F5344CB8AC3E}">
        <p14:creationId xmlns:p14="http://schemas.microsoft.com/office/powerpoint/2010/main" val="36697527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Independent Living Skills</a:t>
            </a:r>
            <a:endParaRPr lang="en-US" sz="3200" dirty="0"/>
          </a:p>
        </p:txBody>
      </p:sp>
      <p:sp>
        <p:nvSpPr>
          <p:cNvPr id="3" name="Content Placeholder 2"/>
          <p:cNvSpPr>
            <a:spLocks noGrp="1"/>
          </p:cNvSpPr>
          <p:nvPr>
            <p:ph idx="1"/>
          </p:nvPr>
        </p:nvSpPr>
        <p:spPr/>
        <p:txBody>
          <a:bodyPr/>
          <a:lstStyle/>
          <a:p>
            <a:r>
              <a:rPr lang="en-US" sz="2600" dirty="0" smtClean="0"/>
              <a:t>Bus/Travel</a:t>
            </a:r>
          </a:p>
          <a:p>
            <a:r>
              <a:rPr lang="en-US" sz="2600" dirty="0" smtClean="0"/>
              <a:t>Meal Preparation</a:t>
            </a:r>
          </a:p>
          <a:p>
            <a:r>
              <a:rPr lang="en-US" sz="2600" dirty="0" smtClean="0"/>
              <a:t>Budgeting</a:t>
            </a:r>
          </a:p>
          <a:p>
            <a:r>
              <a:rPr lang="en-US" sz="2600" dirty="0" smtClean="0"/>
              <a:t>Goal Setting</a:t>
            </a:r>
          </a:p>
          <a:p>
            <a:r>
              <a:rPr lang="en-US" sz="2600" dirty="0" smtClean="0"/>
              <a:t>Daily Living</a:t>
            </a:r>
          </a:p>
          <a:p>
            <a:r>
              <a:rPr lang="en-US" sz="2600" dirty="0" smtClean="0"/>
              <a:t>Communication</a:t>
            </a:r>
          </a:p>
          <a:p>
            <a:r>
              <a:rPr lang="en-US" sz="2600" dirty="0" smtClean="0"/>
              <a:t>Stress Management</a:t>
            </a:r>
          </a:p>
        </p:txBody>
      </p:sp>
    </p:spTree>
    <p:extLst>
      <p:ext uri="{BB962C8B-B14F-4D97-AF65-F5344CB8AC3E}">
        <p14:creationId xmlns:p14="http://schemas.microsoft.com/office/powerpoint/2010/main" val="35204234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Information and Referral</a:t>
            </a:r>
            <a:endParaRPr lang="en-US" sz="3200" dirty="0"/>
          </a:p>
        </p:txBody>
      </p:sp>
      <p:sp>
        <p:nvSpPr>
          <p:cNvPr id="3" name="Content Placeholder 2"/>
          <p:cNvSpPr>
            <a:spLocks noGrp="1"/>
          </p:cNvSpPr>
          <p:nvPr>
            <p:ph idx="1"/>
          </p:nvPr>
        </p:nvSpPr>
        <p:spPr>
          <a:xfrm>
            <a:off x="228600" y="1066800"/>
            <a:ext cx="6477000" cy="5029200"/>
          </a:xfrm>
        </p:spPr>
        <p:txBody>
          <a:bodyPr/>
          <a:lstStyle/>
          <a:p>
            <a:r>
              <a:rPr lang="en-US" sz="2600" dirty="0" smtClean="0"/>
              <a:t>Knowledge is power</a:t>
            </a:r>
          </a:p>
          <a:p>
            <a:r>
              <a:rPr lang="en-US" sz="2600" dirty="0" smtClean="0"/>
              <a:t>Community resources and locations</a:t>
            </a:r>
          </a:p>
          <a:p>
            <a:r>
              <a:rPr lang="en-US" sz="2600" dirty="0" smtClean="0"/>
              <a:t>How to access resources and services such as:</a:t>
            </a:r>
          </a:p>
          <a:p>
            <a:pPr lvl="1"/>
            <a:r>
              <a:rPr lang="en-US" dirty="0" smtClean="0"/>
              <a:t>Assistive Technology</a:t>
            </a:r>
          </a:p>
          <a:p>
            <a:pPr lvl="1"/>
            <a:r>
              <a:rPr lang="en-US" dirty="0" smtClean="0"/>
              <a:t>Employment</a:t>
            </a:r>
          </a:p>
          <a:p>
            <a:pPr lvl="1"/>
            <a:r>
              <a:rPr lang="en-US" dirty="0" smtClean="0"/>
              <a:t>Financial Assistance</a:t>
            </a:r>
          </a:p>
          <a:p>
            <a:pPr lvl="1"/>
            <a:r>
              <a:rPr lang="en-US" dirty="0" smtClean="0"/>
              <a:t>Health Care</a:t>
            </a:r>
          </a:p>
          <a:p>
            <a:pPr lvl="1"/>
            <a:r>
              <a:rPr lang="en-US" dirty="0" smtClean="0"/>
              <a:t>Housing</a:t>
            </a:r>
          </a:p>
          <a:p>
            <a:pPr lvl="1"/>
            <a:r>
              <a:rPr lang="en-US" dirty="0" smtClean="0"/>
              <a:t>Transportation</a:t>
            </a:r>
          </a:p>
        </p:txBody>
      </p:sp>
    </p:spTree>
    <p:extLst>
      <p:ext uri="{BB962C8B-B14F-4D97-AF65-F5344CB8AC3E}">
        <p14:creationId xmlns:p14="http://schemas.microsoft.com/office/powerpoint/2010/main" val="41021576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Peer Support </a:t>
            </a:r>
            <a:r>
              <a:rPr lang="en-US" sz="3200" dirty="0" smtClean="0">
                <a:latin typeface="Calibri Light" panose="020F0302020204030204" pitchFamily="34" charset="0"/>
                <a:cs typeface="Calibri Light" panose="020F0302020204030204" pitchFamily="34" charset="0"/>
              </a:rPr>
              <a:t>— </a:t>
            </a:r>
            <a:r>
              <a:rPr lang="en-US" sz="3200" dirty="0" smtClean="0"/>
              <a:t>Lifting as we climb!</a:t>
            </a:r>
            <a:endParaRPr lang="en-US" sz="3200" dirty="0"/>
          </a:p>
        </p:txBody>
      </p:sp>
      <p:sp>
        <p:nvSpPr>
          <p:cNvPr id="3" name="Content Placeholder 2"/>
          <p:cNvSpPr>
            <a:spLocks noGrp="1"/>
          </p:cNvSpPr>
          <p:nvPr>
            <p:ph idx="1"/>
          </p:nvPr>
        </p:nvSpPr>
        <p:spPr/>
        <p:txBody>
          <a:bodyPr/>
          <a:lstStyle/>
          <a:p>
            <a:r>
              <a:rPr lang="en-US" sz="2600" dirty="0" smtClean="0"/>
              <a:t>Over 40 Peer Mentor Volunteers</a:t>
            </a:r>
          </a:p>
          <a:p>
            <a:r>
              <a:rPr lang="en-US" sz="2600" dirty="0" smtClean="0"/>
              <a:t>Confidence / Knowledge / Experience</a:t>
            </a:r>
          </a:p>
        </p:txBody>
      </p:sp>
    </p:spTree>
    <p:extLst>
      <p:ext uri="{BB962C8B-B14F-4D97-AF65-F5344CB8AC3E}">
        <p14:creationId xmlns:p14="http://schemas.microsoft.com/office/powerpoint/2010/main" val="27638877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Employment Services </a:t>
            </a:r>
            <a:endParaRPr lang="en-US" sz="3200" dirty="0"/>
          </a:p>
        </p:txBody>
      </p:sp>
      <p:sp>
        <p:nvSpPr>
          <p:cNvPr id="3" name="Content Placeholder 2"/>
          <p:cNvSpPr>
            <a:spLocks noGrp="1"/>
          </p:cNvSpPr>
          <p:nvPr>
            <p:ph idx="1"/>
          </p:nvPr>
        </p:nvSpPr>
        <p:spPr/>
        <p:txBody>
          <a:bodyPr/>
          <a:lstStyle/>
          <a:p>
            <a:r>
              <a:rPr lang="en-US" sz="2600" dirty="0" smtClean="0"/>
              <a:t>For SSI/SSDI beneficiaries who want to work their way off benefits</a:t>
            </a:r>
          </a:p>
          <a:p>
            <a:r>
              <a:rPr lang="en-US" sz="2600" dirty="0" smtClean="0"/>
              <a:t>Focus is on ABILITY—not disability</a:t>
            </a:r>
          </a:p>
          <a:p>
            <a:r>
              <a:rPr lang="en-US" sz="2600" dirty="0" smtClean="0"/>
              <a:t>REAL jobs with REAL wages</a:t>
            </a:r>
          </a:p>
        </p:txBody>
      </p:sp>
    </p:spTree>
    <p:extLst>
      <p:ext uri="{BB962C8B-B14F-4D97-AF65-F5344CB8AC3E}">
        <p14:creationId xmlns:p14="http://schemas.microsoft.com/office/powerpoint/2010/main" val="10140761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Early Intervention Outreach to Newly Disabled</a:t>
            </a:r>
            <a:endParaRPr lang="en-US" sz="3200" dirty="0"/>
          </a:p>
        </p:txBody>
      </p:sp>
      <p:sp>
        <p:nvSpPr>
          <p:cNvPr id="3" name="Content Placeholder 2"/>
          <p:cNvSpPr>
            <a:spLocks noGrp="1"/>
          </p:cNvSpPr>
          <p:nvPr>
            <p:ph idx="1"/>
          </p:nvPr>
        </p:nvSpPr>
        <p:spPr>
          <a:xfrm>
            <a:off x="228600" y="1143000"/>
            <a:ext cx="8686800" cy="5029200"/>
          </a:xfrm>
        </p:spPr>
        <p:txBody>
          <a:bodyPr/>
          <a:lstStyle/>
          <a:p>
            <a:r>
              <a:rPr lang="en-US" sz="2600" dirty="0" smtClean="0"/>
              <a:t>Services at rehabilitation centers and hospitals</a:t>
            </a:r>
          </a:p>
          <a:p>
            <a:r>
              <a:rPr lang="en-US" dirty="0" smtClean="0"/>
              <a:t>G</a:t>
            </a:r>
            <a:r>
              <a:rPr lang="en-US" sz="2600" dirty="0" smtClean="0"/>
              <a:t>uides newly disabled individuals through the maze of services and supports</a:t>
            </a:r>
          </a:p>
          <a:p>
            <a:r>
              <a:rPr lang="en-US" sz="2600" dirty="0" smtClean="0"/>
              <a:t>Role models IL – HOPE!</a:t>
            </a:r>
          </a:p>
        </p:txBody>
      </p:sp>
    </p:spTree>
    <p:extLst>
      <p:ext uri="{BB962C8B-B14F-4D97-AF65-F5344CB8AC3E}">
        <p14:creationId xmlns:p14="http://schemas.microsoft.com/office/powerpoint/2010/main" val="1037085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Re-integration from Nursing Homes</a:t>
            </a:r>
            <a:endParaRPr lang="en-US" sz="3200" dirty="0"/>
          </a:p>
        </p:txBody>
      </p:sp>
      <p:sp>
        <p:nvSpPr>
          <p:cNvPr id="3" name="Content Placeholder 2"/>
          <p:cNvSpPr>
            <a:spLocks noGrp="1"/>
          </p:cNvSpPr>
          <p:nvPr>
            <p:ph idx="1"/>
          </p:nvPr>
        </p:nvSpPr>
        <p:spPr/>
        <p:txBody>
          <a:bodyPr/>
          <a:lstStyle/>
          <a:p>
            <a:r>
              <a:rPr lang="en-US" sz="2600" dirty="0" smtClean="0"/>
              <a:t>Assists young adults (under age 65) in gaining the confidence, knowledge and resources needed to move out of nursing home settings.</a:t>
            </a:r>
          </a:p>
        </p:txBody>
      </p:sp>
    </p:spTree>
    <p:extLst>
      <p:ext uri="{BB962C8B-B14F-4D97-AF65-F5344CB8AC3E}">
        <p14:creationId xmlns:p14="http://schemas.microsoft.com/office/powerpoint/2010/main" val="39924908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Home Modifications</a:t>
            </a:r>
            <a:endParaRPr lang="en-US" sz="3200" dirty="0"/>
          </a:p>
        </p:txBody>
      </p:sp>
      <p:sp>
        <p:nvSpPr>
          <p:cNvPr id="3" name="Content Placeholder 2"/>
          <p:cNvSpPr>
            <a:spLocks noGrp="1"/>
          </p:cNvSpPr>
          <p:nvPr>
            <p:ph idx="1"/>
          </p:nvPr>
        </p:nvSpPr>
        <p:spPr/>
        <p:txBody>
          <a:bodyPr/>
          <a:lstStyle/>
          <a:p>
            <a:r>
              <a:rPr lang="en-US" sz="2600" dirty="0" smtClean="0"/>
              <a:t>Increases self-reliance and safety!</a:t>
            </a:r>
          </a:p>
          <a:p>
            <a:r>
              <a:rPr lang="en-US" sz="2600" dirty="0" smtClean="0"/>
              <a:t>Funding sources: </a:t>
            </a:r>
          </a:p>
          <a:p>
            <a:pPr lvl="1"/>
            <a:r>
              <a:rPr lang="en-US" dirty="0" smtClean="0"/>
              <a:t>Community Development Block Grants</a:t>
            </a:r>
          </a:p>
          <a:p>
            <a:pPr lvl="1"/>
            <a:r>
              <a:rPr lang="en-US" dirty="0" smtClean="0"/>
              <a:t>AHCCS/ALTCS</a:t>
            </a:r>
          </a:p>
          <a:p>
            <a:pPr lvl="1"/>
            <a:r>
              <a:rPr lang="en-US" dirty="0" smtClean="0"/>
              <a:t>Private Pay</a:t>
            </a:r>
          </a:p>
          <a:p>
            <a:endParaRPr lang="en-US" sz="2600" dirty="0" smtClean="0"/>
          </a:p>
        </p:txBody>
      </p:sp>
    </p:spTree>
    <p:extLst>
      <p:ext uri="{BB962C8B-B14F-4D97-AF65-F5344CB8AC3E}">
        <p14:creationId xmlns:p14="http://schemas.microsoft.com/office/powerpoint/2010/main" val="34368627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Empowering Youth in Transition</a:t>
            </a:r>
            <a:endParaRPr lang="en-US" sz="3200" dirty="0"/>
          </a:p>
        </p:txBody>
      </p:sp>
      <p:sp>
        <p:nvSpPr>
          <p:cNvPr id="3" name="Content Placeholder 2"/>
          <p:cNvSpPr>
            <a:spLocks noGrp="1"/>
          </p:cNvSpPr>
          <p:nvPr>
            <p:ph idx="1"/>
          </p:nvPr>
        </p:nvSpPr>
        <p:spPr/>
        <p:txBody>
          <a:bodyPr/>
          <a:lstStyle/>
          <a:p>
            <a:r>
              <a:rPr lang="en-US" sz="2600" dirty="0" smtClean="0"/>
              <a:t>For youth with disabilities, ages 14-22</a:t>
            </a:r>
          </a:p>
          <a:p>
            <a:r>
              <a:rPr lang="en-US" sz="2600" dirty="0" smtClean="0"/>
              <a:t>Provides:</a:t>
            </a:r>
          </a:p>
          <a:p>
            <a:pPr lvl="1"/>
            <a:r>
              <a:rPr lang="en-US" dirty="0" smtClean="0"/>
              <a:t>Advocacy to students and parents</a:t>
            </a:r>
          </a:p>
          <a:p>
            <a:pPr lvl="1"/>
            <a:r>
              <a:rPr lang="en-US" dirty="0" smtClean="0"/>
              <a:t>Technical support to special education teachers</a:t>
            </a:r>
          </a:p>
          <a:p>
            <a:pPr lvl="1"/>
            <a:r>
              <a:rPr lang="en-US" dirty="0" smtClean="0"/>
              <a:t>Disability sensitivity training in schools</a:t>
            </a:r>
          </a:p>
          <a:p>
            <a:pPr lvl="1"/>
            <a:r>
              <a:rPr lang="en-US" dirty="0" smtClean="0"/>
              <a:t>Technical assistance to regular education teachers in accommodating youth with disabilities</a:t>
            </a:r>
          </a:p>
        </p:txBody>
      </p:sp>
    </p:spTree>
    <p:extLst>
      <p:ext uri="{BB962C8B-B14F-4D97-AF65-F5344CB8AC3E}">
        <p14:creationId xmlns:p14="http://schemas.microsoft.com/office/powerpoint/2010/main" val="10762171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179638"/>
            <a:ext cx="8686800" cy="792162"/>
          </a:xfrm>
        </p:spPr>
        <p:txBody>
          <a:bodyPr/>
          <a:lstStyle/>
          <a:p>
            <a:pPr algn="ctr"/>
            <a:r>
              <a:rPr lang="en-US" sz="2800" dirty="0" smtClean="0">
                <a:effectLst/>
              </a:rPr>
              <a:t>Seamless Service Delivery Snapshot</a:t>
            </a:r>
            <a:br>
              <a:rPr lang="en-US" sz="2800" dirty="0" smtClean="0">
                <a:effectLst/>
              </a:rPr>
            </a:br>
            <a:r>
              <a:rPr lang="en-US" sz="2800" dirty="0" smtClean="0">
                <a:effectLst/>
              </a:rPr>
              <a:t/>
            </a:r>
            <a:br>
              <a:rPr lang="en-US" sz="2800" dirty="0" smtClean="0">
                <a:effectLst/>
              </a:rPr>
            </a:br>
            <a:r>
              <a:rPr lang="en-US" sz="2800" dirty="0">
                <a:solidFill>
                  <a:srgbClr val="333399"/>
                </a:solidFill>
                <a:effectLst/>
                <a:latin typeface="Arial Rounded MT Bold" pitchFamily="34" charset="0"/>
              </a:rPr>
              <a:t>Bruce Darling - Center for Disability </a:t>
            </a:r>
            <a:r>
              <a:rPr lang="en-US" sz="2800" dirty="0" smtClean="0">
                <a:solidFill>
                  <a:srgbClr val="333399"/>
                </a:solidFill>
                <a:effectLst/>
                <a:latin typeface="Arial Rounded MT Bold" pitchFamily="34" charset="0"/>
              </a:rPr>
              <a:t>Rights</a:t>
            </a:r>
            <a:br>
              <a:rPr lang="en-US" sz="2800" dirty="0" smtClean="0">
                <a:solidFill>
                  <a:srgbClr val="333399"/>
                </a:solidFill>
                <a:effectLst/>
                <a:latin typeface="Arial Rounded MT Bold" pitchFamily="34" charset="0"/>
              </a:rPr>
            </a:br>
            <a:r>
              <a:rPr lang="en-US" sz="2800" dirty="0">
                <a:effectLst/>
                <a:ea typeface="Nunito"/>
                <a:cs typeface="Nunito"/>
                <a:sym typeface="Nunito"/>
              </a:rPr>
              <a:t>bdarling@cdrnys.org</a:t>
            </a:r>
            <a:endParaRPr lang="en-US" sz="2800" dirty="0">
              <a:effectLst/>
            </a:endParaRPr>
          </a:p>
        </p:txBody>
      </p:sp>
    </p:spTree>
    <p:extLst>
      <p:ext uri="{BB962C8B-B14F-4D97-AF65-F5344CB8AC3E}">
        <p14:creationId xmlns:p14="http://schemas.microsoft.com/office/powerpoint/2010/main" val="3105623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Community Living Options</a:t>
            </a:r>
            <a:endParaRPr lang="en-US" sz="3200" dirty="0"/>
          </a:p>
        </p:txBody>
      </p:sp>
      <p:sp>
        <p:nvSpPr>
          <p:cNvPr id="3" name="Content Placeholder 2"/>
          <p:cNvSpPr>
            <a:spLocks noGrp="1"/>
          </p:cNvSpPr>
          <p:nvPr>
            <p:ph idx="1"/>
          </p:nvPr>
        </p:nvSpPr>
        <p:spPr/>
        <p:txBody>
          <a:bodyPr/>
          <a:lstStyle/>
          <a:p>
            <a:r>
              <a:rPr lang="en-US" sz="2600" dirty="0" smtClean="0"/>
              <a:t>Offers services for individuals </a:t>
            </a:r>
            <a:r>
              <a:rPr lang="en-US" dirty="0" smtClean="0"/>
              <a:t>with developmental disabilities who are ineligible for Federal and State support services.  </a:t>
            </a:r>
            <a:endParaRPr lang="en-US" sz="2200" dirty="0" smtClean="0"/>
          </a:p>
          <a:p>
            <a:endParaRPr lang="en-US" sz="2600" dirty="0" smtClean="0"/>
          </a:p>
        </p:txBody>
      </p:sp>
      <p:pic>
        <p:nvPicPr>
          <p:cNvPr id="4" name="Picture 4" descr="CLOLOGO - graphic of a hand with a heart shape in the pal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2362200"/>
            <a:ext cx="2362200" cy="2357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168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 y="157072"/>
            <a:ext cx="7696200" cy="792162"/>
          </a:xfrm>
        </p:spPr>
        <p:txBody>
          <a:bodyPr/>
          <a:lstStyle/>
          <a:p>
            <a:r>
              <a:rPr lang="en-US" sz="3200" dirty="0" smtClean="0"/>
              <a:t>Theatre360</a:t>
            </a:r>
            <a:endParaRPr lang="en-US" sz="3200" dirty="0"/>
          </a:p>
        </p:txBody>
      </p:sp>
      <p:sp>
        <p:nvSpPr>
          <p:cNvPr id="3" name="Content Placeholder 2"/>
          <p:cNvSpPr>
            <a:spLocks noGrp="1"/>
          </p:cNvSpPr>
          <p:nvPr>
            <p:ph idx="1"/>
          </p:nvPr>
        </p:nvSpPr>
        <p:spPr/>
        <p:txBody>
          <a:bodyPr/>
          <a:lstStyle/>
          <a:p>
            <a:r>
              <a:rPr lang="en-US" sz="2600" dirty="0" smtClean="0"/>
              <a:t>A troupe of Valley-based artists dedicated to the personal, social and political voices of people with disabilities. Original theatre pieces born out of the life experiences and artistry of people with disabilities are presented. Periodic workshops for beginning and seasoned artists are offered.</a:t>
            </a:r>
            <a:endParaRPr lang="en-US" sz="2200" dirty="0" smtClean="0"/>
          </a:p>
          <a:p>
            <a:endParaRPr lang="en-US" sz="2600" dirty="0" smtClean="0"/>
          </a:p>
        </p:txBody>
      </p:sp>
      <p:pic>
        <p:nvPicPr>
          <p:cNvPr id="5" name="Picture 13" descr="Theater-00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429000"/>
            <a:ext cx="3124200" cy="20748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3560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Home Care Services</a:t>
            </a:r>
            <a:endParaRPr lang="en-US" sz="3200" dirty="0"/>
          </a:p>
        </p:txBody>
      </p:sp>
      <p:sp>
        <p:nvSpPr>
          <p:cNvPr id="3" name="Content Placeholder 2"/>
          <p:cNvSpPr>
            <a:spLocks noGrp="1"/>
          </p:cNvSpPr>
          <p:nvPr>
            <p:ph idx="1"/>
          </p:nvPr>
        </p:nvSpPr>
        <p:spPr/>
        <p:txBody>
          <a:bodyPr/>
          <a:lstStyle/>
          <a:p>
            <a:pPr lvl="1"/>
            <a:endParaRPr lang="en-US" sz="1800" dirty="0" smtClean="0"/>
          </a:p>
          <a:p>
            <a:r>
              <a:rPr lang="en-US" sz="2600" dirty="0" smtClean="0"/>
              <a:t>Trained caregivers provide assistance with daily living chores (housekeeping, dressing, bathing, meal preparation, etc.) for individuals eligible for Arizona Long Term Care Services (ALTCS). </a:t>
            </a:r>
            <a:endParaRPr lang="en-US" sz="2200" dirty="0" smtClean="0"/>
          </a:p>
          <a:p>
            <a:endParaRPr lang="en-US" sz="2600" dirty="0" smtClean="0"/>
          </a:p>
        </p:txBody>
      </p:sp>
    </p:spTree>
    <p:extLst>
      <p:ext uri="{BB962C8B-B14F-4D97-AF65-F5344CB8AC3E}">
        <p14:creationId xmlns:p14="http://schemas.microsoft.com/office/powerpoint/2010/main" val="5576142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438"/>
            <a:ext cx="7696200" cy="792162"/>
          </a:xfrm>
        </p:spPr>
        <p:txBody>
          <a:bodyPr/>
          <a:lstStyle/>
          <a:p>
            <a:r>
              <a:rPr lang="en-US" dirty="0" smtClean="0"/>
              <a:t>Ability 360 Sports and Fitness Center Amenities</a:t>
            </a:r>
            <a:endParaRPr lang="en-US" dirty="0"/>
          </a:p>
        </p:txBody>
      </p:sp>
      <p:sp>
        <p:nvSpPr>
          <p:cNvPr id="3" name="Text Placeholder 2"/>
          <p:cNvSpPr>
            <a:spLocks noGrp="1"/>
          </p:cNvSpPr>
          <p:nvPr>
            <p:ph idx="1"/>
          </p:nvPr>
        </p:nvSpPr>
        <p:spPr>
          <a:xfrm>
            <a:off x="228600" y="1219200"/>
            <a:ext cx="8686800" cy="5029200"/>
          </a:xfrm>
        </p:spPr>
        <p:txBody>
          <a:bodyPr/>
          <a:lstStyle/>
          <a:p>
            <a:pPr marL="342900" indent="-342900">
              <a:buFont typeface="Arial" panose="020B0604020202020204" pitchFamily="34" charset="0"/>
              <a:buChar char="•"/>
            </a:pPr>
            <a:r>
              <a:rPr lang="en-US" dirty="0" smtClean="0"/>
              <a:t>45,000-sq.-ft. facility</a:t>
            </a:r>
          </a:p>
          <a:p>
            <a:pPr marL="342900" indent="-342900">
              <a:buFont typeface="Arial" panose="020B0604020202020204" pitchFamily="34" charset="0"/>
              <a:buChar char="•"/>
            </a:pPr>
            <a:r>
              <a:rPr lang="en-US" dirty="0" smtClean="0"/>
              <a:t>3 accessible pools</a:t>
            </a:r>
          </a:p>
          <a:p>
            <a:pPr marL="342900" indent="-342900">
              <a:buFont typeface="Arial" panose="020B0604020202020204" pitchFamily="34" charset="0"/>
              <a:buChar char="•"/>
            </a:pPr>
            <a:r>
              <a:rPr lang="en-US" dirty="0" smtClean="0"/>
              <a:t>2 Sport courts</a:t>
            </a:r>
          </a:p>
          <a:p>
            <a:pPr marL="342900" indent="-342900">
              <a:buFont typeface="Arial" panose="020B0604020202020204" pitchFamily="34" charset="0"/>
              <a:buChar char="•"/>
            </a:pPr>
            <a:r>
              <a:rPr lang="en-US" dirty="0" smtClean="0"/>
              <a:t>Indoor track</a:t>
            </a:r>
          </a:p>
          <a:p>
            <a:pPr marL="342900" indent="-342900">
              <a:buFont typeface="Arial" panose="020B0604020202020204" pitchFamily="34" charset="0"/>
              <a:buChar char="•"/>
            </a:pPr>
            <a:r>
              <a:rPr lang="en-US" dirty="0" smtClean="0"/>
              <a:t>Group fitness room</a:t>
            </a:r>
          </a:p>
          <a:p>
            <a:pPr marL="342900" indent="-342900">
              <a:buFont typeface="Arial" panose="020B0604020202020204" pitchFamily="34" charset="0"/>
              <a:buChar char="•"/>
            </a:pPr>
            <a:r>
              <a:rPr lang="en-US" dirty="0" smtClean="0"/>
              <a:t>Rock climbing wall</a:t>
            </a:r>
          </a:p>
          <a:p>
            <a:pPr marL="342900" indent="-342900">
              <a:buFont typeface="Arial" panose="020B0604020202020204" pitchFamily="34" charset="0"/>
              <a:buChar char="•"/>
            </a:pPr>
            <a:endParaRPr lang="en-US" dirty="0" smtClean="0"/>
          </a:p>
        </p:txBody>
      </p:sp>
    </p:spTree>
    <p:extLst>
      <p:ext uri="{BB962C8B-B14F-4D97-AF65-F5344CB8AC3E}">
        <p14:creationId xmlns:p14="http://schemas.microsoft.com/office/powerpoint/2010/main" val="2731337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Smattering of Sports &amp; Fitness Programs…</a:t>
            </a:r>
            <a:endParaRPr lang="en-US" dirty="0"/>
          </a:p>
        </p:txBody>
      </p:sp>
      <p:sp>
        <p:nvSpPr>
          <p:cNvPr id="3" name="Subtitle 2"/>
          <p:cNvSpPr>
            <a:spLocks noGrp="1"/>
          </p:cNvSpPr>
          <p:nvPr>
            <p:ph idx="1"/>
          </p:nvPr>
        </p:nvSpPr>
        <p:spPr/>
        <p:txBody>
          <a:bodyPr/>
          <a:lstStyle/>
          <a:p>
            <a:r>
              <a:rPr lang="en-US" dirty="0" smtClean="0"/>
              <a:t>Personal training				</a:t>
            </a:r>
          </a:p>
          <a:p>
            <a:r>
              <a:rPr lang="en-US" dirty="0" smtClean="0"/>
              <a:t>Military programs</a:t>
            </a:r>
          </a:p>
          <a:p>
            <a:r>
              <a:rPr lang="en-US" dirty="0" smtClean="0"/>
              <a:t>Recreation therapy			</a:t>
            </a:r>
          </a:p>
          <a:p>
            <a:r>
              <a:rPr lang="en-US" dirty="0" smtClean="0"/>
              <a:t>Blind sports		</a:t>
            </a:r>
          </a:p>
          <a:p>
            <a:r>
              <a:rPr lang="en-US" dirty="0" smtClean="0"/>
              <a:t>Aquatic classes</a:t>
            </a:r>
          </a:p>
          <a:p>
            <a:r>
              <a:rPr lang="en-US" dirty="0" smtClean="0"/>
              <a:t>Fitness classes</a:t>
            </a:r>
          </a:p>
          <a:p>
            <a:r>
              <a:rPr lang="en-US" dirty="0" smtClean="0"/>
              <a:t>Wheelchair rugby</a:t>
            </a:r>
          </a:p>
          <a:p>
            <a:r>
              <a:rPr lang="en-US" dirty="0" smtClean="0"/>
              <a:t>Wheelchair lacrosse</a:t>
            </a:r>
          </a:p>
          <a:p>
            <a:r>
              <a:rPr lang="en-US" dirty="0" smtClean="0"/>
              <a:t>Performance training</a:t>
            </a:r>
          </a:p>
          <a:p>
            <a:pPr marL="0" indent="0">
              <a:buNone/>
            </a:pPr>
            <a:r>
              <a:rPr lang="en-US" u="sng" dirty="0" smtClean="0">
                <a:hlinkClick r:id="rId2"/>
              </a:rPr>
              <a:t>http</a:t>
            </a:r>
            <a:r>
              <a:rPr lang="en-US" u="sng" dirty="0">
                <a:hlinkClick r:id="rId2"/>
              </a:rPr>
              <a:t>://ability360.org/sports/program-calendar/</a:t>
            </a:r>
            <a:endParaRPr lang="en-US" dirty="0"/>
          </a:p>
          <a:p>
            <a:endParaRPr lang="en-US" dirty="0"/>
          </a:p>
        </p:txBody>
      </p:sp>
    </p:spTree>
    <p:extLst>
      <p:ext uri="{BB962C8B-B14F-4D97-AF65-F5344CB8AC3E}">
        <p14:creationId xmlns:p14="http://schemas.microsoft.com/office/powerpoint/2010/main" val="3036765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54"/>
            <a:ext cx="7696200" cy="792162"/>
          </a:xfrm>
        </p:spPr>
        <p:txBody>
          <a:bodyPr/>
          <a:lstStyle/>
          <a:p>
            <a:r>
              <a:rPr lang="en-US" dirty="0" smtClean="0"/>
              <a:t>Ability360 Locations</a:t>
            </a:r>
            <a:endParaRPr lang="en-US" dirty="0"/>
          </a:p>
        </p:txBody>
      </p:sp>
      <p:sp>
        <p:nvSpPr>
          <p:cNvPr id="3" name="Text Placeholder 2"/>
          <p:cNvSpPr>
            <a:spLocks noGrp="1"/>
          </p:cNvSpPr>
          <p:nvPr>
            <p:ph idx="1"/>
          </p:nvPr>
        </p:nvSpPr>
        <p:spPr>
          <a:xfrm>
            <a:off x="152400" y="827216"/>
            <a:ext cx="3429000" cy="5029200"/>
          </a:xfrm>
        </p:spPr>
        <p:txBody>
          <a:bodyPr/>
          <a:lstStyle/>
          <a:p>
            <a:pPr marL="0" indent="0">
              <a:buNone/>
            </a:pPr>
            <a:r>
              <a:rPr lang="en-US" sz="2400" dirty="0" smtClean="0">
                <a:latin typeface="Arial" panose="020B0604020202020204" pitchFamily="34" charset="0"/>
                <a:cs typeface="Arial" panose="020B0604020202020204" pitchFamily="34" charset="0"/>
              </a:rPr>
              <a:t>Main Office</a:t>
            </a:r>
          </a:p>
          <a:p>
            <a:pPr marL="0" indent="0">
              <a:buNone/>
            </a:pPr>
            <a:r>
              <a:rPr lang="en-US" sz="2400" dirty="0" smtClean="0">
                <a:latin typeface="Arial" panose="020B0604020202020204" pitchFamily="34" charset="0"/>
                <a:cs typeface="Arial" panose="020B0604020202020204" pitchFamily="34" charset="0"/>
              </a:rPr>
              <a:t>Ability360 Center </a:t>
            </a:r>
          </a:p>
          <a:p>
            <a:pPr marL="0" indent="0">
              <a:buNone/>
            </a:pPr>
            <a:r>
              <a:rPr lang="en-US" sz="2400" dirty="0" smtClean="0">
                <a:latin typeface="Arial" panose="020B0604020202020204" pitchFamily="34" charset="0"/>
                <a:cs typeface="Arial" panose="020B0604020202020204" pitchFamily="34" charset="0"/>
              </a:rPr>
              <a:t>5025 E. Washington St.</a:t>
            </a:r>
          </a:p>
          <a:p>
            <a:pPr marL="0" indent="0">
              <a:buNone/>
            </a:pPr>
            <a:r>
              <a:rPr lang="en-US" sz="2400" dirty="0" smtClean="0">
                <a:latin typeface="Arial" panose="020B0604020202020204" pitchFamily="34" charset="0"/>
                <a:cs typeface="Arial" panose="020B0604020202020204" pitchFamily="34" charset="0"/>
              </a:rPr>
              <a:t>Ste. 200</a:t>
            </a:r>
          </a:p>
          <a:p>
            <a:pPr marL="0" indent="0">
              <a:buNone/>
            </a:pPr>
            <a:r>
              <a:rPr lang="en-US" sz="2400" dirty="0" smtClean="0">
                <a:latin typeface="Arial" panose="020B0604020202020204" pitchFamily="34" charset="0"/>
                <a:cs typeface="Arial" panose="020B0604020202020204" pitchFamily="34" charset="0"/>
              </a:rPr>
              <a:t>Phoenix, AZ 85034</a:t>
            </a:r>
          </a:p>
          <a:p>
            <a:pPr marL="0" indent="0">
              <a:buNone/>
            </a:pPr>
            <a:r>
              <a:rPr lang="en-US" sz="2400" dirty="0" smtClean="0">
                <a:latin typeface="Arial" panose="020B0604020202020204" pitchFamily="34" charset="0"/>
                <a:cs typeface="Arial" panose="020B0604020202020204" pitchFamily="34" charset="0"/>
              </a:rPr>
              <a:t>602.256.2245</a:t>
            </a:r>
          </a:p>
          <a:p>
            <a:pPr marL="0" indent="0">
              <a:buNone/>
            </a:pPr>
            <a:endParaRPr lang="en-US" sz="1600" dirty="0">
              <a:latin typeface="Arial" panose="020B0604020202020204" pitchFamily="34" charset="0"/>
              <a:cs typeface="Arial" panose="020B0604020202020204" pitchFamily="34" charset="0"/>
            </a:endParaRPr>
          </a:p>
          <a:p>
            <a:endParaRPr lang="en-US" sz="2400" dirty="0" smtClean="0"/>
          </a:p>
          <a:p>
            <a:endParaRPr lang="en-US" sz="2400" dirty="0"/>
          </a:p>
        </p:txBody>
      </p:sp>
      <p:sp>
        <p:nvSpPr>
          <p:cNvPr id="4" name="TextBox 3"/>
          <p:cNvSpPr txBox="1"/>
          <p:nvPr/>
        </p:nvSpPr>
        <p:spPr>
          <a:xfrm>
            <a:off x="228600" y="3505200"/>
            <a:ext cx="3962400" cy="2739211"/>
          </a:xfrm>
          <a:prstGeom prst="rect">
            <a:avLst/>
          </a:prstGeom>
          <a:noFill/>
        </p:spPr>
        <p:txBody>
          <a:bodyPr wrap="square" rtlCol="0">
            <a:spAutoFit/>
          </a:bodyPr>
          <a:lstStyle/>
          <a:p>
            <a:r>
              <a:rPr lang="en-US" sz="2000" dirty="0" smtClean="0">
                <a:latin typeface="Arial" panose="020B0604020202020204" pitchFamily="34" charset="0"/>
                <a:cs typeface="Arial" panose="020B0604020202020204" pitchFamily="34" charset="0"/>
              </a:rPr>
              <a:t>Gilbert/ Mesa Office</a:t>
            </a:r>
          </a:p>
          <a:p>
            <a:r>
              <a:rPr lang="en-US" sz="2000" dirty="0" smtClean="0">
                <a:latin typeface="Arial" panose="020B0604020202020204" pitchFamily="34" charset="0"/>
                <a:cs typeface="Arial" panose="020B0604020202020204" pitchFamily="34" charset="0"/>
              </a:rPr>
              <a:t>1580 N. Fiesta Blvd., #101</a:t>
            </a:r>
          </a:p>
          <a:p>
            <a:r>
              <a:rPr lang="en-US" sz="2000" dirty="0" smtClean="0">
                <a:latin typeface="Arial" panose="020B0604020202020204" pitchFamily="34" charset="0"/>
                <a:cs typeface="Arial" panose="020B0604020202020204" pitchFamily="34" charset="0"/>
              </a:rPr>
              <a:t>Gilbert, AZ 85233</a:t>
            </a:r>
          </a:p>
          <a:p>
            <a:r>
              <a:rPr lang="en-US" sz="2000" dirty="0" smtClean="0">
                <a:latin typeface="Arial" panose="020B0604020202020204" pitchFamily="34" charset="0"/>
                <a:cs typeface="Arial" panose="020B0604020202020204" pitchFamily="34" charset="0"/>
              </a:rPr>
              <a:t>480.655.9750</a:t>
            </a:r>
          </a:p>
          <a:p>
            <a:endParaRPr lang="en-US" sz="12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Glendale Office</a:t>
            </a:r>
          </a:p>
          <a:p>
            <a:r>
              <a:rPr lang="en-US" sz="2000" dirty="0" smtClean="0">
                <a:latin typeface="Arial" panose="020B0604020202020204" pitchFamily="34" charset="0"/>
                <a:cs typeface="Arial" panose="020B0604020202020204" pitchFamily="34" charset="0"/>
              </a:rPr>
              <a:t>6829 N. 57</a:t>
            </a:r>
            <a:r>
              <a:rPr lang="en-US" sz="2000" baseline="30000" dirty="0" smtClean="0">
                <a:latin typeface="Arial" panose="020B0604020202020204" pitchFamily="34" charset="0"/>
                <a:cs typeface="Arial" panose="020B0604020202020204" pitchFamily="34" charset="0"/>
              </a:rPr>
              <a:t>th</a:t>
            </a:r>
            <a:r>
              <a:rPr lang="en-US" sz="2000" dirty="0" smtClean="0">
                <a:latin typeface="Arial" panose="020B0604020202020204" pitchFamily="34" charset="0"/>
                <a:cs typeface="Arial" panose="020B0604020202020204" pitchFamily="34" charset="0"/>
              </a:rPr>
              <a:t> Ave.</a:t>
            </a:r>
          </a:p>
          <a:p>
            <a:r>
              <a:rPr lang="en-US" sz="2000" dirty="0" smtClean="0">
                <a:latin typeface="Arial" panose="020B0604020202020204" pitchFamily="34" charset="0"/>
                <a:cs typeface="Arial" panose="020B0604020202020204" pitchFamily="34" charset="0"/>
              </a:rPr>
              <a:t>Glendale, AZ 85301</a:t>
            </a:r>
          </a:p>
          <a:p>
            <a:r>
              <a:rPr lang="en-US" sz="2000" dirty="0" smtClean="0">
                <a:latin typeface="Arial" panose="020B0604020202020204" pitchFamily="34" charset="0"/>
                <a:cs typeface="Arial" panose="020B0604020202020204" pitchFamily="34" charset="0"/>
              </a:rPr>
              <a:t>602.424.4100</a:t>
            </a:r>
            <a:endParaRPr lang="en-US" sz="2000" dirty="0">
              <a:latin typeface="Arial" panose="020B0604020202020204" pitchFamily="34" charset="0"/>
              <a:cs typeface="Arial" panose="020B0604020202020204" pitchFamily="34" charset="0"/>
            </a:endParaRPr>
          </a:p>
        </p:txBody>
      </p:sp>
      <p:sp>
        <p:nvSpPr>
          <p:cNvPr id="5" name="TextBox 4"/>
          <p:cNvSpPr txBox="1"/>
          <p:nvPr/>
        </p:nvSpPr>
        <p:spPr>
          <a:xfrm>
            <a:off x="4929809" y="448017"/>
            <a:ext cx="3733800" cy="4562788"/>
          </a:xfrm>
          <a:prstGeom prst="rect">
            <a:avLst/>
          </a:prstGeom>
          <a:noFill/>
        </p:spPr>
        <p:txBody>
          <a:bodyPr wrap="square" rtlCol="0">
            <a:spAutoFit/>
          </a:bodyPr>
          <a:lstStyle/>
          <a:p>
            <a:endParaRPr lang="en-US" sz="2000" dirty="0" smtClean="0"/>
          </a:p>
          <a:p>
            <a:r>
              <a:rPr lang="en-US" sz="2000" dirty="0" smtClean="0"/>
              <a:t>Pinal-Gila </a:t>
            </a:r>
            <a:r>
              <a:rPr lang="en-US" sz="2000" dirty="0"/>
              <a:t>County Office</a:t>
            </a:r>
          </a:p>
          <a:p>
            <a:r>
              <a:rPr lang="en-US" sz="2000" dirty="0"/>
              <a:t>1419 N. Arizona Blvd.</a:t>
            </a:r>
          </a:p>
          <a:p>
            <a:r>
              <a:rPr lang="en-US" sz="2000" dirty="0"/>
              <a:t>Coolidge, AZ 85128</a:t>
            </a:r>
          </a:p>
          <a:p>
            <a:r>
              <a:rPr lang="en-US" sz="2000" dirty="0"/>
              <a:t>520.316.4300</a:t>
            </a:r>
          </a:p>
          <a:p>
            <a:endParaRPr lang="en-US" sz="105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Yavapai County Office</a:t>
            </a:r>
          </a:p>
          <a:p>
            <a:r>
              <a:rPr lang="en-US" sz="2000" dirty="0" smtClean="0">
                <a:latin typeface="Arial" panose="020B0604020202020204" pitchFamily="34" charset="0"/>
                <a:cs typeface="Arial" panose="020B0604020202020204" pitchFamily="34" charset="0"/>
              </a:rPr>
              <a:t>9400 E. Valley Road</a:t>
            </a:r>
          </a:p>
          <a:p>
            <a:r>
              <a:rPr lang="en-US" sz="2000" dirty="0" smtClean="0">
                <a:latin typeface="Arial" panose="020B0604020202020204" pitchFamily="34" charset="0"/>
                <a:cs typeface="Arial" panose="020B0604020202020204" pitchFamily="34" charset="0"/>
              </a:rPr>
              <a:t>Prescott Valley, AZ 85314</a:t>
            </a:r>
          </a:p>
          <a:p>
            <a:r>
              <a:rPr lang="en-US" sz="2000" dirty="0" smtClean="0">
                <a:latin typeface="Arial" panose="020B0604020202020204" pitchFamily="34" charset="0"/>
                <a:cs typeface="Arial" panose="020B0604020202020204" pitchFamily="34" charset="0"/>
              </a:rPr>
              <a:t>928-278-2450</a:t>
            </a:r>
          </a:p>
          <a:p>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Pima County Office</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1001 N. Alvernon Way</a:t>
            </a:r>
          </a:p>
          <a:p>
            <a:r>
              <a:rPr lang="en-US" sz="2000" dirty="0" smtClean="0">
                <a:latin typeface="Arial" panose="020B0604020202020204" pitchFamily="34" charset="0"/>
                <a:cs typeface="Arial" panose="020B0604020202020204" pitchFamily="34" charset="0"/>
              </a:rPr>
              <a:t>Tucson, Arizona 85711</a:t>
            </a:r>
          </a:p>
          <a:p>
            <a:r>
              <a:rPr lang="en-US" sz="2000" dirty="0" smtClean="0">
                <a:latin typeface="Arial" panose="020B0604020202020204" pitchFamily="34" charset="0"/>
                <a:cs typeface="Arial" panose="020B0604020202020204" pitchFamily="34" charset="0"/>
              </a:rPr>
              <a:t>520.449.8375</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4460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Ability360 Sports &amp; Fitness Center </a:t>
            </a:r>
            <a:endParaRPr lang="en-US" dirty="0"/>
          </a:p>
        </p:txBody>
      </p:sp>
      <p:sp>
        <p:nvSpPr>
          <p:cNvPr id="3" name="Text Placeholder 2"/>
          <p:cNvSpPr>
            <a:spLocks noGrp="1"/>
          </p:cNvSpPr>
          <p:nvPr>
            <p:ph idx="1"/>
          </p:nvPr>
        </p:nvSpPr>
        <p:spPr/>
        <p:txBody>
          <a:bodyPr/>
          <a:lstStyle/>
          <a:p>
            <a:pPr marL="0" indent="0">
              <a:buNone/>
            </a:pPr>
            <a:r>
              <a:rPr lang="en-US" dirty="0" smtClean="0"/>
              <a:t>5031 E. Washington St., Phoenix, AZ 85034</a:t>
            </a:r>
          </a:p>
          <a:p>
            <a:pPr marL="0" indent="0">
              <a:buNone/>
            </a:pPr>
            <a:r>
              <a:rPr lang="en-US" dirty="0" smtClean="0"/>
              <a:t>602.386.4566</a:t>
            </a:r>
          </a:p>
          <a:p>
            <a:pPr marL="0" indent="0">
              <a:buNone/>
            </a:pPr>
            <a:endParaRPr lang="en-US" dirty="0"/>
          </a:p>
        </p:txBody>
      </p:sp>
    </p:spTree>
    <p:extLst>
      <p:ext uri="{BB962C8B-B14F-4D97-AF65-F5344CB8AC3E}">
        <p14:creationId xmlns:p14="http://schemas.microsoft.com/office/powerpoint/2010/main" val="24742705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179638"/>
            <a:ext cx="8686800" cy="792162"/>
          </a:xfrm>
        </p:spPr>
        <p:txBody>
          <a:bodyPr/>
          <a:lstStyle/>
          <a:p>
            <a:pPr algn="ctr"/>
            <a:r>
              <a:rPr lang="en-US" sz="2800" dirty="0">
                <a:effectLst/>
              </a:rPr>
              <a:t>Seamless Service Delivery Snapshot</a:t>
            </a:r>
            <a:r>
              <a:rPr lang="en-US" sz="2800" dirty="0" smtClean="0">
                <a:effectLst/>
              </a:rPr>
              <a:t/>
            </a:r>
            <a:br>
              <a:rPr lang="en-US" sz="2800" dirty="0" smtClean="0">
                <a:effectLst/>
              </a:rPr>
            </a:br>
            <a:r>
              <a:rPr lang="en-US" sz="2800" dirty="0" smtClean="0">
                <a:effectLst/>
              </a:rPr>
              <a:t/>
            </a:r>
            <a:br>
              <a:rPr lang="en-US" sz="2800" dirty="0" smtClean="0">
                <a:effectLst/>
              </a:rPr>
            </a:br>
            <a:r>
              <a:rPr lang="en-US" sz="2800" dirty="0">
                <a:solidFill>
                  <a:srgbClr val="333399"/>
                </a:solidFill>
                <a:effectLst/>
                <a:latin typeface="Arial Rounded MT Bold" pitchFamily="34" charset="0"/>
              </a:rPr>
              <a:t>Michelle Crain – LIFE, Inc</a:t>
            </a:r>
            <a:r>
              <a:rPr lang="en-US" sz="2800" dirty="0" smtClean="0">
                <a:solidFill>
                  <a:srgbClr val="333399"/>
                </a:solidFill>
                <a:effectLst/>
                <a:latin typeface="Arial Rounded MT Bold" pitchFamily="34" charset="0"/>
              </a:rPr>
              <a:t>.</a:t>
            </a:r>
            <a:br>
              <a:rPr lang="en-US" sz="2800" dirty="0" smtClean="0">
                <a:solidFill>
                  <a:srgbClr val="333399"/>
                </a:solidFill>
                <a:effectLst/>
                <a:latin typeface="Arial Rounded MT Bold" pitchFamily="34" charset="0"/>
              </a:rPr>
            </a:br>
            <a:r>
              <a:rPr lang="en-US" sz="2800" dirty="0" smtClean="0">
                <a:solidFill>
                  <a:srgbClr val="333399"/>
                </a:solidFill>
                <a:effectLst/>
                <a:latin typeface="Arial Rounded MT Bold" pitchFamily="34" charset="0"/>
              </a:rPr>
              <a:t>michelle.crain@liferun.org</a:t>
            </a:r>
            <a:br>
              <a:rPr lang="en-US" sz="2800" dirty="0" smtClean="0">
                <a:solidFill>
                  <a:srgbClr val="333399"/>
                </a:solidFill>
                <a:effectLst/>
                <a:latin typeface="Arial Rounded MT Bold" pitchFamily="34" charset="0"/>
              </a:rPr>
            </a:br>
            <a:r>
              <a:rPr lang="en-US" sz="2800" dirty="0" smtClean="0">
                <a:solidFill>
                  <a:srgbClr val="333399"/>
                </a:solidFill>
                <a:effectLst/>
                <a:latin typeface="Arial Rounded MT Bold" pitchFamily="34" charset="0"/>
              </a:rPr>
              <a:t/>
            </a:r>
            <a:br>
              <a:rPr lang="en-US" sz="2800" dirty="0" smtClean="0">
                <a:solidFill>
                  <a:srgbClr val="333399"/>
                </a:solidFill>
                <a:effectLst/>
                <a:latin typeface="Arial Rounded MT Bold" pitchFamily="34" charset="0"/>
              </a:rPr>
            </a:br>
            <a:r>
              <a:rPr lang="en-US" sz="2800" dirty="0">
                <a:solidFill>
                  <a:srgbClr val="333399"/>
                </a:solidFill>
                <a:effectLst/>
                <a:latin typeface="Arial Rounded MT Bold" pitchFamily="34" charset="0"/>
              </a:rPr>
              <a:t/>
            </a:r>
            <a:br>
              <a:rPr lang="en-US" sz="2800" dirty="0">
                <a:solidFill>
                  <a:srgbClr val="333399"/>
                </a:solidFill>
                <a:effectLst/>
                <a:latin typeface="Arial Rounded MT Bold" pitchFamily="34" charset="0"/>
              </a:rPr>
            </a:br>
            <a:r>
              <a:rPr lang="en-US" sz="2800" dirty="0">
                <a:solidFill>
                  <a:srgbClr val="333399"/>
                </a:solidFill>
                <a:effectLst/>
                <a:latin typeface="Arial Rounded MT Bold" pitchFamily="34" charset="0"/>
              </a:rPr>
              <a:t/>
            </a:r>
            <a:br>
              <a:rPr lang="en-US" sz="2800" dirty="0">
                <a:solidFill>
                  <a:srgbClr val="333399"/>
                </a:solidFill>
                <a:effectLst/>
                <a:latin typeface="Arial Rounded MT Bold" pitchFamily="34" charset="0"/>
              </a:rPr>
            </a:br>
            <a:endParaRPr lang="en-US" sz="2800" dirty="0">
              <a:effectLst/>
            </a:endParaRPr>
          </a:p>
        </p:txBody>
      </p:sp>
    </p:spTree>
    <p:extLst>
      <p:ext uri="{BB962C8B-B14F-4D97-AF65-F5344CB8AC3E}">
        <p14:creationId xmlns:p14="http://schemas.microsoft.com/office/powerpoint/2010/main" val="2960061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12644"/>
            <a:ext cx="7696200" cy="792162"/>
          </a:xfrm>
        </p:spPr>
        <p:txBody>
          <a:bodyPr/>
          <a:lstStyle/>
          <a:p>
            <a:r>
              <a:rPr lang="en-US" dirty="0"/>
              <a:t>LIFE Inc</a:t>
            </a:r>
            <a:r>
              <a:rPr lang="en-US" dirty="0" smtClean="0"/>
              <a:t>.―Brief Overview</a:t>
            </a:r>
            <a:endParaRPr lang="en-US" dirty="0"/>
          </a:p>
        </p:txBody>
      </p:sp>
      <p:sp>
        <p:nvSpPr>
          <p:cNvPr id="3" name="Content Placeholder 2"/>
          <p:cNvSpPr>
            <a:spLocks noGrp="1"/>
          </p:cNvSpPr>
          <p:nvPr>
            <p:ph idx="1"/>
          </p:nvPr>
        </p:nvSpPr>
        <p:spPr>
          <a:xfrm>
            <a:off x="228600" y="838200"/>
            <a:ext cx="8686800" cy="5257800"/>
          </a:xfrm>
        </p:spPr>
        <p:txBody>
          <a:bodyPr/>
          <a:lstStyle/>
          <a:p>
            <a:r>
              <a:rPr lang="en-US" dirty="0" smtClean="0"/>
              <a:t>LIFE </a:t>
            </a:r>
            <a:r>
              <a:rPr lang="en-US" dirty="0"/>
              <a:t>Inc. consists of two Centers for Independent Living (CILs)—the LIFE/RUN Center, in Lubbock and Disability Connections, in San Angelo. </a:t>
            </a:r>
          </a:p>
          <a:p>
            <a:r>
              <a:rPr lang="en-US" dirty="0"/>
              <a:t>Our service area is predominantly rural, with the majority of our </a:t>
            </a:r>
            <a:r>
              <a:rPr lang="en-US" dirty="0" smtClean="0"/>
              <a:t>consumer-base </a:t>
            </a:r>
            <a:r>
              <a:rPr lang="en-US" dirty="0"/>
              <a:t>located within the same county as the CILs.</a:t>
            </a:r>
          </a:p>
          <a:p>
            <a:r>
              <a:rPr lang="en-US" dirty="0"/>
              <a:t>Roughly, 81% of our board, </a:t>
            </a:r>
            <a:r>
              <a:rPr lang="en-US" dirty="0" smtClean="0"/>
              <a:t>staff, </a:t>
            </a:r>
            <a:r>
              <a:rPr lang="en-US" dirty="0"/>
              <a:t>and volunteers are individuals with disabilities.</a:t>
            </a:r>
          </a:p>
          <a:p>
            <a:r>
              <a:rPr lang="en-US" dirty="0"/>
              <a:t>Last year, we served 1,323 individuals with opened Consumer Service Records (CSRs) and provided 12,363 instances of Information &amp; Referral (I&amp;R).</a:t>
            </a:r>
          </a:p>
          <a:p>
            <a:endParaRPr lang="en-US" dirty="0"/>
          </a:p>
          <a:p>
            <a:pPr marL="0" indent="0">
              <a:buNone/>
            </a:pP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246960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924800" cy="792162"/>
          </a:xfrm>
        </p:spPr>
        <p:txBody>
          <a:bodyPr/>
          <a:lstStyle/>
          <a:p>
            <a:r>
              <a:rPr lang="en-US" dirty="0" smtClean="0"/>
              <a:t>Setting </a:t>
            </a:r>
            <a:r>
              <a:rPr lang="en-US" dirty="0"/>
              <a:t>the Stage for </a:t>
            </a:r>
            <a:r>
              <a:rPr lang="en-US" dirty="0" smtClean="0"/>
              <a:t>Empowerment</a:t>
            </a:r>
            <a:endParaRPr lang="en-US" dirty="0"/>
          </a:p>
        </p:txBody>
      </p:sp>
      <p:sp>
        <p:nvSpPr>
          <p:cNvPr id="3" name="Content Placeholder 2"/>
          <p:cNvSpPr>
            <a:spLocks noGrp="1"/>
          </p:cNvSpPr>
          <p:nvPr>
            <p:ph idx="1"/>
          </p:nvPr>
        </p:nvSpPr>
        <p:spPr>
          <a:xfrm>
            <a:off x="381000" y="914400"/>
            <a:ext cx="8534400" cy="5257800"/>
          </a:xfrm>
        </p:spPr>
        <p:txBody>
          <a:bodyPr/>
          <a:lstStyle/>
          <a:p>
            <a:pPr>
              <a:spcAft>
                <a:spcPts val="0"/>
              </a:spcAft>
            </a:pPr>
            <a:r>
              <a:rPr lang="en-US" dirty="0" smtClean="0"/>
              <a:t>It </a:t>
            </a:r>
            <a:r>
              <a:rPr lang="en-US" dirty="0"/>
              <a:t>is our organizational structure, along with our commitment to the Independent Living Philosophy, that empower us to empower others.</a:t>
            </a:r>
          </a:p>
          <a:p>
            <a:pPr>
              <a:spcAft>
                <a:spcPts val="0"/>
              </a:spcAft>
            </a:pPr>
            <a:r>
              <a:rPr lang="en-US" dirty="0"/>
              <a:t>We strongly believe that the CIL’s physical environment literally sets the stage for </a:t>
            </a:r>
            <a:r>
              <a:rPr lang="en-US" dirty="0" smtClean="0"/>
              <a:t>consumers </a:t>
            </a:r>
            <a:r>
              <a:rPr lang="en-US" dirty="0"/>
              <a:t>to feel empowered to meet their goals. This includes:</a:t>
            </a:r>
          </a:p>
          <a:p>
            <a:pPr lvl="1">
              <a:spcAft>
                <a:spcPts val="0"/>
              </a:spcAft>
            </a:pPr>
            <a:r>
              <a:rPr lang="en-US" dirty="0"/>
              <a:t>Accessibility of our facility</a:t>
            </a:r>
          </a:p>
          <a:p>
            <a:pPr lvl="1">
              <a:spcAft>
                <a:spcPts val="0"/>
              </a:spcAft>
            </a:pPr>
            <a:r>
              <a:rPr lang="en-US" dirty="0"/>
              <a:t>Attitude of CIL </a:t>
            </a:r>
            <a:r>
              <a:rPr lang="en-US" dirty="0" smtClean="0"/>
              <a:t>staff</a:t>
            </a:r>
            <a:endParaRPr lang="en-US" dirty="0"/>
          </a:p>
          <a:p>
            <a:pPr lvl="1">
              <a:spcAft>
                <a:spcPts val="0"/>
              </a:spcAft>
            </a:pPr>
            <a:r>
              <a:rPr lang="en-US" dirty="0"/>
              <a:t>Prominent display of our Mission, Vision and Value Statements</a:t>
            </a:r>
          </a:p>
          <a:p>
            <a:pPr lvl="1">
              <a:spcAft>
                <a:spcPts val="0"/>
              </a:spcAft>
            </a:pPr>
            <a:r>
              <a:rPr lang="en-US" dirty="0"/>
              <a:t>Engagement of </a:t>
            </a:r>
            <a:r>
              <a:rPr lang="en-US" dirty="0" smtClean="0"/>
              <a:t>consumers </a:t>
            </a:r>
            <a:r>
              <a:rPr lang="en-US" dirty="0"/>
              <a:t>in CIL activities</a:t>
            </a:r>
          </a:p>
          <a:p>
            <a:pPr lvl="1">
              <a:spcAft>
                <a:spcPts val="0"/>
              </a:spcAft>
              <a:buFont typeface="Courier New" panose="02070309020205020404" pitchFamily="49" charset="0"/>
              <a:buChar char="o"/>
            </a:pPr>
            <a:endParaRPr lang="en-US" dirty="0"/>
          </a:p>
          <a:p>
            <a:endParaRPr lang="en-US" dirty="0"/>
          </a:p>
        </p:txBody>
      </p:sp>
    </p:spTree>
    <p:extLst>
      <p:ext uri="{BB962C8B-B14F-4D97-AF65-F5344CB8AC3E}">
        <p14:creationId xmlns:p14="http://schemas.microsoft.com/office/powerpoint/2010/main" val="135000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Center for Disability Rights - Structure</a:t>
            </a:r>
            <a:endParaRPr lang="en-US" sz="2400" dirty="0"/>
          </a:p>
        </p:txBody>
      </p:sp>
      <p:sp>
        <p:nvSpPr>
          <p:cNvPr id="3" name="Content Placeholder 2"/>
          <p:cNvSpPr>
            <a:spLocks noGrp="1"/>
          </p:cNvSpPr>
          <p:nvPr>
            <p:ph idx="1"/>
          </p:nvPr>
        </p:nvSpPr>
        <p:spPr>
          <a:xfrm>
            <a:off x="381000" y="838200"/>
            <a:ext cx="8458200" cy="5257800"/>
          </a:xfrm>
        </p:spPr>
        <p:txBody>
          <a:bodyPr/>
          <a:lstStyle/>
          <a:p>
            <a:pPr marL="0" indent="0">
              <a:buNone/>
            </a:pPr>
            <a:endParaRPr lang="en-US" dirty="0"/>
          </a:p>
          <a:p>
            <a:pPr marL="0" indent="0">
              <a:buNone/>
            </a:pPr>
            <a:r>
              <a:rPr lang="en-US" dirty="0"/>
              <a:t>Our services are provided by three separate non-profit organizations:</a:t>
            </a:r>
          </a:p>
          <a:p>
            <a:r>
              <a:rPr lang="en-US" dirty="0"/>
              <a:t>The Regional Center for Independent Living (founded in 1966, was funded as a CIL in the first round of grants</a:t>
            </a:r>
            <a:r>
              <a:rPr lang="en-US" dirty="0" smtClean="0"/>
              <a:t>).</a:t>
            </a:r>
            <a:endParaRPr lang="en-US" dirty="0"/>
          </a:p>
          <a:p>
            <a:r>
              <a:rPr lang="en-US" dirty="0"/>
              <a:t>The Center for Disability Rights (founded in 1990, began receiving CIL funding in 1999</a:t>
            </a:r>
            <a:r>
              <a:rPr lang="en-US" dirty="0" smtClean="0"/>
              <a:t>).</a:t>
            </a:r>
            <a:endParaRPr lang="en-US" dirty="0"/>
          </a:p>
          <a:p>
            <a:r>
              <a:rPr lang="en-US" dirty="0"/>
              <a:t>All About You Home Care (a subsidiary of </a:t>
            </a:r>
            <a:r>
              <a:rPr lang="en-US" dirty="0" smtClean="0"/>
              <a:t>CDR, started in 2008).</a:t>
            </a: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532651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05B635-3D7F-43C0-9091-478CFCFCC726}"/>
              </a:ext>
            </a:extLst>
          </p:cNvPr>
          <p:cNvSpPr>
            <a:spLocks noGrp="1"/>
          </p:cNvSpPr>
          <p:nvPr>
            <p:ph type="title"/>
          </p:nvPr>
        </p:nvSpPr>
        <p:spPr>
          <a:xfrm>
            <a:off x="228600" y="350838"/>
            <a:ext cx="7620000" cy="792162"/>
          </a:xfrm>
        </p:spPr>
        <p:txBody>
          <a:bodyPr/>
          <a:lstStyle/>
          <a:p>
            <a:r>
              <a:rPr lang="en-US" dirty="0" smtClean="0"/>
              <a:t>Setting </a:t>
            </a:r>
            <a:r>
              <a:rPr lang="en-US" dirty="0"/>
              <a:t>the Stage for </a:t>
            </a:r>
            <a:r>
              <a:rPr lang="en-US" dirty="0" smtClean="0"/>
              <a:t>Empowerment</a:t>
            </a:r>
            <a:r>
              <a:rPr lang="en-US" sz="2800" dirty="0" smtClean="0"/>
              <a:t>, cont’d.</a:t>
            </a:r>
            <a:r>
              <a:rPr lang="en-US" dirty="0" smtClean="0"/>
              <a:t> </a:t>
            </a:r>
            <a:endParaRPr lang="en-US" dirty="0"/>
          </a:p>
        </p:txBody>
      </p:sp>
      <p:sp>
        <p:nvSpPr>
          <p:cNvPr id="3" name="Content Placeholder 2">
            <a:extLst>
              <a:ext uri="{FF2B5EF4-FFF2-40B4-BE49-F238E27FC236}">
                <a16:creationId xmlns:a16="http://schemas.microsoft.com/office/drawing/2014/main" xmlns="" id="{92582DDA-1FF9-4A82-929D-61557C8C957B}"/>
              </a:ext>
            </a:extLst>
          </p:cNvPr>
          <p:cNvSpPr>
            <a:spLocks noGrp="1"/>
          </p:cNvSpPr>
          <p:nvPr>
            <p:ph idx="1"/>
          </p:nvPr>
        </p:nvSpPr>
        <p:spPr>
          <a:xfrm>
            <a:off x="228600" y="1295400"/>
            <a:ext cx="8686800" cy="5029200"/>
          </a:xfrm>
        </p:spPr>
        <p:txBody>
          <a:bodyPr/>
          <a:lstStyle/>
          <a:p>
            <a:pPr lvl="1"/>
            <a:r>
              <a:rPr lang="en-US" dirty="0" smtClean="0"/>
              <a:t>Inspirational </a:t>
            </a:r>
            <a:r>
              <a:rPr lang="en-US" dirty="0"/>
              <a:t>messages on wall-hangings</a:t>
            </a:r>
          </a:p>
          <a:p>
            <a:pPr lvl="1"/>
            <a:r>
              <a:rPr lang="en-US" dirty="0"/>
              <a:t>People with disabilities engaged in meaningful work</a:t>
            </a:r>
          </a:p>
          <a:p>
            <a:pPr marL="347472" lvl="1" indent="-347472">
              <a:spcBef>
                <a:spcPts val="624"/>
              </a:spcBef>
            </a:pPr>
            <a:r>
              <a:rPr lang="en-US" dirty="0"/>
              <a:t>I&amp;R is the initial phase of LIFE’s holistic approach to providing seamless service delivery.</a:t>
            </a:r>
          </a:p>
          <a:p>
            <a:pPr>
              <a:spcBef>
                <a:spcPts val="624"/>
              </a:spcBef>
            </a:pPr>
            <a:r>
              <a:rPr lang="en-US" dirty="0"/>
              <a:t>LIFE has two full-time I&amp;R Specialists and as the initial contacts, must respond to callers with patience, objectivity, and a nonjudgmental attitude.</a:t>
            </a:r>
          </a:p>
          <a:p>
            <a:pPr>
              <a:spcBef>
                <a:spcPts val="624"/>
              </a:spcBef>
            </a:pPr>
            <a:r>
              <a:rPr lang="en-US" dirty="0"/>
              <a:t>The I&amp;R Specialists are the hubs of the CIL, obtaining information, assessing </a:t>
            </a:r>
            <a:r>
              <a:rPr lang="en-US" dirty="0" smtClean="0"/>
              <a:t>needs, </a:t>
            </a:r>
            <a:r>
              <a:rPr lang="en-US" dirty="0"/>
              <a:t>and linking individuals to both community and internal services.</a:t>
            </a:r>
          </a:p>
          <a:p>
            <a:pPr marL="457200" lvl="1" indent="-347472">
              <a:spcBef>
                <a:spcPts val="624"/>
              </a:spcBef>
            </a:pPr>
            <a:endParaRPr lang="en-US" b="1"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26158705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433F8-4773-48AF-9F60-F93EB9496B59}"/>
              </a:ext>
            </a:extLst>
          </p:cNvPr>
          <p:cNvSpPr>
            <a:spLocks noGrp="1"/>
          </p:cNvSpPr>
          <p:nvPr>
            <p:ph type="title"/>
          </p:nvPr>
        </p:nvSpPr>
        <p:spPr/>
        <p:txBody>
          <a:bodyPr/>
          <a:lstStyle/>
          <a:p>
            <a:r>
              <a:rPr lang="en-US" dirty="0"/>
              <a:t>Setting the Stage for Empowerment</a:t>
            </a:r>
            <a:r>
              <a:rPr lang="en-US" sz="2800" dirty="0"/>
              <a:t>, cont’d.</a:t>
            </a:r>
            <a:r>
              <a:rPr lang="en-US" dirty="0"/>
              <a:t> </a:t>
            </a:r>
            <a:r>
              <a:rPr lang="en-US" sz="2800" dirty="0" smtClean="0"/>
              <a:t>2</a:t>
            </a:r>
            <a:endParaRPr lang="en-US" sz="2400" dirty="0"/>
          </a:p>
        </p:txBody>
      </p:sp>
      <p:sp>
        <p:nvSpPr>
          <p:cNvPr id="3" name="Content Placeholder 2">
            <a:extLst>
              <a:ext uri="{FF2B5EF4-FFF2-40B4-BE49-F238E27FC236}">
                <a16:creationId xmlns:a16="http://schemas.microsoft.com/office/drawing/2014/main" xmlns="" id="{BE21E19F-6898-4E02-B294-C6DDB745A12E}"/>
              </a:ext>
            </a:extLst>
          </p:cNvPr>
          <p:cNvSpPr>
            <a:spLocks noGrp="1"/>
          </p:cNvSpPr>
          <p:nvPr>
            <p:ph idx="1"/>
          </p:nvPr>
        </p:nvSpPr>
        <p:spPr>
          <a:xfrm>
            <a:off x="228600" y="1066800"/>
            <a:ext cx="8686800" cy="5029200"/>
          </a:xfrm>
        </p:spPr>
        <p:txBody>
          <a:bodyPr/>
          <a:lstStyle/>
          <a:p>
            <a:pPr>
              <a:spcBef>
                <a:spcPts val="624"/>
              </a:spcBef>
            </a:pPr>
            <a:r>
              <a:rPr lang="en-US" dirty="0" smtClean="0"/>
              <a:t>They </a:t>
            </a:r>
            <a:r>
              <a:rPr lang="en-US" dirty="0"/>
              <a:t>perform and record follow-up calls to assure that </a:t>
            </a:r>
            <a:r>
              <a:rPr lang="en-US" dirty="0" smtClean="0"/>
              <a:t>consumers </a:t>
            </a:r>
            <a:r>
              <a:rPr lang="en-US" dirty="0"/>
              <a:t>received services.</a:t>
            </a:r>
          </a:p>
          <a:p>
            <a:r>
              <a:rPr lang="en-US" dirty="0"/>
              <a:t>As host of the area’s Aging and Disability Resource Center (ADRC), LIFE’s San Angelo CIL retains a Resource Navigator who provides enhanced I&amp;R by screening and linking </a:t>
            </a:r>
            <a:r>
              <a:rPr lang="en-US" dirty="0" smtClean="0"/>
              <a:t>consumers </a:t>
            </a:r>
            <a:r>
              <a:rPr lang="en-US" dirty="0"/>
              <a:t>to long-term services and supports.</a:t>
            </a:r>
          </a:p>
          <a:p>
            <a:r>
              <a:rPr lang="en-US" dirty="0"/>
              <a:t>In evaluating the efficacy of our I&amp;R services, we encourage, not only </a:t>
            </a:r>
            <a:r>
              <a:rPr lang="en-US" dirty="0" smtClean="0"/>
              <a:t>consumers </a:t>
            </a:r>
            <a:r>
              <a:rPr lang="en-US" dirty="0"/>
              <a:t>to complete satisfaction surveys, but local resources who make referrals to LIFE. </a:t>
            </a:r>
          </a:p>
          <a:p>
            <a:pPr marL="457200" lvl="1" indent="0">
              <a:buNone/>
            </a:pPr>
            <a:endParaRPr lang="en-US" dirty="0"/>
          </a:p>
        </p:txBody>
      </p:sp>
    </p:spTree>
    <p:extLst>
      <p:ext uri="{BB962C8B-B14F-4D97-AF65-F5344CB8AC3E}">
        <p14:creationId xmlns:p14="http://schemas.microsoft.com/office/powerpoint/2010/main" val="16614290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865C6-F899-48E9-B20C-2ABBBACF536E}"/>
              </a:ext>
            </a:extLst>
          </p:cNvPr>
          <p:cNvSpPr>
            <a:spLocks noGrp="1"/>
          </p:cNvSpPr>
          <p:nvPr>
            <p:ph type="title"/>
          </p:nvPr>
        </p:nvSpPr>
        <p:spPr/>
        <p:txBody>
          <a:bodyPr/>
          <a:lstStyle/>
          <a:p>
            <a:r>
              <a:rPr lang="en-US" dirty="0" smtClean="0"/>
              <a:t>Seamless Delivery of Services</a:t>
            </a:r>
            <a:endParaRPr lang="en-US" dirty="0"/>
          </a:p>
        </p:txBody>
      </p:sp>
      <p:sp>
        <p:nvSpPr>
          <p:cNvPr id="3" name="Content Placeholder 2">
            <a:extLst>
              <a:ext uri="{FF2B5EF4-FFF2-40B4-BE49-F238E27FC236}">
                <a16:creationId xmlns:a16="http://schemas.microsoft.com/office/drawing/2014/main" xmlns="" id="{1BD667F6-A9E1-4882-AA57-D5071F28D0A1}"/>
              </a:ext>
            </a:extLst>
          </p:cNvPr>
          <p:cNvSpPr>
            <a:spLocks noGrp="1"/>
          </p:cNvSpPr>
          <p:nvPr>
            <p:ph idx="1"/>
          </p:nvPr>
        </p:nvSpPr>
        <p:spPr>
          <a:xfrm>
            <a:off x="381000" y="914400"/>
            <a:ext cx="8534400" cy="5029200"/>
          </a:xfrm>
        </p:spPr>
        <p:txBody>
          <a:bodyPr/>
          <a:lstStyle/>
          <a:p>
            <a:r>
              <a:rPr lang="en-US" dirty="0" smtClean="0"/>
              <a:t>LIFE </a:t>
            </a:r>
            <a:r>
              <a:rPr lang="en-US" dirty="0"/>
              <a:t>has found that the Service Delivery Model, fundamental to most CILs, is very functional, and  anytime we have strayed from this approach, it disrupts the process.</a:t>
            </a:r>
          </a:p>
          <a:p>
            <a:r>
              <a:rPr lang="en-US" dirty="0"/>
              <a:t>No matter the funding source, it has always been advantageous for us to streamline processes where possible.</a:t>
            </a:r>
          </a:p>
          <a:p>
            <a:r>
              <a:rPr lang="en-US" dirty="0"/>
              <a:t>Our goal is to provide wrap-around services and supports that are </a:t>
            </a:r>
            <a:r>
              <a:rPr lang="en-US" dirty="0" smtClean="0"/>
              <a:t>consumer-directed</a:t>
            </a:r>
            <a:r>
              <a:rPr lang="en-US" dirty="0"/>
              <a:t>, have little wait time, meet </a:t>
            </a:r>
            <a:r>
              <a:rPr lang="en-US" dirty="0" smtClean="0"/>
              <a:t>consumers </a:t>
            </a:r>
            <a:r>
              <a:rPr lang="en-US" dirty="0"/>
              <a:t>where they are and provide on-going support, if needed. 	</a:t>
            </a:r>
          </a:p>
          <a:p>
            <a:pPr marL="0" indent="0">
              <a:buNone/>
            </a:pPr>
            <a:endParaRPr lang="en-US" dirty="0"/>
          </a:p>
          <a:p>
            <a:pPr marL="0" indent="0">
              <a:buNone/>
            </a:pP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320389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4865C6-F899-48E9-B20C-2ABBBACF536E}"/>
              </a:ext>
            </a:extLst>
          </p:cNvPr>
          <p:cNvSpPr>
            <a:spLocks noGrp="1"/>
          </p:cNvSpPr>
          <p:nvPr>
            <p:ph type="title"/>
          </p:nvPr>
        </p:nvSpPr>
        <p:spPr/>
        <p:txBody>
          <a:bodyPr/>
          <a:lstStyle/>
          <a:p>
            <a:r>
              <a:rPr lang="en-US" dirty="0"/>
              <a:t>Seamless Delivery of </a:t>
            </a:r>
            <a:r>
              <a:rPr lang="en-US" dirty="0" smtClean="0"/>
              <a:t>Services, </a:t>
            </a:r>
            <a:r>
              <a:rPr lang="en-US" sz="2800" dirty="0" smtClean="0"/>
              <a:t>cont’d.</a:t>
            </a:r>
            <a:endParaRPr lang="en-US" dirty="0"/>
          </a:p>
        </p:txBody>
      </p:sp>
      <p:sp>
        <p:nvSpPr>
          <p:cNvPr id="3" name="Content Placeholder 2">
            <a:extLst>
              <a:ext uri="{FF2B5EF4-FFF2-40B4-BE49-F238E27FC236}">
                <a16:creationId xmlns:a16="http://schemas.microsoft.com/office/drawing/2014/main" xmlns="" id="{1BD667F6-A9E1-4882-AA57-D5071F28D0A1}"/>
              </a:ext>
            </a:extLst>
          </p:cNvPr>
          <p:cNvSpPr>
            <a:spLocks noGrp="1"/>
          </p:cNvSpPr>
          <p:nvPr>
            <p:ph idx="1"/>
          </p:nvPr>
        </p:nvSpPr>
        <p:spPr>
          <a:xfrm>
            <a:off x="228600" y="914400"/>
            <a:ext cx="8686800" cy="5029200"/>
          </a:xfrm>
        </p:spPr>
        <p:txBody>
          <a:bodyPr/>
          <a:lstStyle/>
          <a:p>
            <a:r>
              <a:rPr lang="en-US" dirty="0" smtClean="0"/>
              <a:t>Cross-training </a:t>
            </a:r>
            <a:r>
              <a:rPr lang="en-US" dirty="0"/>
              <a:t>is our way of empowering IL Staff to meet the needs of </a:t>
            </a:r>
            <a:r>
              <a:rPr lang="en-US" dirty="0" smtClean="0"/>
              <a:t>consumers</a:t>
            </a:r>
            <a:r>
              <a:rPr lang="en-US" dirty="0"/>
              <a:t>. We are not a big </a:t>
            </a:r>
            <a:r>
              <a:rPr lang="en-US" dirty="0" smtClean="0"/>
              <a:t>organization</a:t>
            </a:r>
            <a:r>
              <a:rPr lang="en-US" dirty="0"/>
              <a:t>, so staff may wear multiple hats.  Therefore, all of LIFE’s direct-services staff are able to: </a:t>
            </a:r>
          </a:p>
          <a:p>
            <a:pPr lvl="1"/>
            <a:r>
              <a:rPr lang="en-US" dirty="0"/>
              <a:t>c</a:t>
            </a:r>
            <a:r>
              <a:rPr lang="en-US" dirty="0" smtClean="0"/>
              <a:t>onduct </a:t>
            </a:r>
            <a:r>
              <a:rPr lang="en-US" dirty="0"/>
              <a:t>intakes; </a:t>
            </a:r>
          </a:p>
          <a:p>
            <a:pPr lvl="1"/>
            <a:r>
              <a:rPr lang="en-US" dirty="0"/>
              <a:t>determine eligibility; </a:t>
            </a:r>
          </a:p>
          <a:p>
            <a:pPr lvl="1"/>
            <a:r>
              <a:rPr lang="en-US" dirty="0"/>
              <a:t>assist </a:t>
            </a:r>
            <a:r>
              <a:rPr lang="en-US" dirty="0" smtClean="0"/>
              <a:t>consumers </a:t>
            </a:r>
            <a:r>
              <a:rPr lang="en-US" dirty="0"/>
              <a:t>with setting goals and identifying services;</a:t>
            </a:r>
          </a:p>
          <a:p>
            <a:pPr lvl="1"/>
            <a:r>
              <a:rPr lang="en-US" dirty="0"/>
              <a:t>assist with establishing an Independent Living Plan (ILP) with the </a:t>
            </a:r>
            <a:r>
              <a:rPr lang="en-US" dirty="0" smtClean="0"/>
              <a:t>consumer</a:t>
            </a:r>
            <a:r>
              <a:rPr lang="en-US" dirty="0"/>
              <a:t>; </a:t>
            </a:r>
            <a:endParaRPr lang="en-US" dirty="0">
              <a:solidFill>
                <a:srgbClr val="000000"/>
              </a:solidFill>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2010995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848600" cy="792162"/>
          </a:xfrm>
        </p:spPr>
        <p:txBody>
          <a:bodyPr/>
          <a:lstStyle/>
          <a:p>
            <a:r>
              <a:rPr lang="en-US" dirty="0"/>
              <a:t>Seamless Delivery of Services, </a:t>
            </a:r>
            <a:r>
              <a:rPr lang="en-US" dirty="0" smtClean="0"/>
              <a:t/>
            </a:r>
            <a:br>
              <a:rPr lang="en-US" dirty="0" smtClean="0"/>
            </a:br>
            <a:r>
              <a:rPr lang="en-US" sz="2800" dirty="0" smtClean="0"/>
              <a:t>cont’d. 2</a:t>
            </a:r>
            <a:endParaRPr lang="en-US" sz="2400" dirty="0"/>
          </a:p>
        </p:txBody>
      </p:sp>
      <p:sp>
        <p:nvSpPr>
          <p:cNvPr id="3" name="Content Placeholder 2"/>
          <p:cNvSpPr>
            <a:spLocks noGrp="1"/>
          </p:cNvSpPr>
          <p:nvPr>
            <p:ph idx="1"/>
          </p:nvPr>
        </p:nvSpPr>
        <p:spPr>
          <a:xfrm>
            <a:off x="228600" y="1143000"/>
            <a:ext cx="8686800" cy="5257800"/>
          </a:xfrm>
        </p:spPr>
        <p:txBody>
          <a:bodyPr/>
          <a:lstStyle/>
          <a:p>
            <a:pPr lvl="1"/>
            <a:r>
              <a:rPr lang="en-US" dirty="0" smtClean="0"/>
              <a:t>arrange</a:t>
            </a:r>
            <a:r>
              <a:rPr lang="en-US" dirty="0"/>
              <a:t>, provide and/or purchase needed goods and services; </a:t>
            </a:r>
          </a:p>
          <a:p>
            <a:pPr lvl="1"/>
            <a:r>
              <a:rPr lang="en-US" dirty="0"/>
              <a:t>monitor progress of goals; </a:t>
            </a:r>
          </a:p>
          <a:p>
            <a:pPr lvl="1"/>
            <a:r>
              <a:rPr lang="en-US" dirty="0"/>
              <a:t>ensure appropriate training to </a:t>
            </a:r>
            <a:r>
              <a:rPr lang="en-US" dirty="0" smtClean="0"/>
              <a:t>consumers </a:t>
            </a:r>
            <a:r>
              <a:rPr lang="en-US" dirty="0"/>
              <a:t>when necessary; and,</a:t>
            </a:r>
          </a:p>
          <a:p>
            <a:pPr lvl="1"/>
            <a:r>
              <a:rPr lang="en-US" dirty="0"/>
              <a:t>maintain all required components of the Consumer Service Record (CSR).</a:t>
            </a:r>
          </a:p>
          <a:p>
            <a:pPr marL="347472" lvl="1" indent="-347472"/>
            <a:r>
              <a:rPr lang="en-US" dirty="0"/>
              <a:t>Each staff is effective in their own way at empowering </a:t>
            </a:r>
            <a:r>
              <a:rPr lang="en-US" dirty="0" smtClean="0"/>
              <a:t>consumers</a:t>
            </a:r>
            <a:r>
              <a:rPr lang="en-US" dirty="0"/>
              <a:t>; but consistently applying basic </a:t>
            </a:r>
            <a:r>
              <a:rPr lang="en-US" dirty="0" smtClean="0"/>
              <a:t>motivational interviewing </a:t>
            </a:r>
            <a:r>
              <a:rPr lang="en-US" dirty="0"/>
              <a:t>techniques during the process is currently a challenge.</a:t>
            </a:r>
          </a:p>
          <a:p>
            <a:pPr marL="0" indent="0">
              <a:buNone/>
            </a:pPr>
            <a:endParaRPr lang="en-US" dirty="0"/>
          </a:p>
        </p:txBody>
      </p:sp>
    </p:spTree>
    <p:extLst>
      <p:ext uri="{BB962C8B-B14F-4D97-AF65-F5344CB8AC3E}">
        <p14:creationId xmlns:p14="http://schemas.microsoft.com/office/powerpoint/2010/main" val="23405457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179638"/>
            <a:ext cx="8686800" cy="1249362"/>
          </a:xfrm>
        </p:spPr>
        <p:txBody>
          <a:bodyPr/>
          <a:lstStyle/>
          <a:p>
            <a:pPr algn="ctr"/>
            <a:r>
              <a:rPr lang="en-US" sz="2800" dirty="0">
                <a:effectLst/>
              </a:rPr>
              <a:t>Seamless Service Delivery Snapshot</a:t>
            </a:r>
            <a:r>
              <a:rPr lang="en-US" sz="2800" dirty="0" smtClean="0">
                <a:effectLst/>
              </a:rPr>
              <a:t/>
            </a:r>
            <a:br>
              <a:rPr lang="en-US" sz="2800" dirty="0" smtClean="0">
                <a:effectLst/>
              </a:rPr>
            </a:br>
            <a:r>
              <a:rPr lang="en-US" sz="2800" dirty="0" smtClean="0">
                <a:effectLst/>
              </a:rPr>
              <a:t> </a:t>
            </a:r>
            <a:br>
              <a:rPr lang="en-US" sz="2800" dirty="0" smtClean="0">
                <a:effectLst/>
              </a:rPr>
            </a:br>
            <a:r>
              <a:rPr lang="en-US" sz="2800" dirty="0" smtClean="0">
                <a:solidFill>
                  <a:srgbClr val="333399"/>
                </a:solidFill>
                <a:effectLst/>
                <a:latin typeface="Arial Rounded MT Bold" pitchFamily="34" charset="0"/>
              </a:rPr>
              <a:t>Kimberly </a:t>
            </a:r>
            <a:r>
              <a:rPr lang="en-US" sz="2800" dirty="0">
                <a:solidFill>
                  <a:srgbClr val="333399"/>
                </a:solidFill>
                <a:effectLst/>
                <a:latin typeface="Arial Rounded MT Bold" pitchFamily="34" charset="0"/>
              </a:rPr>
              <a:t>Tissot &amp; Charlie Walters </a:t>
            </a:r>
            <a:r>
              <a:rPr lang="en-US" sz="2800" dirty="0" smtClean="0">
                <a:solidFill>
                  <a:srgbClr val="333399"/>
                </a:solidFill>
                <a:effectLst/>
                <a:latin typeface="Arial Rounded MT Bold" pitchFamily="34" charset="0"/>
              </a:rPr>
              <a:t>– Able SC</a:t>
            </a:r>
            <a:br>
              <a:rPr lang="en-US" sz="2800" dirty="0" smtClean="0">
                <a:solidFill>
                  <a:srgbClr val="333399"/>
                </a:solidFill>
                <a:effectLst/>
                <a:latin typeface="Arial Rounded MT Bold" pitchFamily="34" charset="0"/>
              </a:rPr>
            </a:br>
            <a:r>
              <a:rPr lang="en-US" sz="2800" dirty="0" smtClean="0">
                <a:solidFill>
                  <a:srgbClr val="333399"/>
                </a:solidFill>
                <a:effectLst/>
                <a:latin typeface="Arial Rounded MT Bold" pitchFamily="34" charset="0"/>
              </a:rPr>
              <a:t>Ktissot@able-sc.org</a:t>
            </a:r>
            <a:br>
              <a:rPr lang="en-US" sz="2800" dirty="0" smtClean="0">
                <a:solidFill>
                  <a:srgbClr val="333399"/>
                </a:solidFill>
                <a:effectLst/>
                <a:latin typeface="Arial Rounded MT Bold" pitchFamily="34" charset="0"/>
              </a:rPr>
            </a:br>
            <a:r>
              <a:rPr lang="en-US" sz="2800" dirty="0" smtClean="0">
                <a:solidFill>
                  <a:srgbClr val="333399"/>
                </a:solidFill>
                <a:effectLst/>
                <a:latin typeface="Arial Rounded MT Bold" pitchFamily="34" charset="0"/>
              </a:rPr>
              <a:t>cwalters@able-sc.org</a:t>
            </a:r>
            <a:r>
              <a:rPr lang="en-US" sz="2800" dirty="0">
                <a:solidFill>
                  <a:srgbClr val="333399"/>
                </a:solidFill>
                <a:effectLst/>
                <a:latin typeface="Arial Rounded MT Bold" pitchFamily="34" charset="0"/>
              </a:rPr>
              <a:t/>
            </a:r>
            <a:br>
              <a:rPr lang="en-US" sz="2800" dirty="0">
                <a:solidFill>
                  <a:srgbClr val="333399"/>
                </a:solidFill>
                <a:effectLst/>
                <a:latin typeface="Arial Rounded MT Bold" pitchFamily="34" charset="0"/>
              </a:rPr>
            </a:br>
            <a:r>
              <a:rPr lang="en-US" sz="2800" dirty="0">
                <a:solidFill>
                  <a:srgbClr val="333399"/>
                </a:solidFill>
                <a:effectLst/>
                <a:latin typeface="Arial Rounded MT Bold" pitchFamily="34" charset="0"/>
              </a:rPr>
              <a:t/>
            </a:r>
            <a:br>
              <a:rPr lang="en-US" sz="2800" dirty="0">
                <a:solidFill>
                  <a:srgbClr val="333399"/>
                </a:solidFill>
                <a:effectLst/>
                <a:latin typeface="Arial Rounded MT Bold" pitchFamily="34" charset="0"/>
              </a:rPr>
            </a:br>
            <a:endParaRPr lang="en-US" sz="2800" dirty="0">
              <a:effectLst/>
            </a:endParaRPr>
          </a:p>
        </p:txBody>
      </p:sp>
    </p:spTree>
    <p:extLst>
      <p:ext uri="{BB962C8B-B14F-4D97-AF65-F5344CB8AC3E}">
        <p14:creationId xmlns:p14="http://schemas.microsoft.com/office/powerpoint/2010/main" val="2304880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2257007" y="4078566"/>
            <a:ext cx="4629987" cy="543031"/>
          </a:xfrm>
          <a:prstGeom prst="rect">
            <a:avLst/>
          </a:prstGeom>
        </p:spPr>
        <p:txBody>
          <a:bodyPr lIns="91425" tIns="91425" rIns="91425" bIns="91425" anchor="b" anchorCtr="0">
            <a:noAutofit/>
          </a:bodyPr>
          <a:lstStyle/>
          <a:p>
            <a:pPr lvl="0">
              <a:spcBef>
                <a:spcPts val="0"/>
              </a:spcBef>
              <a:spcAft>
                <a:spcPts val="7800"/>
              </a:spcAft>
              <a:buNone/>
            </a:pPr>
            <a:r>
              <a:rPr lang="en" sz="2800" dirty="0" smtClean="0">
                <a:solidFill>
                  <a:schemeClr val="bg2">
                    <a:lumMod val="50000"/>
                  </a:schemeClr>
                </a:solidFill>
              </a:rPr>
              <a:t>Who we are &amp; what we do.</a:t>
            </a:r>
            <a:endParaRPr lang="en" sz="2800" dirty="0">
              <a:solidFill>
                <a:schemeClr val="bg2">
                  <a:lumMod val="50000"/>
                </a:schemeClr>
              </a:solidFill>
            </a:endParaRPr>
          </a:p>
        </p:txBody>
      </p:sp>
      <p:pic>
        <p:nvPicPr>
          <p:cNvPr id="3" name="Picture 2" descr="Able South Carolina | Independent Living for All" title="Able South Carolina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8824" y="724095"/>
            <a:ext cx="3146353" cy="2958513"/>
          </a:xfrm>
          <a:prstGeom prst="rect">
            <a:avLst/>
          </a:prstGeom>
        </p:spPr>
      </p:pic>
      <p:sp>
        <p:nvSpPr>
          <p:cNvPr id="5" name="TextBox 4"/>
          <p:cNvSpPr txBox="1"/>
          <p:nvPr/>
        </p:nvSpPr>
        <p:spPr>
          <a:xfrm>
            <a:off x="757881" y="5733533"/>
            <a:ext cx="7628238" cy="830997"/>
          </a:xfrm>
          <a:prstGeom prst="rect">
            <a:avLst/>
          </a:prstGeom>
          <a:noFill/>
        </p:spPr>
        <p:txBody>
          <a:bodyPr wrap="square" rtlCol="0">
            <a:spAutoFit/>
          </a:bodyPr>
          <a:lstStyle/>
          <a:p>
            <a:pPr algn="ctr"/>
            <a:r>
              <a:rPr lang="en-US" sz="1600" i="1" dirty="0">
                <a:solidFill>
                  <a:srgbClr val="333333"/>
                </a:solidFill>
                <a:latin typeface="Montserrat"/>
              </a:rPr>
              <a:t>To create greater access and opportunities for independence through </a:t>
            </a:r>
            <a:endParaRPr lang="en-US" sz="1600" i="1" dirty="0" smtClean="0">
              <a:solidFill>
                <a:srgbClr val="333333"/>
              </a:solidFill>
              <a:latin typeface="Montserrat"/>
            </a:endParaRPr>
          </a:p>
          <a:p>
            <a:pPr algn="ctr"/>
            <a:r>
              <a:rPr lang="en-US" sz="1600" i="1" dirty="0" smtClean="0">
                <a:solidFill>
                  <a:srgbClr val="333333"/>
                </a:solidFill>
                <a:latin typeface="Montserrat"/>
              </a:rPr>
              <a:t>empowering individuals </a:t>
            </a:r>
            <a:r>
              <a:rPr lang="en-US" sz="1600" i="1" dirty="0">
                <a:solidFill>
                  <a:srgbClr val="333333"/>
                </a:solidFill>
                <a:latin typeface="Montserrat"/>
              </a:rPr>
              <a:t>with disabilities and promoting community inclusion.</a:t>
            </a:r>
            <a:endParaRPr lang="en-US" sz="1600" dirty="0">
              <a:solidFill>
                <a:srgbClr val="333333"/>
              </a:solidFill>
              <a:latin typeface="Montserrat"/>
            </a:endParaRPr>
          </a:p>
          <a:p>
            <a:pPr algn="ctr"/>
            <a:endParaRPr lang="en-US" sz="1600" dirty="0">
              <a:solidFill>
                <a:srgbClr val="333333"/>
              </a:solidFill>
              <a:latin typeface="Montserrat"/>
            </a:endParaRPr>
          </a:p>
        </p:txBody>
      </p:sp>
      <p:sp>
        <p:nvSpPr>
          <p:cNvPr id="7" name="Shape 53"/>
          <p:cNvSpPr txBox="1">
            <a:spLocks/>
          </p:cNvSpPr>
          <p:nvPr/>
        </p:nvSpPr>
        <p:spPr>
          <a:xfrm>
            <a:off x="3356880" y="5108617"/>
            <a:ext cx="2430241" cy="543031"/>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454F5B"/>
              </a:buClr>
              <a:buSzPct val="100000"/>
              <a:buFont typeface="Montserrat"/>
              <a:buNone/>
              <a:defRPr sz="4800" b="1" i="0" u="none" strike="noStrike" cap="none">
                <a:solidFill>
                  <a:srgbClr val="454F5B"/>
                </a:solidFill>
                <a:latin typeface="Montserrat"/>
                <a:ea typeface="Montserrat"/>
                <a:cs typeface="Montserrat"/>
                <a:sym typeface="Montserrat"/>
              </a:defRPr>
            </a:lvl1pPr>
            <a:lvl2pPr lvl="1" algn="r">
              <a:spcBef>
                <a:spcPts val="0"/>
              </a:spcBef>
              <a:buClr>
                <a:srgbClr val="454F5B"/>
              </a:buClr>
              <a:buSzPct val="100000"/>
              <a:buFont typeface="Montserrat"/>
              <a:buNone/>
              <a:defRPr sz="6000" b="1">
                <a:solidFill>
                  <a:srgbClr val="454F5B"/>
                </a:solidFill>
                <a:latin typeface="Montserrat"/>
                <a:ea typeface="Montserrat"/>
                <a:cs typeface="Montserrat"/>
                <a:sym typeface="Montserrat"/>
              </a:defRPr>
            </a:lvl2pPr>
            <a:lvl3pPr lvl="2" algn="r">
              <a:spcBef>
                <a:spcPts val="0"/>
              </a:spcBef>
              <a:buClr>
                <a:srgbClr val="454F5B"/>
              </a:buClr>
              <a:buSzPct val="100000"/>
              <a:buFont typeface="Montserrat"/>
              <a:buNone/>
              <a:defRPr sz="6000" b="1">
                <a:solidFill>
                  <a:srgbClr val="454F5B"/>
                </a:solidFill>
                <a:latin typeface="Montserrat"/>
                <a:ea typeface="Montserrat"/>
                <a:cs typeface="Montserrat"/>
                <a:sym typeface="Montserrat"/>
              </a:defRPr>
            </a:lvl3pPr>
            <a:lvl4pPr lvl="3" algn="r">
              <a:spcBef>
                <a:spcPts val="0"/>
              </a:spcBef>
              <a:buClr>
                <a:srgbClr val="454F5B"/>
              </a:buClr>
              <a:buSzPct val="100000"/>
              <a:buFont typeface="Montserrat"/>
              <a:buNone/>
              <a:defRPr sz="6000" b="1">
                <a:solidFill>
                  <a:srgbClr val="454F5B"/>
                </a:solidFill>
                <a:latin typeface="Montserrat"/>
                <a:ea typeface="Montserrat"/>
                <a:cs typeface="Montserrat"/>
                <a:sym typeface="Montserrat"/>
              </a:defRPr>
            </a:lvl4pPr>
            <a:lvl5pPr lvl="4" algn="r">
              <a:spcBef>
                <a:spcPts val="0"/>
              </a:spcBef>
              <a:buClr>
                <a:srgbClr val="454F5B"/>
              </a:buClr>
              <a:buSzPct val="100000"/>
              <a:buFont typeface="Montserrat"/>
              <a:buNone/>
              <a:defRPr sz="6000" b="1">
                <a:solidFill>
                  <a:srgbClr val="454F5B"/>
                </a:solidFill>
                <a:latin typeface="Montserrat"/>
                <a:ea typeface="Montserrat"/>
                <a:cs typeface="Montserrat"/>
                <a:sym typeface="Montserrat"/>
              </a:defRPr>
            </a:lvl5pPr>
            <a:lvl6pPr lvl="5" algn="r">
              <a:spcBef>
                <a:spcPts val="0"/>
              </a:spcBef>
              <a:buClr>
                <a:srgbClr val="454F5B"/>
              </a:buClr>
              <a:buSzPct val="100000"/>
              <a:buFont typeface="Montserrat"/>
              <a:buNone/>
              <a:defRPr sz="6000" b="1">
                <a:solidFill>
                  <a:srgbClr val="454F5B"/>
                </a:solidFill>
                <a:latin typeface="Montserrat"/>
                <a:ea typeface="Montserrat"/>
                <a:cs typeface="Montserrat"/>
                <a:sym typeface="Montserrat"/>
              </a:defRPr>
            </a:lvl6pPr>
            <a:lvl7pPr lvl="6" algn="r">
              <a:spcBef>
                <a:spcPts val="0"/>
              </a:spcBef>
              <a:buClr>
                <a:srgbClr val="454F5B"/>
              </a:buClr>
              <a:buSzPct val="100000"/>
              <a:buFont typeface="Montserrat"/>
              <a:buNone/>
              <a:defRPr sz="6000" b="1">
                <a:solidFill>
                  <a:srgbClr val="454F5B"/>
                </a:solidFill>
                <a:latin typeface="Montserrat"/>
                <a:ea typeface="Montserrat"/>
                <a:cs typeface="Montserrat"/>
                <a:sym typeface="Montserrat"/>
              </a:defRPr>
            </a:lvl7pPr>
            <a:lvl8pPr lvl="7" algn="r">
              <a:spcBef>
                <a:spcPts val="0"/>
              </a:spcBef>
              <a:buClr>
                <a:srgbClr val="454F5B"/>
              </a:buClr>
              <a:buSzPct val="100000"/>
              <a:buFont typeface="Montserrat"/>
              <a:buNone/>
              <a:defRPr sz="6000" b="1">
                <a:solidFill>
                  <a:srgbClr val="454F5B"/>
                </a:solidFill>
                <a:latin typeface="Montserrat"/>
                <a:ea typeface="Montserrat"/>
                <a:cs typeface="Montserrat"/>
                <a:sym typeface="Montserrat"/>
              </a:defRPr>
            </a:lvl8pPr>
            <a:lvl9pPr lvl="8" algn="r">
              <a:spcBef>
                <a:spcPts val="0"/>
              </a:spcBef>
              <a:buClr>
                <a:srgbClr val="454F5B"/>
              </a:buClr>
              <a:buSzPct val="100000"/>
              <a:buFont typeface="Montserrat"/>
              <a:buNone/>
              <a:defRPr sz="6000" b="1">
                <a:solidFill>
                  <a:srgbClr val="454F5B"/>
                </a:solidFill>
                <a:latin typeface="Montserrat"/>
                <a:ea typeface="Montserrat"/>
                <a:cs typeface="Montserrat"/>
                <a:sym typeface="Montserrat"/>
              </a:defRPr>
            </a:lvl9pPr>
          </a:lstStyle>
          <a:p>
            <a:pPr>
              <a:spcAft>
                <a:spcPts val="7800"/>
              </a:spcAft>
            </a:pPr>
            <a:r>
              <a:rPr lang="en" sz="2000" dirty="0" smtClean="0">
                <a:solidFill>
                  <a:schemeClr val="bg2">
                    <a:lumMod val="50000"/>
                  </a:schemeClr>
                </a:solidFill>
              </a:rPr>
              <a:t>Mission Statement</a:t>
            </a:r>
            <a:endParaRPr lang="en" sz="2000" dirty="0">
              <a:solidFill>
                <a:schemeClr val="bg2">
                  <a:lumMod val="50000"/>
                </a:schemeClr>
              </a:solidFill>
            </a:endParaRPr>
          </a:p>
        </p:txBody>
      </p:sp>
    </p:spTree>
    <p:extLst>
      <p:ext uri="{BB962C8B-B14F-4D97-AF65-F5344CB8AC3E}">
        <p14:creationId xmlns:p14="http://schemas.microsoft.com/office/powerpoint/2010/main" val="2129797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9" name="Rectangle 8" title="blue horizontal rectangle"/>
          <p:cNvSpPr/>
          <p:nvPr/>
        </p:nvSpPr>
        <p:spPr>
          <a:xfrm>
            <a:off x="-18548" y="0"/>
            <a:ext cx="261257" cy="6858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Shape 121"/>
          <p:cNvSpPr txBox="1">
            <a:spLocks noGrp="1"/>
          </p:cNvSpPr>
          <p:nvPr>
            <p:ph type="title"/>
          </p:nvPr>
        </p:nvSpPr>
        <p:spPr>
          <a:xfrm>
            <a:off x="691200" y="0"/>
            <a:ext cx="7761599" cy="1292100"/>
          </a:xfrm>
          <a:prstGeom prst="rect">
            <a:avLst/>
          </a:prstGeom>
        </p:spPr>
        <p:txBody>
          <a:bodyPr lIns="91425" tIns="91425" rIns="91425" bIns="91425" anchor="b" anchorCtr="0">
            <a:noAutofit/>
          </a:bodyPr>
          <a:lstStyle/>
          <a:p>
            <a:pPr lvl="0" rtl="0">
              <a:spcBef>
                <a:spcPts val="0"/>
              </a:spcBef>
              <a:buNone/>
            </a:pPr>
            <a:r>
              <a:rPr lang="en" sz="2400" i="1" dirty="0" smtClean="0"/>
              <a:t>Making a difference everyday</a:t>
            </a:r>
            <a:endParaRPr lang="en" sz="2400" i="1" dirty="0"/>
          </a:p>
        </p:txBody>
      </p:sp>
      <p:sp>
        <p:nvSpPr>
          <p:cNvPr id="3" name="Rectangle 2" title="Yellow horizontal rectangle"/>
          <p:cNvSpPr/>
          <p:nvPr/>
        </p:nvSpPr>
        <p:spPr>
          <a:xfrm>
            <a:off x="-16903" y="0"/>
            <a:ext cx="139337" cy="6858000"/>
          </a:xfrm>
          <a:prstGeom prst="rect">
            <a:avLst/>
          </a:prstGeom>
          <a:solidFill>
            <a:srgbClr val="FFFF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title="Blue rectangle"/>
          <p:cNvSpPr/>
          <p:nvPr/>
        </p:nvSpPr>
        <p:spPr>
          <a:xfrm>
            <a:off x="775063" y="1497874"/>
            <a:ext cx="3039291" cy="191588"/>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title="Able SC logo "/>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pic>
        <p:nvPicPr>
          <p:cNvPr id="7" name="qeobXjH6WvY" descr="This is a video about Able SC's mission. Pictured is a man in a green shirt clapping with another woman in a purple shirt at Advocacy Day. " title="Able South Carolina">
            <a:hlinkClick r:id="rId5"/>
          </p:cNvPr>
          <p:cNvPicPr>
            <a:picLocks noRot="1" noChangeAspect="1"/>
          </p:cNvPicPr>
          <p:nvPr>
            <a:videoFile r:link="rId1"/>
          </p:nvPr>
        </p:nvPicPr>
        <p:blipFill>
          <a:blip r:embed="rId6"/>
          <a:stretch>
            <a:fillRect/>
          </a:stretch>
        </p:blipFill>
        <p:spPr>
          <a:xfrm>
            <a:off x="1278237" y="2441232"/>
            <a:ext cx="6587523" cy="3705482"/>
          </a:xfrm>
          <a:prstGeom prst="rect">
            <a:avLst/>
          </a:prstGeom>
        </p:spPr>
      </p:pic>
    </p:spTree>
    <p:extLst>
      <p:ext uri="{BB962C8B-B14F-4D97-AF65-F5344CB8AC3E}">
        <p14:creationId xmlns:p14="http://schemas.microsoft.com/office/powerpoint/2010/main" val="2728513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 name="Rectangle 6" descr="Yellow border separating Able SC is a Center for Independent Living and &quot;What is a Center for Independent Living?&quot;" title="horizontal yellow border"/>
          <p:cNvSpPr/>
          <p:nvPr/>
        </p:nvSpPr>
        <p:spPr>
          <a:xfrm>
            <a:off x="5660988" y="0"/>
            <a:ext cx="261257" cy="6858000"/>
          </a:xfrm>
          <a:prstGeom prst="rect">
            <a:avLst/>
          </a:prstGeom>
          <a:solidFill>
            <a:srgbClr val="FFFF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Callout 7" descr="Voice box that says &quot;What is a Center for Independent Living?&quot; " title="Yellow Text box with blue outline"/>
          <p:cNvSpPr/>
          <p:nvPr/>
        </p:nvSpPr>
        <p:spPr>
          <a:xfrm>
            <a:off x="6113750" y="2368501"/>
            <a:ext cx="2930102" cy="1836765"/>
          </a:xfrm>
          <a:prstGeom prst="wedgeEllipseCallout">
            <a:avLst/>
          </a:prstGeom>
          <a:solidFill>
            <a:srgbClr val="FFFF5D"/>
          </a:solidFill>
          <a:ln w="57150">
            <a:solidFill>
              <a:srgbClr val="00B0F0"/>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title="Blue rectangle backdrop"/>
          <p:cNvSpPr/>
          <p:nvPr/>
        </p:nvSpPr>
        <p:spPr>
          <a:xfrm>
            <a:off x="1" y="0"/>
            <a:ext cx="5721530" cy="6858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Shape 76"/>
          <p:cNvSpPr txBox="1">
            <a:spLocks noGrp="1"/>
          </p:cNvSpPr>
          <p:nvPr>
            <p:ph type="ctrTitle"/>
          </p:nvPr>
        </p:nvSpPr>
        <p:spPr>
          <a:xfrm>
            <a:off x="121921" y="1104148"/>
            <a:ext cx="5425440" cy="1717429"/>
          </a:xfrm>
          <a:prstGeom prst="rect">
            <a:avLst/>
          </a:prstGeom>
          <a:effectLst>
            <a:outerShdw blurRad="50800" dist="38100" dir="2700000" algn="tl" rotWithShape="0">
              <a:prstClr val="black">
                <a:alpha val="40000"/>
              </a:prstClr>
            </a:outerShdw>
          </a:effectLst>
        </p:spPr>
        <p:txBody>
          <a:bodyPr lIns="91425" tIns="91425" rIns="91425" bIns="91425" anchor="b" anchorCtr="0">
            <a:noAutofit/>
          </a:bodyPr>
          <a:lstStyle/>
          <a:p>
            <a:pPr lvl="0" rtl="0">
              <a:spcBef>
                <a:spcPts val="0"/>
              </a:spcBef>
              <a:buNone/>
            </a:pPr>
            <a:r>
              <a:rPr lang="en" dirty="0" smtClean="0"/>
              <a:t>Able South Carolina </a:t>
            </a:r>
            <a:br>
              <a:rPr lang="en" dirty="0" smtClean="0"/>
            </a:br>
            <a:r>
              <a:rPr lang="en" dirty="0" smtClean="0"/>
              <a:t>is a</a:t>
            </a:r>
            <a:br>
              <a:rPr lang="en" dirty="0" smtClean="0"/>
            </a:br>
            <a:r>
              <a:rPr lang="en" sz="2800" dirty="0" smtClean="0"/>
              <a:t>Center for Independent Living </a:t>
            </a:r>
            <a:endParaRPr lang="en" sz="3200" dirty="0"/>
          </a:p>
        </p:txBody>
      </p:sp>
      <p:sp>
        <p:nvSpPr>
          <p:cNvPr id="77" name="Shape 77"/>
          <p:cNvSpPr txBox="1">
            <a:spLocks noGrp="1"/>
          </p:cNvSpPr>
          <p:nvPr>
            <p:ph type="subTitle" idx="1"/>
          </p:nvPr>
        </p:nvSpPr>
        <p:spPr>
          <a:xfrm>
            <a:off x="6228806" y="3036524"/>
            <a:ext cx="2686594" cy="784952"/>
          </a:xfrm>
          <a:prstGeom prst="rect">
            <a:avLst/>
          </a:prstGeom>
        </p:spPr>
        <p:txBody>
          <a:bodyPr lIns="91425" tIns="91425" rIns="91425" bIns="91425" anchor="b" anchorCtr="0">
            <a:noAutofit/>
          </a:bodyPr>
          <a:lstStyle/>
          <a:p>
            <a:pPr lvl="0" algn="ctr" rtl="0">
              <a:spcBef>
                <a:spcPts val="0"/>
              </a:spcBef>
              <a:buNone/>
            </a:pPr>
            <a:r>
              <a:rPr lang="en" sz="2000" b="1" dirty="0" smtClean="0">
                <a:solidFill>
                  <a:schemeClr val="bg2">
                    <a:lumMod val="75000"/>
                  </a:schemeClr>
                </a:solidFill>
              </a:rPr>
              <a:t>What is a Center for Independent Living?</a:t>
            </a:r>
            <a:endParaRPr lang="en" sz="2000" b="1" dirty="0">
              <a:solidFill>
                <a:schemeClr val="bg2">
                  <a:lumMod val="75000"/>
                </a:schemeClr>
              </a:solidFill>
            </a:endParaRPr>
          </a:p>
        </p:txBody>
      </p:sp>
      <p:sp>
        <p:nvSpPr>
          <p:cNvPr id="9" name="Shape 485" title="Grey human graphic"/>
          <p:cNvSpPr/>
          <p:nvPr/>
        </p:nvSpPr>
        <p:spPr>
          <a:xfrm>
            <a:off x="6182772" y="4658114"/>
            <a:ext cx="1471076" cy="1550932"/>
          </a:xfrm>
          <a:custGeom>
            <a:avLst/>
            <a:gdLst/>
            <a:ahLst/>
            <a:cxnLst/>
            <a:rect l="0" t="0" r="0" b="0"/>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454F5B"/>
          </a:solidFill>
          <a:ln>
            <a:noFill/>
          </a:ln>
          <a:effectLst>
            <a:innerShdw blurRad="63500" dist="50800" dir="2700000">
              <a:prstClr val="black">
                <a:alpha val="50000"/>
              </a:prstClr>
            </a:innerShdw>
          </a:effectLst>
          <a:scene3d>
            <a:camera prst="obliqueTopLeft"/>
            <a:lightRig rig="threePt" dir="t"/>
          </a:scene3d>
        </p:spPr>
        <p:txBody>
          <a:bodyPr lIns="91425" tIns="91425" rIns="91425" bIns="91425" anchor="ctr" anchorCtr="0">
            <a:noAutofit/>
          </a:bodyPr>
          <a:lstStyle/>
          <a:p>
            <a:pPr lvl="0">
              <a:spcBef>
                <a:spcPts val="0"/>
              </a:spcBef>
              <a:buNone/>
            </a:pPr>
            <a:endParaRPr/>
          </a:p>
        </p:txBody>
      </p:sp>
      <p:pic>
        <p:nvPicPr>
          <p:cNvPr id="3" name="Picture 2" descr="Able South Carolina's Dori Tempio in a purple shirt being lifted onto an accessible bus. Eight people are surrounding her, as well as her service dog. " title="Able South Carolina staff and consumer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4426" y="3530237"/>
            <a:ext cx="3492137" cy="2619103"/>
          </a:xfrm>
          <a:prstGeom prst="rect">
            <a:avLst/>
          </a:prstGeom>
          <a:ln>
            <a:noFill/>
          </a:ln>
          <a:effectLst>
            <a:outerShdw blurRad="292100" dist="139700" dir="2700000" algn="tl" rotWithShape="0">
              <a:srgbClr val="333333">
                <a:alpha val="65000"/>
              </a:srgbClr>
            </a:outerShdw>
          </a:effectLst>
        </p:spPr>
      </p:pic>
      <p:pic>
        <p:nvPicPr>
          <p:cNvPr id="10" name="Picture 9" title="ABLE SC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spTree>
    <p:extLst>
      <p:ext uri="{BB962C8B-B14F-4D97-AF65-F5344CB8AC3E}">
        <p14:creationId xmlns:p14="http://schemas.microsoft.com/office/powerpoint/2010/main" val="813402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 dirty="0"/>
              <a:t>Center for Independent Living (CIL)</a:t>
            </a:r>
            <a:endParaRPr lang="en-US" dirty="0"/>
          </a:p>
        </p:txBody>
      </p:sp>
      <p:sp>
        <p:nvSpPr>
          <p:cNvPr id="10" name="Content Placeholder 9"/>
          <p:cNvSpPr>
            <a:spLocks noGrp="1"/>
          </p:cNvSpPr>
          <p:nvPr>
            <p:ph idx="1"/>
          </p:nvPr>
        </p:nvSpPr>
        <p:spPr/>
        <p:txBody>
          <a:bodyPr/>
          <a:lstStyle/>
          <a:p>
            <a:pPr marL="685800" indent="-457200">
              <a:lnSpc>
                <a:spcPct val="150000"/>
              </a:lnSpc>
              <a:spcBef>
                <a:spcPts val="0"/>
              </a:spcBef>
            </a:pPr>
            <a:r>
              <a:rPr lang="en-US" dirty="0"/>
              <a:t>Community-based</a:t>
            </a:r>
          </a:p>
          <a:p>
            <a:pPr marL="685800" indent="-457200">
              <a:lnSpc>
                <a:spcPct val="150000"/>
              </a:lnSpc>
            </a:pPr>
            <a:r>
              <a:rPr lang="en-US" dirty="0" smtClean="0"/>
              <a:t>Consumer </a:t>
            </a:r>
            <a:r>
              <a:rPr lang="en-US" dirty="0"/>
              <a:t>driven</a:t>
            </a:r>
          </a:p>
          <a:p>
            <a:pPr marL="685800" indent="-457200">
              <a:lnSpc>
                <a:spcPct val="150000"/>
              </a:lnSpc>
              <a:spcBef>
                <a:spcPts val="0"/>
              </a:spcBef>
            </a:pPr>
            <a:r>
              <a:rPr lang="en-US" dirty="0" smtClean="0"/>
              <a:t>Cross-disability</a:t>
            </a:r>
            <a:endParaRPr lang="en-US" dirty="0"/>
          </a:p>
          <a:p>
            <a:pPr marL="685800" indent="-457200">
              <a:lnSpc>
                <a:spcPct val="150000"/>
              </a:lnSpc>
              <a:spcBef>
                <a:spcPts val="0"/>
              </a:spcBef>
            </a:pPr>
            <a:r>
              <a:rPr lang="en-US" dirty="0" smtClean="0"/>
              <a:t>Nonprofit </a:t>
            </a:r>
            <a:r>
              <a:rPr lang="en-US" dirty="0"/>
              <a:t>501 (c)(3)</a:t>
            </a:r>
          </a:p>
          <a:p>
            <a:pPr lvl="0">
              <a:spcBef>
                <a:spcPts val="0"/>
              </a:spcBef>
              <a:buClr>
                <a:srgbClr val="00B0F0"/>
              </a:buClr>
              <a:buFont typeface="Wingdings" panose="05000000000000000000" pitchFamily="2" charset="2"/>
              <a:buChar char="q"/>
            </a:pPr>
            <a:endParaRPr lang="en-US" dirty="0"/>
          </a:p>
          <a:p>
            <a:pPr lvl="0">
              <a:buNone/>
            </a:pPr>
            <a:r>
              <a:rPr lang="en-US" b="1" dirty="0"/>
              <a:t>1978</a:t>
            </a:r>
            <a:r>
              <a:rPr lang="en-US" sz="2400" dirty="0"/>
              <a:t>:  </a:t>
            </a:r>
            <a:r>
              <a:rPr lang="en-US" dirty="0"/>
              <a:t>Amendments to the Rehabilitation Act </a:t>
            </a:r>
            <a:r>
              <a:rPr lang="en-US" dirty="0" smtClean="0"/>
              <a:t>provide </a:t>
            </a:r>
            <a:r>
              <a:rPr lang="en-US" dirty="0"/>
              <a:t>for consumer-controlled centers for independent living. </a:t>
            </a:r>
            <a:endParaRPr lang="en-US" sz="2400" dirty="0"/>
          </a:p>
        </p:txBody>
      </p:sp>
      <p:pic>
        <p:nvPicPr>
          <p:cNvPr id="4" name="Picture 3" title="Able SC logo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8009" y="6064370"/>
            <a:ext cx="781489" cy="734833"/>
          </a:xfrm>
          <a:prstGeom prst="rect">
            <a:avLst/>
          </a:prstGeom>
        </p:spPr>
      </p:pic>
    </p:spTree>
    <p:extLst>
      <p:ext uri="{BB962C8B-B14F-4D97-AF65-F5344CB8AC3E}">
        <p14:creationId xmlns:p14="http://schemas.microsoft.com/office/powerpoint/2010/main" val="1149556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Service </a:t>
            </a:r>
            <a:r>
              <a:rPr lang="en-US" dirty="0" smtClean="0"/>
              <a:t>Area(s)</a:t>
            </a:r>
            <a:endParaRPr lang="en-US" sz="2400" dirty="0"/>
          </a:p>
        </p:txBody>
      </p:sp>
      <p:sp>
        <p:nvSpPr>
          <p:cNvPr id="3" name="Content Placeholder 2"/>
          <p:cNvSpPr>
            <a:spLocks noGrp="1"/>
          </p:cNvSpPr>
          <p:nvPr>
            <p:ph idx="1"/>
          </p:nvPr>
        </p:nvSpPr>
        <p:spPr>
          <a:xfrm>
            <a:off x="381000" y="838200"/>
            <a:ext cx="8382000" cy="5257800"/>
          </a:xfrm>
        </p:spPr>
        <p:txBody>
          <a:bodyPr/>
          <a:lstStyle/>
          <a:p>
            <a:r>
              <a:rPr lang="en-US" dirty="0" smtClean="0"/>
              <a:t>Regional Center for Independent Living serves </a:t>
            </a:r>
            <a:r>
              <a:rPr lang="en-US" dirty="0"/>
              <a:t>Rochester (NY), Monroe County and </a:t>
            </a:r>
            <a:r>
              <a:rPr lang="en-US" dirty="0" smtClean="0"/>
              <a:t>4 </a:t>
            </a:r>
            <a:r>
              <a:rPr lang="en-US" dirty="0"/>
              <a:t>surrounding </a:t>
            </a:r>
            <a:r>
              <a:rPr lang="en-US" dirty="0" smtClean="0"/>
              <a:t>counties.</a:t>
            </a:r>
            <a:endParaRPr lang="en-US" dirty="0"/>
          </a:p>
          <a:p>
            <a:r>
              <a:rPr lang="en-US" dirty="0" smtClean="0"/>
              <a:t>Center for Disability Rights </a:t>
            </a:r>
            <a:r>
              <a:rPr lang="en-US" dirty="0"/>
              <a:t>provides IL services in Rochester (NY), but has </a:t>
            </a:r>
            <a:r>
              <a:rPr lang="en-US" dirty="0" smtClean="0"/>
              <a:t>multiple service areas for various services, including one division that serves the entire state.</a:t>
            </a:r>
            <a:endParaRPr lang="en-US" dirty="0"/>
          </a:p>
          <a:p>
            <a:r>
              <a:rPr lang="en-US" dirty="0" smtClean="0"/>
              <a:t>All About You Homecare primarily </a:t>
            </a:r>
            <a:r>
              <a:rPr lang="en-US" dirty="0"/>
              <a:t>serves Monroe </a:t>
            </a:r>
            <a:r>
              <a:rPr lang="en-US" dirty="0" smtClean="0"/>
              <a:t>County.</a:t>
            </a: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570463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sz="3600" dirty="0" smtClean="0"/>
              <a:t>IL</a:t>
            </a:r>
            <a:r>
              <a:rPr lang="en" sz="4800" dirty="0" smtClean="0"/>
              <a:t> </a:t>
            </a:r>
            <a:r>
              <a:rPr lang="en" sz="3600" dirty="0" smtClean="0"/>
              <a:t>Philosophy</a:t>
            </a:r>
            <a:endParaRPr lang="en" sz="4800" dirty="0"/>
          </a:p>
        </p:txBody>
      </p:sp>
      <p:sp>
        <p:nvSpPr>
          <p:cNvPr id="94" name="Shape 94"/>
          <p:cNvSpPr txBox="1">
            <a:spLocks noGrp="1"/>
          </p:cNvSpPr>
          <p:nvPr>
            <p:ph idx="1"/>
          </p:nvPr>
        </p:nvSpPr>
        <p:spPr>
          <a:xfrm>
            <a:off x="228600" y="1066800"/>
            <a:ext cx="8534400" cy="3581400"/>
          </a:xfrm>
          <a:prstGeom prst="rect">
            <a:avLst/>
          </a:prstGeom>
        </p:spPr>
        <p:txBody>
          <a:bodyPr lIns="91425" tIns="91425" rIns="91425" bIns="91425" anchor="t" anchorCtr="0">
            <a:noAutofit/>
          </a:bodyPr>
          <a:lstStyle/>
          <a:p>
            <a:pPr lvl="0">
              <a:spcBef>
                <a:spcPts val="0"/>
              </a:spcBef>
              <a:buNone/>
            </a:pPr>
            <a:r>
              <a:rPr lang="en-US" sz="2400" dirty="0"/>
              <a:t>Independent Living philosophy emphasizes consumer control, the idea that people with disabilities are the best experts on their own </a:t>
            </a:r>
            <a:r>
              <a:rPr lang="en-US" sz="2400" dirty="0" smtClean="0"/>
              <a:t>needs. Their thoughts and opinions matter, especially when it concerns their own lives. They should be able to make decisions for themselves on how they live, work and take part in the community, particularly </a:t>
            </a:r>
            <a:r>
              <a:rPr lang="en-US" sz="2400" dirty="0"/>
              <a:t>in reference to services that powerfully affect their day-to-day lives and access to independence.</a:t>
            </a:r>
            <a:endParaRPr lang="en" sz="2400" dirty="0"/>
          </a:p>
        </p:txBody>
      </p:sp>
      <p:pic>
        <p:nvPicPr>
          <p:cNvPr id="20" name="Picture 19"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700" y="6041366"/>
            <a:ext cx="781489" cy="734833"/>
          </a:xfrm>
          <a:prstGeom prst="rect">
            <a:avLst/>
          </a:prstGeom>
        </p:spPr>
      </p:pic>
    </p:spTree>
    <p:extLst>
      <p:ext uri="{BB962C8B-B14F-4D97-AF65-F5344CB8AC3E}">
        <p14:creationId xmlns:p14="http://schemas.microsoft.com/office/powerpoint/2010/main" val="2950802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6" name="Rectangle 5" title="Yellow vertical rectangle on slide"/>
          <p:cNvSpPr/>
          <p:nvPr/>
        </p:nvSpPr>
        <p:spPr>
          <a:xfrm>
            <a:off x="2656114" y="0"/>
            <a:ext cx="261257" cy="6858000"/>
          </a:xfrm>
          <a:prstGeom prst="rect">
            <a:avLst/>
          </a:prstGeom>
          <a:solidFill>
            <a:srgbClr val="FFFF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title="Blue vertical rectangle on slide"/>
          <p:cNvSpPr/>
          <p:nvPr/>
        </p:nvSpPr>
        <p:spPr>
          <a:xfrm>
            <a:off x="0" y="0"/>
            <a:ext cx="2760617" cy="6858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hidden="1"/>
          <p:cNvSpPr>
            <a:spLocks noGrp="1"/>
          </p:cNvSpPr>
          <p:nvPr>
            <p:ph type="title"/>
          </p:nvPr>
        </p:nvSpPr>
        <p:spPr/>
        <p:txBody>
          <a:bodyPr/>
          <a:lstStyle/>
          <a:p>
            <a:r>
              <a:rPr lang="en-US" dirty="0" smtClean="0"/>
              <a:t>Ed Roberts</a:t>
            </a:r>
            <a:endParaRPr lang="en-US" dirty="0"/>
          </a:p>
        </p:txBody>
      </p:sp>
      <p:sp>
        <p:nvSpPr>
          <p:cNvPr id="82" name="Shape 82"/>
          <p:cNvSpPr txBox="1">
            <a:spLocks noGrp="1"/>
          </p:cNvSpPr>
          <p:nvPr>
            <p:ph type="body" idx="1"/>
          </p:nvPr>
        </p:nvSpPr>
        <p:spPr>
          <a:xfrm>
            <a:off x="2819400" y="990600"/>
            <a:ext cx="5808942" cy="4264275"/>
          </a:xfrm>
          <a:prstGeom prst="rect">
            <a:avLst/>
          </a:prstGeom>
        </p:spPr>
        <p:txBody>
          <a:bodyPr lIns="91425" tIns="91425" rIns="91425" bIns="91425" anchor="t" anchorCtr="0">
            <a:noAutofit/>
          </a:bodyPr>
          <a:lstStyle/>
          <a:p>
            <a:pPr lvl="0">
              <a:spcBef>
                <a:spcPts val="0"/>
              </a:spcBef>
              <a:buNone/>
            </a:pPr>
            <a:r>
              <a:rPr lang="en" sz="3200" i="1" dirty="0" smtClean="0"/>
              <a:t>	Instead of saying, ‘We need to take care of them,’ say ‘We need to work with them so they can take care of themselves.’</a:t>
            </a:r>
          </a:p>
          <a:p>
            <a:pPr lvl="0">
              <a:spcBef>
                <a:spcPts val="0"/>
              </a:spcBef>
              <a:buNone/>
            </a:pPr>
            <a:endParaRPr lang="en" sz="3600" i="1" dirty="0"/>
          </a:p>
          <a:p>
            <a:pPr lvl="0">
              <a:spcBef>
                <a:spcPts val="0"/>
              </a:spcBef>
              <a:buNone/>
            </a:pPr>
            <a:r>
              <a:rPr lang="en" sz="3200" dirty="0" smtClean="0"/>
              <a:t>-Ed Roberts</a:t>
            </a:r>
          </a:p>
          <a:p>
            <a:pPr lvl="0">
              <a:spcBef>
                <a:spcPts val="0"/>
              </a:spcBef>
              <a:buNone/>
            </a:pPr>
            <a:endParaRPr lang="en" dirty="0" smtClean="0"/>
          </a:p>
          <a:p>
            <a:pPr lvl="0">
              <a:spcBef>
                <a:spcPts val="0"/>
              </a:spcBef>
              <a:buNone/>
            </a:pPr>
            <a:r>
              <a:rPr lang="en" sz="2400" dirty="0" smtClean="0"/>
              <a:t>Father of the Disability Rights &amp; </a:t>
            </a:r>
          </a:p>
          <a:p>
            <a:pPr lvl="0">
              <a:spcBef>
                <a:spcPts val="0"/>
              </a:spcBef>
              <a:buNone/>
            </a:pPr>
            <a:r>
              <a:rPr lang="en" sz="2400" dirty="0" smtClean="0"/>
              <a:t>Independent Living Movement</a:t>
            </a:r>
            <a:endParaRPr lang="en" sz="2400" dirty="0"/>
          </a:p>
        </p:txBody>
      </p:sp>
      <p:sp>
        <p:nvSpPr>
          <p:cNvPr id="3" name="Rectangle 2" title="Black square box around quotations"/>
          <p:cNvSpPr/>
          <p:nvPr/>
        </p:nvSpPr>
        <p:spPr>
          <a:xfrm>
            <a:off x="518983" y="2672179"/>
            <a:ext cx="1664043" cy="1513643"/>
          </a:xfrm>
          <a:prstGeom prst="rect">
            <a:avLst/>
          </a:prstGeom>
          <a:noFill/>
          <a:ln w="762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descr="Black quotation marks in box" title="Black quotation marks"/>
          <p:cNvSpPr txBox="1"/>
          <p:nvPr/>
        </p:nvSpPr>
        <p:spPr>
          <a:xfrm>
            <a:off x="620955" y="2587570"/>
            <a:ext cx="1518706" cy="2215991"/>
          </a:xfrm>
          <a:prstGeom prst="rect">
            <a:avLst/>
          </a:prstGeom>
          <a:noFill/>
        </p:spPr>
        <p:txBody>
          <a:bodyPr wrap="square" rtlCol="0">
            <a:spAutoFit/>
          </a:bodyPr>
          <a:lstStyle/>
          <a:p>
            <a:pPr algn="ctr"/>
            <a:r>
              <a:rPr lang="en-US" sz="13800" dirty="0" smtClean="0">
                <a:solidFill>
                  <a:schemeClr val="tx2">
                    <a:lumMod val="25000"/>
                  </a:schemeClr>
                </a:solidFill>
                <a:latin typeface="Franklin Gothic Heavy" panose="020B0903020102020204" pitchFamily="34" charset="0"/>
              </a:rPr>
              <a:t>“</a:t>
            </a:r>
            <a:endParaRPr lang="en-US" sz="23900" dirty="0">
              <a:solidFill>
                <a:schemeClr val="tx2">
                  <a:lumMod val="25000"/>
                </a:schemeClr>
              </a:solidFill>
              <a:latin typeface="Franklin Gothic Heavy" panose="020B0903020102020204" pitchFamily="34" charset="0"/>
            </a:endParaRPr>
          </a:p>
        </p:txBody>
      </p:sp>
      <p:pic>
        <p:nvPicPr>
          <p:cNvPr id="7" name="Picture 6"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sp>
        <p:nvSpPr>
          <p:cNvPr id="8" name="TextBox 7" hidden="1"/>
          <p:cNvSpPr txBox="1"/>
          <p:nvPr/>
        </p:nvSpPr>
        <p:spPr>
          <a:xfrm>
            <a:off x="3168985" y="325925"/>
            <a:ext cx="4282017" cy="307777"/>
          </a:xfrm>
          <a:prstGeom prst="rect">
            <a:avLst/>
          </a:prstGeom>
          <a:noFill/>
        </p:spPr>
        <p:txBody>
          <a:bodyPr wrap="square" rtlCol="0">
            <a:spAutoFit/>
          </a:bodyPr>
          <a:lstStyle/>
          <a:p>
            <a:r>
              <a:rPr lang="en-US" dirty="0" smtClean="0">
                <a:ln w="0"/>
                <a:solidFill>
                  <a:schemeClr val="tx1"/>
                </a:solidFill>
                <a:effectLst>
                  <a:outerShdw blurRad="38100" dist="19050" dir="2700000" algn="tl" rotWithShape="0">
                    <a:schemeClr val="dk1">
                      <a:alpha val="40000"/>
                    </a:schemeClr>
                  </a:outerShdw>
                </a:effectLst>
              </a:rPr>
              <a:t>Ed Roberts</a:t>
            </a:r>
            <a:endParaRPr lang="en-US" dirty="0"/>
          </a:p>
        </p:txBody>
      </p:sp>
      <p:sp>
        <p:nvSpPr>
          <p:cNvPr id="11" name="Rectangle 10" hidden="1"/>
          <p:cNvSpPr/>
          <p:nvPr/>
        </p:nvSpPr>
        <p:spPr>
          <a:xfrm>
            <a:off x="3550184" y="442789"/>
            <a:ext cx="3647152"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Ed Roberts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53303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prstGeom prst="rect">
            <a:avLst/>
          </a:prstGeom>
        </p:spPr>
        <p:txBody>
          <a:bodyPr lIns="91425" tIns="91425" rIns="91425" bIns="91425" anchor="b" anchorCtr="0">
            <a:noAutofit/>
          </a:bodyPr>
          <a:lstStyle/>
          <a:p>
            <a:pPr lvl="0" rtl="0">
              <a:spcBef>
                <a:spcPts val="0"/>
              </a:spcBef>
              <a:buNone/>
            </a:pPr>
            <a:r>
              <a:rPr lang="en" dirty="0" smtClean="0"/>
              <a:t>Consumer Driven</a:t>
            </a:r>
            <a:endParaRPr lang="en" dirty="0"/>
          </a:p>
        </p:txBody>
      </p:sp>
      <p:sp>
        <p:nvSpPr>
          <p:cNvPr id="94" name="Shape 94"/>
          <p:cNvSpPr txBox="1">
            <a:spLocks noGrp="1"/>
          </p:cNvSpPr>
          <p:nvPr>
            <p:ph idx="1"/>
          </p:nvPr>
        </p:nvSpPr>
        <p:spPr>
          <a:xfrm>
            <a:off x="381000" y="1066800"/>
            <a:ext cx="8382000" cy="5029200"/>
          </a:xfrm>
          <a:prstGeom prst="rect">
            <a:avLst/>
          </a:prstGeom>
        </p:spPr>
        <p:txBody>
          <a:bodyPr lIns="91425" tIns="91425" rIns="91425" bIns="91425" anchor="t" anchorCtr="0">
            <a:noAutofit/>
          </a:bodyPr>
          <a:lstStyle/>
          <a:p>
            <a:pPr lvl="0">
              <a:spcBef>
                <a:spcPts val="0"/>
              </a:spcBef>
              <a:buNone/>
            </a:pPr>
            <a:r>
              <a:rPr lang="en-US" sz="2400" dirty="0" smtClean="0">
                <a:solidFill>
                  <a:schemeClr val="tx2">
                    <a:lumMod val="25000"/>
                  </a:schemeClr>
                </a:solidFill>
              </a:rPr>
              <a:t>Our Consumers decide what goals they want to achieve and what services they want to receive. Not only that, but they are responsible for the implementation and completion of their goals.</a:t>
            </a:r>
            <a:endParaRPr lang="en" sz="2400" dirty="0">
              <a:solidFill>
                <a:schemeClr val="tx2">
                  <a:lumMod val="25000"/>
                </a:schemeClr>
              </a:solidFill>
            </a:endParaRPr>
          </a:p>
        </p:txBody>
      </p:sp>
      <p:grpSp>
        <p:nvGrpSpPr>
          <p:cNvPr id="2" name="Group 1" descr="Black stick figure in a blue-cornered frame"/>
          <p:cNvGrpSpPr/>
          <p:nvPr/>
        </p:nvGrpSpPr>
        <p:grpSpPr>
          <a:xfrm>
            <a:off x="3505200" y="2883825"/>
            <a:ext cx="1844332" cy="1916775"/>
            <a:chOff x="3505200" y="2667666"/>
            <a:chExt cx="1844332" cy="1916775"/>
          </a:xfrm>
        </p:grpSpPr>
        <p:grpSp>
          <p:nvGrpSpPr>
            <p:cNvPr id="95" name="Shape 95" title="White square around the individual"/>
            <p:cNvGrpSpPr/>
            <p:nvPr/>
          </p:nvGrpSpPr>
          <p:grpSpPr>
            <a:xfrm>
              <a:off x="3505200" y="2667666"/>
              <a:ext cx="1844332" cy="1916775"/>
              <a:chOff x="3782699" y="1538287"/>
              <a:chExt cx="1578600" cy="1578600"/>
            </a:xfrm>
            <a:solidFill>
              <a:srgbClr val="00B0F0"/>
            </a:solidFill>
            <a:effectLst>
              <a:outerShdw blurRad="50800" dist="38100" dir="2700000" algn="tl" rotWithShape="0">
                <a:prstClr val="black">
                  <a:alpha val="40000"/>
                </a:prstClr>
              </a:outerShdw>
            </a:effectLst>
          </p:grpSpPr>
          <p:sp>
            <p:nvSpPr>
              <p:cNvPr id="96" name="Shape 96" title="Blue border around man"/>
              <p:cNvSpPr/>
              <p:nvPr/>
            </p:nvSpPr>
            <p:spPr>
              <a:xfrm>
                <a:off x="3782700" y="27574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97" name="Shape 97" title="Blue border around man"/>
              <p:cNvSpPr/>
              <p:nvPr/>
            </p:nvSpPr>
            <p:spPr>
              <a:xfrm rot="-5400000">
                <a:off x="5001900" y="27574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98" name="Shape 98" title="Blue border around man"/>
              <p:cNvSpPr/>
              <p:nvPr/>
            </p:nvSpPr>
            <p:spPr>
              <a:xfrm rot="5400000">
                <a:off x="3782699" y="15382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99" name="Shape 99" title="Blue border around man"/>
              <p:cNvSpPr/>
              <p:nvPr/>
            </p:nvSpPr>
            <p:spPr>
              <a:xfrm rot="10800000">
                <a:off x="5001899" y="15382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grpSp>
        <p:grpSp>
          <p:nvGrpSpPr>
            <p:cNvPr id="19" name="Shape 476" title="Graphic of person"/>
            <p:cNvGrpSpPr/>
            <p:nvPr/>
          </p:nvGrpSpPr>
          <p:grpSpPr>
            <a:xfrm>
              <a:off x="4251950" y="3104059"/>
              <a:ext cx="451021" cy="1126171"/>
              <a:chOff x="3386850" y="2264625"/>
              <a:chExt cx="203950" cy="509250"/>
            </a:xfrm>
            <a:solidFill>
              <a:schemeClr val="tx2">
                <a:lumMod val="25000"/>
              </a:schemeClr>
            </a:solidFill>
          </p:grpSpPr>
          <p:sp>
            <p:nvSpPr>
              <p:cNvPr id="20" name="Shape 477"/>
              <p:cNvSpPr/>
              <p:nvPr/>
            </p:nvSpPr>
            <p:spPr>
              <a:xfrm>
                <a:off x="3386850" y="2370850"/>
                <a:ext cx="203950" cy="403025"/>
              </a:xfrm>
              <a:custGeom>
                <a:avLst/>
                <a:gdLst/>
                <a:ahLst/>
                <a:cxnLst/>
                <a:rect l="0" t="0" r="0" b="0"/>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21" name="Shape 478"/>
              <p:cNvSpPr/>
              <p:nvPr/>
            </p:nvSpPr>
            <p:spPr>
              <a:xfrm>
                <a:off x="3446075" y="2264625"/>
                <a:ext cx="85500" cy="94050"/>
              </a:xfrm>
              <a:custGeom>
                <a:avLst/>
                <a:gdLst/>
                <a:ahLst/>
                <a:cxnLst/>
                <a:rect l="0" t="0" r="0" b="0"/>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lIns="91425" tIns="91425" rIns="91425" bIns="91425" anchor="ctr" anchorCtr="0">
                <a:noAutofit/>
              </a:bodyPr>
              <a:lstStyle/>
              <a:p>
                <a:pPr lvl="0">
                  <a:spcBef>
                    <a:spcPts val="0"/>
                  </a:spcBef>
                  <a:buNone/>
                </a:pPr>
                <a:endParaRPr/>
              </a:p>
            </p:txBody>
          </p:sp>
        </p:grpSp>
      </p:grpSp>
      <p:pic>
        <p:nvPicPr>
          <p:cNvPr id="14" name="Picture 13"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715" y="5943600"/>
            <a:ext cx="781489" cy="734833"/>
          </a:xfrm>
          <a:prstGeom prst="rect">
            <a:avLst/>
          </a:prstGeom>
        </p:spPr>
      </p:pic>
    </p:spTree>
    <p:extLst>
      <p:ext uri="{BB962C8B-B14F-4D97-AF65-F5344CB8AC3E}">
        <p14:creationId xmlns:p14="http://schemas.microsoft.com/office/powerpoint/2010/main" val="1560772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title="Yellow rectangle border on slide"/>
          <p:cNvSpPr/>
          <p:nvPr/>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144" y="2234898"/>
            <a:ext cx="781489" cy="734833"/>
          </a:xfrm>
          <a:prstGeom prst="rect">
            <a:avLst/>
          </a:prstGeom>
        </p:spPr>
      </p:pic>
      <p:sp>
        <p:nvSpPr>
          <p:cNvPr id="18" name="Title 17"/>
          <p:cNvSpPr>
            <a:spLocks noGrp="1"/>
          </p:cNvSpPr>
          <p:nvPr>
            <p:ph type="title"/>
          </p:nvPr>
        </p:nvSpPr>
        <p:spPr/>
        <p:txBody>
          <a:bodyPr/>
          <a:lstStyle/>
          <a:p>
            <a:r>
              <a:rPr lang="en-US" sz="3200" dirty="0" smtClean="0"/>
              <a:t>We Practice what we Preach</a:t>
            </a:r>
            <a:endParaRPr lang="en-US" dirty="0"/>
          </a:p>
        </p:txBody>
      </p:sp>
      <p:sp>
        <p:nvSpPr>
          <p:cNvPr id="2" name="Content Placeholder 1"/>
          <p:cNvSpPr>
            <a:spLocks noGrp="1"/>
          </p:cNvSpPr>
          <p:nvPr>
            <p:ph idx="1"/>
          </p:nvPr>
        </p:nvSpPr>
        <p:spPr>
          <a:xfrm>
            <a:off x="228600" y="838200"/>
            <a:ext cx="8686800" cy="5486400"/>
          </a:xfrm>
        </p:spPr>
        <p:txBody>
          <a:bodyPr/>
          <a:lstStyle/>
          <a:p>
            <a:r>
              <a:rPr lang="en-US" b="1" u="sng" dirty="0">
                <a:latin typeface="Montserrat"/>
              </a:rPr>
              <a:t>80%</a:t>
            </a:r>
            <a:r>
              <a:rPr lang="en-US" b="1" dirty="0">
                <a:latin typeface="Montserrat"/>
              </a:rPr>
              <a:t> of our staff have a </a:t>
            </a:r>
            <a:r>
              <a:rPr lang="en-US" b="1" dirty="0" smtClean="0">
                <a:latin typeface="Montserrat"/>
              </a:rPr>
              <a:t>disability.</a:t>
            </a:r>
          </a:p>
          <a:p>
            <a:r>
              <a:rPr lang="en-US" b="1" u="sng" dirty="0" smtClean="0">
                <a:latin typeface="Montserrat"/>
              </a:rPr>
              <a:t>51%*</a:t>
            </a:r>
            <a:r>
              <a:rPr lang="en-US" b="1" dirty="0" smtClean="0">
                <a:latin typeface="Montserrat"/>
              </a:rPr>
              <a:t> </a:t>
            </a:r>
            <a:r>
              <a:rPr lang="en-US" b="1" dirty="0">
                <a:latin typeface="Montserrat"/>
              </a:rPr>
              <a:t>of our board members have a disability</a:t>
            </a:r>
            <a:r>
              <a:rPr lang="en-US" b="1" dirty="0" smtClean="0">
                <a:latin typeface="Montserrat"/>
              </a:rPr>
              <a:t>.</a:t>
            </a:r>
          </a:p>
          <a:p>
            <a:pPr>
              <a:lnSpc>
                <a:spcPct val="150000"/>
              </a:lnSpc>
            </a:pPr>
            <a:endParaRPr lang="en-US" b="1" dirty="0">
              <a:latin typeface="Montserrat"/>
            </a:endParaRPr>
          </a:p>
          <a:p>
            <a:pPr marL="0" indent="0">
              <a:lnSpc>
                <a:spcPct val="150000"/>
              </a:lnSpc>
              <a:buNone/>
            </a:pPr>
            <a:endParaRPr lang="en-US" b="1" dirty="0" smtClean="0">
              <a:latin typeface="Montserrat"/>
            </a:endParaRPr>
          </a:p>
          <a:p>
            <a:pPr>
              <a:lnSpc>
                <a:spcPct val="150000"/>
              </a:lnSpc>
            </a:pPr>
            <a:endParaRPr lang="en-US" b="1" dirty="0">
              <a:latin typeface="Montserrat"/>
            </a:endParaRPr>
          </a:p>
          <a:p>
            <a:pPr>
              <a:lnSpc>
                <a:spcPct val="150000"/>
              </a:lnSpc>
            </a:pPr>
            <a:endParaRPr lang="en-US" b="1" dirty="0" smtClean="0">
              <a:latin typeface="Montserrat"/>
            </a:endParaRPr>
          </a:p>
          <a:p>
            <a:pPr marL="0" indent="0">
              <a:lnSpc>
                <a:spcPct val="150000"/>
              </a:lnSpc>
              <a:buNone/>
            </a:pPr>
            <a:endParaRPr lang="en-US" sz="1800" b="1" dirty="0" smtClean="0">
              <a:latin typeface="Montserrat"/>
            </a:endParaRPr>
          </a:p>
          <a:p>
            <a:pPr marL="0" indent="0">
              <a:lnSpc>
                <a:spcPct val="150000"/>
              </a:lnSpc>
              <a:buNone/>
            </a:pPr>
            <a:endParaRPr lang="en-US" sz="1800" b="1" dirty="0" smtClean="0">
              <a:latin typeface="Montserrat"/>
            </a:endParaRPr>
          </a:p>
          <a:p>
            <a:pPr marL="0" indent="0">
              <a:buNone/>
            </a:pPr>
            <a:endParaRPr lang="en-US" sz="1800" b="1" dirty="0" smtClean="0">
              <a:latin typeface="Montserrat"/>
            </a:endParaRPr>
          </a:p>
          <a:p>
            <a:pPr marL="0" indent="0">
              <a:buNone/>
            </a:pPr>
            <a:r>
              <a:rPr lang="en-US" sz="1600" b="1" dirty="0" smtClean="0">
                <a:latin typeface="Montserrat"/>
              </a:rPr>
              <a:t>*Federal law requires that a majority of board members be persons with a significant disability and a majority of staff members be persons with a disability.</a:t>
            </a:r>
            <a:endParaRPr lang="en-US" sz="1600" b="1" dirty="0">
              <a:latin typeface="Montserrat"/>
            </a:endParaRPr>
          </a:p>
          <a:p>
            <a:pPr marL="0" indent="0">
              <a:buNone/>
            </a:pPr>
            <a:endParaRPr lang="en-US" dirty="0"/>
          </a:p>
        </p:txBody>
      </p:sp>
      <p:pic>
        <p:nvPicPr>
          <p:cNvPr id="8" name="Picture 7" descr="Able South Carolina staff members in blue t-shirts in front oF a &quot;Mapping Your Future&quot; sig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8633" y="1752899"/>
            <a:ext cx="5358384" cy="3833513"/>
          </a:xfrm>
          <a:prstGeom prst="rect">
            <a:avLst/>
          </a:prstGeom>
        </p:spPr>
      </p:pic>
    </p:spTree>
    <p:extLst>
      <p:ext uri="{BB962C8B-B14F-4D97-AF65-F5344CB8AC3E}">
        <p14:creationId xmlns:p14="http://schemas.microsoft.com/office/powerpoint/2010/main" val="899185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title="Blue rectangle as background on slide"/>
          <p:cNvSpPr/>
          <p:nvPr/>
        </p:nvSpPr>
        <p:spPr>
          <a:xfrm>
            <a:off x="0" y="8709"/>
            <a:ext cx="5704114" cy="68580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7696200" cy="792162"/>
          </a:xfrm>
        </p:spPr>
        <p:txBody>
          <a:bodyPr/>
          <a:lstStyle/>
          <a:p>
            <a:r>
              <a:rPr lang="en-US" sz="3200" dirty="0" smtClean="0">
                <a:effectLst/>
              </a:rPr>
              <a:t>We service 23 counties in the state</a:t>
            </a:r>
            <a:endParaRPr lang="en-US" sz="3200" dirty="0">
              <a:effectLst/>
            </a:endParaRPr>
          </a:p>
        </p:txBody>
      </p:sp>
      <p:sp>
        <p:nvSpPr>
          <p:cNvPr id="3" name="Subtitle 2"/>
          <p:cNvSpPr>
            <a:spLocks noGrp="1"/>
          </p:cNvSpPr>
          <p:nvPr>
            <p:ph sz="half" idx="1"/>
          </p:nvPr>
        </p:nvSpPr>
        <p:spPr>
          <a:xfrm>
            <a:off x="457200" y="914400"/>
            <a:ext cx="3004443" cy="5334000"/>
          </a:xfrm>
        </p:spPr>
        <p:txBody>
          <a:bodyPr/>
          <a:lstStyle/>
          <a:p>
            <a:pPr>
              <a:buClrTx/>
            </a:pPr>
            <a:r>
              <a:rPr lang="en-US" sz="2400" dirty="0">
                <a:latin typeface="Montserrat"/>
              </a:rPr>
              <a:t>Abbeville</a:t>
            </a:r>
          </a:p>
          <a:p>
            <a:pPr>
              <a:buClrTx/>
            </a:pPr>
            <a:r>
              <a:rPr lang="en-US" sz="2400" dirty="0">
                <a:latin typeface="Montserrat"/>
              </a:rPr>
              <a:t>Anderson</a:t>
            </a:r>
          </a:p>
          <a:p>
            <a:pPr>
              <a:buClrTx/>
            </a:pPr>
            <a:r>
              <a:rPr lang="en-US" sz="2400" dirty="0">
                <a:latin typeface="Montserrat"/>
              </a:rPr>
              <a:t>Calhoun</a:t>
            </a:r>
          </a:p>
          <a:p>
            <a:pPr>
              <a:buClrTx/>
            </a:pPr>
            <a:r>
              <a:rPr lang="en-US" sz="2400" dirty="0">
                <a:latin typeface="Montserrat"/>
              </a:rPr>
              <a:t>Cherokee</a:t>
            </a:r>
          </a:p>
          <a:p>
            <a:pPr>
              <a:buClrTx/>
            </a:pPr>
            <a:r>
              <a:rPr lang="en-US" sz="2400" dirty="0">
                <a:latin typeface="Montserrat"/>
              </a:rPr>
              <a:t>Chester</a:t>
            </a:r>
          </a:p>
          <a:p>
            <a:pPr>
              <a:buClrTx/>
            </a:pPr>
            <a:r>
              <a:rPr lang="en-US" sz="2400" dirty="0">
                <a:latin typeface="Montserrat"/>
              </a:rPr>
              <a:t>Clarendon</a:t>
            </a:r>
          </a:p>
          <a:p>
            <a:pPr>
              <a:buClrTx/>
            </a:pPr>
            <a:r>
              <a:rPr lang="en-US" sz="2400" dirty="0">
                <a:latin typeface="Montserrat"/>
              </a:rPr>
              <a:t>Fairfield</a:t>
            </a:r>
          </a:p>
          <a:p>
            <a:pPr>
              <a:buClrTx/>
            </a:pPr>
            <a:r>
              <a:rPr lang="en-US" sz="2400" dirty="0">
                <a:latin typeface="Montserrat"/>
              </a:rPr>
              <a:t>Greenville</a:t>
            </a:r>
          </a:p>
          <a:p>
            <a:pPr>
              <a:buClrTx/>
            </a:pPr>
            <a:r>
              <a:rPr lang="en-US" sz="2400" dirty="0">
                <a:latin typeface="Montserrat"/>
              </a:rPr>
              <a:t>Greenwood</a:t>
            </a:r>
          </a:p>
          <a:p>
            <a:pPr>
              <a:buClrTx/>
            </a:pPr>
            <a:r>
              <a:rPr lang="en-US" sz="2400" dirty="0">
                <a:latin typeface="Montserrat"/>
              </a:rPr>
              <a:t>Kershaw</a:t>
            </a:r>
          </a:p>
          <a:p>
            <a:pPr>
              <a:buClrTx/>
            </a:pPr>
            <a:r>
              <a:rPr lang="en-US" sz="2400" dirty="0">
                <a:latin typeface="Montserrat"/>
              </a:rPr>
              <a:t>Laurens</a:t>
            </a:r>
          </a:p>
          <a:p>
            <a:pPr>
              <a:buClrTx/>
            </a:pPr>
            <a:r>
              <a:rPr lang="en-US" sz="2400" dirty="0">
                <a:latin typeface="Montserrat"/>
              </a:rPr>
              <a:t>Lee</a:t>
            </a:r>
            <a:endParaRPr lang="en-US" sz="2400" b="1" dirty="0"/>
          </a:p>
        </p:txBody>
      </p:sp>
      <p:sp>
        <p:nvSpPr>
          <p:cNvPr id="6" name="Content Placeholder 5"/>
          <p:cNvSpPr>
            <a:spLocks noGrp="1"/>
          </p:cNvSpPr>
          <p:nvPr>
            <p:ph sz="half" idx="2"/>
          </p:nvPr>
        </p:nvSpPr>
        <p:spPr>
          <a:xfrm>
            <a:off x="3461643" y="914400"/>
            <a:ext cx="2481957" cy="5334000"/>
          </a:xfrm>
        </p:spPr>
        <p:txBody>
          <a:bodyPr/>
          <a:lstStyle/>
          <a:p>
            <a:pPr>
              <a:buClrTx/>
            </a:pPr>
            <a:r>
              <a:rPr lang="en-US" sz="2400" dirty="0">
                <a:latin typeface="Montserrat"/>
              </a:rPr>
              <a:t>Lexington</a:t>
            </a:r>
          </a:p>
          <a:p>
            <a:pPr>
              <a:buClrTx/>
            </a:pPr>
            <a:r>
              <a:rPr lang="en-US" sz="2400" dirty="0">
                <a:latin typeface="Montserrat"/>
              </a:rPr>
              <a:t>Newberry</a:t>
            </a:r>
          </a:p>
          <a:p>
            <a:pPr>
              <a:buClrTx/>
            </a:pPr>
            <a:r>
              <a:rPr lang="en-US" sz="2400" dirty="0">
                <a:latin typeface="Montserrat"/>
              </a:rPr>
              <a:t>Oconee</a:t>
            </a:r>
          </a:p>
          <a:p>
            <a:pPr>
              <a:buClrTx/>
            </a:pPr>
            <a:r>
              <a:rPr lang="en-US" sz="2400" dirty="0">
                <a:latin typeface="Montserrat"/>
              </a:rPr>
              <a:t>Orangeburg</a:t>
            </a:r>
          </a:p>
          <a:p>
            <a:pPr>
              <a:buClrTx/>
            </a:pPr>
            <a:r>
              <a:rPr lang="en-US" sz="2400" dirty="0">
                <a:latin typeface="Montserrat"/>
              </a:rPr>
              <a:t>Pickens</a:t>
            </a:r>
          </a:p>
          <a:p>
            <a:pPr>
              <a:buClrTx/>
            </a:pPr>
            <a:r>
              <a:rPr lang="en-US" sz="2400" dirty="0" smtClean="0">
                <a:latin typeface="Montserrat"/>
              </a:rPr>
              <a:t>Richland</a:t>
            </a:r>
          </a:p>
          <a:p>
            <a:pPr>
              <a:buClrTx/>
            </a:pPr>
            <a:r>
              <a:rPr lang="en-US" sz="2400" dirty="0">
                <a:latin typeface="Montserrat"/>
              </a:rPr>
              <a:t>Saluda</a:t>
            </a:r>
          </a:p>
          <a:p>
            <a:pPr>
              <a:buClrTx/>
            </a:pPr>
            <a:r>
              <a:rPr lang="en-US" sz="2400" dirty="0">
                <a:latin typeface="Montserrat"/>
              </a:rPr>
              <a:t>Spartanburg</a:t>
            </a:r>
          </a:p>
          <a:p>
            <a:pPr>
              <a:buClrTx/>
            </a:pPr>
            <a:r>
              <a:rPr lang="en-US" sz="2400" dirty="0">
                <a:latin typeface="Montserrat"/>
              </a:rPr>
              <a:t>Saluda</a:t>
            </a:r>
          </a:p>
          <a:p>
            <a:pPr>
              <a:buClrTx/>
            </a:pPr>
            <a:r>
              <a:rPr lang="en-US" sz="2400" dirty="0">
                <a:latin typeface="Montserrat"/>
              </a:rPr>
              <a:t>Union</a:t>
            </a:r>
          </a:p>
          <a:p>
            <a:pPr>
              <a:buClrTx/>
            </a:pPr>
            <a:r>
              <a:rPr lang="en-US" sz="2400" dirty="0" smtClean="0">
                <a:latin typeface="Montserrat"/>
              </a:rPr>
              <a:t>York</a:t>
            </a:r>
          </a:p>
        </p:txBody>
      </p:sp>
      <p:sp>
        <p:nvSpPr>
          <p:cNvPr id="5" name="TextBox 4"/>
          <p:cNvSpPr txBox="1"/>
          <p:nvPr/>
        </p:nvSpPr>
        <p:spPr>
          <a:xfrm>
            <a:off x="1294962" y="6394589"/>
            <a:ext cx="3757163" cy="307777"/>
          </a:xfrm>
          <a:prstGeom prst="rect">
            <a:avLst/>
          </a:prstGeom>
          <a:noFill/>
        </p:spPr>
        <p:txBody>
          <a:bodyPr wrap="square" rtlCol="0">
            <a:spAutoFit/>
          </a:bodyPr>
          <a:lstStyle/>
          <a:p>
            <a:r>
              <a:rPr lang="en-US" dirty="0" smtClean="0">
                <a:solidFill>
                  <a:schemeClr val="bg1"/>
                </a:solidFill>
                <a:latin typeface="Montserrat"/>
              </a:rPr>
              <a:t>*Some of Able SC’s programs are statewide</a:t>
            </a:r>
            <a:endParaRPr lang="en-US" dirty="0">
              <a:solidFill>
                <a:schemeClr val="bg1"/>
              </a:solidFill>
              <a:latin typeface="Montserrat"/>
            </a:endParaRPr>
          </a:p>
        </p:txBody>
      </p:sp>
      <p:pic>
        <p:nvPicPr>
          <p:cNvPr id="12" name="Picture 11" title="Able S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sp>
        <p:nvSpPr>
          <p:cNvPr id="13" name="TextBox 12"/>
          <p:cNvSpPr txBox="1"/>
          <p:nvPr/>
        </p:nvSpPr>
        <p:spPr>
          <a:xfrm>
            <a:off x="5867399" y="1143000"/>
            <a:ext cx="3057743" cy="3539430"/>
          </a:xfrm>
          <a:prstGeom prst="rect">
            <a:avLst/>
          </a:prstGeom>
          <a:noFill/>
        </p:spPr>
        <p:txBody>
          <a:bodyPr wrap="square" rtlCol="0">
            <a:spAutoFit/>
          </a:bodyPr>
          <a:lstStyle/>
          <a:p>
            <a:pPr algn="ctr">
              <a:buClrTx/>
            </a:pPr>
            <a:r>
              <a:rPr lang="en-US" sz="2800" dirty="0">
                <a:latin typeface="Montserrat"/>
              </a:rPr>
              <a:t>All our services are </a:t>
            </a:r>
            <a:r>
              <a:rPr lang="en-US" sz="2800" b="1" dirty="0" smtClean="0">
                <a:latin typeface="Montserrat"/>
              </a:rPr>
              <a:t>FREE!!!</a:t>
            </a:r>
            <a:r>
              <a:rPr lang="en-US" sz="2800" dirty="0" smtClean="0">
                <a:latin typeface="Montserrat"/>
              </a:rPr>
              <a:t> </a:t>
            </a:r>
          </a:p>
          <a:p>
            <a:pPr algn="ctr">
              <a:buClrTx/>
            </a:pPr>
            <a:r>
              <a:rPr lang="en-US" sz="2800" dirty="0" smtClean="0">
                <a:latin typeface="Montserrat"/>
              </a:rPr>
              <a:t>and </a:t>
            </a:r>
          </a:p>
          <a:p>
            <a:pPr algn="ctr">
              <a:buClrTx/>
            </a:pPr>
            <a:r>
              <a:rPr lang="en-US" sz="2800" dirty="0" smtClean="0">
                <a:latin typeface="Montserrat"/>
              </a:rPr>
              <a:t>there </a:t>
            </a:r>
            <a:r>
              <a:rPr lang="en-US" sz="2800" dirty="0">
                <a:latin typeface="Montserrat"/>
              </a:rPr>
              <a:t>is no AGE REQUIREMENT</a:t>
            </a:r>
          </a:p>
          <a:p>
            <a:pPr algn="ctr">
              <a:buClrTx/>
            </a:pPr>
            <a:endParaRPr lang="en-US" sz="2800" dirty="0">
              <a:latin typeface="Montserrat"/>
            </a:endParaRPr>
          </a:p>
          <a:p>
            <a:pPr algn="ctr">
              <a:buClrTx/>
            </a:pPr>
            <a:endParaRPr lang="en-US" sz="2800" dirty="0"/>
          </a:p>
          <a:p>
            <a:pPr algn="ctr"/>
            <a:endParaRPr lang="en-US" sz="2800" dirty="0"/>
          </a:p>
        </p:txBody>
      </p:sp>
      <p:pic>
        <p:nvPicPr>
          <p:cNvPr id="14" name="Picture 13" descr="Cartoon man holding a sign that says &quot;Free!&quot; " title="Fre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0838" y="3505200"/>
            <a:ext cx="1876423" cy="2078499"/>
          </a:xfrm>
          <a:prstGeom prst="rect">
            <a:avLst/>
          </a:prstGeom>
        </p:spPr>
      </p:pic>
      <p:sp>
        <p:nvSpPr>
          <p:cNvPr id="15" name="TextBox 14"/>
          <p:cNvSpPr txBox="1"/>
          <p:nvPr/>
        </p:nvSpPr>
        <p:spPr>
          <a:xfrm>
            <a:off x="3216034" y="5879068"/>
            <a:ext cx="4632566" cy="369332"/>
          </a:xfrm>
          <a:prstGeom prst="rect">
            <a:avLst/>
          </a:prstGeom>
          <a:noFill/>
        </p:spPr>
        <p:txBody>
          <a:bodyPr wrap="square" rtlCol="0">
            <a:spAutoFit/>
          </a:bodyPr>
          <a:lstStyle/>
          <a:p>
            <a:r>
              <a:rPr lang="en-US" dirty="0" smtClean="0">
                <a:latin typeface="Montserrat"/>
              </a:rPr>
              <a:t>*Some of Able SC’s programs are statewide</a:t>
            </a:r>
            <a:endParaRPr lang="en-US" dirty="0">
              <a:latin typeface="Montserrat"/>
            </a:endParaRPr>
          </a:p>
        </p:txBody>
      </p:sp>
    </p:spTree>
    <p:extLst>
      <p:ext uri="{BB962C8B-B14F-4D97-AF65-F5344CB8AC3E}">
        <p14:creationId xmlns:p14="http://schemas.microsoft.com/office/powerpoint/2010/main" val="35647739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title="Blue rectangle as background on slide"/>
          <p:cNvSpPr/>
          <p:nvPr/>
        </p:nvSpPr>
        <p:spPr>
          <a:xfrm>
            <a:off x="0" y="8709"/>
            <a:ext cx="5704114" cy="68580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7696200" cy="792162"/>
          </a:xfrm>
        </p:spPr>
        <p:txBody>
          <a:bodyPr/>
          <a:lstStyle/>
          <a:p>
            <a:r>
              <a:rPr lang="en-US" sz="3200" dirty="0" smtClean="0">
                <a:effectLst/>
              </a:rPr>
              <a:t>Services we Offer</a:t>
            </a:r>
            <a:endParaRPr lang="en-US" sz="3200" dirty="0">
              <a:effectLst/>
            </a:endParaRPr>
          </a:p>
        </p:txBody>
      </p:sp>
      <p:sp>
        <p:nvSpPr>
          <p:cNvPr id="3" name="Subtitle 2"/>
          <p:cNvSpPr>
            <a:spLocks noGrp="1"/>
          </p:cNvSpPr>
          <p:nvPr>
            <p:ph sz="half" idx="1"/>
          </p:nvPr>
        </p:nvSpPr>
        <p:spPr>
          <a:xfrm>
            <a:off x="457200" y="914400"/>
            <a:ext cx="3743546" cy="5334000"/>
          </a:xfrm>
        </p:spPr>
        <p:txBody>
          <a:bodyPr/>
          <a:lstStyle/>
          <a:p>
            <a:pPr lvl="0" algn="ctr">
              <a:spcBef>
                <a:spcPts val="0"/>
              </a:spcBef>
              <a:buNone/>
            </a:pPr>
            <a:r>
              <a:rPr lang="en" sz="2400" b="1" dirty="0"/>
              <a:t>Core Services</a:t>
            </a:r>
          </a:p>
          <a:p>
            <a:pPr>
              <a:buClrTx/>
            </a:pPr>
            <a:r>
              <a:rPr lang="en-US" sz="2400" dirty="0" smtClean="0"/>
              <a:t>Information </a:t>
            </a:r>
            <a:r>
              <a:rPr lang="en-US" sz="2400" dirty="0"/>
              <a:t>&amp; Referral</a:t>
            </a:r>
          </a:p>
          <a:p>
            <a:pPr>
              <a:buClrTx/>
            </a:pPr>
            <a:r>
              <a:rPr lang="en-US" sz="2400" dirty="0"/>
              <a:t>Independent Living Skills</a:t>
            </a:r>
          </a:p>
          <a:p>
            <a:pPr>
              <a:buClrTx/>
            </a:pPr>
            <a:r>
              <a:rPr lang="en-US" sz="2400" dirty="0"/>
              <a:t>Peer Support</a:t>
            </a:r>
          </a:p>
          <a:p>
            <a:pPr>
              <a:buClrTx/>
            </a:pPr>
            <a:r>
              <a:rPr lang="en-US" sz="2400" dirty="0"/>
              <a:t>Advocacy</a:t>
            </a:r>
          </a:p>
          <a:p>
            <a:pPr>
              <a:buClrTx/>
            </a:pPr>
            <a:r>
              <a:rPr lang="en-US" sz="2400" dirty="0"/>
              <a:t>Transitional Services</a:t>
            </a:r>
          </a:p>
        </p:txBody>
      </p:sp>
      <p:sp>
        <p:nvSpPr>
          <p:cNvPr id="6" name="Content Placeholder 5"/>
          <p:cNvSpPr>
            <a:spLocks noGrp="1"/>
          </p:cNvSpPr>
          <p:nvPr>
            <p:ph sz="half" idx="2"/>
          </p:nvPr>
        </p:nvSpPr>
        <p:spPr>
          <a:xfrm>
            <a:off x="4419600" y="914400"/>
            <a:ext cx="4412411" cy="4724400"/>
          </a:xfrm>
        </p:spPr>
        <p:txBody>
          <a:bodyPr/>
          <a:lstStyle/>
          <a:p>
            <a:pPr lvl="0" algn="ctr">
              <a:spcBef>
                <a:spcPts val="0"/>
              </a:spcBef>
              <a:buNone/>
            </a:pPr>
            <a:r>
              <a:rPr lang="en" sz="2400" b="1" dirty="0"/>
              <a:t>Additional Services</a:t>
            </a:r>
          </a:p>
          <a:p>
            <a:pPr>
              <a:buClrTx/>
            </a:pPr>
            <a:r>
              <a:rPr lang="en-US" sz="2400" dirty="0" smtClean="0"/>
              <a:t>Assistive </a:t>
            </a:r>
            <a:r>
              <a:rPr lang="en-US" sz="2400" dirty="0"/>
              <a:t>Technology</a:t>
            </a:r>
            <a:endParaRPr lang="en" sz="2400" dirty="0"/>
          </a:p>
          <a:p>
            <a:pPr>
              <a:spcBef>
                <a:spcPts val="0"/>
              </a:spcBef>
              <a:buClrTx/>
            </a:pPr>
            <a:r>
              <a:rPr lang="en" sz="2400" dirty="0"/>
              <a:t>Healthcare Navigation</a:t>
            </a:r>
          </a:p>
          <a:p>
            <a:pPr>
              <a:spcBef>
                <a:spcPts val="0"/>
              </a:spcBef>
              <a:buClrTx/>
            </a:pPr>
            <a:r>
              <a:rPr lang="en" sz="2400" dirty="0"/>
              <a:t>Outreach</a:t>
            </a:r>
          </a:p>
          <a:p>
            <a:pPr>
              <a:spcBef>
                <a:spcPts val="0"/>
              </a:spcBef>
              <a:buClrTx/>
            </a:pPr>
            <a:r>
              <a:rPr lang="en" sz="2400" dirty="0"/>
              <a:t>Professional Trainings</a:t>
            </a:r>
          </a:p>
          <a:p>
            <a:pPr>
              <a:spcBef>
                <a:spcPts val="0"/>
              </a:spcBef>
              <a:buClrTx/>
            </a:pPr>
            <a:r>
              <a:rPr lang="en" sz="2400" dirty="0"/>
              <a:t>ADA Assessments</a:t>
            </a:r>
          </a:p>
          <a:p>
            <a:pPr>
              <a:spcBef>
                <a:spcPts val="0"/>
              </a:spcBef>
              <a:buClrTx/>
            </a:pPr>
            <a:r>
              <a:rPr lang="en" sz="2400" dirty="0"/>
              <a:t>Website Accessibility Testing</a:t>
            </a:r>
          </a:p>
          <a:p>
            <a:pPr>
              <a:spcBef>
                <a:spcPts val="0"/>
              </a:spcBef>
              <a:buClrTx/>
            </a:pPr>
            <a:r>
              <a:rPr lang="en" sz="2400" dirty="0"/>
              <a:t>Benefits Counseling</a:t>
            </a:r>
          </a:p>
          <a:p>
            <a:pPr>
              <a:spcBef>
                <a:spcPts val="0"/>
              </a:spcBef>
              <a:buClrTx/>
            </a:pPr>
            <a:r>
              <a:rPr lang="en" sz="2400" dirty="0"/>
              <a:t>Supported Decision Making Counseling</a:t>
            </a:r>
          </a:p>
          <a:p>
            <a:pPr>
              <a:spcBef>
                <a:spcPts val="0"/>
              </a:spcBef>
              <a:buClrTx/>
            </a:pPr>
            <a:r>
              <a:rPr lang="en" sz="2400" dirty="0"/>
              <a:t>Sexual/Domestic Violence Support</a:t>
            </a:r>
          </a:p>
        </p:txBody>
      </p:sp>
      <p:sp>
        <p:nvSpPr>
          <p:cNvPr id="5" name="TextBox 4"/>
          <p:cNvSpPr txBox="1"/>
          <p:nvPr/>
        </p:nvSpPr>
        <p:spPr>
          <a:xfrm>
            <a:off x="1294962" y="6394589"/>
            <a:ext cx="3757163" cy="307777"/>
          </a:xfrm>
          <a:prstGeom prst="rect">
            <a:avLst/>
          </a:prstGeom>
          <a:noFill/>
        </p:spPr>
        <p:txBody>
          <a:bodyPr wrap="square" rtlCol="0">
            <a:spAutoFit/>
          </a:bodyPr>
          <a:lstStyle/>
          <a:p>
            <a:r>
              <a:rPr lang="en-US" dirty="0" smtClean="0">
                <a:solidFill>
                  <a:schemeClr val="bg1"/>
                </a:solidFill>
                <a:latin typeface="Montserrat"/>
              </a:rPr>
              <a:t>*Some of Able SC’s programs are statewide</a:t>
            </a:r>
            <a:endParaRPr lang="en-US" dirty="0">
              <a:solidFill>
                <a:schemeClr val="bg1"/>
              </a:solidFill>
              <a:latin typeface="Montserrat"/>
            </a:endParaRPr>
          </a:p>
        </p:txBody>
      </p:sp>
      <p:pic>
        <p:nvPicPr>
          <p:cNvPr id="12" name="Picture 11" title="Able S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spTree>
    <p:extLst>
      <p:ext uri="{BB962C8B-B14F-4D97-AF65-F5344CB8AC3E}">
        <p14:creationId xmlns:p14="http://schemas.microsoft.com/office/powerpoint/2010/main" val="6386554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title="Blue rectangle as background on slide"/>
          <p:cNvSpPr/>
          <p:nvPr/>
        </p:nvSpPr>
        <p:spPr>
          <a:xfrm>
            <a:off x="0" y="8709"/>
            <a:ext cx="5704114" cy="68580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0" y="152400"/>
            <a:ext cx="7696200" cy="792162"/>
          </a:xfrm>
        </p:spPr>
        <p:txBody>
          <a:bodyPr/>
          <a:lstStyle/>
          <a:p>
            <a:r>
              <a:rPr lang="en-US" sz="3200" dirty="0" smtClean="0">
                <a:effectLst/>
              </a:rPr>
              <a:t>Independent Living Skills</a:t>
            </a:r>
            <a:endParaRPr lang="en-US" sz="3200" dirty="0">
              <a:effectLst/>
            </a:endParaRPr>
          </a:p>
        </p:txBody>
      </p:sp>
      <p:sp>
        <p:nvSpPr>
          <p:cNvPr id="3" name="Subtitle 2"/>
          <p:cNvSpPr>
            <a:spLocks noGrp="1"/>
          </p:cNvSpPr>
          <p:nvPr>
            <p:ph sz="half" idx="1"/>
          </p:nvPr>
        </p:nvSpPr>
        <p:spPr>
          <a:xfrm>
            <a:off x="457200" y="877137"/>
            <a:ext cx="4495800" cy="5334000"/>
          </a:xfrm>
        </p:spPr>
        <p:txBody>
          <a:bodyPr/>
          <a:lstStyle/>
          <a:p>
            <a:pPr marL="285750" indent="-285750">
              <a:buClrTx/>
              <a:buFont typeface="Arial" panose="020B0604020202020204" pitchFamily="34" charset="0"/>
              <a:buChar char="•"/>
            </a:pPr>
            <a:r>
              <a:rPr lang="en-US" sz="2300" dirty="0" smtClean="0">
                <a:solidFill>
                  <a:schemeClr val="tx1">
                    <a:lumMod val="75000"/>
                    <a:lumOff val="25000"/>
                  </a:schemeClr>
                </a:solidFill>
                <a:latin typeface="Montserrat"/>
              </a:rPr>
              <a:t>Communication </a:t>
            </a:r>
            <a:r>
              <a:rPr lang="en-US" sz="2300" dirty="0">
                <a:solidFill>
                  <a:schemeClr val="tx1">
                    <a:lumMod val="75000"/>
                    <a:lumOff val="25000"/>
                  </a:schemeClr>
                </a:solidFill>
                <a:latin typeface="Montserrat"/>
              </a:rPr>
              <a:t>skills</a:t>
            </a:r>
          </a:p>
          <a:p>
            <a:pPr marL="285750" indent="-285750">
              <a:buClrTx/>
              <a:buFont typeface="Arial" panose="020B0604020202020204" pitchFamily="34" charset="0"/>
              <a:buChar char="•"/>
            </a:pPr>
            <a:r>
              <a:rPr lang="en-US" sz="2300" dirty="0">
                <a:solidFill>
                  <a:schemeClr val="tx1">
                    <a:lumMod val="75000"/>
                    <a:lumOff val="25000"/>
                  </a:schemeClr>
                </a:solidFill>
                <a:latin typeface="Montserrat"/>
              </a:rPr>
              <a:t>Budgeting</a:t>
            </a:r>
          </a:p>
          <a:p>
            <a:pPr marL="285750" indent="-285750">
              <a:buClrTx/>
              <a:buFont typeface="Arial" panose="020B0604020202020204" pitchFamily="34" charset="0"/>
              <a:buChar char="•"/>
            </a:pPr>
            <a:r>
              <a:rPr lang="en-US" sz="2300" dirty="0">
                <a:solidFill>
                  <a:schemeClr val="tx1">
                    <a:lumMod val="75000"/>
                    <a:lumOff val="25000"/>
                  </a:schemeClr>
                </a:solidFill>
                <a:latin typeface="Montserrat"/>
              </a:rPr>
              <a:t>Employment </a:t>
            </a:r>
            <a:r>
              <a:rPr lang="en-US" sz="2300" dirty="0" smtClean="0">
                <a:solidFill>
                  <a:schemeClr val="tx1">
                    <a:lumMod val="75000"/>
                    <a:lumOff val="25000"/>
                  </a:schemeClr>
                </a:solidFill>
                <a:latin typeface="Montserrat"/>
              </a:rPr>
              <a:t>skills</a:t>
            </a:r>
          </a:p>
          <a:p>
            <a:pPr marL="685800" lvl="1">
              <a:buFont typeface="Arial" panose="020B0604020202020204" pitchFamily="34" charset="0"/>
              <a:buChar char="•"/>
            </a:pPr>
            <a:r>
              <a:rPr lang="en-US" sz="2300" dirty="0" smtClean="0">
                <a:solidFill>
                  <a:schemeClr val="tx1">
                    <a:lumMod val="75000"/>
                    <a:lumOff val="25000"/>
                  </a:schemeClr>
                </a:solidFill>
                <a:latin typeface="Montserrat"/>
              </a:rPr>
              <a:t>Resume writing</a:t>
            </a:r>
          </a:p>
          <a:p>
            <a:pPr marL="685800" lvl="1">
              <a:buFont typeface="Arial" panose="020B0604020202020204" pitchFamily="34" charset="0"/>
              <a:buChar char="•"/>
            </a:pPr>
            <a:r>
              <a:rPr lang="en-US" sz="2300" dirty="0" smtClean="0">
                <a:solidFill>
                  <a:schemeClr val="tx1">
                    <a:lumMod val="75000"/>
                    <a:lumOff val="25000"/>
                  </a:schemeClr>
                </a:solidFill>
                <a:latin typeface="Montserrat"/>
              </a:rPr>
              <a:t>Interviewing</a:t>
            </a:r>
          </a:p>
          <a:p>
            <a:pPr marL="685800" lvl="1">
              <a:buFont typeface="Arial" panose="020B0604020202020204" pitchFamily="34" charset="0"/>
              <a:buChar char="•"/>
            </a:pPr>
            <a:r>
              <a:rPr lang="en-US" sz="2300" dirty="0" smtClean="0">
                <a:solidFill>
                  <a:schemeClr val="tx1">
                    <a:lumMod val="75000"/>
                    <a:lumOff val="25000"/>
                  </a:schemeClr>
                </a:solidFill>
                <a:latin typeface="Montserrat"/>
              </a:rPr>
              <a:t>Career exploration</a:t>
            </a:r>
          </a:p>
          <a:p>
            <a:pPr marL="685800" lvl="1">
              <a:buFont typeface="Arial" panose="020B0604020202020204" pitchFamily="34" charset="0"/>
              <a:buChar char="•"/>
            </a:pPr>
            <a:r>
              <a:rPr lang="en-US" sz="2300" dirty="0" smtClean="0">
                <a:solidFill>
                  <a:schemeClr val="tx1">
                    <a:lumMod val="75000"/>
                    <a:lumOff val="25000"/>
                  </a:schemeClr>
                </a:solidFill>
                <a:latin typeface="Montserrat"/>
              </a:rPr>
              <a:t>Professionalism</a:t>
            </a:r>
          </a:p>
          <a:p>
            <a:pPr marL="285750" indent="-285750">
              <a:buClrTx/>
              <a:buFont typeface="Arial" panose="020B0604020202020204" pitchFamily="34" charset="0"/>
              <a:buChar char="•"/>
            </a:pPr>
            <a:r>
              <a:rPr lang="en-US" sz="2300" dirty="0" smtClean="0">
                <a:solidFill>
                  <a:schemeClr val="tx1">
                    <a:lumMod val="75000"/>
                    <a:lumOff val="25000"/>
                  </a:schemeClr>
                </a:solidFill>
                <a:latin typeface="Montserrat"/>
              </a:rPr>
              <a:t>Household management</a:t>
            </a:r>
            <a:endParaRPr lang="en-US" sz="2300" dirty="0">
              <a:solidFill>
                <a:schemeClr val="tx1">
                  <a:lumMod val="75000"/>
                  <a:lumOff val="25000"/>
                </a:schemeClr>
              </a:solidFill>
              <a:latin typeface="Montserrat"/>
            </a:endParaRPr>
          </a:p>
          <a:p>
            <a:pPr marL="285750" indent="-285750">
              <a:buClrTx/>
              <a:buFont typeface="Arial" panose="020B0604020202020204" pitchFamily="34" charset="0"/>
              <a:buChar char="•"/>
            </a:pPr>
            <a:r>
              <a:rPr lang="en-US" sz="2300" dirty="0">
                <a:solidFill>
                  <a:schemeClr val="tx1">
                    <a:lumMod val="75000"/>
                    <a:lumOff val="25000"/>
                  </a:schemeClr>
                </a:solidFill>
                <a:latin typeface="Montserrat"/>
              </a:rPr>
              <a:t>Organization</a:t>
            </a:r>
          </a:p>
          <a:p>
            <a:pPr marL="285750" indent="-285750">
              <a:buClrTx/>
              <a:buFont typeface="Arial" panose="020B0604020202020204" pitchFamily="34" charset="0"/>
              <a:buChar char="•"/>
            </a:pPr>
            <a:r>
              <a:rPr lang="en-US" sz="2300" dirty="0">
                <a:solidFill>
                  <a:schemeClr val="tx1">
                    <a:lumMod val="75000"/>
                    <a:lumOff val="25000"/>
                  </a:schemeClr>
                </a:solidFill>
                <a:latin typeface="Montserrat"/>
              </a:rPr>
              <a:t>Emergency </a:t>
            </a:r>
            <a:r>
              <a:rPr lang="en-US" sz="2300" dirty="0" smtClean="0">
                <a:solidFill>
                  <a:schemeClr val="tx1">
                    <a:lumMod val="75000"/>
                    <a:lumOff val="25000"/>
                  </a:schemeClr>
                </a:solidFill>
                <a:latin typeface="Montserrat"/>
              </a:rPr>
              <a:t>preparedness</a:t>
            </a:r>
            <a:endParaRPr lang="en-US" sz="2300" dirty="0">
              <a:solidFill>
                <a:schemeClr val="tx1">
                  <a:lumMod val="75000"/>
                  <a:lumOff val="25000"/>
                </a:schemeClr>
              </a:solidFill>
              <a:latin typeface="Montserrat"/>
            </a:endParaRPr>
          </a:p>
          <a:p>
            <a:pPr marL="285750" indent="-285750">
              <a:buClrTx/>
              <a:buFont typeface="Arial" panose="020B0604020202020204" pitchFamily="34" charset="0"/>
              <a:buChar char="•"/>
            </a:pPr>
            <a:r>
              <a:rPr lang="en-US" sz="2300" dirty="0">
                <a:solidFill>
                  <a:schemeClr val="tx1">
                    <a:lumMod val="75000"/>
                    <a:lumOff val="25000"/>
                  </a:schemeClr>
                </a:solidFill>
                <a:latin typeface="Montserrat"/>
              </a:rPr>
              <a:t>Voting</a:t>
            </a:r>
          </a:p>
          <a:p>
            <a:pPr marL="285750" indent="-285750">
              <a:buClrTx/>
              <a:buFont typeface="Arial" panose="020B0604020202020204" pitchFamily="34" charset="0"/>
              <a:buChar char="•"/>
            </a:pPr>
            <a:r>
              <a:rPr lang="en-US" sz="2300" dirty="0">
                <a:solidFill>
                  <a:schemeClr val="tx1">
                    <a:lumMod val="75000"/>
                    <a:lumOff val="25000"/>
                  </a:schemeClr>
                </a:solidFill>
                <a:latin typeface="Montserrat"/>
              </a:rPr>
              <a:t>Housing search</a:t>
            </a:r>
          </a:p>
        </p:txBody>
      </p:sp>
      <p:sp>
        <p:nvSpPr>
          <p:cNvPr id="6" name="Content Placeholder 5"/>
          <p:cNvSpPr>
            <a:spLocks noGrp="1"/>
          </p:cNvSpPr>
          <p:nvPr>
            <p:ph sz="half" idx="2"/>
          </p:nvPr>
        </p:nvSpPr>
        <p:spPr>
          <a:xfrm>
            <a:off x="4343400" y="877137"/>
            <a:ext cx="4800600" cy="4724400"/>
          </a:xfrm>
        </p:spPr>
        <p:txBody>
          <a:bodyPr/>
          <a:lstStyle/>
          <a:p>
            <a:pPr>
              <a:buClrTx/>
              <a:buFont typeface="Arial" panose="020B0604020202020204" pitchFamily="34" charset="0"/>
              <a:buChar char="•"/>
            </a:pPr>
            <a:r>
              <a:rPr lang="en-US" sz="2300" dirty="0">
                <a:solidFill>
                  <a:schemeClr val="tx1">
                    <a:lumMod val="75000"/>
                    <a:lumOff val="25000"/>
                  </a:schemeClr>
                </a:solidFill>
                <a:latin typeface="Montserrat"/>
              </a:rPr>
              <a:t>Home adaptation</a:t>
            </a:r>
          </a:p>
          <a:p>
            <a:pPr>
              <a:buClrTx/>
              <a:buFont typeface="Arial" panose="020B0604020202020204" pitchFamily="34" charset="0"/>
              <a:buChar char="•"/>
            </a:pPr>
            <a:r>
              <a:rPr lang="en-US" sz="2300" dirty="0">
                <a:solidFill>
                  <a:schemeClr val="tx1">
                    <a:lumMod val="75000"/>
                    <a:lumOff val="25000"/>
                  </a:schemeClr>
                </a:solidFill>
                <a:latin typeface="Montserrat"/>
              </a:rPr>
              <a:t>Transportation options</a:t>
            </a:r>
          </a:p>
          <a:p>
            <a:pPr>
              <a:buClrTx/>
              <a:buFont typeface="Arial" panose="020B0604020202020204" pitchFamily="34" charset="0"/>
              <a:buChar char="•"/>
            </a:pPr>
            <a:r>
              <a:rPr lang="en-US" sz="2300" dirty="0">
                <a:solidFill>
                  <a:schemeClr val="tx1">
                    <a:lumMod val="75000"/>
                    <a:lumOff val="25000"/>
                  </a:schemeClr>
                </a:solidFill>
                <a:latin typeface="Montserrat"/>
              </a:rPr>
              <a:t>Parenting with a disability</a:t>
            </a:r>
          </a:p>
          <a:p>
            <a:pPr>
              <a:buClrTx/>
              <a:buFont typeface="Arial" panose="020B0604020202020204" pitchFamily="34" charset="0"/>
              <a:buChar char="•"/>
            </a:pPr>
            <a:r>
              <a:rPr lang="en-US" sz="2300" dirty="0">
                <a:solidFill>
                  <a:schemeClr val="tx1">
                    <a:lumMod val="75000"/>
                    <a:lumOff val="25000"/>
                  </a:schemeClr>
                </a:solidFill>
                <a:latin typeface="Montserrat"/>
              </a:rPr>
              <a:t>Goal-setting</a:t>
            </a:r>
          </a:p>
          <a:p>
            <a:pPr>
              <a:buClrTx/>
              <a:buFont typeface="Arial" panose="020B0604020202020204" pitchFamily="34" charset="0"/>
              <a:buChar char="•"/>
            </a:pPr>
            <a:r>
              <a:rPr lang="en-US" sz="2300" dirty="0">
                <a:solidFill>
                  <a:schemeClr val="tx1">
                    <a:lumMod val="75000"/>
                    <a:lumOff val="25000"/>
                  </a:schemeClr>
                </a:solidFill>
                <a:latin typeface="Montserrat"/>
              </a:rPr>
              <a:t>Cooking</a:t>
            </a:r>
          </a:p>
          <a:p>
            <a:pPr>
              <a:buClrTx/>
              <a:buFont typeface="Arial" panose="020B0604020202020204" pitchFamily="34" charset="0"/>
              <a:buChar char="•"/>
            </a:pPr>
            <a:r>
              <a:rPr lang="en-US" sz="2300" dirty="0">
                <a:solidFill>
                  <a:schemeClr val="tx1">
                    <a:lumMod val="75000"/>
                    <a:lumOff val="25000"/>
                  </a:schemeClr>
                </a:solidFill>
                <a:latin typeface="Montserrat"/>
              </a:rPr>
              <a:t>Self-advocacy</a:t>
            </a:r>
          </a:p>
          <a:p>
            <a:pPr>
              <a:buClrTx/>
              <a:buFont typeface="Arial" panose="020B0604020202020204" pitchFamily="34" charset="0"/>
              <a:buChar char="•"/>
            </a:pPr>
            <a:r>
              <a:rPr lang="en-US" sz="2300" dirty="0">
                <a:solidFill>
                  <a:schemeClr val="tx1">
                    <a:lumMod val="75000"/>
                    <a:lumOff val="25000"/>
                  </a:schemeClr>
                </a:solidFill>
                <a:latin typeface="Montserrat"/>
              </a:rPr>
              <a:t>Education skills</a:t>
            </a:r>
          </a:p>
          <a:p>
            <a:pPr>
              <a:buClrTx/>
              <a:buFont typeface="Arial" panose="020B0604020202020204" pitchFamily="34" charset="0"/>
              <a:buChar char="•"/>
            </a:pPr>
            <a:r>
              <a:rPr lang="en-US" sz="2300" dirty="0">
                <a:solidFill>
                  <a:schemeClr val="tx1">
                    <a:lumMod val="75000"/>
                    <a:lumOff val="25000"/>
                  </a:schemeClr>
                </a:solidFill>
                <a:latin typeface="Montserrat"/>
              </a:rPr>
              <a:t>Computer skills</a:t>
            </a:r>
          </a:p>
          <a:p>
            <a:pPr>
              <a:buClrTx/>
              <a:buFont typeface="Arial" panose="020B0604020202020204" pitchFamily="34" charset="0"/>
              <a:buChar char="•"/>
            </a:pPr>
            <a:r>
              <a:rPr lang="en-US" sz="2300" dirty="0">
                <a:solidFill>
                  <a:schemeClr val="tx1">
                    <a:lumMod val="75000"/>
                    <a:lumOff val="25000"/>
                  </a:schemeClr>
                </a:solidFill>
                <a:latin typeface="Montserrat"/>
              </a:rPr>
              <a:t>Personal </a:t>
            </a:r>
            <a:r>
              <a:rPr lang="en-US" sz="2300" dirty="0" smtClean="0">
                <a:solidFill>
                  <a:schemeClr val="tx1">
                    <a:lumMod val="75000"/>
                    <a:lumOff val="25000"/>
                  </a:schemeClr>
                </a:solidFill>
                <a:latin typeface="Montserrat"/>
              </a:rPr>
              <a:t>resource management</a:t>
            </a:r>
            <a:endParaRPr lang="en-US" sz="2300" dirty="0">
              <a:solidFill>
                <a:schemeClr val="tx1">
                  <a:lumMod val="75000"/>
                  <a:lumOff val="25000"/>
                </a:schemeClr>
              </a:solidFill>
              <a:latin typeface="Montserrat"/>
            </a:endParaRPr>
          </a:p>
          <a:p>
            <a:pPr>
              <a:buClrTx/>
              <a:buFont typeface="Arial" panose="020B0604020202020204" pitchFamily="34" charset="0"/>
              <a:buChar char="•"/>
            </a:pPr>
            <a:r>
              <a:rPr lang="en-US" sz="2300" dirty="0">
                <a:solidFill>
                  <a:schemeClr val="tx1">
                    <a:lumMod val="75000"/>
                    <a:lumOff val="25000"/>
                  </a:schemeClr>
                </a:solidFill>
                <a:latin typeface="Montserrat"/>
              </a:rPr>
              <a:t>Healthy living</a:t>
            </a:r>
          </a:p>
          <a:p>
            <a:pPr>
              <a:buClrTx/>
              <a:buFont typeface="Arial" panose="020B0604020202020204" pitchFamily="34" charset="0"/>
              <a:buChar char="•"/>
            </a:pPr>
            <a:r>
              <a:rPr lang="en-US" sz="2300" dirty="0">
                <a:solidFill>
                  <a:schemeClr val="tx1">
                    <a:lumMod val="75000"/>
                    <a:lumOff val="25000"/>
                  </a:schemeClr>
                </a:solidFill>
                <a:latin typeface="Montserrat"/>
              </a:rPr>
              <a:t>AND MORE!</a:t>
            </a:r>
          </a:p>
        </p:txBody>
      </p:sp>
      <p:sp>
        <p:nvSpPr>
          <p:cNvPr id="5" name="TextBox 4"/>
          <p:cNvSpPr txBox="1"/>
          <p:nvPr/>
        </p:nvSpPr>
        <p:spPr>
          <a:xfrm>
            <a:off x="1294962" y="6394589"/>
            <a:ext cx="3757163" cy="307777"/>
          </a:xfrm>
          <a:prstGeom prst="rect">
            <a:avLst/>
          </a:prstGeom>
          <a:noFill/>
        </p:spPr>
        <p:txBody>
          <a:bodyPr wrap="square" rtlCol="0">
            <a:spAutoFit/>
          </a:bodyPr>
          <a:lstStyle/>
          <a:p>
            <a:r>
              <a:rPr lang="en-US" dirty="0" smtClean="0">
                <a:solidFill>
                  <a:schemeClr val="bg1"/>
                </a:solidFill>
                <a:latin typeface="Montserrat"/>
              </a:rPr>
              <a:t>*Some of Able SC’s programs are statewide</a:t>
            </a:r>
            <a:endParaRPr lang="en-US" dirty="0">
              <a:solidFill>
                <a:schemeClr val="bg1"/>
              </a:solidFill>
              <a:latin typeface="Montserrat"/>
            </a:endParaRPr>
          </a:p>
        </p:txBody>
      </p:sp>
      <p:pic>
        <p:nvPicPr>
          <p:cNvPr id="12" name="Picture 11" title="Able SC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spTree>
    <p:extLst>
      <p:ext uri="{BB962C8B-B14F-4D97-AF65-F5344CB8AC3E}">
        <p14:creationId xmlns:p14="http://schemas.microsoft.com/office/powerpoint/2010/main" val="4017838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04800" y="304800"/>
            <a:ext cx="8229600" cy="731838"/>
          </a:xfrm>
          <a:prstGeom prst="rect">
            <a:avLst/>
          </a:prstGeom>
        </p:spPr>
        <p:txBody>
          <a:bodyPr lIns="91425" tIns="91425" rIns="91425" bIns="91425" anchor="b" anchorCtr="0">
            <a:noAutofit/>
          </a:bodyPr>
          <a:lstStyle/>
          <a:p>
            <a:pPr lvl="0">
              <a:spcBef>
                <a:spcPts val="0"/>
              </a:spcBef>
              <a:buNone/>
            </a:pPr>
            <a:r>
              <a:rPr lang="en" dirty="0" smtClean="0">
                <a:effectLst/>
              </a:rPr>
              <a:t>Peer Support</a:t>
            </a:r>
            <a:endParaRPr lang="en" dirty="0">
              <a:effectLst/>
            </a:endParaRPr>
          </a:p>
        </p:txBody>
      </p:sp>
      <p:sp>
        <p:nvSpPr>
          <p:cNvPr id="5" name="Text Placeholder 4"/>
          <p:cNvSpPr>
            <a:spLocks noGrp="1"/>
          </p:cNvSpPr>
          <p:nvPr>
            <p:ph type="body" idx="1"/>
          </p:nvPr>
        </p:nvSpPr>
        <p:spPr>
          <a:xfrm>
            <a:off x="457199" y="1066800"/>
            <a:ext cx="4278437" cy="639762"/>
          </a:xfrm>
        </p:spPr>
        <p:txBody>
          <a:bodyPr/>
          <a:lstStyle/>
          <a:p>
            <a:pPr algn="ctr"/>
            <a:r>
              <a:rPr lang="en-US" dirty="0" smtClean="0"/>
              <a:t>General Peer Support</a:t>
            </a:r>
            <a:endParaRPr lang="en-US" dirty="0"/>
          </a:p>
        </p:txBody>
      </p:sp>
      <p:sp>
        <p:nvSpPr>
          <p:cNvPr id="113" name="Shape 113"/>
          <p:cNvSpPr txBox="1">
            <a:spLocks noGrp="1"/>
          </p:cNvSpPr>
          <p:nvPr>
            <p:ph sz="half" idx="2"/>
          </p:nvPr>
        </p:nvSpPr>
        <p:spPr>
          <a:xfrm>
            <a:off x="457199" y="1706562"/>
            <a:ext cx="4434781" cy="3951288"/>
          </a:xfrm>
          <a:prstGeom prst="rect">
            <a:avLst/>
          </a:prstGeom>
        </p:spPr>
        <p:txBody>
          <a:bodyPr lIns="91425" tIns="91425" rIns="91425" bIns="91425" anchor="t" anchorCtr="0">
            <a:noAutofit/>
          </a:bodyPr>
          <a:lstStyle/>
          <a:p>
            <a:pPr>
              <a:buClrTx/>
            </a:pPr>
            <a:r>
              <a:rPr lang="en" dirty="0"/>
              <a:t>In Person meets the last Thursday of every month. </a:t>
            </a:r>
          </a:p>
          <a:p>
            <a:pPr>
              <a:buClrTx/>
            </a:pPr>
            <a:r>
              <a:rPr lang="en" dirty="0"/>
              <a:t>Online meets 2</a:t>
            </a:r>
            <a:r>
              <a:rPr lang="en" baseline="30000" dirty="0"/>
              <a:t>nd</a:t>
            </a:r>
            <a:r>
              <a:rPr lang="en" dirty="0"/>
              <a:t> Thursday of every month.</a:t>
            </a:r>
          </a:p>
          <a:p>
            <a:pPr>
              <a:buClrTx/>
            </a:pPr>
            <a:r>
              <a:rPr lang="en" dirty="0"/>
              <a:t>Topics of discussion focus around independent living.  The only requirement for participation is that a person must have a disability. </a:t>
            </a:r>
          </a:p>
          <a:p>
            <a:pPr>
              <a:buClrTx/>
            </a:pPr>
            <a:endParaRPr lang="en-US" dirty="0"/>
          </a:p>
          <a:p>
            <a:pPr lvl="0">
              <a:spcBef>
                <a:spcPts val="0"/>
              </a:spcBef>
              <a:buClrTx/>
              <a:buNone/>
            </a:pPr>
            <a:endParaRPr lang="en" dirty="0" smtClean="0"/>
          </a:p>
        </p:txBody>
      </p:sp>
      <p:sp>
        <p:nvSpPr>
          <p:cNvPr id="2" name="Text Placeholder 1"/>
          <p:cNvSpPr>
            <a:spLocks noGrp="1"/>
          </p:cNvSpPr>
          <p:nvPr>
            <p:ph type="body" sz="quarter" idx="3"/>
          </p:nvPr>
        </p:nvSpPr>
        <p:spPr>
          <a:xfrm>
            <a:off x="4787682" y="1066800"/>
            <a:ext cx="4280118" cy="639762"/>
          </a:xfrm>
        </p:spPr>
        <p:txBody>
          <a:bodyPr/>
          <a:lstStyle/>
          <a:p>
            <a:pPr lvl="0" algn="ctr">
              <a:spcBef>
                <a:spcPts val="0"/>
              </a:spcBef>
            </a:pPr>
            <a:endParaRPr lang="en" dirty="0"/>
          </a:p>
          <a:p>
            <a:pPr algn="ctr"/>
            <a:r>
              <a:rPr lang="en-US" dirty="0"/>
              <a:t>Youth Peer Support</a:t>
            </a:r>
          </a:p>
        </p:txBody>
      </p:sp>
      <p:sp>
        <p:nvSpPr>
          <p:cNvPr id="3" name="Content Placeholder 2"/>
          <p:cNvSpPr>
            <a:spLocks noGrp="1"/>
          </p:cNvSpPr>
          <p:nvPr>
            <p:ph sz="quarter" idx="4"/>
          </p:nvPr>
        </p:nvSpPr>
        <p:spPr>
          <a:xfrm>
            <a:off x="4787682" y="1706562"/>
            <a:ext cx="4280118" cy="3951288"/>
          </a:xfrm>
        </p:spPr>
        <p:txBody>
          <a:bodyPr/>
          <a:lstStyle/>
          <a:p>
            <a:pPr>
              <a:buClrTx/>
            </a:pPr>
            <a:r>
              <a:rPr lang="en" dirty="0"/>
              <a:t>In Person meets the 3</a:t>
            </a:r>
            <a:r>
              <a:rPr lang="en" baseline="30000" dirty="0"/>
              <a:t>rd</a:t>
            </a:r>
            <a:r>
              <a:rPr lang="en" dirty="0"/>
              <a:t> Thursday of every month.</a:t>
            </a:r>
          </a:p>
          <a:p>
            <a:pPr>
              <a:buClrTx/>
            </a:pPr>
            <a:r>
              <a:rPr lang="en" dirty="0"/>
              <a:t>Online meets 1</a:t>
            </a:r>
            <a:r>
              <a:rPr lang="en" baseline="30000" dirty="0"/>
              <a:t>st</a:t>
            </a:r>
            <a:r>
              <a:rPr lang="en" dirty="0"/>
              <a:t> Thursday of every month.  </a:t>
            </a:r>
          </a:p>
          <a:p>
            <a:pPr>
              <a:buClrTx/>
            </a:pPr>
            <a:r>
              <a:rPr lang="en" dirty="0"/>
              <a:t>Topics of discussion focus around transitioning into adulthood, self-advocacy, and independent living skills</a:t>
            </a:r>
            <a:r>
              <a:rPr lang="en" dirty="0" smtClean="0"/>
              <a:t>.</a:t>
            </a:r>
            <a:endParaRPr lang="en" dirty="0"/>
          </a:p>
        </p:txBody>
      </p:sp>
      <p:pic>
        <p:nvPicPr>
          <p:cNvPr id="9" name="Picture 8"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spTree>
    <p:extLst>
      <p:ext uri="{BB962C8B-B14F-4D97-AF65-F5344CB8AC3E}">
        <p14:creationId xmlns:p14="http://schemas.microsoft.com/office/powerpoint/2010/main" val="19218033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title="White background"/>
          <p:cNvSpPr/>
          <p:nvPr/>
        </p:nvSpPr>
        <p:spPr>
          <a:xfrm>
            <a:off x="0" y="4728519"/>
            <a:ext cx="5903966" cy="2129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title="yellow rectangle slide border"/>
          <p:cNvSpPr/>
          <p:nvPr/>
        </p:nvSpPr>
        <p:spPr>
          <a:xfrm>
            <a:off x="5642709" y="1"/>
            <a:ext cx="261257" cy="4654378"/>
          </a:xfrm>
          <a:prstGeom prst="rect">
            <a:avLst/>
          </a:prstGeom>
          <a:solidFill>
            <a:srgbClr val="FFFF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Blue square background"/>
          <p:cNvSpPr/>
          <p:nvPr/>
        </p:nvSpPr>
        <p:spPr>
          <a:xfrm>
            <a:off x="0" y="-1407"/>
            <a:ext cx="5704114" cy="4728519"/>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671155" y="-732025"/>
            <a:ext cx="3771702" cy="1910399"/>
          </a:xfrm>
        </p:spPr>
        <p:txBody>
          <a:bodyPr/>
          <a:lstStyle/>
          <a:p>
            <a:r>
              <a:rPr lang="en-US" sz="3600" dirty="0" smtClean="0"/>
              <a:t>Advocacy</a:t>
            </a:r>
            <a:endParaRPr lang="en-US" sz="3600" dirty="0"/>
          </a:p>
        </p:txBody>
      </p:sp>
      <p:sp>
        <p:nvSpPr>
          <p:cNvPr id="6" name="TextBox 5"/>
          <p:cNvSpPr txBox="1"/>
          <p:nvPr/>
        </p:nvSpPr>
        <p:spPr>
          <a:xfrm>
            <a:off x="434069" y="1067701"/>
            <a:ext cx="4835975" cy="1815882"/>
          </a:xfrm>
          <a:prstGeom prst="rect">
            <a:avLst/>
          </a:prstGeom>
          <a:noFill/>
        </p:spPr>
        <p:txBody>
          <a:bodyPr wrap="square" rtlCol="0">
            <a:spAutoFit/>
          </a:bodyPr>
          <a:lstStyle/>
          <a:p>
            <a:pPr algn="just"/>
            <a:r>
              <a:rPr lang="en-US" sz="1600" dirty="0">
                <a:solidFill>
                  <a:schemeClr val="bg1"/>
                </a:solidFill>
                <a:latin typeface="Montserrat"/>
              </a:rPr>
              <a:t>We’re at the forefront of activism and leadership on any and all issues affecting people with disabilities – issues like accessibility, public accommodations and transportation. These are critical in achieving full inclusion in community life. We work with local, state and national leaders to bring about change and create opportunities.</a:t>
            </a:r>
          </a:p>
        </p:txBody>
      </p:sp>
      <p:pic>
        <p:nvPicPr>
          <p:cNvPr id="12" name="Picture 11" descr="People gathered on the State House Grounds for Able SC's Advocacy Day event." title="Advocacy D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622420" y="1412056"/>
            <a:ext cx="1694339" cy="2542129"/>
          </a:xfrm>
          <a:prstGeom prst="rect">
            <a:avLst/>
          </a:prstGeom>
          <a:ln>
            <a:noFill/>
          </a:ln>
          <a:effectLst>
            <a:outerShdw blurRad="292100" dist="139700" dir="2700000" algn="tl" rotWithShape="0">
              <a:srgbClr val="333333">
                <a:alpha val="65000"/>
              </a:srgbClr>
            </a:outerShdw>
          </a:effectLst>
        </p:spPr>
      </p:pic>
      <p:pic>
        <p:nvPicPr>
          <p:cNvPr id="13" name="Picture 12" descr="&quot;Advocacy Day for Access and Independence in teal letters with orange and white lock to unlock the barriers. " title="Advocacy Day logo"/>
          <p:cNvPicPr>
            <a:picLocks noChangeAspect="1"/>
          </p:cNvPicPr>
          <p:nvPr/>
        </p:nvPicPr>
        <p:blipFill>
          <a:blip r:embed="rId3"/>
          <a:stretch>
            <a:fillRect/>
          </a:stretch>
        </p:blipFill>
        <p:spPr>
          <a:xfrm>
            <a:off x="6308350" y="4292733"/>
            <a:ext cx="2322481" cy="434379"/>
          </a:xfrm>
          <a:prstGeom prst="rect">
            <a:avLst/>
          </a:prstGeom>
        </p:spPr>
      </p:pic>
      <p:pic>
        <p:nvPicPr>
          <p:cNvPr id="14" name="Picture 13" descr="Community Leadership Academy in orange letters" title="CLA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432" y="5125183"/>
            <a:ext cx="1873186" cy="1489801"/>
          </a:xfrm>
          <a:prstGeom prst="rect">
            <a:avLst/>
          </a:prstGeom>
        </p:spPr>
      </p:pic>
      <p:sp>
        <p:nvSpPr>
          <p:cNvPr id="16" name="TextBox 15"/>
          <p:cNvSpPr txBox="1"/>
          <p:nvPr/>
        </p:nvSpPr>
        <p:spPr>
          <a:xfrm>
            <a:off x="2544903" y="5331474"/>
            <a:ext cx="6318421" cy="1077218"/>
          </a:xfrm>
          <a:prstGeom prst="rect">
            <a:avLst/>
          </a:prstGeom>
          <a:noFill/>
        </p:spPr>
        <p:txBody>
          <a:bodyPr wrap="square" rtlCol="0">
            <a:spAutoFit/>
          </a:bodyPr>
          <a:lstStyle/>
          <a:p>
            <a:r>
              <a:rPr lang="en-US" sz="1600" dirty="0">
                <a:solidFill>
                  <a:schemeClr val="bg2">
                    <a:lumMod val="75000"/>
                  </a:schemeClr>
                </a:solidFill>
                <a:latin typeface="Montserrat"/>
              </a:rPr>
              <a:t>The USC School of Public Health has funded an effort to increase participation of individuals with disabilities on boards, committees, and councils</a:t>
            </a:r>
            <a:r>
              <a:rPr lang="en-US" sz="1600" dirty="0" smtClean="0">
                <a:solidFill>
                  <a:schemeClr val="bg2">
                    <a:lumMod val="75000"/>
                  </a:schemeClr>
                </a:solidFill>
                <a:latin typeface="Montserrat"/>
              </a:rPr>
              <a:t>. The </a:t>
            </a:r>
            <a:r>
              <a:rPr lang="en-US" sz="1600" dirty="0">
                <a:solidFill>
                  <a:schemeClr val="bg2">
                    <a:lumMod val="75000"/>
                  </a:schemeClr>
                </a:solidFill>
                <a:latin typeface="Montserrat"/>
              </a:rPr>
              <a:t>course teaches skills such as professional dress, ethic and legal responsibilities, and Robert’s Rules of Order.</a:t>
            </a:r>
          </a:p>
        </p:txBody>
      </p:sp>
      <p:pic>
        <p:nvPicPr>
          <p:cNvPr id="17" name="Picture 16" title="Able SC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pic>
        <p:nvPicPr>
          <p:cNvPr id="18" name="Picture 17" descr="Several individuals around the Governor of SC's desk during a bill signing. " title="Bill sign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24304" y="2957723"/>
            <a:ext cx="2806262" cy="1769389"/>
          </a:xfrm>
          <a:prstGeom prst="rect">
            <a:avLst/>
          </a:prstGeom>
        </p:spPr>
      </p:pic>
    </p:spTree>
    <p:extLst>
      <p:ext uri="{BB962C8B-B14F-4D97-AF65-F5344CB8AC3E}">
        <p14:creationId xmlns:p14="http://schemas.microsoft.com/office/powerpoint/2010/main" val="2608762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228600" y="0"/>
            <a:ext cx="7696200" cy="792162"/>
          </a:xfrm>
          <a:prstGeom prst="rect">
            <a:avLst/>
          </a:prstGeom>
        </p:spPr>
        <p:txBody>
          <a:bodyPr lIns="91425" tIns="91425" rIns="91425" bIns="91425" anchor="b" anchorCtr="0">
            <a:noAutofit/>
          </a:bodyPr>
          <a:lstStyle/>
          <a:p>
            <a:pPr lvl="0" rtl="0">
              <a:spcBef>
                <a:spcPts val="0"/>
              </a:spcBef>
              <a:buNone/>
            </a:pPr>
            <a:r>
              <a:rPr lang="en" dirty="0" smtClean="0"/>
              <a:t>Assistive Technology</a:t>
            </a:r>
            <a:endParaRPr lang="en" sz="4400" dirty="0"/>
          </a:p>
        </p:txBody>
      </p:sp>
      <p:sp>
        <p:nvSpPr>
          <p:cNvPr id="94" name="Shape 94"/>
          <p:cNvSpPr txBox="1">
            <a:spLocks noGrp="1"/>
          </p:cNvSpPr>
          <p:nvPr>
            <p:ph idx="1"/>
          </p:nvPr>
        </p:nvSpPr>
        <p:spPr>
          <a:xfrm>
            <a:off x="228600" y="762000"/>
            <a:ext cx="8839200" cy="4974566"/>
          </a:xfrm>
          <a:prstGeom prst="rect">
            <a:avLst/>
          </a:prstGeom>
        </p:spPr>
        <p:txBody>
          <a:bodyPr lIns="91425" tIns="91425" rIns="91425" bIns="91425" anchor="t" anchorCtr="0">
            <a:noAutofit/>
          </a:bodyPr>
          <a:lstStyle/>
          <a:p>
            <a:pPr marL="285750" indent="-285750">
              <a:buFont typeface="Arial" panose="020B0604020202020204" pitchFamily="34" charset="0"/>
              <a:buChar char="•"/>
            </a:pPr>
            <a:r>
              <a:rPr lang="en-US" sz="2400" dirty="0">
                <a:solidFill>
                  <a:schemeClr val="tx1">
                    <a:lumMod val="75000"/>
                    <a:lumOff val="25000"/>
                  </a:schemeClr>
                </a:solidFill>
              </a:rPr>
              <a:t>Grab bars</a:t>
            </a:r>
          </a:p>
          <a:p>
            <a:pPr marL="285750" indent="-285750">
              <a:buFont typeface="Arial" panose="020B0604020202020204" pitchFamily="34" charset="0"/>
              <a:buChar char="•"/>
            </a:pPr>
            <a:r>
              <a:rPr lang="en-US" sz="2400" dirty="0">
                <a:solidFill>
                  <a:schemeClr val="tx1">
                    <a:lumMod val="75000"/>
                    <a:lumOff val="25000"/>
                  </a:schemeClr>
                </a:solidFill>
              </a:rPr>
              <a:t>Rollators</a:t>
            </a:r>
          </a:p>
          <a:p>
            <a:pPr marL="285750" indent="-285750">
              <a:buFont typeface="Arial" panose="020B0604020202020204" pitchFamily="34" charset="0"/>
              <a:buChar char="•"/>
            </a:pPr>
            <a:r>
              <a:rPr lang="en-US" sz="2400" dirty="0">
                <a:solidFill>
                  <a:schemeClr val="tx1">
                    <a:lumMod val="75000"/>
                    <a:lumOff val="25000"/>
                  </a:schemeClr>
                </a:solidFill>
              </a:rPr>
              <a:t>Canes</a:t>
            </a:r>
          </a:p>
          <a:p>
            <a:pPr marL="285750" indent="-285750">
              <a:buFont typeface="Arial" panose="020B0604020202020204" pitchFamily="34" charset="0"/>
              <a:buChar char="•"/>
            </a:pPr>
            <a:r>
              <a:rPr lang="en-US" sz="2400" dirty="0">
                <a:solidFill>
                  <a:schemeClr val="tx1">
                    <a:lumMod val="75000"/>
                    <a:lumOff val="25000"/>
                  </a:schemeClr>
                </a:solidFill>
              </a:rPr>
              <a:t>Wheelchairs</a:t>
            </a:r>
          </a:p>
          <a:p>
            <a:pPr marL="285750" indent="-285750">
              <a:buFont typeface="Arial" panose="020B0604020202020204" pitchFamily="34" charset="0"/>
              <a:buChar char="•"/>
            </a:pPr>
            <a:r>
              <a:rPr lang="en-US" sz="2400" dirty="0">
                <a:solidFill>
                  <a:schemeClr val="tx1">
                    <a:lumMod val="75000"/>
                    <a:lumOff val="25000"/>
                  </a:schemeClr>
                </a:solidFill>
              </a:rPr>
              <a:t>Shower Chairs</a:t>
            </a:r>
          </a:p>
          <a:p>
            <a:pPr marL="285750" indent="-285750">
              <a:buFont typeface="Arial" panose="020B0604020202020204" pitchFamily="34" charset="0"/>
              <a:buChar char="•"/>
            </a:pPr>
            <a:r>
              <a:rPr lang="en-US" sz="2400" dirty="0">
                <a:solidFill>
                  <a:schemeClr val="tx1">
                    <a:lumMod val="75000"/>
                    <a:lumOff val="25000"/>
                  </a:schemeClr>
                </a:solidFill>
              </a:rPr>
              <a:t>Reachers</a:t>
            </a:r>
          </a:p>
          <a:p>
            <a:pPr marL="285750" indent="-285750">
              <a:buFont typeface="Arial" panose="020B0604020202020204" pitchFamily="34" charset="0"/>
              <a:buChar char="•"/>
            </a:pPr>
            <a:r>
              <a:rPr lang="en-US" sz="2400" dirty="0">
                <a:solidFill>
                  <a:schemeClr val="tx1">
                    <a:lumMod val="75000"/>
                    <a:lumOff val="25000"/>
                  </a:schemeClr>
                </a:solidFill>
              </a:rPr>
              <a:t>Big button items</a:t>
            </a:r>
          </a:p>
          <a:p>
            <a:pPr marL="285750" indent="-285750">
              <a:buFont typeface="Arial" panose="020B0604020202020204" pitchFamily="34" charset="0"/>
              <a:buChar char="•"/>
            </a:pPr>
            <a:r>
              <a:rPr lang="en-US" sz="2400" dirty="0">
                <a:solidFill>
                  <a:schemeClr val="tx1">
                    <a:lumMod val="75000"/>
                    <a:lumOff val="25000"/>
                  </a:schemeClr>
                </a:solidFill>
              </a:rPr>
              <a:t>And much more</a:t>
            </a:r>
            <a:r>
              <a:rPr lang="en-US" sz="2400" dirty="0" smtClean="0">
                <a:solidFill>
                  <a:schemeClr val="tx1">
                    <a:lumMod val="75000"/>
                    <a:lumOff val="25000"/>
                  </a:schemeClr>
                </a:solidFill>
              </a:rPr>
              <a:t>…</a:t>
            </a:r>
          </a:p>
          <a:p>
            <a:pPr marL="0" indent="0">
              <a:buNone/>
            </a:pPr>
            <a:endParaRPr lang="en-US" sz="2000" dirty="0">
              <a:solidFill>
                <a:schemeClr val="tx1">
                  <a:lumMod val="75000"/>
                  <a:lumOff val="25000"/>
                </a:schemeClr>
              </a:solidFill>
            </a:endParaRPr>
          </a:p>
          <a:p>
            <a:pPr marL="0" indent="0">
              <a:spcBef>
                <a:spcPts val="0"/>
              </a:spcBef>
              <a:buNone/>
            </a:pPr>
            <a:r>
              <a:rPr lang="en-US" sz="2400" dirty="0">
                <a:solidFill>
                  <a:schemeClr val="tx2">
                    <a:lumMod val="25000"/>
                  </a:schemeClr>
                </a:solidFill>
              </a:rPr>
              <a:t>Assistive technology is provided free of charge.  All items are donated to Able SC.  We clean and sterilize the item, then provide it to individuals in need.</a:t>
            </a:r>
          </a:p>
          <a:p>
            <a:pPr marL="0" indent="0">
              <a:spcBef>
                <a:spcPts val="0"/>
              </a:spcBef>
              <a:buNone/>
            </a:pPr>
            <a:endParaRPr lang="en" sz="2400" dirty="0"/>
          </a:p>
        </p:txBody>
      </p:sp>
      <p:pic>
        <p:nvPicPr>
          <p:cNvPr id="20" name="Picture 19"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6700" y="6041366"/>
            <a:ext cx="781489" cy="734833"/>
          </a:xfrm>
          <a:prstGeom prst="rect">
            <a:avLst/>
          </a:prstGeom>
        </p:spPr>
      </p:pic>
      <p:pic>
        <p:nvPicPr>
          <p:cNvPr id="5" name="Picture 4" descr="Red rollator hair with four wheels and two handle bars." title="Rollato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986630" y="944562"/>
            <a:ext cx="1582728" cy="1809772"/>
          </a:xfrm>
          <a:prstGeom prst="rect">
            <a:avLst/>
          </a:prstGeom>
        </p:spPr>
      </p:pic>
      <p:pic>
        <p:nvPicPr>
          <p:cNvPr id="6" name="Picture 5" descr="Grey shower chair" title="Shower Chai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89239" y="1849448"/>
            <a:ext cx="1671122" cy="2350408"/>
          </a:xfrm>
          <a:prstGeom prst="rect">
            <a:avLst/>
          </a:prstGeom>
        </p:spPr>
      </p:pic>
    </p:spTree>
    <p:extLst>
      <p:ext uri="{BB962C8B-B14F-4D97-AF65-F5344CB8AC3E}">
        <p14:creationId xmlns:p14="http://schemas.microsoft.com/office/powerpoint/2010/main" val="656192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Services</a:t>
            </a:r>
            <a:endParaRPr lang="en-US" sz="2400" dirty="0"/>
          </a:p>
        </p:txBody>
      </p:sp>
      <p:sp>
        <p:nvSpPr>
          <p:cNvPr id="3" name="Content Placeholder 2"/>
          <p:cNvSpPr>
            <a:spLocks noGrp="1"/>
          </p:cNvSpPr>
          <p:nvPr>
            <p:ph idx="1"/>
          </p:nvPr>
        </p:nvSpPr>
        <p:spPr>
          <a:xfrm>
            <a:off x="381000" y="838200"/>
            <a:ext cx="8382000" cy="5257800"/>
          </a:xfrm>
        </p:spPr>
        <p:txBody>
          <a:bodyPr/>
          <a:lstStyle/>
          <a:p>
            <a:pPr marL="0" indent="0">
              <a:buNone/>
            </a:pPr>
            <a:r>
              <a:rPr lang="en-US" dirty="0" smtClean="0"/>
              <a:t>Services </a:t>
            </a:r>
            <a:r>
              <a:rPr lang="en-US" dirty="0"/>
              <a:t>include:</a:t>
            </a:r>
          </a:p>
          <a:p>
            <a:r>
              <a:rPr lang="en-US" dirty="0"/>
              <a:t>Core IL services, including </a:t>
            </a:r>
            <a:r>
              <a:rPr lang="en-US" dirty="0" smtClean="0"/>
              <a:t>peer support/mentoring</a:t>
            </a:r>
          </a:p>
          <a:p>
            <a:r>
              <a:rPr lang="en-US" dirty="0" smtClean="0"/>
              <a:t>Managed </a:t>
            </a:r>
            <a:r>
              <a:rPr lang="en-US" dirty="0"/>
              <a:t>Care Advocacy/</a:t>
            </a:r>
            <a:r>
              <a:rPr lang="en-US" dirty="0" err="1"/>
              <a:t>Ombuds</a:t>
            </a:r>
            <a:endParaRPr lang="en-US" dirty="0"/>
          </a:p>
          <a:p>
            <a:r>
              <a:rPr lang="en-US" dirty="0"/>
              <a:t>Consumer </a:t>
            </a:r>
            <a:r>
              <a:rPr lang="en-US" dirty="0" smtClean="0"/>
              <a:t>Directed Personal Assistance Services</a:t>
            </a:r>
            <a:endParaRPr lang="en-US" dirty="0"/>
          </a:p>
          <a:p>
            <a:r>
              <a:rPr lang="en-US" dirty="0" smtClean="0"/>
              <a:t>Licensed Home Care</a:t>
            </a:r>
            <a:endParaRPr lang="en-US" dirty="0"/>
          </a:p>
          <a:p>
            <a:r>
              <a:rPr lang="en-US" dirty="0"/>
              <a:t>Waiver </a:t>
            </a:r>
            <a:r>
              <a:rPr lang="en-US" dirty="0" smtClean="0"/>
              <a:t>In-Home </a:t>
            </a:r>
            <a:r>
              <a:rPr lang="en-US" dirty="0"/>
              <a:t>Support Services </a:t>
            </a:r>
            <a:r>
              <a:rPr lang="en-US" dirty="0" smtClean="0"/>
              <a:t>(Developmental Disability, Brain Injury </a:t>
            </a:r>
            <a:r>
              <a:rPr lang="en-US" dirty="0"/>
              <a:t>and alternative to NF)</a:t>
            </a:r>
          </a:p>
          <a:p>
            <a:r>
              <a:rPr lang="en-US" dirty="0"/>
              <a:t>Service Coordination</a:t>
            </a:r>
          </a:p>
          <a:p>
            <a:r>
              <a:rPr lang="en-US" dirty="0"/>
              <a:t>Employment Services</a:t>
            </a:r>
          </a:p>
          <a:p>
            <a:r>
              <a:rPr lang="en-US" dirty="0"/>
              <a:t>Pooled Trust Services</a:t>
            </a: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270040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2" name="Rectangle 1" title="yellow box for image placement"/>
          <p:cNvSpPr/>
          <p:nvPr/>
        </p:nvSpPr>
        <p:spPr>
          <a:xfrm>
            <a:off x="674725" y="1392195"/>
            <a:ext cx="1903288" cy="2883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Shape 112"/>
          <p:cNvSpPr txBox="1">
            <a:spLocks noGrp="1"/>
          </p:cNvSpPr>
          <p:nvPr>
            <p:ph type="title"/>
          </p:nvPr>
        </p:nvSpPr>
        <p:spPr>
          <a:xfrm>
            <a:off x="228600" y="76200"/>
            <a:ext cx="7696200" cy="792162"/>
          </a:xfrm>
          <a:prstGeom prst="rect">
            <a:avLst/>
          </a:prstGeom>
        </p:spPr>
        <p:txBody>
          <a:bodyPr lIns="91425" tIns="91425" rIns="91425" bIns="91425" anchor="b" anchorCtr="0">
            <a:noAutofit/>
          </a:bodyPr>
          <a:lstStyle/>
          <a:p>
            <a:pPr lvl="0">
              <a:spcBef>
                <a:spcPts val="0"/>
              </a:spcBef>
              <a:buNone/>
            </a:pPr>
            <a:r>
              <a:rPr lang="en" dirty="0" smtClean="0">
                <a:effectLst/>
              </a:rPr>
              <a:t>Youth Services</a:t>
            </a:r>
            <a:endParaRPr lang="en" dirty="0">
              <a:effectLst/>
            </a:endParaRPr>
          </a:p>
        </p:txBody>
      </p:sp>
      <p:sp>
        <p:nvSpPr>
          <p:cNvPr id="113" name="Shape 113"/>
          <p:cNvSpPr txBox="1">
            <a:spLocks noGrp="1"/>
          </p:cNvSpPr>
          <p:nvPr>
            <p:ph sz="half" idx="1"/>
          </p:nvPr>
        </p:nvSpPr>
        <p:spPr>
          <a:xfrm>
            <a:off x="90974" y="758101"/>
            <a:ext cx="4524489" cy="4336747"/>
          </a:xfrm>
          <a:prstGeom prst="rect">
            <a:avLst/>
          </a:prstGeom>
        </p:spPr>
        <p:txBody>
          <a:bodyPr lIns="91425" tIns="91425" rIns="91425" bIns="91425" anchor="t" anchorCtr="0">
            <a:noAutofit/>
          </a:bodyPr>
          <a:lstStyle/>
          <a:p>
            <a:pPr lvl="0">
              <a:spcBef>
                <a:spcPts val="0"/>
              </a:spcBef>
              <a:buNone/>
            </a:pPr>
            <a:endParaRPr lang="en" sz="3600" dirty="0" smtClean="0"/>
          </a:p>
          <a:p>
            <a:pPr>
              <a:buNone/>
            </a:pPr>
            <a:r>
              <a:rPr lang="en-US" sz="2400" dirty="0" smtClean="0"/>
              <a:t>	</a:t>
            </a:r>
          </a:p>
          <a:p>
            <a:pPr>
              <a:buNone/>
            </a:pPr>
            <a:r>
              <a:rPr lang="en-US" sz="2400" dirty="0"/>
              <a:t>	</a:t>
            </a:r>
            <a:r>
              <a:rPr lang="en-US" sz="2400" dirty="0" smtClean="0"/>
              <a:t>EQUIP </a:t>
            </a:r>
            <a:r>
              <a:rPr lang="en-US" sz="2400" dirty="0"/>
              <a:t>teaches young adults about leadership, disability pride, and empowerment – and educates the community about the importance and value of inclusion</a:t>
            </a:r>
            <a:r>
              <a:rPr lang="en-US" sz="2400" dirty="0" smtClean="0"/>
              <a:t>. Age range is 13-28.</a:t>
            </a:r>
            <a:endParaRPr lang="en" sz="2400" dirty="0"/>
          </a:p>
        </p:txBody>
      </p:sp>
      <p:sp>
        <p:nvSpPr>
          <p:cNvPr id="114" name="Shape 114"/>
          <p:cNvSpPr txBox="1">
            <a:spLocks noGrp="1"/>
          </p:cNvSpPr>
          <p:nvPr>
            <p:ph sz="half" idx="2"/>
          </p:nvPr>
        </p:nvSpPr>
        <p:spPr>
          <a:xfrm>
            <a:off x="4838700" y="2209800"/>
            <a:ext cx="4000500" cy="2743200"/>
          </a:xfrm>
          <a:prstGeom prst="rect">
            <a:avLst/>
          </a:prstGeom>
        </p:spPr>
        <p:txBody>
          <a:bodyPr lIns="91425" tIns="91425" rIns="91425" bIns="91425" anchor="t" anchorCtr="0">
            <a:noAutofit/>
          </a:bodyPr>
          <a:lstStyle/>
          <a:p>
            <a:pPr lvl="0">
              <a:buNone/>
            </a:pPr>
            <a:r>
              <a:rPr lang="en" sz="1800" dirty="0" smtClean="0">
                <a:solidFill>
                  <a:schemeClr val="bg2">
                    <a:lumMod val="75000"/>
                  </a:schemeClr>
                </a:solidFill>
              </a:rPr>
              <a:t>	</a:t>
            </a:r>
            <a:r>
              <a:rPr lang="en" sz="2400" dirty="0" smtClean="0">
                <a:solidFill>
                  <a:schemeClr val="bg2">
                    <a:lumMod val="75000"/>
                  </a:schemeClr>
                </a:solidFill>
              </a:rPr>
              <a:t>A</a:t>
            </a:r>
            <a:r>
              <a:rPr lang="en-US" sz="2400" dirty="0" smtClean="0"/>
              <a:t> </a:t>
            </a:r>
            <a:r>
              <a:rPr lang="en-US" sz="2400" dirty="0"/>
              <a:t>unique 3 day overnight summer leadership experience that empowers and enhances the leadership and self-advocacy skills for young adults with disabilities.</a:t>
            </a:r>
            <a:endParaRPr lang="en" sz="2400" dirty="0">
              <a:solidFill>
                <a:schemeClr val="bg2">
                  <a:lumMod val="75000"/>
                </a:schemeClr>
              </a:solidFill>
            </a:endParaRPr>
          </a:p>
        </p:txBody>
      </p:sp>
      <p:pic>
        <p:nvPicPr>
          <p:cNvPr id="3" name="Picture 2" descr="EQUIP logo in orange." title="EQUIP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9838" y="1317863"/>
            <a:ext cx="1846762" cy="510937"/>
          </a:xfrm>
          <a:prstGeom prst="rect">
            <a:avLst/>
          </a:prstGeom>
        </p:spPr>
      </p:pic>
      <p:sp>
        <p:nvSpPr>
          <p:cNvPr id="5" name="TextBox 4"/>
          <p:cNvSpPr txBox="1"/>
          <p:nvPr/>
        </p:nvSpPr>
        <p:spPr>
          <a:xfrm>
            <a:off x="152400" y="5169180"/>
            <a:ext cx="8686800" cy="1077218"/>
          </a:xfrm>
          <a:prstGeom prst="rect">
            <a:avLst/>
          </a:prstGeom>
          <a:noFill/>
        </p:spPr>
        <p:txBody>
          <a:bodyPr wrap="square" rtlCol="0">
            <a:spAutoFit/>
          </a:bodyPr>
          <a:lstStyle/>
          <a:p>
            <a:r>
              <a:rPr lang="en-US" sz="1600" dirty="0" smtClean="0">
                <a:latin typeface="Montserrat"/>
              </a:rPr>
              <a:t>*Able SC’s Youth Programs are funded by the SC Developmental Disabilities Council, United Ways of Greenville and the Piedmont, SC Department of Education, SC Commission for the Blind, the Statewide Independent Living Council and a subcontract with Family Connection of SC.</a:t>
            </a:r>
            <a:endParaRPr lang="en-US" sz="1600" dirty="0">
              <a:latin typeface="Montserrat"/>
            </a:endParaRPr>
          </a:p>
        </p:txBody>
      </p:sp>
      <p:pic>
        <p:nvPicPr>
          <p:cNvPr id="12" name="Picture 11" title="Able SC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pic>
        <p:nvPicPr>
          <p:cNvPr id="9" name="Picture 8" descr="Green and blue dots for the SC Youth Leadership Forum" title="YLF LOGO"/>
          <p:cNvPicPr>
            <a:picLocks noChangeAspect="1"/>
          </p:cNvPicPr>
          <p:nvPr/>
        </p:nvPicPr>
        <p:blipFill>
          <a:blip r:embed="rId5"/>
          <a:stretch>
            <a:fillRect/>
          </a:stretch>
        </p:blipFill>
        <p:spPr>
          <a:xfrm>
            <a:off x="5629331" y="601914"/>
            <a:ext cx="2295469" cy="1607886"/>
          </a:xfrm>
          <a:prstGeom prst="rect">
            <a:avLst/>
          </a:prstGeom>
        </p:spPr>
      </p:pic>
    </p:spTree>
    <p:extLst>
      <p:ext uri="{BB962C8B-B14F-4D97-AF65-F5344CB8AC3E}">
        <p14:creationId xmlns:p14="http://schemas.microsoft.com/office/powerpoint/2010/main" val="2458516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lIns="91425" tIns="91425" rIns="91425" bIns="91425" anchor="b" anchorCtr="0">
            <a:noAutofit/>
          </a:bodyPr>
          <a:lstStyle/>
          <a:p>
            <a:pPr lvl="0">
              <a:spcBef>
                <a:spcPts val="0"/>
              </a:spcBef>
              <a:buNone/>
            </a:pPr>
            <a:r>
              <a:rPr lang="en" dirty="0" smtClean="0">
                <a:effectLst/>
              </a:rPr>
              <a:t>Youth Services </a:t>
            </a:r>
            <a:r>
              <a:rPr lang="en" dirty="0" smtClean="0">
                <a:effectLst/>
                <a:latin typeface="Calibri Light" panose="020F0302020204030204" pitchFamily="34" charset="0"/>
                <a:cs typeface="Calibri Light" panose="020F0302020204030204" pitchFamily="34" charset="0"/>
              </a:rPr>
              <a:t>—</a:t>
            </a:r>
            <a:r>
              <a:rPr lang="en" dirty="0" smtClean="0">
                <a:effectLst/>
                <a:cs typeface="Calibri Light" panose="020F0302020204030204" pitchFamily="34" charset="0"/>
              </a:rPr>
              <a:t> School Grants</a:t>
            </a:r>
            <a:endParaRPr lang="en" dirty="0">
              <a:effectLst/>
            </a:endParaRPr>
          </a:p>
        </p:txBody>
      </p:sp>
      <p:pic>
        <p:nvPicPr>
          <p:cNvPr id="9" name="Picture 8"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5897678"/>
            <a:ext cx="781489" cy="734833"/>
          </a:xfrm>
          <a:prstGeom prst="rect">
            <a:avLst/>
          </a:prstGeom>
        </p:spPr>
      </p:pic>
      <p:sp>
        <p:nvSpPr>
          <p:cNvPr id="13" name="Content Placeholder 12"/>
          <p:cNvSpPr txBox="1">
            <a:spLocks noGrp="1"/>
          </p:cNvSpPr>
          <p:nvPr>
            <p:ph idx="1"/>
          </p:nvPr>
        </p:nvSpPr>
        <p:spPr>
          <a:xfrm>
            <a:off x="228600" y="1066800"/>
            <a:ext cx="8686800" cy="4813625"/>
          </a:xfrm>
          <a:prstGeom prst="rect">
            <a:avLst/>
          </a:prstGeom>
          <a:noFill/>
        </p:spPr>
        <p:txBody>
          <a:bodyPr wrap="square" rtlCol="0">
            <a:spAutoFit/>
          </a:bodyPr>
          <a:lstStyle/>
          <a:p>
            <a:pPr lvl="0"/>
            <a:r>
              <a:rPr lang="en-US" b="1" dirty="0" smtClean="0"/>
              <a:t>Capable &amp; Ready (careerBOOST™):</a:t>
            </a:r>
            <a:endParaRPr lang="en-US" dirty="0"/>
          </a:p>
          <a:p>
            <a:pPr lvl="1"/>
            <a:r>
              <a:rPr lang="en-US" dirty="0"/>
              <a:t>Pre-Employment Transition Services </a:t>
            </a:r>
            <a:endParaRPr lang="en" dirty="0"/>
          </a:p>
          <a:p>
            <a:pPr lvl="0"/>
            <a:r>
              <a:rPr lang="en-US" b="1" dirty="0" smtClean="0"/>
              <a:t>SC DOE: </a:t>
            </a:r>
          </a:p>
          <a:p>
            <a:pPr lvl="1"/>
            <a:r>
              <a:rPr lang="en-US" dirty="0" smtClean="0"/>
              <a:t>Statewide</a:t>
            </a:r>
          </a:p>
          <a:p>
            <a:r>
              <a:rPr lang="en-US" b="1" dirty="0" smtClean="0"/>
              <a:t>Project Inclusion: </a:t>
            </a:r>
            <a:r>
              <a:rPr lang="en-US" dirty="0" smtClean="0"/>
              <a:t>Cherokee </a:t>
            </a:r>
          </a:p>
          <a:p>
            <a:pPr lvl="0"/>
            <a:r>
              <a:rPr lang="en-US" b="1" dirty="0" smtClean="0"/>
              <a:t>Path to Achieving Self-Sufficiency (PASS):</a:t>
            </a:r>
            <a:endParaRPr lang="en-US" dirty="0" smtClean="0"/>
          </a:p>
          <a:p>
            <a:pPr lvl="1"/>
            <a:r>
              <a:rPr lang="en-US" dirty="0" smtClean="0"/>
              <a:t>Greenville</a:t>
            </a:r>
          </a:p>
          <a:p>
            <a:pPr lvl="0"/>
            <a:r>
              <a:rPr lang="en-US" b="1" dirty="0" smtClean="0"/>
              <a:t>Parent Training &amp; Information (PTI):</a:t>
            </a:r>
            <a:endParaRPr lang="en-US" dirty="0" smtClean="0"/>
          </a:p>
          <a:p>
            <a:pPr lvl="1"/>
            <a:r>
              <a:rPr lang="en-US" dirty="0"/>
              <a:t>S</a:t>
            </a:r>
            <a:r>
              <a:rPr lang="en-US" dirty="0" smtClean="0"/>
              <a:t>upplements one-on-one and group youth services</a:t>
            </a:r>
          </a:p>
          <a:p>
            <a:pPr lvl="0"/>
            <a:endParaRPr lang="en-US" dirty="0"/>
          </a:p>
        </p:txBody>
      </p:sp>
    </p:spTree>
    <p:extLst>
      <p:ext uri="{BB962C8B-B14F-4D97-AF65-F5344CB8AC3E}">
        <p14:creationId xmlns:p14="http://schemas.microsoft.com/office/powerpoint/2010/main" val="3725008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28600" y="0"/>
            <a:ext cx="7696200" cy="792162"/>
          </a:xfrm>
          <a:prstGeom prst="rect">
            <a:avLst/>
          </a:prstGeom>
        </p:spPr>
        <p:txBody>
          <a:bodyPr lIns="91425" tIns="91425" rIns="91425" bIns="91425" anchor="b" anchorCtr="0">
            <a:noAutofit/>
          </a:bodyPr>
          <a:lstStyle/>
          <a:p>
            <a:pPr lvl="0">
              <a:spcBef>
                <a:spcPts val="0"/>
              </a:spcBef>
              <a:buNone/>
            </a:pPr>
            <a:r>
              <a:rPr lang="en" dirty="0" smtClean="0">
                <a:effectLst/>
              </a:rPr>
              <a:t>Health-Related Services</a:t>
            </a:r>
            <a:endParaRPr lang="en" dirty="0">
              <a:effectLst/>
            </a:endParaRPr>
          </a:p>
        </p:txBody>
      </p:sp>
      <p:pic>
        <p:nvPicPr>
          <p:cNvPr id="9" name="Picture 8"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5897678"/>
            <a:ext cx="781489" cy="734833"/>
          </a:xfrm>
          <a:prstGeom prst="rect">
            <a:avLst/>
          </a:prstGeom>
        </p:spPr>
      </p:pic>
      <p:sp>
        <p:nvSpPr>
          <p:cNvPr id="13" name="Content Placeholder 12"/>
          <p:cNvSpPr txBox="1">
            <a:spLocks noGrp="1"/>
          </p:cNvSpPr>
          <p:nvPr>
            <p:ph idx="1"/>
          </p:nvPr>
        </p:nvSpPr>
        <p:spPr>
          <a:xfrm>
            <a:off x="228600" y="838200"/>
            <a:ext cx="8915400" cy="3453253"/>
          </a:xfrm>
          <a:prstGeom prst="rect">
            <a:avLst/>
          </a:prstGeom>
          <a:noFill/>
        </p:spPr>
        <p:txBody>
          <a:bodyPr wrap="square" rtlCol="0">
            <a:spAutoFit/>
          </a:bodyPr>
          <a:lstStyle/>
          <a:p>
            <a:r>
              <a:rPr lang="en-US"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Able South Carolina offers group instruction on healthy lifestyles through our Steps to Your Health classes at different sites in the community</a:t>
            </a:r>
            <a:r>
              <a:rPr lang="en-US" dirty="0" smtClean="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a:t>
            </a:r>
            <a:endParaRPr lang="en-US"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endParaRPr>
          </a:p>
          <a:p>
            <a:r>
              <a:rPr lang="en-US" dirty="0">
                <a:solidFill>
                  <a:schemeClr val="bg2">
                    <a:lumMod val="50000"/>
                  </a:schemeClr>
                </a:solidFill>
                <a:latin typeface="Tahoma" panose="020B0604030504040204" pitchFamily="34" charset="0"/>
                <a:ea typeface="Tahoma" panose="020B0604030504040204" pitchFamily="34" charset="0"/>
                <a:cs typeface="Tahoma" panose="020B0604030504040204" pitchFamily="34" charset="0"/>
              </a:rPr>
              <a:t>We also have certified Healthcare Navigators who can provide individuals with disabilities and their family members with assistance in finding appropriate and affordable medical insurance!</a:t>
            </a:r>
          </a:p>
          <a:p>
            <a:pPr lvl="0"/>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Young woman medical professional serving an older woman." title="Health Related Servic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3886200"/>
            <a:ext cx="3963016" cy="1857663"/>
          </a:xfrm>
          <a:prstGeom prst="rect">
            <a:avLst/>
          </a:prstGeom>
        </p:spPr>
      </p:pic>
    </p:spTree>
    <p:extLst>
      <p:ext uri="{BB962C8B-B14F-4D97-AF65-F5344CB8AC3E}">
        <p14:creationId xmlns:p14="http://schemas.microsoft.com/office/powerpoint/2010/main" val="500143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28600" y="76200"/>
            <a:ext cx="7696200" cy="715962"/>
          </a:xfrm>
          <a:prstGeom prst="rect">
            <a:avLst/>
          </a:prstGeom>
        </p:spPr>
        <p:txBody>
          <a:bodyPr lIns="91425" tIns="91425" rIns="91425" bIns="91425" anchor="b" anchorCtr="0">
            <a:noAutofit/>
          </a:bodyPr>
          <a:lstStyle/>
          <a:p>
            <a:pPr lvl="0">
              <a:spcBef>
                <a:spcPts val="0"/>
              </a:spcBef>
              <a:buNone/>
            </a:pPr>
            <a:r>
              <a:rPr lang="en" dirty="0" smtClean="0"/>
              <a:t>Employment Programs</a:t>
            </a:r>
            <a:endParaRPr lang="en" dirty="0"/>
          </a:p>
        </p:txBody>
      </p:sp>
      <p:sp>
        <p:nvSpPr>
          <p:cNvPr id="2" name="Text Placeholder 1"/>
          <p:cNvSpPr>
            <a:spLocks noGrp="1"/>
          </p:cNvSpPr>
          <p:nvPr>
            <p:ph idx="1"/>
          </p:nvPr>
        </p:nvSpPr>
        <p:spPr>
          <a:xfrm>
            <a:off x="228600" y="838200"/>
            <a:ext cx="8839200" cy="5638800"/>
          </a:xfrm>
        </p:spPr>
        <p:txBody>
          <a:bodyPr/>
          <a:lstStyle/>
          <a:p>
            <a:pPr lvl="0">
              <a:buNone/>
            </a:pPr>
            <a:r>
              <a:rPr lang="en-US" sz="2400" b="1" dirty="0" smtClean="0"/>
              <a:t>Ticket to Work</a:t>
            </a:r>
            <a:endParaRPr lang="en-US" sz="2400" b="1" dirty="0"/>
          </a:p>
          <a:p>
            <a:r>
              <a:rPr lang="en-US" sz="2200" dirty="0" smtClean="0"/>
              <a:t>Able </a:t>
            </a:r>
            <a:r>
              <a:rPr lang="en-US" sz="2200" dirty="0"/>
              <a:t>SC is approved by the U.S Social Security Administration (SSA) to serve Ticket Beneficiaries as an Employment Network (EN) under SSA’s Ticket to Work program</a:t>
            </a:r>
            <a:r>
              <a:rPr lang="en-US" sz="2200" dirty="0" smtClean="0"/>
              <a:t>. We provide individualized employment services to individuals who wish to increase their financial independence and decrease reliance on government benefits.</a:t>
            </a:r>
          </a:p>
          <a:p>
            <a:pPr marL="0" indent="0" algn="just">
              <a:buNone/>
            </a:pPr>
            <a:r>
              <a:rPr lang="en-US" sz="2400" b="1" dirty="0" smtClean="0"/>
              <a:t>Work Incentives Planning and Assistance (WIPA)</a:t>
            </a:r>
          </a:p>
          <a:p>
            <a:r>
              <a:rPr lang="en-US" sz="2200" dirty="0" smtClean="0"/>
              <a:t>Individuals ages 14 to full retirement age who receive or are entitled to SSA benefits and are working or seeking </a:t>
            </a:r>
            <a:r>
              <a:rPr lang="en-US" sz="2200" dirty="0"/>
              <a:t>employment can receive one-on-one counseling about how working will impact their benefits. They will learn about work incentives, discover how to report income, and get connected to beneficial resources in the community. We subcontract with our Center organization, Walton Options for Independent Living. </a:t>
            </a:r>
            <a:endParaRPr lang="en" sz="2200" dirty="0">
              <a:solidFill>
                <a:schemeClr val="bg2">
                  <a:lumMod val="75000"/>
                </a:schemeClr>
              </a:solidFill>
            </a:endParaRPr>
          </a:p>
          <a:p>
            <a:endParaRPr lang="en-US" sz="2200" dirty="0"/>
          </a:p>
        </p:txBody>
      </p:sp>
      <p:pic>
        <p:nvPicPr>
          <p:cNvPr id="9" name="Picture 8"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pic>
        <p:nvPicPr>
          <p:cNvPr id="10" name="Picture 9" descr="IL-NET logo&#10;IL-NET in blue block letters with CIL-NET and SILC-NET underneath in red lettering&#10;IL-NET, a project of ILRU - Independent Living Research Utiliza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6313932"/>
            <a:ext cx="2529016" cy="467868"/>
          </a:xfrm>
          <a:prstGeom prst="rect">
            <a:avLst/>
          </a:prstGeom>
        </p:spPr>
      </p:pic>
    </p:spTree>
    <p:extLst>
      <p:ext uri="{BB962C8B-B14F-4D97-AF65-F5344CB8AC3E}">
        <p14:creationId xmlns:p14="http://schemas.microsoft.com/office/powerpoint/2010/main" val="927682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52400" y="174712"/>
            <a:ext cx="8229600" cy="626162"/>
          </a:xfrm>
          <a:prstGeom prst="rect">
            <a:avLst/>
          </a:prstGeom>
        </p:spPr>
        <p:txBody>
          <a:bodyPr lIns="91425" tIns="91425" rIns="91425" bIns="91425" anchor="b" anchorCtr="0">
            <a:noAutofit/>
          </a:bodyPr>
          <a:lstStyle/>
          <a:p>
            <a:pPr lvl="0">
              <a:spcBef>
                <a:spcPts val="0"/>
              </a:spcBef>
              <a:buNone/>
            </a:pPr>
            <a:r>
              <a:rPr lang="en" dirty="0" smtClean="0">
                <a:effectLst/>
              </a:rPr>
              <a:t>Employment Programs</a:t>
            </a:r>
            <a:r>
              <a:rPr lang="en" sz="2800" dirty="0" smtClean="0">
                <a:effectLst/>
              </a:rPr>
              <a:t>, cont’d.</a:t>
            </a:r>
            <a:endParaRPr lang="en" dirty="0">
              <a:effectLst/>
            </a:endParaRPr>
          </a:p>
        </p:txBody>
      </p:sp>
      <p:sp>
        <p:nvSpPr>
          <p:cNvPr id="5" name="Text Placeholder 4"/>
          <p:cNvSpPr>
            <a:spLocks noGrp="1"/>
          </p:cNvSpPr>
          <p:nvPr>
            <p:ph type="body" idx="1"/>
          </p:nvPr>
        </p:nvSpPr>
        <p:spPr/>
        <p:txBody>
          <a:bodyPr/>
          <a:lstStyle/>
          <a:p>
            <a:r>
              <a:rPr lang="en-US" sz="2000" dirty="0" smtClean="0"/>
              <a:t>South Carolina Disability Employment Coalition</a:t>
            </a:r>
            <a:endParaRPr lang="en-US" sz="2000" dirty="0"/>
          </a:p>
        </p:txBody>
      </p:sp>
      <p:sp>
        <p:nvSpPr>
          <p:cNvPr id="4" name="Content Placeholder 3"/>
          <p:cNvSpPr>
            <a:spLocks noGrp="1"/>
          </p:cNvSpPr>
          <p:nvPr>
            <p:ph sz="half" idx="2"/>
          </p:nvPr>
        </p:nvSpPr>
        <p:spPr>
          <a:xfrm>
            <a:off x="152400" y="2221532"/>
            <a:ext cx="4340225" cy="3951288"/>
          </a:xfrm>
        </p:spPr>
        <p:txBody>
          <a:bodyPr/>
          <a:lstStyle/>
          <a:p>
            <a:r>
              <a:rPr lang="en-US" sz="2000" dirty="0"/>
              <a:t>The </a:t>
            </a:r>
            <a:r>
              <a:rPr lang="en-US" sz="2000" dirty="0" smtClean="0"/>
              <a:t>Coalition addresses employment </a:t>
            </a:r>
            <a:r>
              <a:rPr lang="en-US" sz="2000" dirty="0"/>
              <a:t>barriers for individuals with disabilities in South Carolina through collaboration on resource development and community education. Able SC serves as the host and facilitator for the Coalition, which consists of around 30 employers, state, and private organizations</a:t>
            </a:r>
            <a:r>
              <a:rPr lang="en-US" sz="2000" dirty="0" smtClean="0"/>
              <a:t>.</a:t>
            </a:r>
          </a:p>
          <a:p>
            <a:pPr marL="0" indent="0">
              <a:buNone/>
            </a:pPr>
            <a:endParaRPr lang="en-US" sz="2000" dirty="0" smtClean="0"/>
          </a:p>
          <a:p>
            <a:pPr marL="0" indent="0">
              <a:buNone/>
            </a:pPr>
            <a:endParaRPr lang="en-US" sz="2000" dirty="0" smtClean="0"/>
          </a:p>
        </p:txBody>
      </p:sp>
      <p:sp>
        <p:nvSpPr>
          <p:cNvPr id="7" name="Text Placeholder 6"/>
          <p:cNvSpPr>
            <a:spLocks noGrp="1"/>
          </p:cNvSpPr>
          <p:nvPr>
            <p:ph type="body" sz="quarter" idx="3"/>
          </p:nvPr>
        </p:nvSpPr>
        <p:spPr>
          <a:xfrm>
            <a:off x="4645025" y="1535113"/>
            <a:ext cx="4498975" cy="639762"/>
          </a:xfrm>
        </p:spPr>
        <p:txBody>
          <a:bodyPr/>
          <a:lstStyle/>
          <a:p>
            <a:r>
              <a:rPr lang="en-US" sz="2000" dirty="0" smtClean="0"/>
              <a:t>South Carolina Employment First Initiative</a:t>
            </a:r>
            <a:endParaRPr lang="en-US" sz="2000" dirty="0"/>
          </a:p>
        </p:txBody>
      </p:sp>
      <p:sp>
        <p:nvSpPr>
          <p:cNvPr id="8" name="Content Placeholder 7"/>
          <p:cNvSpPr>
            <a:spLocks noGrp="1"/>
          </p:cNvSpPr>
          <p:nvPr>
            <p:ph sz="quarter" idx="4"/>
          </p:nvPr>
        </p:nvSpPr>
        <p:spPr>
          <a:xfrm>
            <a:off x="4343401" y="2174875"/>
            <a:ext cx="4648200" cy="3463925"/>
          </a:xfrm>
        </p:spPr>
        <p:txBody>
          <a:bodyPr/>
          <a:lstStyle/>
          <a:p>
            <a:r>
              <a:rPr lang="en-US" sz="2000" dirty="0">
                <a:latin typeface="Montserrat"/>
                <a:sym typeface="Montserrat"/>
              </a:rPr>
              <a:t>An effort by state agencies and employment service providers to implement systemic change in order to promote competitive, integrated employment as the preferred option for young adults with disabilities. The Initiative’s efforts include the #HireMeSC social media campaign and a pilot program in schools to improve student access to employment opportunities.</a:t>
            </a:r>
            <a:endParaRPr lang="en" sz="2000" dirty="0">
              <a:latin typeface="Montserrat"/>
              <a:sym typeface="Montserrat"/>
            </a:endParaRPr>
          </a:p>
          <a:p>
            <a:pPr marL="0" indent="0">
              <a:buNone/>
            </a:pPr>
            <a:r>
              <a:rPr lang="en-US" sz="2000" i="1" dirty="0" smtClean="0">
                <a:solidFill>
                  <a:schemeClr val="tx1">
                    <a:lumMod val="75000"/>
                    <a:lumOff val="25000"/>
                  </a:schemeClr>
                </a:solidFill>
                <a:latin typeface="Montserrat"/>
              </a:rPr>
              <a:t>*</a:t>
            </a:r>
            <a:r>
              <a:rPr lang="en-US" sz="1600" i="1" dirty="0">
                <a:latin typeface="Montserrat"/>
              </a:rPr>
              <a:t>These efforts are funded by the SC DD Council and the US Department of Health and Human Services' Administration for Community </a:t>
            </a:r>
            <a:r>
              <a:rPr lang="en-US" sz="1600" i="1" dirty="0" smtClean="0">
                <a:latin typeface="Montserrat"/>
              </a:rPr>
              <a:t>Living</a:t>
            </a:r>
            <a:endParaRPr lang="en-US" sz="2000" dirty="0"/>
          </a:p>
        </p:txBody>
      </p:sp>
      <p:pic>
        <p:nvPicPr>
          <p:cNvPr id="9" name="Picture 8"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1488" y="171081"/>
            <a:ext cx="781489" cy="734833"/>
          </a:xfrm>
          <a:prstGeom prst="rect">
            <a:avLst/>
          </a:prstGeom>
        </p:spPr>
      </p:pic>
      <p:pic>
        <p:nvPicPr>
          <p:cNvPr id="11" name="Picture 10" descr="Logo - &quot;South Carolina&quot; written in blue letters with &quot;disability employment coalition&quot; in green." title="South Carolina Employment Coalit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866" y="754769"/>
            <a:ext cx="3375844" cy="732524"/>
          </a:xfrm>
          <a:prstGeom prst="rect">
            <a:avLst/>
          </a:prstGeom>
        </p:spPr>
      </p:pic>
      <p:pic>
        <p:nvPicPr>
          <p:cNvPr id="12" name="Picture 11" descr="SC Employment First Initiative logo. A blue brief case with green outline. " title="SC Employment First Initiative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90332" y="259769"/>
            <a:ext cx="1808360" cy="1292290"/>
          </a:xfrm>
          <a:prstGeom prst="rect">
            <a:avLst/>
          </a:prstGeom>
        </p:spPr>
      </p:pic>
    </p:spTree>
    <p:extLst>
      <p:ext uri="{BB962C8B-B14F-4D97-AF65-F5344CB8AC3E}">
        <p14:creationId xmlns:p14="http://schemas.microsoft.com/office/powerpoint/2010/main" val="21520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title="blue rectangle border on slide"/>
          <p:cNvSpPr/>
          <p:nvPr/>
        </p:nvSpPr>
        <p:spPr>
          <a:xfrm>
            <a:off x="5590896" y="0"/>
            <a:ext cx="261257" cy="6858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title="Yellow square background"/>
          <p:cNvSpPr/>
          <p:nvPr/>
        </p:nvSpPr>
        <p:spPr>
          <a:xfrm>
            <a:off x="0" y="0"/>
            <a:ext cx="5704114" cy="6858000"/>
          </a:xfrm>
          <a:prstGeom prst="rect">
            <a:avLst/>
          </a:prstGeom>
          <a:solidFill>
            <a:srgbClr val="FFFF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 y="3733800"/>
            <a:ext cx="5852153" cy="730476"/>
          </a:xfrm>
        </p:spPr>
        <p:txBody>
          <a:bodyPr/>
          <a:lstStyle/>
          <a:p>
            <a:pPr algn="l"/>
            <a:r>
              <a:rPr lang="en-US" sz="3200" dirty="0" smtClean="0">
                <a:solidFill>
                  <a:schemeClr val="tx1"/>
                </a:solidFill>
              </a:rPr>
              <a:t>Accessibility Assessments  </a:t>
            </a:r>
            <a:endParaRPr lang="en-US" sz="3200" dirty="0">
              <a:solidFill>
                <a:schemeClr val="tx1"/>
              </a:solidFill>
            </a:endParaRPr>
          </a:p>
        </p:txBody>
      </p:sp>
      <p:sp>
        <p:nvSpPr>
          <p:cNvPr id="8" name="TextBox 7"/>
          <p:cNvSpPr txBox="1"/>
          <p:nvPr/>
        </p:nvSpPr>
        <p:spPr>
          <a:xfrm>
            <a:off x="152400" y="4419600"/>
            <a:ext cx="5551714" cy="2308324"/>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Consultation, site review, and recommendations for removing physical barriers from public and private building in order to meet Americans with Disabilities Act (ADA) structural guidelines.</a:t>
            </a:r>
          </a:p>
        </p:txBody>
      </p:sp>
      <p:pic>
        <p:nvPicPr>
          <p:cNvPr id="4" name="Picture 3" descr="Able South Carolina's Robbie Kopp holds a tape measure in a rest room while performing an accessibility assessment." title="Accessibility Assessmen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061"/>
            <a:ext cx="5704114" cy="3802743"/>
          </a:xfrm>
          <a:prstGeom prst="rect">
            <a:avLst/>
          </a:prstGeom>
        </p:spPr>
      </p:pic>
      <p:sp>
        <p:nvSpPr>
          <p:cNvPr id="9" name="TextBox 8"/>
          <p:cNvSpPr txBox="1"/>
          <p:nvPr/>
        </p:nvSpPr>
        <p:spPr>
          <a:xfrm>
            <a:off x="6063010" y="1066800"/>
            <a:ext cx="2920591" cy="3108543"/>
          </a:xfrm>
          <a:prstGeom prst="rect">
            <a:avLst/>
          </a:prstGeom>
          <a:noFill/>
        </p:spPr>
        <p:txBody>
          <a:bodyPr wrap="square" rtlCol="0">
            <a:spAutoFit/>
          </a:bodyPr>
          <a:lstStyle/>
          <a:p>
            <a:r>
              <a:rPr lang="en-US" sz="2800" b="1" dirty="0" smtClean="0">
                <a:latin typeface="Montserrat"/>
              </a:rPr>
              <a:t>A few of our clients</a:t>
            </a:r>
          </a:p>
          <a:p>
            <a:r>
              <a:rPr lang="en-US" sz="2000" dirty="0" smtClean="0">
                <a:latin typeface="Montserrat"/>
              </a:rPr>
              <a:t>City of Greenville</a:t>
            </a:r>
          </a:p>
          <a:p>
            <a:r>
              <a:rPr lang="en-US" sz="2000" dirty="0" smtClean="0">
                <a:latin typeface="Montserrat"/>
              </a:rPr>
              <a:t>City of Greer</a:t>
            </a:r>
          </a:p>
          <a:p>
            <a:r>
              <a:rPr lang="en-US" sz="2000" dirty="0" smtClean="0">
                <a:latin typeface="Montserrat"/>
              </a:rPr>
              <a:t>City of Columbia/Parks </a:t>
            </a:r>
          </a:p>
          <a:p>
            <a:r>
              <a:rPr lang="en-US" sz="2000" dirty="0" smtClean="0">
                <a:latin typeface="Montserrat"/>
              </a:rPr>
              <a:t>SC DHHS</a:t>
            </a:r>
          </a:p>
          <a:p>
            <a:r>
              <a:rPr lang="en-US" sz="2000" dirty="0" smtClean="0">
                <a:latin typeface="Montserrat"/>
              </a:rPr>
              <a:t>SC DHEC</a:t>
            </a:r>
          </a:p>
          <a:p>
            <a:r>
              <a:rPr lang="en-US" sz="2000" dirty="0" smtClean="0">
                <a:latin typeface="Montserrat"/>
              </a:rPr>
              <a:t>SC DSS</a:t>
            </a:r>
          </a:p>
          <a:p>
            <a:r>
              <a:rPr lang="en-US" sz="2000" dirty="0" smtClean="0">
                <a:latin typeface="Montserrat"/>
              </a:rPr>
              <a:t>Richland County Parks</a:t>
            </a:r>
            <a:endParaRPr lang="en-US" sz="2000" dirty="0">
              <a:latin typeface="Montserrat"/>
            </a:endParaRPr>
          </a:p>
        </p:txBody>
      </p:sp>
      <p:pic>
        <p:nvPicPr>
          <p:cNvPr id="10" name="Picture 9" title="Able SC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pic>
        <p:nvPicPr>
          <p:cNvPr id="3" name="Picture 2" descr="Able SC logo with &quot;Access&quot; below on a blue arrow. " title="Able Access Logo"/>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84549" y="4692978"/>
            <a:ext cx="2277515" cy="1269417"/>
          </a:xfrm>
          <a:prstGeom prst="rect">
            <a:avLst/>
          </a:prstGeom>
        </p:spPr>
      </p:pic>
      <p:sp>
        <p:nvSpPr>
          <p:cNvPr id="12" name="Slide Number Placeholder 3"/>
          <p:cNvSpPr txBox="1">
            <a:spLocks/>
          </p:cNvSpPr>
          <p:nvPr/>
        </p:nvSpPr>
        <p:spPr>
          <a:xfrm>
            <a:off x="6553200" y="6477000"/>
            <a:ext cx="2362200"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t>38</a:t>
            </a:r>
            <a:endParaRPr lang="en-US" sz="1000" dirty="0"/>
          </a:p>
        </p:txBody>
      </p:sp>
    </p:spTree>
    <p:extLst>
      <p:ext uri="{BB962C8B-B14F-4D97-AF65-F5344CB8AC3E}">
        <p14:creationId xmlns:p14="http://schemas.microsoft.com/office/powerpoint/2010/main" val="725669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2" name="Rectangle 1" title="Re"/>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2" name="Shape 132" descr="Indiviual stands on the edge of a mountain as he looks at the sky. The sun is setting and has red hues mixed with orange above the mountain tops." title="Mountain Sky"/>
          <p:cNvPicPr preferRelativeResize="0"/>
          <p:nvPr/>
        </p:nvPicPr>
        <p:blipFill>
          <a:blip r:embed="rId3">
            <a:lum bright="-11000"/>
            <a:extLst>
              <a:ext uri="{28A0092B-C50C-407E-A947-70E740481C1C}">
                <a14:useLocalDpi xmlns:a14="http://schemas.microsoft.com/office/drawing/2010/main" val="0"/>
              </a:ext>
            </a:extLst>
          </a:blip>
          <a:stretch>
            <a:fillRect/>
          </a:stretch>
        </p:blipFill>
        <p:spPr>
          <a:xfrm>
            <a:off x="-573338" y="0"/>
            <a:ext cx="10290675" cy="6858000"/>
          </a:xfrm>
          <a:prstGeom prst="rect">
            <a:avLst/>
          </a:prstGeom>
          <a:noFill/>
          <a:ln>
            <a:noFill/>
          </a:ln>
        </p:spPr>
      </p:pic>
      <p:sp>
        <p:nvSpPr>
          <p:cNvPr id="133" name="Shape 133" title="Text box"/>
          <p:cNvSpPr txBox="1">
            <a:spLocks noGrp="1"/>
          </p:cNvSpPr>
          <p:nvPr>
            <p:ph type="title"/>
          </p:nvPr>
        </p:nvSpPr>
        <p:spPr>
          <a:xfrm>
            <a:off x="2671800" y="1621090"/>
            <a:ext cx="3800400" cy="2610899"/>
          </a:xfrm>
          <a:prstGeom prst="rect">
            <a:avLst/>
          </a:prstGeom>
        </p:spPr>
        <p:txBody>
          <a:bodyPr lIns="91425" tIns="91425" rIns="91425" bIns="91425" anchor="ctr" anchorCtr="0">
            <a:noAutofit/>
          </a:bodyPr>
          <a:lstStyle/>
          <a:p>
            <a:pPr lvl="0" algn="ctr" rtl="0">
              <a:spcBef>
                <a:spcPts val="0"/>
              </a:spcBef>
              <a:buNone/>
            </a:pPr>
            <a:r>
              <a:rPr lang="en" sz="4800" dirty="0" smtClean="0">
                <a:solidFill>
                  <a:srgbClr val="FFFFFF"/>
                </a:solidFill>
              </a:rPr>
              <a:t>1/5</a:t>
            </a:r>
            <a:r>
              <a:rPr lang="en" dirty="0" smtClean="0">
                <a:solidFill>
                  <a:srgbClr val="FFFFFF"/>
                </a:solidFill>
              </a:rPr>
              <a:t> </a:t>
            </a:r>
            <a:br>
              <a:rPr lang="en" dirty="0" smtClean="0">
                <a:solidFill>
                  <a:srgbClr val="FFFFFF"/>
                </a:solidFill>
              </a:rPr>
            </a:br>
            <a:r>
              <a:rPr lang="en" dirty="0" smtClean="0">
                <a:solidFill>
                  <a:srgbClr val="FFFFFF"/>
                </a:solidFill>
              </a:rPr>
              <a:t>South Carolinians has a disability</a:t>
            </a:r>
            <a:endParaRPr lang="en" sz="2400" b="0" dirty="0">
              <a:solidFill>
                <a:srgbClr val="FFFFFF"/>
              </a:solidFill>
            </a:endParaRPr>
          </a:p>
        </p:txBody>
      </p:sp>
      <p:grpSp>
        <p:nvGrpSpPr>
          <p:cNvPr id="134" name="Shape 134" descr="1/5 South Carolinians has a disability." title="Text box"/>
          <p:cNvGrpSpPr/>
          <p:nvPr/>
        </p:nvGrpSpPr>
        <p:grpSpPr>
          <a:xfrm>
            <a:off x="2671800" y="1254345"/>
            <a:ext cx="3505083" cy="3504871"/>
            <a:chOff x="3782699" y="1538287"/>
            <a:chExt cx="1578600" cy="1578600"/>
          </a:xfrm>
          <a:solidFill>
            <a:schemeClr val="bg1">
              <a:alpha val="78000"/>
            </a:schemeClr>
          </a:solidFill>
        </p:grpSpPr>
        <p:sp>
          <p:nvSpPr>
            <p:cNvPr id="135" name="Shape 135" title="white border around title"/>
            <p:cNvSpPr/>
            <p:nvPr/>
          </p:nvSpPr>
          <p:spPr>
            <a:xfrm>
              <a:off x="3782700" y="27574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136" name="Shape 136" title="White border around title"/>
            <p:cNvSpPr/>
            <p:nvPr/>
          </p:nvSpPr>
          <p:spPr>
            <a:xfrm rot="-5400000">
              <a:off x="5001900" y="27574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137" name="Shape 137" title="White border around title"/>
            <p:cNvSpPr/>
            <p:nvPr/>
          </p:nvSpPr>
          <p:spPr>
            <a:xfrm rot="5400000">
              <a:off x="3782699" y="15382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138" name="Shape 138" title="white border around title"/>
            <p:cNvSpPr/>
            <p:nvPr/>
          </p:nvSpPr>
          <p:spPr>
            <a:xfrm rot="10800000">
              <a:off x="5001899" y="15382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grpSp>
      <p:sp>
        <p:nvSpPr>
          <p:cNvPr id="10" name="Slide Number Placeholder 3"/>
          <p:cNvSpPr txBox="1">
            <a:spLocks/>
          </p:cNvSpPr>
          <p:nvPr/>
        </p:nvSpPr>
        <p:spPr>
          <a:xfrm>
            <a:off x="6553200" y="6477000"/>
            <a:ext cx="2362200" cy="24447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1000" dirty="0" smtClean="0">
                <a:solidFill>
                  <a:schemeClr val="bg1"/>
                </a:solidFill>
              </a:rPr>
              <a:t>39</a:t>
            </a:r>
            <a:endParaRPr lang="en-US" sz="1000" dirty="0">
              <a:solidFill>
                <a:schemeClr val="bg1"/>
              </a:solidFill>
            </a:endParaRPr>
          </a:p>
        </p:txBody>
      </p:sp>
    </p:spTree>
    <p:extLst>
      <p:ext uri="{BB962C8B-B14F-4D97-AF65-F5344CB8AC3E}">
        <p14:creationId xmlns:p14="http://schemas.microsoft.com/office/powerpoint/2010/main" val="263440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6" name="Rectangle 5" title="Yellow and blue rectangle border on slide"/>
          <p:cNvSpPr/>
          <p:nvPr/>
        </p:nvSpPr>
        <p:spPr>
          <a:xfrm>
            <a:off x="2656114" y="0"/>
            <a:ext cx="261257" cy="6858000"/>
          </a:xfrm>
          <a:prstGeom prst="rect">
            <a:avLst/>
          </a:prstGeom>
          <a:solidFill>
            <a:srgbClr val="FFFF5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title="Blue rectangle on slide in front of quotation marks"/>
          <p:cNvSpPr/>
          <p:nvPr/>
        </p:nvSpPr>
        <p:spPr>
          <a:xfrm>
            <a:off x="0" y="0"/>
            <a:ext cx="2760617" cy="685800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hidden="1"/>
          <p:cNvSpPr>
            <a:spLocks noGrp="1"/>
          </p:cNvSpPr>
          <p:nvPr>
            <p:ph type="title"/>
          </p:nvPr>
        </p:nvSpPr>
        <p:spPr/>
        <p:txBody>
          <a:bodyPr/>
          <a:lstStyle/>
          <a:p>
            <a:r>
              <a:rPr lang="en-US" dirty="0" smtClean="0"/>
              <a:t>The Father of Independent Living</a:t>
            </a:r>
            <a:endParaRPr lang="en-US" dirty="0"/>
          </a:p>
        </p:txBody>
      </p:sp>
      <p:sp>
        <p:nvSpPr>
          <p:cNvPr id="82" name="Shape 82"/>
          <p:cNvSpPr txBox="1">
            <a:spLocks noGrp="1"/>
          </p:cNvSpPr>
          <p:nvPr>
            <p:ph type="body" idx="1"/>
          </p:nvPr>
        </p:nvSpPr>
        <p:spPr>
          <a:xfrm>
            <a:off x="3560431" y="1899152"/>
            <a:ext cx="4368798" cy="4842115"/>
          </a:xfrm>
          <a:prstGeom prst="rect">
            <a:avLst/>
          </a:prstGeom>
        </p:spPr>
        <p:txBody>
          <a:bodyPr lIns="91425" tIns="91425" rIns="91425" bIns="91425" anchor="t" anchorCtr="0">
            <a:noAutofit/>
          </a:bodyPr>
          <a:lstStyle/>
          <a:p>
            <a:pPr lvl="0">
              <a:buNone/>
            </a:pPr>
            <a:r>
              <a:rPr lang="en" sz="2400" i="1" dirty="0" smtClean="0"/>
              <a:t>As we get older, we realize that disability is just a part of life. Anyone can join our group at any point in life. In this way the disabilities rights movement doesn’t discriminate.</a:t>
            </a:r>
            <a:endParaRPr lang="en" sz="2400" i="1" dirty="0"/>
          </a:p>
          <a:p>
            <a:pPr lvl="0">
              <a:spcBef>
                <a:spcPts val="0"/>
              </a:spcBef>
              <a:buNone/>
            </a:pPr>
            <a:endParaRPr lang="en" i="1" dirty="0"/>
          </a:p>
          <a:p>
            <a:pPr lvl="0">
              <a:spcBef>
                <a:spcPts val="0"/>
              </a:spcBef>
              <a:buNone/>
            </a:pPr>
            <a:r>
              <a:rPr lang="en" sz="2400" dirty="0" smtClean="0"/>
              <a:t>-Ed Roberts</a:t>
            </a:r>
          </a:p>
          <a:p>
            <a:pPr lvl="0">
              <a:spcBef>
                <a:spcPts val="0"/>
              </a:spcBef>
              <a:buNone/>
            </a:pPr>
            <a:endParaRPr lang="en" sz="2000" dirty="0" smtClean="0"/>
          </a:p>
          <a:p>
            <a:pPr lvl="0">
              <a:spcBef>
                <a:spcPts val="0"/>
              </a:spcBef>
              <a:buNone/>
            </a:pPr>
            <a:r>
              <a:rPr lang="en" sz="1600" dirty="0" smtClean="0"/>
              <a:t>Father of Independent Living Movement</a:t>
            </a:r>
            <a:endParaRPr lang="en" sz="1600" dirty="0"/>
          </a:p>
        </p:txBody>
      </p:sp>
      <p:sp>
        <p:nvSpPr>
          <p:cNvPr id="3" name="Rectangle 2" title="Blue square around the quotation marks "/>
          <p:cNvSpPr/>
          <p:nvPr/>
        </p:nvSpPr>
        <p:spPr>
          <a:xfrm>
            <a:off x="518983" y="2672179"/>
            <a:ext cx="1664043" cy="1513643"/>
          </a:xfrm>
          <a:prstGeom prst="rect">
            <a:avLst/>
          </a:prstGeom>
          <a:noFill/>
          <a:ln w="7620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0955" y="2587570"/>
            <a:ext cx="1518706" cy="2215991"/>
          </a:xfrm>
          <a:prstGeom prst="rect">
            <a:avLst/>
          </a:prstGeom>
          <a:noFill/>
        </p:spPr>
        <p:txBody>
          <a:bodyPr wrap="square" rtlCol="0">
            <a:spAutoFit/>
          </a:bodyPr>
          <a:lstStyle/>
          <a:p>
            <a:pPr algn="ctr"/>
            <a:r>
              <a:rPr lang="en-US" sz="13800" dirty="0" smtClean="0">
                <a:solidFill>
                  <a:schemeClr val="tx2">
                    <a:lumMod val="25000"/>
                  </a:schemeClr>
                </a:solidFill>
                <a:latin typeface="Franklin Gothic Heavy" panose="020B0903020102020204" pitchFamily="34" charset="0"/>
              </a:rPr>
              <a:t>“</a:t>
            </a:r>
            <a:endParaRPr lang="en-US" sz="23900" dirty="0">
              <a:solidFill>
                <a:schemeClr val="tx2">
                  <a:lumMod val="25000"/>
                </a:schemeClr>
              </a:solidFill>
              <a:latin typeface="Franklin Gothic Heavy" panose="020B0903020102020204" pitchFamily="34" charset="0"/>
            </a:endParaRPr>
          </a:p>
        </p:txBody>
      </p:sp>
      <p:pic>
        <p:nvPicPr>
          <p:cNvPr id="7" name="Picture 6" title="Able SC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sp>
        <p:nvSpPr>
          <p:cNvPr id="5" name="TextBox 4" hidden="1"/>
          <p:cNvSpPr txBox="1"/>
          <p:nvPr/>
        </p:nvSpPr>
        <p:spPr>
          <a:xfrm>
            <a:off x="3322622" y="407406"/>
            <a:ext cx="3711921" cy="523220"/>
          </a:xfrm>
          <a:prstGeom prst="rect">
            <a:avLst/>
          </a:prstGeom>
          <a:noFill/>
        </p:spPr>
        <p:txBody>
          <a:bodyPr wrap="square" rtlCol="0">
            <a:spAutoFit/>
          </a:bodyPr>
          <a:lstStyle/>
          <a:p>
            <a:r>
              <a:rPr lang="en-US" dirty="0" smtClean="0"/>
              <a:t>The Father of the Independent Living Movement</a:t>
            </a:r>
            <a:endParaRPr lang="en-US" dirty="0"/>
          </a:p>
        </p:txBody>
      </p:sp>
    </p:spTree>
    <p:extLst>
      <p:ext uri="{BB962C8B-B14F-4D97-AF65-F5344CB8AC3E}">
        <p14:creationId xmlns:p14="http://schemas.microsoft.com/office/powerpoint/2010/main" val="2663105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 name="Rectangle 2" title="Yellow box for star"/>
          <p:cNvSpPr/>
          <p:nvPr/>
        </p:nvSpPr>
        <p:spPr>
          <a:xfrm>
            <a:off x="152400" y="-76200"/>
            <a:ext cx="9144000" cy="6858000"/>
          </a:xfrm>
          <a:prstGeom prst="rect">
            <a:avLst/>
          </a:prstGeom>
          <a:solidFill>
            <a:srgbClr val="FFFF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Shape 315" descr="Able South Carolina's homepage pulled up on a desktop. " title="Desktop"/>
          <p:cNvSpPr/>
          <p:nvPr/>
        </p:nvSpPr>
        <p:spPr>
          <a:xfrm>
            <a:off x="4402769" y="1070915"/>
            <a:ext cx="3958534" cy="3081763"/>
          </a:xfrm>
          <a:custGeom>
            <a:avLst/>
            <a:gdLst/>
            <a:ahLst/>
            <a:cxnLst/>
            <a:rect l="0" t="0" r="0" b="0"/>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rgbClr val="454F5B"/>
          </a:solidFill>
          <a:ln w="28575" cap="flat" cmpd="sng">
            <a:solidFill>
              <a:srgbClr val="73849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Title 9" hidden="1"/>
          <p:cNvSpPr>
            <a:spLocks noGrp="1"/>
          </p:cNvSpPr>
          <p:nvPr>
            <p:ph type="title"/>
          </p:nvPr>
        </p:nvSpPr>
        <p:spPr>
          <a:xfrm>
            <a:off x="2545123" y="853406"/>
            <a:ext cx="7761599" cy="657900"/>
          </a:xfrm>
        </p:spPr>
        <p:txBody>
          <a:bodyPr/>
          <a:lstStyle/>
          <a:p>
            <a:r>
              <a:rPr lang="en-US" dirty="0" smtClean="0"/>
              <a:t>Find Us Online</a:t>
            </a:r>
            <a:endParaRPr lang="en-US" dirty="0"/>
          </a:p>
        </p:txBody>
      </p:sp>
      <p:sp>
        <p:nvSpPr>
          <p:cNvPr id="317" name="Shape 317"/>
          <p:cNvSpPr txBox="1">
            <a:spLocks noGrp="1"/>
          </p:cNvSpPr>
          <p:nvPr>
            <p:ph type="body" idx="4294967295"/>
          </p:nvPr>
        </p:nvSpPr>
        <p:spPr>
          <a:xfrm>
            <a:off x="3511568" y="4429207"/>
            <a:ext cx="2905125" cy="704850"/>
          </a:xfrm>
          <a:prstGeom prst="rect">
            <a:avLst/>
          </a:prstGeom>
        </p:spPr>
        <p:txBody>
          <a:bodyPr lIns="91425" tIns="91425" rIns="91425" bIns="91425" anchor="b" anchorCtr="0">
            <a:noAutofit/>
          </a:bodyPr>
          <a:lstStyle/>
          <a:p>
            <a:pPr lvl="0" rtl="0">
              <a:spcBef>
                <a:spcPts val="0"/>
              </a:spcBef>
              <a:buNone/>
            </a:pPr>
            <a:r>
              <a:rPr lang="en" b="1" dirty="0" smtClean="0"/>
              <a:t>Find us online at…</a:t>
            </a:r>
            <a:endParaRPr lang="en" b="1" dirty="0"/>
          </a:p>
        </p:txBody>
      </p:sp>
      <p:grpSp>
        <p:nvGrpSpPr>
          <p:cNvPr id="318" name="Shape 318" descr="Yellow Box for star graphic" title="Box"/>
          <p:cNvGrpSpPr/>
          <p:nvPr/>
        </p:nvGrpSpPr>
        <p:grpSpPr>
          <a:xfrm>
            <a:off x="7825735" y="5391198"/>
            <a:ext cx="807769" cy="807769"/>
            <a:chOff x="3782699" y="1538287"/>
            <a:chExt cx="1578600" cy="1578600"/>
          </a:xfrm>
          <a:solidFill>
            <a:srgbClr val="00B0F0"/>
          </a:solidFill>
        </p:grpSpPr>
        <p:sp>
          <p:nvSpPr>
            <p:cNvPr id="319" name="Shape 319" title="Blue border around star"/>
            <p:cNvSpPr/>
            <p:nvPr/>
          </p:nvSpPr>
          <p:spPr>
            <a:xfrm>
              <a:off x="3782700" y="27574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320" name="Shape 320" title="Blue border around star"/>
            <p:cNvSpPr/>
            <p:nvPr/>
          </p:nvSpPr>
          <p:spPr>
            <a:xfrm rot="-5400000">
              <a:off x="5001900" y="27574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321" name="Shape 321" title="Blue border around star"/>
            <p:cNvSpPr/>
            <p:nvPr/>
          </p:nvSpPr>
          <p:spPr>
            <a:xfrm rot="5400000">
              <a:off x="3782699" y="15382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sp>
          <p:nvSpPr>
            <p:cNvPr id="322" name="Shape 322" title="Blue border around star"/>
            <p:cNvSpPr/>
            <p:nvPr/>
          </p:nvSpPr>
          <p:spPr>
            <a:xfrm rot="10800000">
              <a:off x="5001899" y="1538287"/>
              <a:ext cx="359400" cy="359400"/>
            </a:xfrm>
            <a:prstGeom prst="corner">
              <a:avLst>
                <a:gd name="adj1" fmla="val 50000"/>
                <a:gd name="adj2" fmla="val 50000"/>
              </a:avLst>
            </a:prstGeom>
            <a:grpFill/>
            <a:ln>
              <a:noFill/>
            </a:ln>
          </p:spPr>
          <p:txBody>
            <a:bodyPr lIns="91425" tIns="91425" rIns="91425" bIns="91425" anchor="ctr" anchorCtr="0">
              <a:noAutofit/>
            </a:bodyPr>
            <a:lstStyle/>
            <a:p>
              <a:pPr lvl="0">
                <a:spcBef>
                  <a:spcPts val="0"/>
                </a:spcBef>
                <a:buNone/>
              </a:pPr>
              <a:endParaRPr/>
            </a:p>
          </p:txBody>
        </p:sp>
      </p:grpSp>
      <p:pic>
        <p:nvPicPr>
          <p:cNvPr id="2" name="Picture 1" descr="Able South Carolina's homepage pulled up on a desktop.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8083" y="1219621"/>
            <a:ext cx="3696019" cy="2316062"/>
          </a:xfrm>
          <a:prstGeom prst="rect">
            <a:avLst/>
          </a:prstGeom>
        </p:spPr>
      </p:pic>
      <p:sp>
        <p:nvSpPr>
          <p:cNvPr id="17" name="Shape 300" descr="Able South Carolina's homepage pulled up on a desktop. " title="Ipad"/>
          <p:cNvSpPr/>
          <p:nvPr/>
        </p:nvSpPr>
        <p:spPr>
          <a:xfrm>
            <a:off x="657557" y="282619"/>
            <a:ext cx="2872839" cy="4062920"/>
          </a:xfrm>
          <a:custGeom>
            <a:avLst/>
            <a:gdLst/>
            <a:ahLst/>
            <a:cxnLst/>
            <a:rect l="0" t="0" r="0" b="0"/>
            <a:pathLst>
              <a:path w="60958" h="86210" extrusionOk="0">
                <a:moveTo>
                  <a:pt x="28985" y="3938"/>
                </a:moveTo>
                <a:lnTo>
                  <a:pt x="29189" y="4006"/>
                </a:lnTo>
                <a:lnTo>
                  <a:pt x="29189" y="4141"/>
                </a:lnTo>
                <a:lnTo>
                  <a:pt x="29189" y="4277"/>
                </a:lnTo>
                <a:lnTo>
                  <a:pt x="28985" y="4345"/>
                </a:lnTo>
                <a:lnTo>
                  <a:pt x="28850" y="4277"/>
                </a:lnTo>
                <a:lnTo>
                  <a:pt x="28782" y="4141"/>
                </a:lnTo>
                <a:lnTo>
                  <a:pt x="28850" y="4006"/>
                </a:lnTo>
                <a:lnTo>
                  <a:pt x="28985" y="3938"/>
                </a:lnTo>
                <a:close/>
                <a:moveTo>
                  <a:pt x="30479" y="3734"/>
                </a:moveTo>
                <a:lnTo>
                  <a:pt x="30615" y="3802"/>
                </a:lnTo>
                <a:lnTo>
                  <a:pt x="30750" y="3870"/>
                </a:lnTo>
                <a:lnTo>
                  <a:pt x="30818" y="4006"/>
                </a:lnTo>
                <a:lnTo>
                  <a:pt x="30818" y="4141"/>
                </a:lnTo>
                <a:lnTo>
                  <a:pt x="30818" y="4277"/>
                </a:lnTo>
                <a:lnTo>
                  <a:pt x="30750" y="4345"/>
                </a:lnTo>
                <a:lnTo>
                  <a:pt x="30615" y="4481"/>
                </a:lnTo>
                <a:lnTo>
                  <a:pt x="30343" y="4481"/>
                </a:lnTo>
                <a:lnTo>
                  <a:pt x="30207" y="4345"/>
                </a:lnTo>
                <a:lnTo>
                  <a:pt x="30139" y="4277"/>
                </a:lnTo>
                <a:lnTo>
                  <a:pt x="30139" y="4141"/>
                </a:lnTo>
                <a:lnTo>
                  <a:pt x="30139" y="4006"/>
                </a:lnTo>
                <a:lnTo>
                  <a:pt x="30207" y="3870"/>
                </a:lnTo>
                <a:lnTo>
                  <a:pt x="30343" y="3802"/>
                </a:lnTo>
                <a:lnTo>
                  <a:pt x="30479" y="3734"/>
                </a:lnTo>
                <a:close/>
                <a:moveTo>
                  <a:pt x="56885" y="7943"/>
                </a:moveTo>
                <a:lnTo>
                  <a:pt x="56885" y="78132"/>
                </a:lnTo>
                <a:lnTo>
                  <a:pt x="56817" y="78200"/>
                </a:lnTo>
                <a:lnTo>
                  <a:pt x="4209" y="78200"/>
                </a:lnTo>
                <a:lnTo>
                  <a:pt x="4141" y="78132"/>
                </a:lnTo>
                <a:lnTo>
                  <a:pt x="4141" y="7943"/>
                </a:lnTo>
                <a:close/>
                <a:moveTo>
                  <a:pt x="30479" y="80440"/>
                </a:moveTo>
                <a:lnTo>
                  <a:pt x="30071" y="80508"/>
                </a:lnTo>
                <a:lnTo>
                  <a:pt x="29732" y="80576"/>
                </a:lnTo>
                <a:lnTo>
                  <a:pt x="29461" y="80779"/>
                </a:lnTo>
                <a:lnTo>
                  <a:pt x="29189" y="80983"/>
                </a:lnTo>
                <a:lnTo>
                  <a:pt x="28917" y="81255"/>
                </a:lnTo>
                <a:lnTo>
                  <a:pt x="28782" y="81594"/>
                </a:lnTo>
                <a:lnTo>
                  <a:pt x="28646" y="81933"/>
                </a:lnTo>
                <a:lnTo>
                  <a:pt x="28646" y="82273"/>
                </a:lnTo>
                <a:lnTo>
                  <a:pt x="28646" y="82341"/>
                </a:lnTo>
                <a:lnTo>
                  <a:pt x="28646" y="82680"/>
                </a:lnTo>
                <a:lnTo>
                  <a:pt x="28782" y="83020"/>
                </a:lnTo>
                <a:lnTo>
                  <a:pt x="28985" y="83291"/>
                </a:lnTo>
                <a:lnTo>
                  <a:pt x="29189" y="83563"/>
                </a:lnTo>
                <a:lnTo>
                  <a:pt x="29461" y="83834"/>
                </a:lnTo>
                <a:lnTo>
                  <a:pt x="29800" y="83970"/>
                </a:lnTo>
                <a:lnTo>
                  <a:pt x="30139" y="84106"/>
                </a:lnTo>
                <a:lnTo>
                  <a:pt x="30818" y="84106"/>
                </a:lnTo>
                <a:lnTo>
                  <a:pt x="31158" y="83970"/>
                </a:lnTo>
                <a:lnTo>
                  <a:pt x="31497" y="83766"/>
                </a:lnTo>
                <a:lnTo>
                  <a:pt x="31768" y="83563"/>
                </a:lnTo>
                <a:lnTo>
                  <a:pt x="31972" y="83291"/>
                </a:lnTo>
                <a:lnTo>
                  <a:pt x="32176" y="83020"/>
                </a:lnTo>
                <a:lnTo>
                  <a:pt x="32244" y="82612"/>
                </a:lnTo>
                <a:lnTo>
                  <a:pt x="32312" y="82273"/>
                </a:lnTo>
                <a:lnTo>
                  <a:pt x="32244" y="81933"/>
                </a:lnTo>
                <a:lnTo>
                  <a:pt x="32176" y="81594"/>
                </a:lnTo>
                <a:lnTo>
                  <a:pt x="31972" y="81255"/>
                </a:lnTo>
                <a:lnTo>
                  <a:pt x="31768" y="80983"/>
                </a:lnTo>
                <a:lnTo>
                  <a:pt x="31497" y="80779"/>
                </a:lnTo>
                <a:lnTo>
                  <a:pt x="31158" y="80576"/>
                </a:lnTo>
                <a:lnTo>
                  <a:pt x="30818" y="80508"/>
                </a:lnTo>
                <a:lnTo>
                  <a:pt x="30479" y="80440"/>
                </a:lnTo>
                <a:close/>
                <a:moveTo>
                  <a:pt x="30886" y="80304"/>
                </a:moveTo>
                <a:lnTo>
                  <a:pt x="31225" y="80440"/>
                </a:lnTo>
                <a:lnTo>
                  <a:pt x="31565" y="80644"/>
                </a:lnTo>
                <a:lnTo>
                  <a:pt x="31904" y="80847"/>
                </a:lnTo>
                <a:lnTo>
                  <a:pt x="32108" y="81187"/>
                </a:lnTo>
                <a:lnTo>
                  <a:pt x="32312" y="81526"/>
                </a:lnTo>
                <a:lnTo>
                  <a:pt x="32447" y="81866"/>
                </a:lnTo>
                <a:lnTo>
                  <a:pt x="32447" y="82273"/>
                </a:lnTo>
                <a:lnTo>
                  <a:pt x="32447" y="82680"/>
                </a:lnTo>
                <a:lnTo>
                  <a:pt x="32312" y="83020"/>
                </a:lnTo>
                <a:lnTo>
                  <a:pt x="32108" y="83359"/>
                </a:lnTo>
                <a:lnTo>
                  <a:pt x="31904" y="83698"/>
                </a:lnTo>
                <a:lnTo>
                  <a:pt x="31565" y="83902"/>
                </a:lnTo>
                <a:lnTo>
                  <a:pt x="31225" y="84106"/>
                </a:lnTo>
                <a:lnTo>
                  <a:pt x="30886" y="84241"/>
                </a:lnTo>
                <a:lnTo>
                  <a:pt x="30479" y="84309"/>
                </a:lnTo>
                <a:lnTo>
                  <a:pt x="30071" y="84241"/>
                </a:lnTo>
                <a:lnTo>
                  <a:pt x="29732" y="84106"/>
                </a:lnTo>
                <a:lnTo>
                  <a:pt x="29393" y="83970"/>
                </a:lnTo>
                <a:lnTo>
                  <a:pt x="29053" y="83698"/>
                </a:lnTo>
                <a:lnTo>
                  <a:pt x="28850" y="83427"/>
                </a:lnTo>
                <a:lnTo>
                  <a:pt x="28646" y="83087"/>
                </a:lnTo>
                <a:lnTo>
                  <a:pt x="28510" y="82748"/>
                </a:lnTo>
                <a:lnTo>
                  <a:pt x="28442" y="82341"/>
                </a:lnTo>
                <a:lnTo>
                  <a:pt x="28442" y="82273"/>
                </a:lnTo>
                <a:lnTo>
                  <a:pt x="28510" y="81866"/>
                </a:lnTo>
                <a:lnTo>
                  <a:pt x="28646" y="81526"/>
                </a:lnTo>
                <a:lnTo>
                  <a:pt x="28782" y="81187"/>
                </a:lnTo>
                <a:lnTo>
                  <a:pt x="29053" y="80847"/>
                </a:lnTo>
                <a:lnTo>
                  <a:pt x="29325" y="80644"/>
                </a:lnTo>
                <a:lnTo>
                  <a:pt x="29664" y="80440"/>
                </a:lnTo>
                <a:lnTo>
                  <a:pt x="30071" y="80304"/>
                </a:lnTo>
                <a:close/>
                <a:moveTo>
                  <a:pt x="3530" y="815"/>
                </a:moveTo>
                <a:lnTo>
                  <a:pt x="2987" y="883"/>
                </a:lnTo>
                <a:lnTo>
                  <a:pt x="2512" y="1019"/>
                </a:lnTo>
                <a:lnTo>
                  <a:pt x="2036" y="1290"/>
                </a:lnTo>
                <a:lnTo>
                  <a:pt x="1629" y="1630"/>
                </a:lnTo>
                <a:lnTo>
                  <a:pt x="1290" y="2037"/>
                </a:lnTo>
                <a:lnTo>
                  <a:pt x="1086" y="2512"/>
                </a:lnTo>
                <a:lnTo>
                  <a:pt x="950" y="2987"/>
                </a:lnTo>
                <a:lnTo>
                  <a:pt x="882" y="3530"/>
                </a:lnTo>
                <a:lnTo>
                  <a:pt x="882" y="82612"/>
                </a:lnTo>
                <a:lnTo>
                  <a:pt x="950" y="83155"/>
                </a:lnTo>
                <a:lnTo>
                  <a:pt x="1086" y="83698"/>
                </a:lnTo>
                <a:lnTo>
                  <a:pt x="1358" y="84174"/>
                </a:lnTo>
                <a:lnTo>
                  <a:pt x="1765" y="84581"/>
                </a:lnTo>
                <a:lnTo>
                  <a:pt x="2172" y="84852"/>
                </a:lnTo>
                <a:lnTo>
                  <a:pt x="2715" y="85124"/>
                </a:lnTo>
                <a:lnTo>
                  <a:pt x="3258" y="85260"/>
                </a:lnTo>
                <a:lnTo>
                  <a:pt x="3869" y="85328"/>
                </a:lnTo>
                <a:lnTo>
                  <a:pt x="57156" y="85328"/>
                </a:lnTo>
                <a:lnTo>
                  <a:pt x="57767" y="85260"/>
                </a:lnTo>
                <a:lnTo>
                  <a:pt x="58310" y="85124"/>
                </a:lnTo>
                <a:lnTo>
                  <a:pt x="58785" y="84852"/>
                </a:lnTo>
                <a:lnTo>
                  <a:pt x="59260" y="84513"/>
                </a:lnTo>
                <a:lnTo>
                  <a:pt x="59600" y="84106"/>
                </a:lnTo>
                <a:lnTo>
                  <a:pt x="59871" y="83631"/>
                </a:lnTo>
                <a:lnTo>
                  <a:pt x="60075" y="83087"/>
                </a:lnTo>
                <a:lnTo>
                  <a:pt x="60143" y="82477"/>
                </a:lnTo>
                <a:lnTo>
                  <a:pt x="60143" y="3530"/>
                </a:lnTo>
                <a:lnTo>
                  <a:pt x="60075" y="2987"/>
                </a:lnTo>
                <a:lnTo>
                  <a:pt x="59939" y="2512"/>
                </a:lnTo>
                <a:lnTo>
                  <a:pt x="59668" y="2037"/>
                </a:lnTo>
                <a:lnTo>
                  <a:pt x="59328" y="1630"/>
                </a:lnTo>
                <a:lnTo>
                  <a:pt x="58921" y="1290"/>
                </a:lnTo>
                <a:lnTo>
                  <a:pt x="58446" y="1019"/>
                </a:lnTo>
                <a:lnTo>
                  <a:pt x="57903" y="883"/>
                </a:lnTo>
                <a:lnTo>
                  <a:pt x="57360" y="815"/>
                </a:lnTo>
                <a:close/>
                <a:moveTo>
                  <a:pt x="57971" y="679"/>
                </a:moveTo>
                <a:lnTo>
                  <a:pt x="58514" y="883"/>
                </a:lnTo>
                <a:lnTo>
                  <a:pt x="58989" y="1155"/>
                </a:lnTo>
                <a:lnTo>
                  <a:pt x="59464" y="1494"/>
                </a:lnTo>
                <a:lnTo>
                  <a:pt x="59804" y="1901"/>
                </a:lnTo>
                <a:lnTo>
                  <a:pt x="60075" y="2444"/>
                </a:lnTo>
                <a:lnTo>
                  <a:pt x="60211" y="2987"/>
                </a:lnTo>
                <a:lnTo>
                  <a:pt x="60279" y="3530"/>
                </a:lnTo>
                <a:lnTo>
                  <a:pt x="60279" y="82477"/>
                </a:lnTo>
                <a:lnTo>
                  <a:pt x="60211" y="83087"/>
                </a:lnTo>
                <a:lnTo>
                  <a:pt x="60075" y="83698"/>
                </a:lnTo>
                <a:lnTo>
                  <a:pt x="59736" y="84174"/>
                </a:lnTo>
                <a:lnTo>
                  <a:pt x="59396" y="84649"/>
                </a:lnTo>
                <a:lnTo>
                  <a:pt x="58921" y="84988"/>
                </a:lnTo>
                <a:lnTo>
                  <a:pt x="58378" y="85260"/>
                </a:lnTo>
                <a:lnTo>
                  <a:pt x="57767" y="85463"/>
                </a:lnTo>
                <a:lnTo>
                  <a:pt x="57156" y="85531"/>
                </a:lnTo>
                <a:lnTo>
                  <a:pt x="3869" y="85531"/>
                </a:lnTo>
                <a:lnTo>
                  <a:pt x="3190" y="85463"/>
                </a:lnTo>
                <a:lnTo>
                  <a:pt x="2647" y="85260"/>
                </a:lnTo>
                <a:lnTo>
                  <a:pt x="2104" y="84988"/>
                </a:lnTo>
                <a:lnTo>
                  <a:pt x="1629" y="84649"/>
                </a:lnTo>
                <a:lnTo>
                  <a:pt x="1222" y="84241"/>
                </a:lnTo>
                <a:lnTo>
                  <a:pt x="950" y="83766"/>
                </a:lnTo>
                <a:lnTo>
                  <a:pt x="747" y="83223"/>
                </a:lnTo>
                <a:lnTo>
                  <a:pt x="679" y="82612"/>
                </a:lnTo>
                <a:lnTo>
                  <a:pt x="679" y="3530"/>
                </a:lnTo>
                <a:lnTo>
                  <a:pt x="747" y="2987"/>
                </a:lnTo>
                <a:lnTo>
                  <a:pt x="950" y="2444"/>
                </a:lnTo>
                <a:lnTo>
                  <a:pt x="1154" y="1901"/>
                </a:lnTo>
                <a:lnTo>
                  <a:pt x="1561" y="1494"/>
                </a:lnTo>
                <a:lnTo>
                  <a:pt x="1969" y="1155"/>
                </a:lnTo>
                <a:lnTo>
                  <a:pt x="2444" y="883"/>
                </a:lnTo>
                <a:lnTo>
                  <a:pt x="2987" y="679"/>
                </a:lnTo>
                <a:close/>
                <a:moveTo>
                  <a:pt x="3530" y="1"/>
                </a:moveTo>
                <a:lnTo>
                  <a:pt x="2851" y="68"/>
                </a:lnTo>
                <a:lnTo>
                  <a:pt x="2172" y="204"/>
                </a:lnTo>
                <a:lnTo>
                  <a:pt x="1561" y="544"/>
                </a:lnTo>
                <a:lnTo>
                  <a:pt x="1018" y="1019"/>
                </a:lnTo>
                <a:lnTo>
                  <a:pt x="611" y="1562"/>
                </a:lnTo>
                <a:lnTo>
                  <a:pt x="272" y="2173"/>
                </a:lnTo>
                <a:lnTo>
                  <a:pt x="68" y="2852"/>
                </a:lnTo>
                <a:lnTo>
                  <a:pt x="0" y="3530"/>
                </a:lnTo>
                <a:lnTo>
                  <a:pt x="0" y="82612"/>
                </a:lnTo>
                <a:lnTo>
                  <a:pt x="68" y="83359"/>
                </a:lnTo>
                <a:lnTo>
                  <a:pt x="339" y="84038"/>
                </a:lnTo>
                <a:lnTo>
                  <a:pt x="679" y="84649"/>
                </a:lnTo>
                <a:lnTo>
                  <a:pt x="1154" y="85124"/>
                </a:lnTo>
                <a:lnTo>
                  <a:pt x="1697" y="85599"/>
                </a:lnTo>
                <a:lnTo>
                  <a:pt x="2376" y="85938"/>
                </a:lnTo>
                <a:lnTo>
                  <a:pt x="3055" y="86142"/>
                </a:lnTo>
                <a:lnTo>
                  <a:pt x="3869" y="86210"/>
                </a:lnTo>
                <a:lnTo>
                  <a:pt x="57156" y="86210"/>
                </a:lnTo>
                <a:lnTo>
                  <a:pt x="57903" y="86142"/>
                </a:lnTo>
                <a:lnTo>
                  <a:pt x="58582" y="85938"/>
                </a:lnTo>
                <a:lnTo>
                  <a:pt x="59260" y="85599"/>
                </a:lnTo>
                <a:lnTo>
                  <a:pt x="59804" y="85124"/>
                </a:lnTo>
                <a:lnTo>
                  <a:pt x="60347" y="84581"/>
                </a:lnTo>
                <a:lnTo>
                  <a:pt x="60686" y="83970"/>
                </a:lnTo>
                <a:lnTo>
                  <a:pt x="60890" y="83223"/>
                </a:lnTo>
                <a:lnTo>
                  <a:pt x="60957" y="82477"/>
                </a:lnTo>
                <a:lnTo>
                  <a:pt x="60957" y="3530"/>
                </a:lnTo>
                <a:lnTo>
                  <a:pt x="60890" y="2852"/>
                </a:lnTo>
                <a:lnTo>
                  <a:pt x="60686" y="2173"/>
                </a:lnTo>
                <a:lnTo>
                  <a:pt x="60347" y="1562"/>
                </a:lnTo>
                <a:lnTo>
                  <a:pt x="59939" y="1019"/>
                </a:lnTo>
                <a:lnTo>
                  <a:pt x="59396" y="544"/>
                </a:lnTo>
                <a:lnTo>
                  <a:pt x="58785" y="204"/>
                </a:lnTo>
                <a:lnTo>
                  <a:pt x="58106" y="68"/>
                </a:lnTo>
                <a:lnTo>
                  <a:pt x="57360" y="1"/>
                </a:lnTo>
                <a:close/>
              </a:path>
            </a:pathLst>
          </a:custGeom>
          <a:solidFill>
            <a:srgbClr val="454F5B"/>
          </a:solidFill>
          <a:ln w="28575" cap="flat" cmpd="sng">
            <a:solidFill>
              <a:srgbClr val="738498"/>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0" name="Picture 19" descr="Able South Carolina's homepage pulled up on a desktop. "/>
          <p:cNvPicPr>
            <a:picLocks noChangeAspect="1"/>
          </p:cNvPicPr>
          <p:nvPr/>
        </p:nvPicPr>
        <p:blipFill rotWithShape="1">
          <a:blip r:embed="rId4" cstate="print">
            <a:extLst>
              <a:ext uri="{28A0092B-C50C-407E-A947-70E740481C1C}">
                <a14:useLocalDpi xmlns:a14="http://schemas.microsoft.com/office/drawing/2010/main" val="0"/>
              </a:ext>
            </a:extLst>
          </a:blip>
          <a:srcRect r="367"/>
          <a:stretch/>
        </p:blipFill>
        <p:spPr>
          <a:xfrm>
            <a:off x="828476" y="632764"/>
            <a:ext cx="2590227" cy="3379058"/>
          </a:xfrm>
          <a:prstGeom prst="rect">
            <a:avLst/>
          </a:prstGeom>
        </p:spPr>
      </p:pic>
      <p:sp>
        <p:nvSpPr>
          <p:cNvPr id="28" name="Shape 317"/>
          <p:cNvSpPr txBox="1">
            <a:spLocks/>
          </p:cNvSpPr>
          <p:nvPr/>
        </p:nvSpPr>
        <p:spPr>
          <a:xfrm>
            <a:off x="3119878" y="4938391"/>
            <a:ext cx="3861093" cy="70410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C7F464"/>
              </a:buClr>
              <a:buSzPct val="100000"/>
              <a:buFont typeface="Montserrat"/>
              <a:buChar char="▣"/>
              <a:defRPr sz="2400" b="0" i="0" u="none" strike="noStrike" cap="none">
                <a:solidFill>
                  <a:srgbClr val="454F5B"/>
                </a:solidFill>
                <a:latin typeface="Montserrat"/>
                <a:ea typeface="Montserrat"/>
                <a:cs typeface="Montserrat"/>
                <a:sym typeface="Montserrat"/>
              </a:defRPr>
            </a:lvl1pPr>
            <a:lvl2pPr marR="0" lvl="1" algn="l" rtl="0">
              <a:lnSpc>
                <a:spcPct val="100000"/>
              </a:lnSpc>
              <a:spcBef>
                <a:spcPts val="480"/>
              </a:spcBef>
              <a:spcAft>
                <a:spcPts val="0"/>
              </a:spcAft>
              <a:buClr>
                <a:srgbClr val="C7F464"/>
              </a:buClr>
              <a:buSzPct val="100000"/>
              <a:buFont typeface="Montserrat"/>
              <a:buChar char="□"/>
              <a:defRPr sz="2000" b="0" i="0" u="none" strike="noStrike" cap="none">
                <a:solidFill>
                  <a:srgbClr val="454F5B"/>
                </a:solidFill>
                <a:latin typeface="Montserrat"/>
                <a:ea typeface="Montserrat"/>
                <a:cs typeface="Montserrat"/>
                <a:sym typeface="Montserrat"/>
              </a:defRPr>
            </a:lvl2pPr>
            <a:lvl3pPr marR="0" lvl="2" algn="l" rtl="0">
              <a:lnSpc>
                <a:spcPct val="100000"/>
              </a:lnSpc>
              <a:spcBef>
                <a:spcPts val="480"/>
              </a:spcBef>
              <a:spcAft>
                <a:spcPts val="0"/>
              </a:spcAft>
              <a:buClr>
                <a:srgbClr val="C7F464"/>
              </a:buClr>
              <a:buSzPct val="100000"/>
              <a:buFont typeface="Montserrat"/>
              <a:buNone/>
              <a:defRPr sz="2000" b="0" i="0" u="none" strike="noStrike" cap="none">
                <a:solidFill>
                  <a:srgbClr val="454F5B"/>
                </a:solidFill>
                <a:latin typeface="Montserrat"/>
                <a:ea typeface="Montserrat"/>
                <a:cs typeface="Montserrat"/>
                <a:sym typeface="Montserrat"/>
              </a:defRPr>
            </a:lvl3pPr>
            <a:lvl4pPr marR="0" lvl="3"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4pPr>
            <a:lvl5pPr marR="0" lvl="4"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5pPr>
            <a:lvl6pPr marR="0" lvl="5"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6pPr>
            <a:lvl7pPr marR="0" lvl="6"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7pPr>
            <a:lvl8pPr marR="0" lvl="7"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8pPr>
            <a:lvl9pPr marR="0" lvl="8" algn="l" rtl="0">
              <a:lnSpc>
                <a:spcPct val="100000"/>
              </a:lnSpc>
              <a:spcBef>
                <a:spcPts val="360"/>
              </a:spcBef>
              <a:spcAft>
                <a:spcPts val="0"/>
              </a:spcAft>
              <a:buClr>
                <a:srgbClr val="C7F464"/>
              </a:buClr>
              <a:buSzPct val="100000"/>
              <a:buFont typeface="Montserrat"/>
              <a:buNone/>
              <a:defRPr sz="1800" b="0" i="0" u="none" strike="noStrike" cap="none">
                <a:solidFill>
                  <a:srgbClr val="454F5B"/>
                </a:solidFill>
                <a:latin typeface="Montserrat"/>
                <a:ea typeface="Montserrat"/>
                <a:cs typeface="Montserrat"/>
                <a:sym typeface="Montserrat"/>
              </a:defRPr>
            </a:lvl9pPr>
          </a:lstStyle>
          <a:p>
            <a:pPr>
              <a:spcBef>
                <a:spcPts val="0"/>
              </a:spcBef>
              <a:buFont typeface="Montserrat"/>
              <a:buNone/>
            </a:pPr>
            <a:r>
              <a:rPr lang="en" sz="3600" b="1" dirty="0" smtClean="0">
                <a:solidFill>
                  <a:schemeClr val="tx1"/>
                </a:solidFill>
              </a:rPr>
              <a:t>www.able-sc.org</a:t>
            </a:r>
            <a:endParaRPr lang="en" sz="3600" b="1" dirty="0">
              <a:solidFill>
                <a:schemeClr val="tx1"/>
              </a:solidFill>
            </a:endParaRPr>
          </a:p>
        </p:txBody>
      </p:sp>
      <p:pic>
        <p:nvPicPr>
          <p:cNvPr id="6" name="Picture 5" descr="White &quot;F&quot; on blue box" title="Facebook"/>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2238" y="5675441"/>
            <a:ext cx="548640" cy="548640"/>
          </a:xfrm>
          <a:prstGeom prst="rect">
            <a:avLst/>
          </a:prstGeom>
        </p:spPr>
      </p:pic>
      <p:pic>
        <p:nvPicPr>
          <p:cNvPr id="7" name="Picture 6" descr="Lowercase blue &quot;T&quot; in blue box" title="Twitte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97680" y="5675441"/>
            <a:ext cx="548640" cy="548640"/>
          </a:xfrm>
          <a:prstGeom prst="rect">
            <a:avLst/>
          </a:prstGeom>
        </p:spPr>
      </p:pic>
      <p:pic>
        <p:nvPicPr>
          <p:cNvPr id="8" name="Picture 7" descr="&quot;You&quot; in black letters written over &quot;Tube&quot; in red. " title="Youtube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19876" y="5691008"/>
            <a:ext cx="548640" cy="548640"/>
          </a:xfrm>
          <a:prstGeom prst="rect">
            <a:avLst/>
          </a:prstGeom>
        </p:spPr>
      </p:pic>
      <p:grpSp>
        <p:nvGrpSpPr>
          <p:cNvPr id="32" name="Shape 610" title="Blue star graphic"/>
          <p:cNvGrpSpPr/>
          <p:nvPr/>
        </p:nvGrpSpPr>
        <p:grpSpPr>
          <a:xfrm>
            <a:off x="8028476" y="5574688"/>
            <a:ext cx="451251" cy="432859"/>
            <a:chOff x="5241175" y="4959100"/>
            <a:chExt cx="539775" cy="517775"/>
          </a:xfrm>
          <a:solidFill>
            <a:srgbClr val="00B0F0"/>
          </a:solidFill>
        </p:grpSpPr>
        <p:sp>
          <p:nvSpPr>
            <p:cNvPr id="33" name="Shape 611"/>
            <p:cNvSpPr/>
            <p:nvPr/>
          </p:nvSpPr>
          <p:spPr>
            <a:xfrm>
              <a:off x="5575150" y="4959100"/>
              <a:ext cx="161225" cy="178300"/>
            </a:xfrm>
            <a:custGeom>
              <a:avLst/>
              <a:gdLst/>
              <a:ahLst/>
              <a:cxnLst/>
              <a:rect l="0" t="0" r="0" b="0"/>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4" name="Shape 612"/>
            <p:cNvSpPr/>
            <p:nvPr/>
          </p:nvSpPr>
          <p:spPr>
            <a:xfrm>
              <a:off x="5330925" y="4985350"/>
              <a:ext cx="128250" cy="148400"/>
            </a:xfrm>
            <a:custGeom>
              <a:avLst/>
              <a:gdLst/>
              <a:ahLst/>
              <a:cxnLst/>
              <a:rect l="0" t="0" r="0" b="0"/>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5" name="Shape 613"/>
            <p:cNvSpPr/>
            <p:nvPr/>
          </p:nvSpPr>
          <p:spPr>
            <a:xfrm>
              <a:off x="5241175" y="5241175"/>
              <a:ext cx="180125" cy="109325"/>
            </a:xfrm>
            <a:custGeom>
              <a:avLst/>
              <a:gdLst/>
              <a:ahLst/>
              <a:cxnLst/>
              <a:rect l="0" t="0" r="0" b="0"/>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6" name="Shape 614"/>
            <p:cNvSpPr/>
            <p:nvPr/>
          </p:nvSpPr>
          <p:spPr>
            <a:xfrm>
              <a:off x="5461575" y="5316900"/>
              <a:ext cx="89175" cy="159975"/>
            </a:xfrm>
            <a:custGeom>
              <a:avLst/>
              <a:gdLst/>
              <a:ahLst/>
              <a:cxnLst/>
              <a:rect l="0" t="0" r="0" b="0"/>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7" name="Shape 615"/>
            <p:cNvSpPr/>
            <p:nvPr/>
          </p:nvSpPr>
          <p:spPr>
            <a:xfrm>
              <a:off x="5619100" y="5194175"/>
              <a:ext cx="161850" cy="89775"/>
            </a:xfrm>
            <a:custGeom>
              <a:avLst/>
              <a:gdLst/>
              <a:ahLst/>
              <a:cxnLst/>
              <a:rect l="0" t="0" r="0" b="0"/>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lIns="91425" tIns="91425" rIns="91425" bIns="91425" anchor="ctr" anchorCtr="0">
              <a:noAutofit/>
            </a:bodyPr>
            <a:lstStyle/>
            <a:p>
              <a:pPr lvl="0">
                <a:spcBef>
                  <a:spcPts val="0"/>
                </a:spcBef>
                <a:buNone/>
              </a:pPr>
              <a:endParaRPr/>
            </a:p>
          </p:txBody>
        </p:sp>
        <p:sp>
          <p:nvSpPr>
            <p:cNvPr id="38" name="Shape 616"/>
            <p:cNvSpPr/>
            <p:nvPr/>
          </p:nvSpPr>
          <p:spPr>
            <a:xfrm>
              <a:off x="5420075" y="5116000"/>
              <a:ext cx="189300" cy="189925"/>
            </a:xfrm>
            <a:custGeom>
              <a:avLst/>
              <a:gdLst/>
              <a:ahLst/>
              <a:cxnLst/>
              <a:rect l="0" t="0" r="0" b="0"/>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lIns="91425" tIns="91425" rIns="91425" bIns="91425" anchor="ctr" anchorCtr="0">
              <a:noAutofit/>
            </a:bodyPr>
            <a:lstStyle/>
            <a:p>
              <a:pPr lvl="0">
                <a:spcBef>
                  <a:spcPts val="0"/>
                </a:spcBef>
                <a:buNone/>
              </a:pPr>
              <a:endParaRPr/>
            </a:p>
          </p:txBody>
        </p:sp>
      </p:grpSp>
      <p:sp>
        <p:nvSpPr>
          <p:cNvPr id="39" name="Rectangle 38" title="Blue rectangle border"/>
          <p:cNvSpPr/>
          <p:nvPr/>
        </p:nvSpPr>
        <p:spPr>
          <a:xfrm rot="5400000">
            <a:off x="4441371" y="2131426"/>
            <a:ext cx="261257" cy="9144002"/>
          </a:xfrm>
          <a:prstGeom prst="rect">
            <a:avLst/>
          </a:prstGeom>
          <a:solidFill>
            <a:schemeClr val="bg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title="blue rectangle border on slide"/>
          <p:cNvSpPr/>
          <p:nvPr/>
        </p:nvSpPr>
        <p:spPr>
          <a:xfrm>
            <a:off x="0" y="6705600"/>
            <a:ext cx="9144000" cy="152400"/>
          </a:xfrm>
          <a:prstGeom prst="rect">
            <a:avLst/>
          </a:prstGeom>
          <a:solidFill>
            <a:srgbClr val="00B0F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title="Able SC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43654" y="169621"/>
            <a:ext cx="781489" cy="734833"/>
          </a:xfrm>
          <a:prstGeom prst="rect">
            <a:avLst/>
          </a:prstGeom>
        </p:spPr>
      </p:pic>
      <p:pic>
        <p:nvPicPr>
          <p:cNvPr id="4" name="Picture 3" descr="Camera graphic in purple, white, and orange colors. " title="Instagram"/>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64321" y="5694158"/>
            <a:ext cx="511115" cy="511115"/>
          </a:xfrm>
          <a:prstGeom prst="rect">
            <a:avLst/>
          </a:prstGeom>
        </p:spPr>
      </p:pic>
      <p:sp>
        <p:nvSpPr>
          <p:cNvPr id="5" name="TextBox 4" hidden="1"/>
          <p:cNvSpPr txBox="1"/>
          <p:nvPr/>
        </p:nvSpPr>
        <p:spPr>
          <a:xfrm>
            <a:off x="4110878" y="282619"/>
            <a:ext cx="3714857" cy="307777"/>
          </a:xfrm>
          <a:prstGeom prst="rect">
            <a:avLst/>
          </a:prstGeom>
          <a:noFill/>
        </p:spPr>
        <p:txBody>
          <a:bodyPr wrap="square" rtlCol="0">
            <a:spAutoFit/>
          </a:bodyPr>
          <a:lstStyle/>
          <a:p>
            <a:r>
              <a:rPr lang="en" b="1" dirty="0">
                <a:solidFill>
                  <a:schemeClr val="bg2">
                    <a:lumMod val="75000"/>
                  </a:schemeClr>
                </a:solidFill>
              </a:rPr>
              <a:t>www.able-sc.org</a:t>
            </a:r>
          </a:p>
        </p:txBody>
      </p:sp>
    </p:spTree>
    <p:extLst>
      <p:ext uri="{BB962C8B-B14F-4D97-AF65-F5344CB8AC3E}">
        <p14:creationId xmlns:p14="http://schemas.microsoft.com/office/powerpoint/2010/main" val="738671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28600" y="76200"/>
            <a:ext cx="7696200" cy="715962"/>
          </a:xfrm>
          <a:prstGeom prst="rect">
            <a:avLst/>
          </a:prstGeom>
        </p:spPr>
        <p:txBody>
          <a:bodyPr lIns="91425" tIns="91425" rIns="91425" bIns="91425" anchor="b" anchorCtr="0">
            <a:noAutofit/>
          </a:bodyPr>
          <a:lstStyle/>
          <a:p>
            <a:pPr lvl="0">
              <a:spcBef>
                <a:spcPts val="0"/>
              </a:spcBef>
              <a:buNone/>
            </a:pPr>
            <a:r>
              <a:rPr lang="en" dirty="0" smtClean="0"/>
              <a:t>Thanks!! Any Questions?</a:t>
            </a:r>
            <a:endParaRPr lang="en" dirty="0"/>
          </a:p>
        </p:txBody>
      </p:sp>
      <p:sp>
        <p:nvSpPr>
          <p:cNvPr id="2" name="Text Placeholder 1"/>
          <p:cNvSpPr>
            <a:spLocks noGrp="1"/>
          </p:cNvSpPr>
          <p:nvPr>
            <p:ph idx="1"/>
          </p:nvPr>
        </p:nvSpPr>
        <p:spPr>
          <a:xfrm>
            <a:off x="228600" y="838200"/>
            <a:ext cx="8839200" cy="5638800"/>
          </a:xfrm>
        </p:spPr>
        <p:txBody>
          <a:bodyPr/>
          <a:lstStyle/>
          <a:p>
            <a:pPr lvl="0">
              <a:spcBef>
                <a:spcPts val="0"/>
              </a:spcBef>
              <a:buNone/>
            </a:pPr>
            <a:r>
              <a:rPr lang="en" sz="2800" dirty="0"/>
              <a:t>You can find me at…</a:t>
            </a:r>
          </a:p>
          <a:p>
            <a:pPr lvl="0">
              <a:spcBef>
                <a:spcPts val="0"/>
              </a:spcBef>
              <a:buNone/>
            </a:pPr>
            <a:endParaRPr lang="en" sz="2800" dirty="0"/>
          </a:p>
          <a:p>
            <a:pPr lvl="0">
              <a:spcBef>
                <a:spcPts val="0"/>
              </a:spcBef>
              <a:buNone/>
            </a:pPr>
            <a:r>
              <a:rPr lang="en" sz="2800" dirty="0"/>
              <a:t>Kimberly Tissot</a:t>
            </a:r>
          </a:p>
          <a:p>
            <a:pPr lvl="0">
              <a:spcBef>
                <a:spcPts val="0"/>
              </a:spcBef>
              <a:buNone/>
            </a:pPr>
            <a:r>
              <a:rPr lang="en" sz="2800" dirty="0"/>
              <a:t>803.779.5121 ext. 224</a:t>
            </a:r>
          </a:p>
          <a:p>
            <a:pPr lvl="0">
              <a:spcBef>
                <a:spcPts val="0"/>
              </a:spcBef>
              <a:buNone/>
            </a:pPr>
            <a:r>
              <a:rPr lang="en" sz="2800" dirty="0"/>
              <a:t>ktissot@able-sc.org</a:t>
            </a:r>
          </a:p>
          <a:p>
            <a:endParaRPr lang="en-US" sz="2400" dirty="0"/>
          </a:p>
        </p:txBody>
      </p:sp>
      <p:pic>
        <p:nvPicPr>
          <p:cNvPr id="10" name="Picture 9" descr="IL-NET logo&#10;IL-NET in blue block letters with CIL-NET and SILC-NET underneath in red lettering&#10;IL-NET, a project of ILRU - Independent Living Research Util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6313932"/>
            <a:ext cx="2529016" cy="467868"/>
          </a:xfrm>
          <a:prstGeom prst="rect">
            <a:avLst/>
          </a:prstGeom>
        </p:spPr>
      </p:pic>
    </p:spTree>
    <p:extLst>
      <p:ext uri="{BB962C8B-B14F-4D97-AF65-F5344CB8AC3E}">
        <p14:creationId xmlns:p14="http://schemas.microsoft.com/office/powerpoint/2010/main" val="583595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smtClean="0"/>
              <a:t>Services</a:t>
            </a:r>
            <a:r>
              <a:rPr lang="en-US" sz="2800" dirty="0" smtClean="0"/>
              <a:t>, cont’d.</a:t>
            </a:r>
            <a:endParaRPr lang="en-US" sz="2400" dirty="0"/>
          </a:p>
        </p:txBody>
      </p:sp>
      <p:sp>
        <p:nvSpPr>
          <p:cNvPr id="3" name="Content Placeholder 2"/>
          <p:cNvSpPr>
            <a:spLocks noGrp="1"/>
          </p:cNvSpPr>
          <p:nvPr>
            <p:ph idx="1"/>
          </p:nvPr>
        </p:nvSpPr>
        <p:spPr>
          <a:xfrm>
            <a:off x="381000" y="838200"/>
            <a:ext cx="8382000" cy="5257800"/>
          </a:xfrm>
        </p:spPr>
        <p:txBody>
          <a:bodyPr/>
          <a:lstStyle/>
          <a:p>
            <a:pPr marL="0" indent="0">
              <a:buNone/>
            </a:pPr>
            <a:r>
              <a:rPr lang="en-US" dirty="0" smtClean="0"/>
              <a:t>Services </a:t>
            </a:r>
            <a:r>
              <a:rPr lang="en-US" dirty="0"/>
              <a:t>include:</a:t>
            </a:r>
          </a:p>
          <a:p>
            <a:r>
              <a:rPr lang="en-US" dirty="0"/>
              <a:t>Recreation and Day Services</a:t>
            </a:r>
          </a:p>
          <a:p>
            <a:r>
              <a:rPr lang="en-US" dirty="0"/>
              <a:t>Accessibility audits and Home Modifications</a:t>
            </a:r>
          </a:p>
          <a:p>
            <a:r>
              <a:rPr lang="en-US" dirty="0"/>
              <a:t>Equipment Loans</a:t>
            </a:r>
          </a:p>
          <a:p>
            <a:r>
              <a:rPr lang="en-US" dirty="0"/>
              <a:t>Benefits Advisement</a:t>
            </a:r>
          </a:p>
          <a:p>
            <a:r>
              <a:rPr lang="en-US" dirty="0"/>
              <a:t>Housing Assistance, including assistance with </a:t>
            </a:r>
            <a:r>
              <a:rPr lang="en-US" dirty="0" smtClean="0"/>
              <a:t>first-time Home </a:t>
            </a:r>
            <a:r>
              <a:rPr lang="en-US" dirty="0"/>
              <a:t>Ownership</a:t>
            </a:r>
          </a:p>
          <a:p>
            <a:r>
              <a:rPr lang="en-US" dirty="0"/>
              <a:t>Interpreter Services and Deaf-Blind Support Services</a:t>
            </a: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7629800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dirty="0">
                <a:effectLst/>
              </a:rPr>
              <a:t>CIL-NET Attribution</a:t>
            </a:r>
          </a:p>
        </p:txBody>
      </p:sp>
      <p:sp>
        <p:nvSpPr>
          <p:cNvPr id="2" name="Content Placeholder 1"/>
          <p:cNvSpPr>
            <a:spLocks noGrp="1"/>
          </p:cNvSpPr>
          <p:nvPr>
            <p:ph idx="1"/>
          </p:nvPr>
        </p:nvSpPr>
        <p:spPr>
          <a:xfrm>
            <a:off x="457200" y="1219200"/>
            <a:ext cx="8382000" cy="4648200"/>
          </a:xfrm>
        </p:spPr>
        <p:txBody>
          <a:bodyPr/>
          <a:lstStyle/>
          <a:p>
            <a:pPr marL="0" indent="0">
              <a:buNone/>
            </a:pPr>
            <a:r>
              <a:rPr lang="en-US" dirty="0"/>
              <a:t>Support for development of this technical assistance information was provided by the Department of Health and Human Services, Administration for Community Living under grant number </a:t>
            </a:r>
            <a:r>
              <a:rPr lang="en-US" dirty="0" smtClean="0"/>
              <a:t>90ILTA0001. </a:t>
            </a:r>
            <a:r>
              <a:rPr lang="en-US" dirty="0"/>
              <a:t>No official endorsement of the Department of Health and Human Services should be inferred. Permission is granted for duplication of any portion of this information, providing that the following credit is given to the project: Developed as part of the </a:t>
            </a:r>
            <a:r>
              <a:rPr lang="en-US" dirty="0" smtClean="0"/>
              <a:t>CIL-NET</a:t>
            </a:r>
            <a:r>
              <a:rPr lang="en-US" dirty="0"/>
              <a:t>, </a:t>
            </a:r>
            <a:r>
              <a:rPr lang="en-US" dirty="0" smtClean="0"/>
              <a:t>a project of the IL-NET, an ILRU/NCIL/APRIL/USU-CPD </a:t>
            </a:r>
            <a:r>
              <a:rPr lang="en-US" dirty="0"/>
              <a:t>National Training and Technical Assistance Program.</a:t>
            </a:r>
            <a:endParaRPr lang="en-US" sz="2200" dirty="0"/>
          </a:p>
          <a:p>
            <a:pPr marL="0" indent="0">
              <a:buNone/>
            </a:pPr>
            <a:endParaRPr lang="en-US" dirty="0"/>
          </a:p>
        </p:txBody>
      </p:sp>
    </p:spTree>
    <p:extLst>
      <p:ext uri="{BB962C8B-B14F-4D97-AF65-F5344CB8AC3E}">
        <p14:creationId xmlns:p14="http://schemas.microsoft.com/office/powerpoint/2010/main" val="1105333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Systems </a:t>
            </a:r>
            <a:r>
              <a:rPr lang="en-US" dirty="0" smtClean="0"/>
              <a:t>Advocacy</a:t>
            </a:r>
            <a:endParaRPr lang="en-US" sz="2400" dirty="0"/>
          </a:p>
        </p:txBody>
      </p:sp>
      <p:sp>
        <p:nvSpPr>
          <p:cNvPr id="3" name="Content Placeholder 2"/>
          <p:cNvSpPr>
            <a:spLocks noGrp="1"/>
          </p:cNvSpPr>
          <p:nvPr>
            <p:ph idx="1"/>
          </p:nvPr>
        </p:nvSpPr>
        <p:spPr>
          <a:xfrm>
            <a:off x="381000" y="838200"/>
            <a:ext cx="8382000" cy="5257800"/>
          </a:xfrm>
        </p:spPr>
        <p:txBody>
          <a:bodyPr/>
          <a:lstStyle/>
          <a:p>
            <a:pPr marL="0" indent="0">
              <a:buNone/>
            </a:pPr>
            <a:r>
              <a:rPr lang="en-US" dirty="0" smtClean="0"/>
              <a:t>Our </a:t>
            </a:r>
            <a:r>
              <a:rPr lang="en-US" dirty="0"/>
              <a:t>Extensive System Advocacy includes Addressing Access Barriers and Other Local Issues with additional </a:t>
            </a:r>
            <a:r>
              <a:rPr lang="en-US" dirty="0" smtClean="0"/>
              <a:t>targeted </a:t>
            </a:r>
            <a:r>
              <a:rPr lang="en-US" dirty="0"/>
              <a:t>resources for:</a:t>
            </a:r>
          </a:p>
          <a:p>
            <a:r>
              <a:rPr lang="en-US" dirty="0"/>
              <a:t>Policy Analysis and Advocacy in our State </a:t>
            </a:r>
            <a:r>
              <a:rPr lang="en-US" dirty="0" smtClean="0"/>
              <a:t>Capitol.</a:t>
            </a:r>
            <a:endParaRPr lang="en-US" dirty="0"/>
          </a:p>
          <a:p>
            <a:r>
              <a:rPr lang="en-US" dirty="0"/>
              <a:t>Advocacy against Assisted </a:t>
            </a:r>
            <a:r>
              <a:rPr lang="en-US" dirty="0" smtClean="0"/>
              <a:t>Suicide.</a:t>
            </a:r>
            <a:endParaRPr lang="en-US" dirty="0"/>
          </a:p>
          <a:p>
            <a:r>
              <a:rPr lang="en-US" dirty="0"/>
              <a:t>Lobbying for </a:t>
            </a:r>
            <a:r>
              <a:rPr lang="en-US" dirty="0" smtClean="0"/>
              <a:t>Disability Integration Act (DIA) in </a:t>
            </a:r>
            <a:r>
              <a:rPr lang="en-US" dirty="0"/>
              <a:t>Washington, </a:t>
            </a:r>
            <a:r>
              <a:rPr lang="en-US" dirty="0" smtClean="0"/>
              <a:t>DC.</a:t>
            </a:r>
            <a:endParaRPr lang="en-US" dirty="0">
              <a:solidFill>
                <a:srgbClr val="000000"/>
              </a:solidFill>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883104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7696200" cy="792162"/>
          </a:xfrm>
        </p:spPr>
        <p:txBody>
          <a:bodyPr anchor="t"/>
          <a:lstStyle/>
          <a:p>
            <a:r>
              <a:rPr lang="en-US" dirty="0"/>
              <a:t>First </a:t>
            </a:r>
            <a:r>
              <a:rPr lang="en-US" dirty="0" smtClean="0"/>
              <a:t>Contacts</a:t>
            </a:r>
            <a:endParaRPr lang="en-US" sz="2400" dirty="0"/>
          </a:p>
        </p:txBody>
      </p:sp>
      <p:sp>
        <p:nvSpPr>
          <p:cNvPr id="3" name="Content Placeholder 2"/>
          <p:cNvSpPr>
            <a:spLocks noGrp="1"/>
          </p:cNvSpPr>
          <p:nvPr>
            <p:ph idx="1"/>
          </p:nvPr>
        </p:nvSpPr>
        <p:spPr>
          <a:xfrm>
            <a:off x="304800" y="685800"/>
            <a:ext cx="8686800" cy="5257800"/>
          </a:xfrm>
        </p:spPr>
        <p:txBody>
          <a:bodyPr/>
          <a:lstStyle/>
          <a:p>
            <a:pPr marL="0" indent="0">
              <a:buNone/>
            </a:pPr>
            <a:r>
              <a:rPr lang="en-US" dirty="0" smtClean="0"/>
              <a:t>All </a:t>
            </a:r>
            <a:r>
              <a:rPr lang="en-US" dirty="0"/>
              <a:t>incoming calls are answered </a:t>
            </a:r>
            <a:r>
              <a:rPr lang="en-US" dirty="0" smtClean="0"/>
              <a:t>by a receptionist, avoiding </a:t>
            </a:r>
            <a:r>
              <a:rPr lang="en-US" dirty="0"/>
              <a:t>access </a:t>
            </a:r>
            <a:r>
              <a:rPr lang="en-US" dirty="0" smtClean="0"/>
              <a:t>problems/frustration </a:t>
            </a:r>
            <a:r>
              <a:rPr lang="en-US" dirty="0"/>
              <a:t>with </a:t>
            </a:r>
            <a:r>
              <a:rPr lang="en-US" dirty="0" smtClean="0"/>
              <a:t>automated phone menus and ensuring people are appropriately served.</a:t>
            </a:r>
            <a:endParaRPr lang="en-US" dirty="0"/>
          </a:p>
          <a:p>
            <a:pPr marL="0" indent="0">
              <a:buNone/>
            </a:pPr>
            <a:endParaRPr lang="en-US" sz="800" dirty="0" smtClean="0"/>
          </a:p>
          <a:p>
            <a:pPr marL="0" indent="0">
              <a:buNone/>
            </a:pPr>
            <a:r>
              <a:rPr lang="en-US" dirty="0" smtClean="0"/>
              <a:t>IL </a:t>
            </a:r>
            <a:r>
              <a:rPr lang="en-US" dirty="0"/>
              <a:t>staff are scheduled to meet with and serve any "drop-in" consumer who comes to the office without an </a:t>
            </a:r>
            <a:r>
              <a:rPr lang="en-US" dirty="0" smtClean="0"/>
              <a:t>appointment or calls the CIL without identifying a specific staff person.</a:t>
            </a:r>
          </a:p>
          <a:p>
            <a:r>
              <a:rPr lang="en-US" dirty="0" smtClean="0"/>
              <a:t>All IL staff are in rotation with half day shifts.</a:t>
            </a:r>
          </a:p>
          <a:p>
            <a:r>
              <a:rPr lang="en-US" dirty="0" smtClean="0"/>
              <a:t>If the on-call staffer is busy with another consumer, they will follow up before the end of that shift. </a:t>
            </a:r>
          </a:p>
          <a:p>
            <a:r>
              <a:rPr lang="en-US" dirty="0" smtClean="0"/>
              <a:t>Each staff person is then responsible for ensuring their contacts get the support that is needed.  </a:t>
            </a:r>
          </a:p>
          <a:p>
            <a:endParaRPr lang="en-US" dirty="0"/>
          </a:p>
        </p:txBody>
      </p:sp>
    </p:spTree>
    <p:extLst>
      <p:ext uri="{BB962C8B-B14F-4D97-AF65-F5344CB8AC3E}">
        <p14:creationId xmlns:p14="http://schemas.microsoft.com/office/powerpoint/2010/main" val="76076686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19030</TotalTime>
  <Words>3579</Words>
  <Application>Microsoft Office PowerPoint</Application>
  <PresentationFormat>On-screen Show (4:3)</PresentationFormat>
  <Paragraphs>475</Paragraphs>
  <Slides>70</Slides>
  <Notes>22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70</vt:i4>
      </vt:variant>
    </vt:vector>
  </HeadingPairs>
  <TitlesOfParts>
    <vt:vector size="82" baseType="lpstr">
      <vt:lpstr>Arial</vt:lpstr>
      <vt:lpstr>Arial Rounded MT Bold</vt:lpstr>
      <vt:lpstr>Calibri Light</vt:lpstr>
      <vt:lpstr>Century Gothic</vt:lpstr>
      <vt:lpstr>Courier New</vt:lpstr>
      <vt:lpstr>Franklin Gothic Heavy</vt:lpstr>
      <vt:lpstr>Montserrat</vt:lpstr>
      <vt:lpstr>Nunito</vt:lpstr>
      <vt:lpstr>Tahoma</vt:lpstr>
      <vt:lpstr>Times New Roman</vt:lpstr>
      <vt:lpstr>Wingdings</vt:lpstr>
      <vt:lpstr>Default Design</vt:lpstr>
      <vt:lpstr>Independent Living Research Utilization</vt:lpstr>
      <vt:lpstr>Get to the Core of It:  Integrating CIL Core Services for a  Holistic Consumer Experience  Seamless Service Delivery Snapshots  Presenters: Bruce Darling - Center for Disability Rights Darrel Christenson – Ability360 Michelle Crain – LIFE, Inc. Kimberly Tissot &amp; Charlie Walters –Able SC  May 1, 2018 Tempe, AZ       </vt:lpstr>
      <vt:lpstr>Seamless Service Delivery Snapshot  Bruce Darling - Center for Disability Rights bdarling@cdrnys.org</vt:lpstr>
      <vt:lpstr>Center for Disability Rights - Structure</vt:lpstr>
      <vt:lpstr>Service Area(s)</vt:lpstr>
      <vt:lpstr>Services</vt:lpstr>
      <vt:lpstr>Services, cont’d.</vt:lpstr>
      <vt:lpstr>Systems Advocacy</vt:lpstr>
      <vt:lpstr>First Contacts</vt:lpstr>
      <vt:lpstr>Goal Development</vt:lpstr>
      <vt:lpstr>Seamless Connections</vt:lpstr>
      <vt:lpstr>Quality Assurance Follow Up</vt:lpstr>
      <vt:lpstr>Seamless Service Delivery Snapshot  Darrel Christenson – Ability360 DarrelC@ability360.org </vt:lpstr>
      <vt:lpstr>Ability360 Mission</vt:lpstr>
      <vt:lpstr>Over 500 Centers for Independent Living ‒ 5 in Arizona</vt:lpstr>
      <vt:lpstr>Independent Living Philosophy</vt:lpstr>
      <vt:lpstr>Ability360’s Reason for Existence</vt:lpstr>
      <vt:lpstr>Ability360 Programs</vt:lpstr>
      <vt:lpstr>Ability360 Programs, cont’d.</vt:lpstr>
      <vt:lpstr>Ability360 Programs, cont’d. 2</vt:lpstr>
      <vt:lpstr>Advocacy― Speaking Up for Self and Others</vt:lpstr>
      <vt:lpstr>Independent Living Skills</vt:lpstr>
      <vt:lpstr>Information and Referral</vt:lpstr>
      <vt:lpstr>Peer Support — Lifting as we climb!</vt:lpstr>
      <vt:lpstr>Employment Services </vt:lpstr>
      <vt:lpstr>Early Intervention Outreach to Newly Disabled</vt:lpstr>
      <vt:lpstr>Re-integration from Nursing Homes</vt:lpstr>
      <vt:lpstr>Home Modifications</vt:lpstr>
      <vt:lpstr>Empowering Youth in Transition</vt:lpstr>
      <vt:lpstr>Community Living Options</vt:lpstr>
      <vt:lpstr>Theatre360</vt:lpstr>
      <vt:lpstr>Home Care Services</vt:lpstr>
      <vt:lpstr>Ability 360 Sports and Fitness Center Amenities</vt:lpstr>
      <vt:lpstr>A Smattering of Sports &amp; Fitness Programs…</vt:lpstr>
      <vt:lpstr>Ability360 Locations</vt:lpstr>
      <vt:lpstr>Ability360 Sports &amp; Fitness Center </vt:lpstr>
      <vt:lpstr>Seamless Service Delivery Snapshot  Michelle Crain – LIFE, Inc. michelle.crain@liferun.org    </vt:lpstr>
      <vt:lpstr>LIFE Inc.―Brief Overview</vt:lpstr>
      <vt:lpstr>Setting the Stage for Empowerment</vt:lpstr>
      <vt:lpstr>Setting the Stage for Empowerment, cont’d. </vt:lpstr>
      <vt:lpstr>Setting the Stage for Empowerment, cont’d. 2</vt:lpstr>
      <vt:lpstr>Seamless Delivery of Services</vt:lpstr>
      <vt:lpstr>Seamless Delivery of Services, cont’d.</vt:lpstr>
      <vt:lpstr>Seamless Delivery of Services,  cont’d. 2</vt:lpstr>
      <vt:lpstr>Seamless Service Delivery Snapshot   Kimberly Tissot &amp; Charlie Walters – Able SC Ktissot@able-sc.org cwalters@able-sc.org  </vt:lpstr>
      <vt:lpstr>Who we are &amp; what we do.</vt:lpstr>
      <vt:lpstr>Making a difference everyday</vt:lpstr>
      <vt:lpstr>Able South Carolina  is a Center for Independent Living </vt:lpstr>
      <vt:lpstr>Center for Independent Living (CIL)</vt:lpstr>
      <vt:lpstr>IL Philosophy</vt:lpstr>
      <vt:lpstr>Ed Roberts</vt:lpstr>
      <vt:lpstr>Consumer Driven</vt:lpstr>
      <vt:lpstr>We Practice what we Preach</vt:lpstr>
      <vt:lpstr>We service 23 counties in the state</vt:lpstr>
      <vt:lpstr>Services we Offer</vt:lpstr>
      <vt:lpstr>Independent Living Skills</vt:lpstr>
      <vt:lpstr>Peer Support</vt:lpstr>
      <vt:lpstr>Advocacy</vt:lpstr>
      <vt:lpstr>Assistive Technology</vt:lpstr>
      <vt:lpstr>Youth Services</vt:lpstr>
      <vt:lpstr>Youth Services — School Grants</vt:lpstr>
      <vt:lpstr>Health-Related Services</vt:lpstr>
      <vt:lpstr>Employment Programs</vt:lpstr>
      <vt:lpstr>Employment Programs, cont’d.</vt:lpstr>
      <vt:lpstr>Accessibility Assessments  </vt:lpstr>
      <vt:lpstr>1/5  South Carolinians has a disability</vt:lpstr>
      <vt:lpstr>The Father of Independent Living</vt:lpstr>
      <vt:lpstr>Find Us Online</vt:lpstr>
      <vt:lpstr>Thanks!! Any Questions?</vt:lpstr>
      <vt:lpstr>CIL-NET Attribution</vt:lpstr>
    </vt:vector>
  </TitlesOfParts>
  <Company>Tirr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 to Core of It 2018</dc:title>
  <dc:creator>eubanks</dc:creator>
  <cp:lastModifiedBy>Eubanks, Carol</cp:lastModifiedBy>
  <cp:revision>649</cp:revision>
  <cp:lastPrinted>2016-03-25T15:15:04Z</cp:lastPrinted>
  <dcterms:created xsi:type="dcterms:W3CDTF">2011-01-05T14:17:40Z</dcterms:created>
  <dcterms:modified xsi:type="dcterms:W3CDTF">2019-08-09T17:28:14Z</dcterms:modified>
</cp:coreProperties>
</file>