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789" r:id="rId2"/>
    <p:sldId id="993" r:id="rId3"/>
    <p:sldId id="1100" r:id="rId4"/>
    <p:sldId id="1208" r:id="rId5"/>
    <p:sldId id="1209" r:id="rId6"/>
    <p:sldId id="1210" r:id="rId7"/>
    <p:sldId id="1211" r:id="rId8"/>
    <p:sldId id="1212" r:id="rId9"/>
    <p:sldId id="1213" r:id="rId10"/>
    <p:sldId id="1214" r:id="rId11"/>
    <p:sldId id="1215" r:id="rId12"/>
    <p:sldId id="1216" r:id="rId13"/>
    <p:sldId id="1217" r:id="rId14"/>
    <p:sldId id="1218" r:id="rId15"/>
    <p:sldId id="1219" r:id="rId16"/>
    <p:sldId id="1256" r:id="rId17"/>
    <p:sldId id="1257" r:id="rId18"/>
    <p:sldId id="1258" r:id="rId19"/>
    <p:sldId id="1259" r:id="rId20"/>
    <p:sldId id="1260" r:id="rId21"/>
    <p:sldId id="1261" r:id="rId22"/>
    <p:sldId id="1262" r:id="rId23"/>
    <p:sldId id="1263" r:id="rId24"/>
    <p:sldId id="1264" r:id="rId25"/>
    <p:sldId id="1003" r:id="rId26"/>
    <p:sldId id="1265" r:id="rId27"/>
    <p:sldId id="1220" r:id="rId28"/>
    <p:sldId id="1222" r:id="rId29"/>
    <p:sldId id="1223" r:id="rId30"/>
    <p:sldId id="1224" r:id="rId31"/>
    <p:sldId id="1225" r:id="rId32"/>
    <p:sldId id="1226" r:id="rId33"/>
    <p:sldId id="1227" r:id="rId34"/>
    <p:sldId id="1228" r:id="rId35"/>
    <p:sldId id="1229" r:id="rId36"/>
    <p:sldId id="1230" r:id="rId37"/>
    <p:sldId id="1231" r:id="rId38"/>
    <p:sldId id="1232" r:id="rId39"/>
    <p:sldId id="1233" r:id="rId40"/>
    <p:sldId id="1234" r:id="rId41"/>
    <p:sldId id="1235" r:id="rId42"/>
    <p:sldId id="1236" r:id="rId43"/>
    <p:sldId id="1237" r:id="rId44"/>
    <p:sldId id="1238" r:id="rId45"/>
    <p:sldId id="1133" r:id="rId46"/>
    <p:sldId id="1134" r:id="rId47"/>
    <p:sldId id="1135" r:id="rId48"/>
    <p:sldId id="1105" r:id="rId49"/>
    <p:sldId id="1239" r:id="rId50"/>
    <p:sldId id="1240" r:id="rId51"/>
    <p:sldId id="1241" r:id="rId52"/>
    <p:sldId id="1242" r:id="rId53"/>
    <p:sldId id="1243" r:id="rId54"/>
    <p:sldId id="1244" r:id="rId55"/>
    <p:sldId id="1245" r:id="rId56"/>
    <p:sldId id="1246" r:id="rId57"/>
    <p:sldId id="1247" r:id="rId58"/>
    <p:sldId id="1255" r:id="rId59"/>
    <p:sldId id="1000" r:id="rId60"/>
    <p:sldId id="1047" r:id="rId6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FF0000"/>
    <a:srgbClr val="CC3300"/>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735" autoAdjust="0"/>
    <p:restoredTop sz="95394" autoAdjust="0"/>
  </p:normalViewPr>
  <p:slideViewPr>
    <p:cSldViewPr>
      <p:cViewPr varScale="1">
        <p:scale>
          <a:sx n="89" d="100"/>
          <a:sy n="89" d="100"/>
        </p:scale>
        <p:origin x="18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4" d="100"/>
          <a:sy n="64" d="100"/>
        </p:scale>
        <p:origin x="2568"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dirty="0">
                <a:latin typeface="Arial" charset="0"/>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smtClean="0">
                <a:latin typeface="Arial" charset="0"/>
                <a:cs typeface="+mn-cs"/>
              </a:defRPr>
            </a:lvl1pPr>
          </a:lstStyle>
          <a:p>
            <a:pPr>
              <a:defRPr/>
            </a:pPr>
            <a:fld id="{8F03C5B2-8747-4BAD-824A-F5E10A8B6135}" type="datetimeFigureOut">
              <a:rPr lang="en-US"/>
              <a:pPr>
                <a:defRPr/>
              </a:pPr>
              <a:t>2/14/2020</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dirty="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A36CD1A9-6B0D-4A65-83C0-7995B45DCB86}" type="slidenum">
              <a:rPr lang="en-US"/>
              <a:pPr/>
              <a:t>‹#›</a:t>
            </a:fld>
            <a:endParaRPr lang="en-US"/>
          </a:p>
        </p:txBody>
      </p:sp>
    </p:spTree>
    <p:extLst>
      <p:ext uri="{BB962C8B-B14F-4D97-AF65-F5344CB8AC3E}">
        <p14:creationId xmlns:p14="http://schemas.microsoft.com/office/powerpoint/2010/main" val="3835726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dirty="0">
                <a:latin typeface="Arial" charset="0"/>
                <a:cs typeface="+mn-cs"/>
              </a:defRPr>
            </a:lvl1pPr>
          </a:lstStyle>
          <a:p>
            <a:pPr>
              <a:defRPr/>
            </a:pPr>
            <a:endParaRPr lang="en-US"/>
          </a:p>
        </p:txBody>
      </p:sp>
      <p:sp>
        <p:nvSpPr>
          <p:cNvPr id="2662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dirty="0">
                <a:latin typeface="Arial" charset="0"/>
                <a:cs typeface="+mn-cs"/>
              </a:defRPr>
            </a:lvl1pPr>
          </a:lstStyle>
          <a:p>
            <a:pPr>
              <a:defRPr/>
            </a:pPr>
            <a:endParaRPr lang="en-US"/>
          </a:p>
        </p:txBody>
      </p:sp>
      <p:sp>
        <p:nvSpPr>
          <p:cNvPr id="675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9"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dirty="0">
                <a:latin typeface="Arial"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5C733EDE-9156-424D-B81D-18EFED6A3FB8}" type="slidenum">
              <a:rPr lang="en-US"/>
              <a:pPr/>
              <a:t>‹#›</a:t>
            </a:fld>
            <a:endParaRPr lang="en-US"/>
          </a:p>
        </p:txBody>
      </p:sp>
    </p:spTree>
    <p:extLst>
      <p:ext uri="{BB962C8B-B14F-4D97-AF65-F5344CB8AC3E}">
        <p14:creationId xmlns:p14="http://schemas.microsoft.com/office/powerpoint/2010/main" val="42622478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513265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5c7a776f85_0_0: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599" name="Google Shape;599;g5c7a776f85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4185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594ff73269_0_5: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605" name="Google Shape;605;g594ff73269_0_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0194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5c7a776f85_0_20: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611" name="Google Shape;611;g5c7a776f85_0_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6542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6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17" name="Google Shape;617;p64:notes"/>
          <p:cNvSpPr txBox="1">
            <a:spLocks noGrp="1"/>
          </p:cNvSpPr>
          <p:nvPr>
            <p:ph type="body" idx="1"/>
          </p:nvPr>
        </p:nvSpPr>
        <p:spPr>
          <a:xfrm>
            <a:off x="701040" y="4415791"/>
            <a:ext cx="5608200" cy="41835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a:p>
        </p:txBody>
      </p:sp>
      <p:sp>
        <p:nvSpPr>
          <p:cNvPr id="618" name="Google Shape;618;p64:notes"/>
          <p:cNvSpPr txBox="1">
            <a:spLocks noGrp="1"/>
          </p:cNvSpPr>
          <p:nvPr>
            <p:ph type="sldNum" idx="12"/>
          </p:nvPr>
        </p:nvSpPr>
        <p:spPr>
          <a:xfrm>
            <a:off x="3970938" y="8829968"/>
            <a:ext cx="3037800" cy="4647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36699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7:notes"/>
          <p:cNvSpPr txBox="1">
            <a:spLocks noGrp="1"/>
          </p:cNvSpPr>
          <p:nvPr>
            <p:ph type="body" idx="1"/>
          </p:nvPr>
        </p:nvSpPr>
        <p:spPr>
          <a:xfrm>
            <a:off x="701040" y="4415791"/>
            <a:ext cx="5608320" cy="4183380"/>
          </a:xfrm>
          <a:prstGeom prst="rect">
            <a:avLst/>
          </a:prstGeom>
        </p:spPr>
        <p:txBody>
          <a:bodyPr spcFirstLastPara="1" wrap="square" lIns="93175" tIns="46575" rIns="93175" bIns="46575" anchor="t" anchorCtr="0">
            <a:noAutofit/>
          </a:bodyPr>
          <a:lstStyle/>
          <a:p>
            <a:pPr marL="0" lvl="0" indent="0">
              <a:spcBef>
                <a:spcPts val="360"/>
              </a:spcBef>
              <a:spcAft>
                <a:spcPts val="0"/>
              </a:spcAft>
              <a:buNone/>
            </a:pPr>
            <a:endParaRPr/>
          </a:p>
        </p:txBody>
      </p:sp>
      <p:sp>
        <p:nvSpPr>
          <p:cNvPr id="149" name="Google Shape;149;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9099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rPr>
              <a:pPr algn="r"/>
              <a:t>18</a:t>
            </a:fld>
            <a:endParaRPr lang="en-US" sz="1200">
              <a:solidFill>
                <a:schemeClr val="dk1"/>
              </a:solidFill>
            </a:endParaRPr>
          </a:p>
        </p:txBody>
      </p:sp>
    </p:spTree>
    <p:extLst>
      <p:ext uri="{BB962C8B-B14F-4D97-AF65-F5344CB8AC3E}">
        <p14:creationId xmlns:p14="http://schemas.microsoft.com/office/powerpoint/2010/main" val="3121099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rPr>
              <a:pPr algn="r"/>
              <a:t>19</a:t>
            </a:fld>
            <a:endParaRPr lang="en-US" sz="1200">
              <a:solidFill>
                <a:schemeClr val="dk1"/>
              </a:solidFill>
            </a:endParaRPr>
          </a:p>
        </p:txBody>
      </p:sp>
    </p:spTree>
    <p:extLst>
      <p:ext uri="{BB962C8B-B14F-4D97-AF65-F5344CB8AC3E}">
        <p14:creationId xmlns:p14="http://schemas.microsoft.com/office/powerpoint/2010/main" val="388477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rPr>
              <a:pPr algn="r"/>
              <a:t>20</a:t>
            </a:fld>
            <a:endParaRPr lang="en-US" sz="1200">
              <a:solidFill>
                <a:schemeClr val="dk1"/>
              </a:solidFill>
            </a:endParaRPr>
          </a:p>
        </p:txBody>
      </p:sp>
    </p:spTree>
    <p:extLst>
      <p:ext uri="{BB962C8B-B14F-4D97-AF65-F5344CB8AC3E}">
        <p14:creationId xmlns:p14="http://schemas.microsoft.com/office/powerpoint/2010/main" val="1751816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rPr>
              <a:pPr algn="r"/>
              <a:t>21</a:t>
            </a:fld>
            <a:endParaRPr lang="en-US" sz="1200">
              <a:solidFill>
                <a:schemeClr val="dk1"/>
              </a:solidFill>
            </a:endParaRPr>
          </a:p>
        </p:txBody>
      </p:sp>
    </p:spTree>
    <p:extLst>
      <p:ext uri="{BB962C8B-B14F-4D97-AF65-F5344CB8AC3E}">
        <p14:creationId xmlns:p14="http://schemas.microsoft.com/office/powerpoint/2010/main" val="4089402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7:notes"/>
          <p:cNvSpPr txBox="1">
            <a:spLocks noGrp="1"/>
          </p:cNvSpPr>
          <p:nvPr>
            <p:ph type="body" idx="1"/>
          </p:nvPr>
        </p:nvSpPr>
        <p:spPr>
          <a:xfrm>
            <a:off x="701040" y="4415791"/>
            <a:ext cx="5608320" cy="4183380"/>
          </a:xfrm>
          <a:prstGeom prst="rect">
            <a:avLst/>
          </a:prstGeom>
        </p:spPr>
        <p:txBody>
          <a:bodyPr spcFirstLastPara="1" wrap="square" lIns="93175" tIns="46575" rIns="93175" bIns="46575" anchor="t" anchorCtr="0">
            <a:noAutofit/>
          </a:bodyPr>
          <a:lstStyle/>
          <a:p>
            <a:pPr marL="0" lvl="0" indent="0">
              <a:spcBef>
                <a:spcPts val="360"/>
              </a:spcBef>
              <a:spcAft>
                <a:spcPts val="0"/>
              </a:spcAft>
              <a:buNone/>
            </a:pPr>
            <a:endParaRPr/>
          </a:p>
        </p:txBody>
      </p:sp>
      <p:sp>
        <p:nvSpPr>
          <p:cNvPr id="149" name="Google Shape;149;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049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61:notes"/>
          <p:cNvSpPr txBox="1">
            <a:spLocks noGrp="1"/>
          </p:cNvSpPr>
          <p:nvPr>
            <p:ph type="body" idx="1"/>
          </p:nvPr>
        </p:nvSpPr>
        <p:spPr>
          <a:xfrm>
            <a:off x="701040" y="4415791"/>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360"/>
              </a:spcBef>
              <a:spcAft>
                <a:spcPts val="0"/>
              </a:spcAft>
              <a:buClr>
                <a:schemeClr val="dk1"/>
              </a:buClr>
              <a:buSzPts val="1200"/>
              <a:buFont typeface="Arial"/>
              <a:buNone/>
            </a:pPr>
            <a:endParaRPr/>
          </a:p>
        </p:txBody>
      </p:sp>
      <p:sp>
        <p:nvSpPr>
          <p:cNvPr id="551" name="Google Shape;551;p6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526058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45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88590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46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12058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47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25196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7:notes"/>
          <p:cNvSpPr txBox="1">
            <a:spLocks noGrp="1"/>
          </p:cNvSpPr>
          <p:nvPr>
            <p:ph type="body" idx="1"/>
          </p:nvPr>
        </p:nvSpPr>
        <p:spPr>
          <a:xfrm>
            <a:off x="701040" y="4415791"/>
            <a:ext cx="5608320" cy="4183380"/>
          </a:xfrm>
          <a:prstGeom prst="rect">
            <a:avLst/>
          </a:prstGeom>
        </p:spPr>
        <p:txBody>
          <a:bodyPr spcFirstLastPara="1" wrap="square" lIns="93175" tIns="46575" rIns="93175" bIns="46575" anchor="t" anchorCtr="0">
            <a:noAutofit/>
          </a:bodyPr>
          <a:lstStyle/>
          <a:p>
            <a:pPr marL="0" lvl="0" indent="0">
              <a:spcBef>
                <a:spcPts val="360"/>
              </a:spcBef>
              <a:spcAft>
                <a:spcPts val="0"/>
              </a:spcAft>
              <a:buNone/>
            </a:pPr>
            <a:endParaRPr/>
          </a:p>
        </p:txBody>
      </p:sp>
      <p:sp>
        <p:nvSpPr>
          <p:cNvPr id="149" name="Google Shape;149;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0137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50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36081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51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93339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edefae1c3_1_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 name="Google Shape;72;g3edefae1c3_1_2:notes"/>
          <p:cNvSpPr txBox="1">
            <a:spLocks noGrp="1"/>
          </p:cNvSpPr>
          <p:nvPr>
            <p:ph type="body" idx="1"/>
          </p:nvPr>
        </p:nvSpPr>
        <p:spPr>
          <a:xfrm>
            <a:off x="701040" y="4415791"/>
            <a:ext cx="5608200" cy="41835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a:p>
        </p:txBody>
      </p:sp>
      <p:sp>
        <p:nvSpPr>
          <p:cNvPr id="73" name="Google Shape;73;g3edefae1c3_1_2:notes"/>
          <p:cNvSpPr txBox="1">
            <a:spLocks noGrp="1"/>
          </p:cNvSpPr>
          <p:nvPr>
            <p:ph type="sldNum" idx="12"/>
          </p:nvPr>
        </p:nvSpPr>
        <p:spPr>
          <a:xfrm>
            <a:off x="3970938" y="8829968"/>
            <a:ext cx="3037800" cy="4647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53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77148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55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243405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56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180650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57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08508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62: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557" name="Google Shape;557;p6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23977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E77D9F-7F95-4728-B6EF-22AC0E70A73D}" type="slidenum">
              <a:rPr lang="en-US" smtClean="0"/>
              <a:pPr/>
              <a:t>59</a:t>
            </a:fld>
            <a:endParaRPr lang="en-US" dirty="0"/>
          </a:p>
        </p:txBody>
      </p:sp>
    </p:spTree>
    <p:extLst>
      <p:ext uri="{BB962C8B-B14F-4D97-AF65-F5344CB8AC3E}">
        <p14:creationId xmlns:p14="http://schemas.microsoft.com/office/powerpoint/2010/main" val="26606256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3" name="Shape 250"/>
          <p:cNvSpPr>
            <a:spLocks noGrp="1" noRot="1" noChangeAspect="1"/>
          </p:cNvSpPr>
          <p:nvPr>
            <p:ph type="sldImg" idx="2"/>
          </p:nvPr>
        </p:nvSpPr>
        <p:spPr>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cap="flat">
            <a:headEnd type="none" w="sm" len="sm"/>
            <a:tailEnd type="none" w="sm" len="sm"/>
          </a:ln>
        </p:spPr>
      </p:sp>
      <p:sp>
        <p:nvSpPr>
          <p:cNvPr id="59394" name="Shape 251"/>
          <p:cNvSpPr txBox="1">
            <a:spLocks noGrp="1"/>
          </p:cNvSpPr>
          <p:nvPr>
            <p:ph type="body" idx="1"/>
          </p:nvPr>
        </p:nvSpPr>
        <p:spPr>
          <a:noFill/>
        </p:spPr>
        <p:txBody>
          <a:bodyPr lIns="93175" tIns="46575" rIns="93175" bIns="46575"/>
          <a:lstStyle/>
          <a:p>
            <a:pPr>
              <a:spcBef>
                <a:spcPct val="0"/>
              </a:spcBef>
            </a:pPr>
            <a:endParaRPr 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2" name="Slide Number Placeholder 1"/>
          <p:cNvSpPr>
            <a:spLocks noGrp="1"/>
          </p:cNvSpPr>
          <p:nvPr>
            <p:ph type="sldNum" sz="quarter" idx="5"/>
          </p:nvPr>
        </p:nvSpPr>
        <p:spPr/>
        <p:txBody>
          <a:bodyPr/>
          <a:lstStyle/>
          <a:p>
            <a:pPr>
              <a:defRPr/>
            </a:pPr>
            <a:fld id="{D3A0351C-2741-4AC4-8CBD-F6F28DE1B70A}" type="slidenum">
              <a:rPr lang="en-US" smtClean="0"/>
              <a:t>60</a:t>
            </a:fld>
            <a:endParaRPr lang="en-US" dirty="0"/>
          </a:p>
        </p:txBody>
      </p:sp>
    </p:spTree>
    <p:extLst>
      <p:ext uri="{BB962C8B-B14F-4D97-AF65-F5344CB8AC3E}">
        <p14:creationId xmlns:p14="http://schemas.microsoft.com/office/powerpoint/2010/main" val="2007354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63: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563" name="Google Shape;563;p6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3927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5c7a776f85_0_5: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569" name="Google Shape;569;g5c7a776f85_0_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2303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65: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575" name="Google Shape;575;p6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0907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5c7a776f85_0_10: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581" name="Google Shape;581;g5c7a776f85_0_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4401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594ff73269_0_0: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587" name="Google Shape;587;g594ff73269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8126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5c7a776f85_0_15: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593" name="Google Shape;593;g5c7a776f85_0_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0575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fld id="{F039BFBC-22F7-42AB-A445-569E69D7288C}" type="slidenum">
              <a:rPr lang="en-US"/>
              <a:pPr/>
              <a:t>‹#›</a:t>
            </a:fld>
            <a:endParaRPr lang="en-US"/>
          </a:p>
        </p:txBody>
      </p:sp>
    </p:spTree>
    <p:extLst>
      <p:ext uri="{BB962C8B-B14F-4D97-AF65-F5344CB8AC3E}">
        <p14:creationId xmlns:p14="http://schemas.microsoft.com/office/powerpoint/2010/main" val="3617377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460AF1EE-47CB-437A-BA50-70F9BE446D36}" type="slidenum">
              <a:rPr lang="en-US"/>
              <a:pPr/>
              <a:t>‹#›</a:t>
            </a:fld>
            <a:endParaRPr lang="en-US"/>
          </a:p>
        </p:txBody>
      </p:sp>
    </p:spTree>
    <p:extLst>
      <p:ext uri="{BB962C8B-B14F-4D97-AF65-F5344CB8AC3E}">
        <p14:creationId xmlns:p14="http://schemas.microsoft.com/office/powerpoint/2010/main" val="2144913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74638"/>
            <a:ext cx="2095500" cy="5592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274638"/>
            <a:ext cx="6134100" cy="5592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z="1200"/>
            </a:lvl1pPr>
          </a:lstStyle>
          <a:p>
            <a:fld id="{D34FC40E-C645-47B8-AE41-3CF9A4FDC8AC}" type="slidenum">
              <a:rPr lang="en-US"/>
              <a:pPr/>
              <a:t>‹#›</a:t>
            </a:fld>
            <a:endParaRPr lang="en-US"/>
          </a:p>
        </p:txBody>
      </p:sp>
    </p:spTree>
    <p:extLst>
      <p:ext uri="{BB962C8B-B14F-4D97-AF65-F5344CB8AC3E}">
        <p14:creationId xmlns:p14="http://schemas.microsoft.com/office/powerpoint/2010/main" val="1748799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ilru_new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7200" y="76200"/>
            <a:ext cx="9906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152400"/>
            <a:ext cx="7696200" cy="792162"/>
          </a:xfrm>
        </p:spPr>
        <p:txBody>
          <a:bodyPr/>
          <a:lstStyle>
            <a:lvl1pPr>
              <a:defRPr>
                <a:effectLst/>
              </a:defRPr>
            </a:lvl1pPr>
          </a:lstStyle>
          <a:p>
            <a:r>
              <a:rPr lang="en-US" dirty="0"/>
              <a:t>Click to edit Master title style</a:t>
            </a:r>
          </a:p>
        </p:txBody>
      </p:sp>
      <p:sp>
        <p:nvSpPr>
          <p:cNvPr id="3" name="Content Placeholder 2"/>
          <p:cNvSpPr>
            <a:spLocks noGrp="1"/>
          </p:cNvSpPr>
          <p:nvPr>
            <p:ph idx="1"/>
          </p:nvPr>
        </p:nvSpPr>
        <p:spPr>
          <a:xfrm>
            <a:off x="228600" y="1066800"/>
            <a:ext cx="8686800" cy="5029200"/>
          </a:xfrm>
        </p:spPr>
        <p:txBody>
          <a:bodyPr/>
          <a:lstStyle>
            <a:lvl1pPr>
              <a:buClrTx/>
              <a:defRPr sz="2600"/>
            </a:lvl1pPr>
            <a:lvl2pPr>
              <a:buClr>
                <a:schemeClr val="tx1"/>
              </a:buClr>
              <a:defRPr sz="2600">
                <a:solidFill>
                  <a:schemeClr val="tx1"/>
                </a:solidFill>
              </a:defRPr>
            </a:lvl2pPr>
            <a:lvl3pPr>
              <a:buClr>
                <a:schemeClr val="tx1"/>
              </a:buClr>
              <a:defRPr sz="2600">
                <a:solidFill>
                  <a:schemeClr val="tx1"/>
                </a:solidFill>
              </a:defRPr>
            </a:lvl3pPr>
            <a:lvl4pPr>
              <a:buClr>
                <a:schemeClr val="tx1"/>
              </a:buClr>
              <a:defRPr sz="2600">
                <a:solidFill>
                  <a:schemeClr val="tx1"/>
                </a:solidFill>
              </a:defRPr>
            </a:lvl4pPr>
            <a:lvl5pPr>
              <a:buClr>
                <a:schemeClr val="tx1"/>
              </a:buClr>
              <a:defRPr sz="2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0228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61301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005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0005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5366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9698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858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2030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08818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z="1200"/>
            </a:lvl1pPr>
          </a:lstStyle>
          <a:p>
            <a:fld id="{9D9B01B8-C92B-431A-8758-DC3F71DB1FA4}" type="slidenum">
              <a:rPr lang="en-US"/>
              <a:pPr/>
              <a:t>‹#›</a:t>
            </a:fld>
            <a:endParaRPr lang="en-US"/>
          </a:p>
        </p:txBody>
      </p:sp>
    </p:spTree>
    <p:extLst>
      <p:ext uri="{BB962C8B-B14F-4D97-AF65-F5344CB8AC3E}">
        <p14:creationId xmlns:p14="http://schemas.microsoft.com/office/powerpoint/2010/main" val="1330350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74638"/>
            <a:ext cx="76962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19200"/>
            <a:ext cx="8153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6553200" y="6477000"/>
            <a:ext cx="2362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solidFill>
                  <a:schemeClr val="bg1"/>
                </a:solidFill>
              </a:defRPr>
            </a:lvl1pPr>
          </a:lstStyle>
          <a:p>
            <a:fld id="{61815F4C-79BC-4B23-992F-88F805635CE3}" type="slidenum">
              <a:rPr lang="en-US"/>
              <a:pPr/>
              <a:t>‹#›</a:t>
            </a:fld>
            <a:endParaRPr lang="en-US"/>
          </a:p>
        </p:txBody>
      </p:sp>
      <p:sp>
        <p:nvSpPr>
          <p:cNvPr id="1029" name="Rectangle 6"/>
          <p:cNvSpPr>
            <a:spLocks noChangeArrowheads="1"/>
          </p:cNvSpPr>
          <p:nvPr/>
        </p:nvSpPr>
        <p:spPr bwMode="auto">
          <a:xfrm>
            <a:off x="8305800" y="6381750"/>
            <a:ext cx="609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ACDD59A-FF3A-402B-8676-10E69B5A2DA1}" type="slidenum">
              <a:rPr lang="en-US" sz="800" b="1"/>
              <a:pPr algn="r" eaLnBrk="1" hangingPunct="1"/>
              <a:t>‹#›</a:t>
            </a:fld>
            <a:endParaRPr lang="en-US" sz="800" b="1"/>
          </a:p>
        </p:txBody>
      </p:sp>
      <p:pic>
        <p:nvPicPr>
          <p:cNvPr id="2"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6200" y="6132513"/>
            <a:ext cx="2833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9"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0" r:id="rId10"/>
    <p:sldLayoutId id="2147483679" r:id="rId11"/>
  </p:sldLayoutIdLst>
  <p:hf hdr="0" ftr="0" dt="0"/>
  <p:txStyles>
    <p:titleStyle>
      <a:lvl1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2pPr>
      <a:lvl3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3pPr>
      <a:lvl4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4pPr>
      <a:lvl5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5pPr>
      <a:lvl6pPr marL="4572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6pPr>
      <a:lvl7pPr marL="9144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7pPr>
      <a:lvl8pPr marL="13716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8pPr>
      <a:lvl9pPr marL="18288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9pPr>
    </p:titleStyle>
    <p:bodyStyle>
      <a:lvl1pPr marL="342900" indent="-342900" algn="l" rtl="0" eaLnBrk="0" fontAlgn="base" hangingPunct="0">
        <a:spcBef>
          <a:spcPct val="20000"/>
        </a:spcBef>
        <a:spcAft>
          <a:spcPct val="0"/>
        </a:spcAft>
        <a:buClr>
          <a:schemeClr val="accent2"/>
        </a:buClr>
        <a:buFont typeface="Tahoma" panose="020B0604030504040204" pitchFamily="34"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400">
          <a:solidFill>
            <a:schemeClr val="accent2"/>
          </a:solidFill>
          <a:latin typeface="+mn-lt"/>
        </a:defRPr>
      </a:lvl2pPr>
      <a:lvl3pPr marL="1143000" indent="-228600" algn="l" rtl="0" eaLnBrk="0" fontAlgn="base" hangingPunct="0">
        <a:spcBef>
          <a:spcPct val="20000"/>
        </a:spcBef>
        <a:spcAft>
          <a:spcPct val="0"/>
        </a:spcAft>
        <a:buFont typeface="Tahoma" panose="020B0604030504040204" pitchFamily="34" charset="0"/>
        <a:buChar char="•"/>
        <a:defRPr sz="2400">
          <a:solidFill>
            <a:schemeClr val="accent2"/>
          </a:solidFill>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accent2"/>
          </a:solidFill>
          <a:latin typeface="+mn-lt"/>
        </a:defRPr>
      </a:lvl4pPr>
      <a:lvl5pPr marL="2057400" indent="-228600" algn="l" rtl="0" eaLnBrk="0" fontAlgn="base" hangingPunct="0">
        <a:spcBef>
          <a:spcPct val="20000"/>
        </a:spcBef>
        <a:spcAft>
          <a:spcPct val="0"/>
        </a:spcAft>
        <a:buFont typeface="Tahoma" panose="020B0604030504040204" pitchFamily="34" charset="0"/>
        <a:buChar char="•"/>
        <a:defRPr sz="2000">
          <a:solidFill>
            <a:schemeClr val="accent2"/>
          </a:solidFill>
          <a:latin typeface="+mn-lt"/>
        </a:defRPr>
      </a:lvl5pPr>
      <a:lvl6pPr marL="2514600" indent="-228600" algn="l" rtl="0" fontAlgn="base">
        <a:spcBef>
          <a:spcPct val="20000"/>
        </a:spcBef>
        <a:spcAft>
          <a:spcPct val="0"/>
        </a:spcAft>
        <a:buFont typeface="Tahoma" pitchFamily="34" charset="0"/>
        <a:buChar char="•"/>
        <a:defRPr sz="2000">
          <a:solidFill>
            <a:schemeClr val="accent2"/>
          </a:solidFill>
          <a:latin typeface="+mn-lt"/>
        </a:defRPr>
      </a:lvl6pPr>
      <a:lvl7pPr marL="2971800" indent="-228600" algn="l" rtl="0" fontAlgn="base">
        <a:spcBef>
          <a:spcPct val="20000"/>
        </a:spcBef>
        <a:spcAft>
          <a:spcPct val="0"/>
        </a:spcAft>
        <a:buFont typeface="Tahoma" pitchFamily="34" charset="0"/>
        <a:buChar char="•"/>
        <a:defRPr sz="2000">
          <a:solidFill>
            <a:schemeClr val="accent2"/>
          </a:solidFill>
          <a:latin typeface="+mn-lt"/>
        </a:defRPr>
      </a:lvl7pPr>
      <a:lvl8pPr marL="3429000" indent="-228600" algn="l" rtl="0" fontAlgn="base">
        <a:spcBef>
          <a:spcPct val="20000"/>
        </a:spcBef>
        <a:spcAft>
          <a:spcPct val="0"/>
        </a:spcAft>
        <a:buFont typeface="Tahoma" pitchFamily="34" charset="0"/>
        <a:buChar char="•"/>
        <a:defRPr sz="2000">
          <a:solidFill>
            <a:schemeClr val="accent2"/>
          </a:solidFill>
          <a:latin typeface="+mn-lt"/>
        </a:defRPr>
      </a:lvl8pPr>
      <a:lvl9pPr marL="3886200" indent="-228600" algn="l" rtl="0" fontAlgn="base">
        <a:spcBef>
          <a:spcPct val="20000"/>
        </a:spcBef>
        <a:spcAft>
          <a:spcPct val="0"/>
        </a:spcAft>
        <a:buFont typeface="Tahoma" pitchFamily="34" charset="0"/>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orldpopulationreview.com/us-cities/atlanta-populatio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Kgibson@disabilitylink.org" TargetMode="External"/><Relationship Id="rId2" Type="http://schemas.openxmlformats.org/officeDocument/2006/relationships/hyperlink" Target="mailto:sdooha@cidny.org" TargetMode="External"/><Relationship Id="rId1" Type="http://schemas.openxmlformats.org/officeDocument/2006/relationships/slideLayout" Target="../slideLayouts/slideLayout2.xml"/><Relationship Id="rId5" Type="http://schemas.openxmlformats.org/officeDocument/2006/relationships/hyperlink" Target="mailto:Reyma@CICIL.org" TargetMode="External"/><Relationship Id="rId4" Type="http://schemas.openxmlformats.org/officeDocument/2006/relationships/hyperlink" Target="mailto:ron.halog@crilhayward.org"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We create opportunities for independence for people with disabilities through research, education, and consultation.  ilru logo in block red letters with blue eyebrow swoosh above and below Independent Living Research utilization. www.ilru.org.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5350" y="860425"/>
            <a:ext cx="7353300" cy="538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6"/>
          <p:cNvSpPr>
            <a:spLocks noGrp="1"/>
          </p:cNvSpPr>
          <p:nvPr>
            <p:ph type="title"/>
          </p:nvPr>
        </p:nvSpPr>
        <p:spPr>
          <a:xfrm>
            <a:off x="144463" y="85725"/>
            <a:ext cx="8855075" cy="368300"/>
          </a:xfrm>
        </p:spPr>
        <p:txBody>
          <a:bodyPr/>
          <a:lstStyle/>
          <a:p>
            <a:pPr algn="ctr" eaLnBrk="1" hangingPunct="1"/>
            <a:r>
              <a:rPr lang="en-US" sz="1600" smtClean="0"/>
              <a:t>Independent Living Research Utilization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79"/>
          <p:cNvSpPr txBox="1">
            <a:spLocks noGrp="1"/>
          </p:cNvSpPr>
          <p:nvPr>
            <p:ph type="title"/>
          </p:nvPr>
        </p:nvSpPr>
        <p:spPr>
          <a:xfrm>
            <a:off x="228600" y="269100"/>
            <a:ext cx="7696200" cy="1026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CIDNY Has an AHA moment and escalates change on purpose...</a:t>
            </a:r>
            <a:endParaRPr dirty="0"/>
          </a:p>
        </p:txBody>
      </p:sp>
      <p:sp>
        <p:nvSpPr>
          <p:cNvPr id="590" name="Google Shape;590;p79"/>
          <p:cNvSpPr txBox="1">
            <a:spLocks noGrp="1"/>
          </p:cNvSpPr>
          <p:nvPr>
            <p:ph type="body" idx="1"/>
          </p:nvPr>
        </p:nvSpPr>
        <p:spPr>
          <a:xfrm>
            <a:off x="228600" y="1318025"/>
            <a:ext cx="8686800" cy="4777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From 2002-2019: </a:t>
            </a:r>
            <a:endParaRPr dirty="0"/>
          </a:p>
          <a:p>
            <a:pPr marL="342900" lvl="0" indent="-330200" algn="l" rtl="0">
              <a:spcBef>
                <a:spcPts val="1000"/>
              </a:spcBef>
              <a:spcAft>
                <a:spcPts val="0"/>
              </a:spcAft>
              <a:buSzPts val="2400"/>
              <a:buChar char="•"/>
            </a:pPr>
            <a:r>
              <a:rPr lang="en-US" dirty="0"/>
              <a:t>CIDNY observes its own lack of effectiveness in reaching Asian American communities. </a:t>
            </a:r>
            <a:endParaRPr dirty="0"/>
          </a:p>
          <a:p>
            <a:pPr marL="342900" lvl="0" indent="-330200" algn="l" rtl="0">
              <a:spcBef>
                <a:spcPts val="1000"/>
              </a:spcBef>
              <a:spcAft>
                <a:spcPts val="0"/>
              </a:spcAft>
              <a:buSzPts val="2400"/>
              <a:buChar char="•"/>
            </a:pPr>
            <a:r>
              <a:rPr lang="en-US" dirty="0"/>
              <a:t>Policies and practices start to change:</a:t>
            </a:r>
            <a:endParaRPr dirty="0"/>
          </a:p>
          <a:p>
            <a:pPr marL="742950" lvl="1" indent="-273050" algn="l" rtl="0">
              <a:spcBef>
                <a:spcPts val="1000"/>
              </a:spcBef>
              <a:spcAft>
                <a:spcPts val="0"/>
              </a:spcAft>
              <a:buSzPts val="2400"/>
              <a:buChar char="•"/>
            </a:pPr>
            <a:r>
              <a:rPr lang="en-US" dirty="0"/>
              <a:t>Community outreach and relationship </a:t>
            </a:r>
            <a:r>
              <a:rPr lang="en-US" dirty="0" smtClean="0"/>
              <a:t>building;</a:t>
            </a:r>
            <a:endParaRPr dirty="0"/>
          </a:p>
          <a:p>
            <a:pPr marL="742950" lvl="1" indent="-273050" algn="l" rtl="0">
              <a:spcBef>
                <a:spcPts val="1000"/>
              </a:spcBef>
              <a:spcAft>
                <a:spcPts val="0"/>
              </a:spcAft>
              <a:buSzPts val="2400"/>
              <a:buChar char="•"/>
            </a:pPr>
            <a:r>
              <a:rPr lang="en-US" dirty="0"/>
              <a:t>Language </a:t>
            </a:r>
            <a:r>
              <a:rPr lang="en-US" dirty="0" smtClean="0"/>
              <a:t>capacity;</a:t>
            </a:r>
            <a:endParaRPr dirty="0"/>
          </a:p>
          <a:p>
            <a:pPr marL="742950" lvl="1" indent="-273050" algn="l" rtl="0">
              <a:spcBef>
                <a:spcPts val="1000"/>
              </a:spcBef>
              <a:spcAft>
                <a:spcPts val="0"/>
              </a:spcAft>
              <a:buSzPts val="2400"/>
              <a:buChar char="•"/>
            </a:pPr>
            <a:r>
              <a:rPr lang="en-US" dirty="0"/>
              <a:t>Materials in </a:t>
            </a:r>
            <a:r>
              <a:rPr lang="en-US" dirty="0" smtClean="0"/>
              <a:t>translation;</a:t>
            </a:r>
            <a:endParaRPr dirty="0"/>
          </a:p>
          <a:p>
            <a:pPr marL="742950" lvl="1" indent="-273050" algn="l" rtl="0">
              <a:spcBef>
                <a:spcPts val="1000"/>
              </a:spcBef>
              <a:spcAft>
                <a:spcPts val="0"/>
              </a:spcAft>
              <a:buSzPts val="2400"/>
              <a:buChar char="•"/>
            </a:pPr>
            <a:r>
              <a:rPr lang="en-US" dirty="0"/>
              <a:t>All policies shift to have a diversity </a:t>
            </a:r>
            <a:r>
              <a:rPr lang="en-US" dirty="0" smtClean="0"/>
              <a:t>focus.</a:t>
            </a:r>
            <a:endParaRPr dirty="0"/>
          </a:p>
          <a:p>
            <a:pPr marL="742950" lvl="0" indent="0" algn="l" rtl="0">
              <a:spcBef>
                <a:spcPts val="1000"/>
              </a:spcBef>
              <a:spcAft>
                <a:spcPts val="0"/>
              </a:spcAft>
              <a:buNone/>
            </a:pPr>
            <a:endParaRPr dirty="0"/>
          </a:p>
          <a:p>
            <a:pPr marL="742950" lvl="0" indent="0" algn="l" rtl="0">
              <a:spcBef>
                <a:spcPts val="1000"/>
              </a:spcBef>
              <a:spcAft>
                <a:spcPts val="1000"/>
              </a:spcAft>
              <a:buNone/>
            </a:pPr>
            <a:endParaRPr dirty="0"/>
          </a:p>
        </p:txBody>
      </p:sp>
    </p:spTree>
    <p:extLst>
      <p:ext uri="{BB962C8B-B14F-4D97-AF65-F5344CB8AC3E}">
        <p14:creationId xmlns:p14="http://schemas.microsoft.com/office/powerpoint/2010/main" val="259504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80"/>
          <p:cNvSpPr txBox="1">
            <a:spLocks noGrp="1"/>
          </p:cNvSpPr>
          <p:nvPr>
            <p:ph type="title"/>
          </p:nvPr>
        </p:nvSpPr>
        <p:spPr>
          <a:xfrm>
            <a:off x="228600" y="311700"/>
            <a:ext cx="8763000" cy="1364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CIDNY’s AHA! moment continues by getting the Board and top managers “onboard</a:t>
            </a:r>
            <a:r>
              <a:rPr lang="en-US" dirty="0" smtClean="0"/>
              <a:t>”...</a:t>
            </a:r>
            <a:endParaRPr dirty="0"/>
          </a:p>
        </p:txBody>
      </p:sp>
      <p:sp>
        <p:nvSpPr>
          <p:cNvPr id="596" name="Google Shape;596;p80"/>
          <p:cNvSpPr txBox="1">
            <a:spLocks noGrp="1"/>
          </p:cNvSpPr>
          <p:nvPr>
            <p:ph type="body" idx="1"/>
          </p:nvPr>
        </p:nvSpPr>
        <p:spPr>
          <a:xfrm>
            <a:off x="381000" y="1731400"/>
            <a:ext cx="8458200" cy="4364700"/>
          </a:xfrm>
          <a:prstGeom prst="rect">
            <a:avLst/>
          </a:prstGeom>
          <a:noFill/>
          <a:ln>
            <a:noFill/>
          </a:ln>
        </p:spPr>
        <p:txBody>
          <a:bodyPr spcFirstLastPara="1" wrap="square" lIns="91425" tIns="45700" rIns="91425" bIns="45700" anchor="t" anchorCtr="0">
            <a:noAutofit/>
          </a:bodyPr>
          <a:lstStyle/>
          <a:p>
            <a:pPr marL="342900" lvl="0" indent="-330200" algn="l" rtl="0">
              <a:spcBef>
                <a:spcPts val="0"/>
              </a:spcBef>
              <a:spcAft>
                <a:spcPts val="0"/>
              </a:spcAft>
              <a:buSzPts val="2400"/>
              <a:buChar char="•"/>
            </a:pPr>
            <a:r>
              <a:rPr lang="en-US" dirty="0"/>
              <a:t>Foundation and other funders increase emphasis on diversity new information to Board.</a:t>
            </a:r>
            <a:endParaRPr dirty="0"/>
          </a:p>
          <a:p>
            <a:pPr marL="342900" lvl="0" indent="-330200" algn="l" rtl="0">
              <a:spcBef>
                <a:spcPts val="1000"/>
              </a:spcBef>
              <a:spcAft>
                <a:spcPts val="0"/>
              </a:spcAft>
              <a:buSzPts val="2400"/>
              <a:buChar char="•"/>
            </a:pPr>
            <a:r>
              <a:rPr lang="en-US" dirty="0"/>
              <a:t>Board diversity increases and includes Black, Hispanic/</a:t>
            </a:r>
            <a:r>
              <a:rPr lang="en-US" dirty="0" err="1"/>
              <a:t>Latinx</a:t>
            </a:r>
            <a:r>
              <a:rPr lang="en-US" dirty="0"/>
              <a:t>, and Asian American members.</a:t>
            </a:r>
            <a:endParaRPr dirty="0"/>
          </a:p>
          <a:p>
            <a:pPr marL="342900" lvl="0" indent="-330200" algn="l" rtl="0">
              <a:spcBef>
                <a:spcPts val="1000"/>
              </a:spcBef>
              <a:spcAft>
                <a:spcPts val="0"/>
              </a:spcAft>
              <a:buSzPts val="2400"/>
              <a:buChar char="•"/>
            </a:pPr>
            <a:r>
              <a:rPr lang="en-US" dirty="0"/>
              <a:t>Staff diversity expands at management level in same way.</a:t>
            </a:r>
            <a:endParaRPr dirty="0"/>
          </a:p>
          <a:p>
            <a:pPr marL="342900" lvl="0" indent="-330200" algn="l" rtl="0">
              <a:spcBef>
                <a:spcPts val="1000"/>
              </a:spcBef>
              <a:spcAft>
                <a:spcPts val="1000"/>
              </a:spcAft>
              <a:buSzPts val="2400"/>
              <a:buChar char="•"/>
            </a:pPr>
            <a:r>
              <a:rPr lang="en-US" dirty="0"/>
              <a:t>CIDNY begins tracking the diversity of the community more thoroughly by using research from UNH projects and CIDNY shares with Board and </a:t>
            </a:r>
            <a:r>
              <a:rPr lang="en-US" dirty="0" smtClean="0"/>
              <a:t>staff.</a:t>
            </a:r>
            <a:endParaRPr dirty="0"/>
          </a:p>
        </p:txBody>
      </p:sp>
    </p:spTree>
    <p:extLst>
      <p:ext uri="{BB962C8B-B14F-4D97-AF65-F5344CB8AC3E}">
        <p14:creationId xmlns:p14="http://schemas.microsoft.com/office/powerpoint/2010/main" val="3084456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81"/>
          <p:cNvSpPr txBox="1">
            <a:spLocks noGrp="1"/>
          </p:cNvSpPr>
          <p:nvPr>
            <p:ph type="title"/>
          </p:nvPr>
        </p:nvSpPr>
        <p:spPr>
          <a:xfrm>
            <a:off x="228600" y="152400"/>
            <a:ext cx="7696200" cy="1739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CIDNY AHA! moment continues with intentional recruitment for Board and staff...</a:t>
            </a:r>
            <a:endParaRPr/>
          </a:p>
        </p:txBody>
      </p:sp>
      <p:sp>
        <p:nvSpPr>
          <p:cNvPr id="602" name="Google Shape;602;p81"/>
          <p:cNvSpPr txBox="1">
            <a:spLocks noGrp="1"/>
          </p:cNvSpPr>
          <p:nvPr>
            <p:ph type="body" idx="1"/>
          </p:nvPr>
        </p:nvSpPr>
        <p:spPr>
          <a:xfrm>
            <a:off x="228600" y="1905000"/>
            <a:ext cx="8686800" cy="4075200"/>
          </a:xfrm>
          <a:prstGeom prst="rect">
            <a:avLst/>
          </a:prstGeom>
          <a:noFill/>
          <a:ln>
            <a:noFill/>
          </a:ln>
        </p:spPr>
        <p:txBody>
          <a:bodyPr spcFirstLastPara="1" wrap="square" lIns="91425" tIns="45700" rIns="91425" bIns="45700" anchor="t" anchorCtr="0">
            <a:noAutofit/>
          </a:bodyPr>
          <a:lstStyle/>
          <a:p>
            <a:pPr marL="342900" lvl="0" indent="-330200" algn="l" rtl="0">
              <a:spcBef>
                <a:spcPts val="520"/>
              </a:spcBef>
              <a:spcAft>
                <a:spcPts val="0"/>
              </a:spcAft>
              <a:buSzPts val="2400"/>
              <a:buChar char="•"/>
            </a:pPr>
            <a:r>
              <a:rPr lang="en-US" dirty="0"/>
              <a:t>Intentional recruiting of staff and volunteers increased representation of Black, Asian-American and </a:t>
            </a:r>
            <a:r>
              <a:rPr lang="en-US" dirty="0" err="1"/>
              <a:t>Latinx</a:t>
            </a:r>
            <a:r>
              <a:rPr lang="en-US" dirty="0"/>
              <a:t> individuals on the Board of </a:t>
            </a:r>
            <a:r>
              <a:rPr lang="en-US" dirty="0" smtClean="0"/>
              <a:t>Directors.</a:t>
            </a:r>
            <a:endParaRPr dirty="0"/>
          </a:p>
          <a:p>
            <a:pPr marL="342900" lvl="0" indent="-330200" algn="l" rtl="0">
              <a:spcBef>
                <a:spcPts val="1000"/>
              </a:spcBef>
              <a:spcAft>
                <a:spcPts val="0"/>
              </a:spcAft>
              <a:buSzPts val="2400"/>
              <a:buChar char="•"/>
            </a:pPr>
            <a:r>
              <a:rPr lang="en-US" dirty="0"/>
              <a:t>Emphasis on diversity in hiring. Bring advocates/volunteers into increasing positions of authority.</a:t>
            </a:r>
            <a:endParaRPr dirty="0"/>
          </a:p>
          <a:p>
            <a:pPr marL="342900" lvl="0" indent="-330200" algn="l" rtl="0">
              <a:spcBef>
                <a:spcPts val="1000"/>
              </a:spcBef>
              <a:spcAft>
                <a:spcPts val="1000"/>
              </a:spcAft>
              <a:buSzPts val="2400"/>
              <a:buChar char="•"/>
            </a:pPr>
            <a:r>
              <a:rPr lang="en-US" dirty="0"/>
              <a:t>Asian-American, </a:t>
            </a:r>
            <a:r>
              <a:rPr lang="en-US" dirty="0" err="1"/>
              <a:t>Latinx</a:t>
            </a:r>
            <a:r>
              <a:rPr lang="en-US" dirty="0"/>
              <a:t>, and Black management and “front-line” staff with disabilities bring important perspectives to our work.</a:t>
            </a:r>
            <a:endParaRPr dirty="0"/>
          </a:p>
        </p:txBody>
      </p:sp>
    </p:spTree>
    <p:extLst>
      <p:ext uri="{BB962C8B-B14F-4D97-AF65-F5344CB8AC3E}">
        <p14:creationId xmlns:p14="http://schemas.microsoft.com/office/powerpoint/2010/main" val="2190053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82"/>
          <p:cNvSpPr txBox="1">
            <a:spLocks noGrp="1"/>
          </p:cNvSpPr>
          <p:nvPr>
            <p:ph type="title"/>
          </p:nvPr>
        </p:nvSpPr>
        <p:spPr>
          <a:xfrm>
            <a:off x="228600" y="207300"/>
            <a:ext cx="7696200" cy="1240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CIDNY AHA! moment continues with partners, policies and training...</a:t>
            </a:r>
            <a:endParaRPr dirty="0"/>
          </a:p>
        </p:txBody>
      </p:sp>
      <p:sp>
        <p:nvSpPr>
          <p:cNvPr id="608" name="Google Shape;608;p82"/>
          <p:cNvSpPr txBox="1">
            <a:spLocks noGrp="1"/>
          </p:cNvSpPr>
          <p:nvPr>
            <p:ph type="body" idx="1"/>
          </p:nvPr>
        </p:nvSpPr>
        <p:spPr>
          <a:xfrm>
            <a:off x="228600" y="1517100"/>
            <a:ext cx="8686800" cy="4578900"/>
          </a:xfrm>
          <a:prstGeom prst="rect">
            <a:avLst/>
          </a:prstGeom>
          <a:noFill/>
          <a:ln>
            <a:noFill/>
          </a:ln>
        </p:spPr>
        <p:txBody>
          <a:bodyPr spcFirstLastPara="1" wrap="square" lIns="91425" tIns="45700" rIns="91425" bIns="45700" anchor="t" anchorCtr="0">
            <a:noAutofit/>
          </a:bodyPr>
          <a:lstStyle/>
          <a:p>
            <a:pPr marL="342900" lvl="0" indent="-330200" algn="l" rtl="0">
              <a:spcBef>
                <a:spcPts val="520"/>
              </a:spcBef>
              <a:spcAft>
                <a:spcPts val="0"/>
              </a:spcAft>
              <a:buSzPts val="2400"/>
              <a:buChar char="•"/>
            </a:pPr>
            <a:r>
              <a:rPr lang="en-US" dirty="0"/>
              <a:t>Engage coalition partners around issues we share including: health coverage for immigrants; housing; etc.</a:t>
            </a:r>
            <a:endParaRPr dirty="0"/>
          </a:p>
          <a:p>
            <a:pPr marL="342900" lvl="0" indent="-330200" algn="l" rtl="0">
              <a:spcBef>
                <a:spcPts val="1000"/>
              </a:spcBef>
              <a:spcAft>
                <a:spcPts val="0"/>
              </a:spcAft>
              <a:buSzPts val="2400"/>
              <a:buChar char="•"/>
            </a:pPr>
            <a:r>
              <a:rPr lang="en-US" dirty="0"/>
              <a:t>Agency policies reviewed and added to ensure language access; emphasize racial/ethnic diversity in hiring </a:t>
            </a:r>
            <a:r>
              <a:rPr lang="en-US" dirty="0" smtClean="0"/>
              <a:t>practices. </a:t>
            </a:r>
            <a:endParaRPr dirty="0"/>
          </a:p>
          <a:p>
            <a:pPr marL="342900" lvl="0" indent="-330200" algn="l" rtl="0">
              <a:spcBef>
                <a:spcPts val="0"/>
              </a:spcBef>
              <a:spcAft>
                <a:spcPts val="0"/>
              </a:spcAft>
              <a:buSzPts val="2400"/>
              <a:buChar char="•"/>
            </a:pPr>
            <a:r>
              <a:rPr lang="en-US" dirty="0"/>
              <a:t>Rights and responsibilities policy for consumers emphasize </a:t>
            </a:r>
            <a:r>
              <a:rPr lang="en-US" dirty="0" smtClean="0"/>
              <a:t>diversity. </a:t>
            </a:r>
            <a:endParaRPr dirty="0"/>
          </a:p>
          <a:p>
            <a:pPr marL="342900" lvl="0" indent="-330200" algn="l" rtl="0">
              <a:spcBef>
                <a:spcPts val="520"/>
              </a:spcBef>
              <a:spcAft>
                <a:spcPts val="0"/>
              </a:spcAft>
              <a:buSzPts val="2400"/>
              <a:buChar char="•"/>
            </a:pPr>
            <a:r>
              <a:rPr lang="en-US" dirty="0"/>
              <a:t>Racial/ethnic diversity training added to annual trainings.</a:t>
            </a:r>
            <a:endParaRPr dirty="0"/>
          </a:p>
          <a:p>
            <a:pPr marL="342900" lvl="0" indent="0" algn="l" rtl="0">
              <a:spcBef>
                <a:spcPts val="1000"/>
              </a:spcBef>
              <a:spcAft>
                <a:spcPts val="0"/>
              </a:spcAft>
              <a:buNone/>
            </a:pPr>
            <a:endParaRPr dirty="0"/>
          </a:p>
          <a:p>
            <a:pPr marL="342900" lvl="0" indent="0" algn="l" rtl="0">
              <a:spcBef>
                <a:spcPts val="1000"/>
              </a:spcBef>
              <a:spcAft>
                <a:spcPts val="0"/>
              </a:spcAft>
              <a:buNone/>
            </a:pPr>
            <a:endParaRPr dirty="0"/>
          </a:p>
        </p:txBody>
      </p:sp>
    </p:spTree>
    <p:extLst>
      <p:ext uri="{BB962C8B-B14F-4D97-AF65-F5344CB8AC3E}">
        <p14:creationId xmlns:p14="http://schemas.microsoft.com/office/powerpoint/2010/main" val="31907925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83"/>
          <p:cNvSpPr txBox="1">
            <a:spLocks noGrp="1"/>
          </p:cNvSpPr>
          <p:nvPr>
            <p:ph type="title"/>
          </p:nvPr>
        </p:nvSpPr>
        <p:spPr>
          <a:xfrm>
            <a:off x="228600" y="334650"/>
            <a:ext cx="7696200" cy="1208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CIDNY AHA! moment continues with an emphasis on language...</a:t>
            </a:r>
            <a:endParaRPr dirty="0"/>
          </a:p>
        </p:txBody>
      </p:sp>
      <p:sp>
        <p:nvSpPr>
          <p:cNvPr id="614" name="Google Shape;614;p83"/>
          <p:cNvSpPr txBox="1">
            <a:spLocks noGrp="1"/>
          </p:cNvSpPr>
          <p:nvPr>
            <p:ph type="body" idx="1"/>
          </p:nvPr>
        </p:nvSpPr>
        <p:spPr>
          <a:xfrm>
            <a:off x="228600" y="1543050"/>
            <a:ext cx="8686800" cy="4552800"/>
          </a:xfrm>
          <a:prstGeom prst="rect">
            <a:avLst/>
          </a:prstGeom>
          <a:noFill/>
          <a:ln>
            <a:noFill/>
          </a:ln>
        </p:spPr>
        <p:txBody>
          <a:bodyPr spcFirstLastPara="1" wrap="square" lIns="91425" tIns="45700" rIns="91425" bIns="45700" anchor="t" anchorCtr="0">
            <a:noAutofit/>
          </a:bodyPr>
          <a:lstStyle/>
          <a:p>
            <a:pPr marL="342900" lvl="0" indent="-330200" algn="l" rtl="0">
              <a:spcBef>
                <a:spcPts val="1000"/>
              </a:spcBef>
              <a:spcAft>
                <a:spcPts val="0"/>
              </a:spcAft>
              <a:buSzPts val="2400"/>
              <a:buChar char="•"/>
            </a:pPr>
            <a:r>
              <a:rPr lang="en-US" dirty="0" smtClean="0"/>
              <a:t>Bi-lingual/bi-cultural </a:t>
            </a:r>
            <a:r>
              <a:rPr lang="en-US" dirty="0"/>
              <a:t>staff increase substantially; interpreter line as </a:t>
            </a:r>
            <a:r>
              <a:rPr lang="en-US" dirty="0" smtClean="0"/>
              <a:t>backup. </a:t>
            </a:r>
            <a:endParaRPr dirty="0"/>
          </a:p>
          <a:p>
            <a:pPr marL="342900" lvl="0" indent="-330200" algn="l" rtl="0">
              <a:spcBef>
                <a:spcPts val="1000"/>
              </a:spcBef>
              <a:spcAft>
                <a:spcPts val="0"/>
              </a:spcAft>
              <a:buSzPts val="2400"/>
              <a:buChar char="•"/>
            </a:pPr>
            <a:r>
              <a:rPr lang="en-US" dirty="0"/>
              <a:t>Translation of basic materials into Spanish; Russian; Haitian Creole; Korean; Chinese; Bengali; Italian; Arabic; </a:t>
            </a:r>
            <a:r>
              <a:rPr lang="en-US" dirty="0" smtClean="0"/>
              <a:t>Polish.</a:t>
            </a:r>
            <a:endParaRPr dirty="0">
              <a:solidFill>
                <a:srgbClr val="263238"/>
              </a:solidFill>
              <a:highlight>
                <a:srgbClr val="FFFFFF"/>
              </a:highlight>
              <a:latin typeface="Roboto"/>
              <a:ea typeface="Roboto"/>
              <a:cs typeface="Roboto"/>
              <a:sym typeface="Roboto"/>
            </a:endParaRPr>
          </a:p>
          <a:p>
            <a:pPr marL="342900" marR="0" lvl="0" indent="-330200" algn="l" rtl="0">
              <a:spcBef>
                <a:spcPts val="1000"/>
              </a:spcBef>
              <a:spcAft>
                <a:spcPts val="0"/>
              </a:spcAft>
              <a:buSzPts val="2400"/>
              <a:buChar char="•"/>
            </a:pPr>
            <a:r>
              <a:rPr lang="en-US" dirty="0"/>
              <a:t>Outreach plan includes race, ethnicity and language focus to ensure bilingual staff are available, materials are in appropriate languages.</a:t>
            </a:r>
            <a:endParaRPr dirty="0"/>
          </a:p>
          <a:p>
            <a:pPr marL="342900" lvl="0" indent="0" algn="l" rtl="0">
              <a:spcBef>
                <a:spcPts val="1000"/>
              </a:spcBef>
              <a:spcAft>
                <a:spcPts val="0"/>
              </a:spcAft>
              <a:buNone/>
            </a:pPr>
            <a:endParaRPr dirty="0"/>
          </a:p>
          <a:p>
            <a:pPr marL="342900" lvl="0" indent="0" algn="l" rtl="0">
              <a:spcBef>
                <a:spcPts val="1000"/>
              </a:spcBef>
              <a:spcAft>
                <a:spcPts val="0"/>
              </a:spcAft>
              <a:buNone/>
            </a:pPr>
            <a:endParaRPr dirty="0"/>
          </a:p>
        </p:txBody>
      </p:sp>
    </p:spTree>
    <p:extLst>
      <p:ext uri="{BB962C8B-B14F-4D97-AF65-F5344CB8AC3E}">
        <p14:creationId xmlns:p14="http://schemas.microsoft.com/office/powerpoint/2010/main" val="22338545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84"/>
          <p:cNvSpPr txBox="1">
            <a:spLocks noGrp="1"/>
          </p:cNvSpPr>
          <p:nvPr>
            <p:ph type="title"/>
          </p:nvPr>
        </p:nvSpPr>
        <p:spPr>
          <a:xfrm>
            <a:off x="228600" y="333866"/>
            <a:ext cx="7696200" cy="88533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a:t>Center for Independence of the Disabled in New York (CIDNY) Today</a:t>
            </a:r>
            <a:endParaRPr b="1" i="0" u="none" strike="noStrike" cap="none" dirty="0">
              <a:solidFill>
                <a:schemeClr val="accent2"/>
              </a:solidFill>
            </a:endParaRPr>
          </a:p>
        </p:txBody>
      </p:sp>
      <p:sp>
        <p:nvSpPr>
          <p:cNvPr id="621" name="Google Shape;621;p84"/>
          <p:cNvSpPr txBox="1">
            <a:spLocks noGrp="1"/>
          </p:cNvSpPr>
          <p:nvPr>
            <p:ph type="body" idx="1"/>
          </p:nvPr>
        </p:nvSpPr>
        <p:spPr>
          <a:xfrm>
            <a:off x="339364" y="1371600"/>
            <a:ext cx="8455843" cy="4953000"/>
          </a:xfrm>
          <a:prstGeom prst="rect">
            <a:avLst/>
          </a:prstGeom>
          <a:noFill/>
          <a:ln>
            <a:noFill/>
          </a:ln>
        </p:spPr>
        <p:txBody>
          <a:bodyPr spcFirstLastPara="1" wrap="square" lIns="91425" tIns="45700" rIns="91425" bIns="45700" anchor="t" anchorCtr="0">
            <a:noAutofit/>
          </a:bodyPr>
          <a:lstStyle/>
          <a:p>
            <a:pPr marL="342900" lvl="0" indent="-330200" algn="l" rtl="0">
              <a:spcBef>
                <a:spcPts val="0"/>
              </a:spcBef>
              <a:spcAft>
                <a:spcPts val="0"/>
              </a:spcAft>
              <a:buSzPts val="2400"/>
              <a:buChar char="•"/>
            </a:pPr>
            <a:r>
              <a:rPr lang="en-US" dirty="0"/>
              <a:t>People with disabilities working with CIDNY reflect the demographic mix of the community. </a:t>
            </a:r>
            <a:endParaRPr dirty="0"/>
          </a:p>
          <a:p>
            <a:pPr marL="342900" lvl="0" indent="-330200" algn="l" rtl="0">
              <a:spcBef>
                <a:spcPts val="0"/>
              </a:spcBef>
              <a:spcAft>
                <a:spcPts val="0"/>
              </a:spcAft>
              <a:buSzPts val="2400"/>
              <a:buChar char="•"/>
            </a:pPr>
            <a:r>
              <a:rPr lang="en-US" dirty="0" smtClean="0"/>
              <a:t>Our </a:t>
            </a:r>
            <a:r>
              <a:rPr lang="en-US" dirty="0"/>
              <a:t>staff reflect the diversity of the community. 75% are Black, </a:t>
            </a:r>
            <a:r>
              <a:rPr lang="en-US" dirty="0" err="1"/>
              <a:t>Latinx</a:t>
            </a:r>
            <a:r>
              <a:rPr lang="en-US" dirty="0"/>
              <a:t>/Hispanic, Asian American. 66% of managers are Black, </a:t>
            </a:r>
            <a:r>
              <a:rPr lang="en-US" dirty="0" err="1"/>
              <a:t>Latinx</a:t>
            </a:r>
            <a:r>
              <a:rPr lang="en-US" dirty="0"/>
              <a:t>/Hispanic, Asian American.</a:t>
            </a:r>
            <a:endParaRPr dirty="0"/>
          </a:p>
          <a:p>
            <a:pPr marL="342900" lvl="0" indent="-330200" algn="l" rtl="0">
              <a:spcBef>
                <a:spcPts val="0"/>
              </a:spcBef>
              <a:spcAft>
                <a:spcPts val="0"/>
              </a:spcAft>
              <a:buSzPts val="2400"/>
              <a:buChar char="•"/>
            </a:pPr>
            <a:r>
              <a:rPr lang="en-US" dirty="0" smtClean="0"/>
              <a:t>58</a:t>
            </a:r>
            <a:r>
              <a:rPr lang="en-US" dirty="0"/>
              <a:t>% are bilingual and bicultural and speak 23 languages including 10 of the top 12 languages in the City. </a:t>
            </a:r>
            <a:endParaRPr dirty="0"/>
          </a:p>
          <a:p>
            <a:pPr marL="342900" lvl="0" indent="-330200" algn="l" rtl="0">
              <a:spcBef>
                <a:spcPts val="0"/>
              </a:spcBef>
              <a:spcAft>
                <a:spcPts val="0"/>
              </a:spcAft>
              <a:buSzPts val="2400"/>
              <a:buChar char="•"/>
            </a:pPr>
            <a:r>
              <a:rPr lang="en-US" dirty="0" smtClean="0"/>
              <a:t>Materials </a:t>
            </a:r>
            <a:r>
              <a:rPr lang="en-US" dirty="0"/>
              <a:t>are in translation in Russian, Korean, Chinese, Spanish, Haitian Creole, Bengali, Italian, Arabic, </a:t>
            </a:r>
            <a:r>
              <a:rPr lang="en-US" dirty="0" smtClean="0"/>
              <a:t>Polish.</a:t>
            </a:r>
            <a:endParaRPr dirty="0"/>
          </a:p>
          <a:p>
            <a:pPr marL="0" lvl="0" indent="0" algn="l" rtl="0">
              <a:spcBef>
                <a:spcPts val="0"/>
              </a:spcBef>
              <a:spcAft>
                <a:spcPts val="0"/>
              </a:spcAft>
              <a:buSzPts val="2400"/>
              <a:buNone/>
            </a:pPr>
            <a:endParaRPr dirty="0"/>
          </a:p>
          <a:p>
            <a:pPr marL="914400" marR="0" lvl="0" indent="0" algn="l" rtl="0">
              <a:spcBef>
                <a:spcPts val="0"/>
              </a:spcBef>
              <a:spcAft>
                <a:spcPts val="0"/>
              </a:spcAft>
              <a:buSzPts val="2400"/>
              <a:buNone/>
            </a:pPr>
            <a:endParaRPr dirty="0"/>
          </a:p>
          <a:p>
            <a:pPr marL="622300" marR="0" lvl="0" indent="-292100" algn="l" rtl="0">
              <a:spcBef>
                <a:spcPts val="520"/>
              </a:spcBef>
              <a:spcAft>
                <a:spcPts val="0"/>
              </a:spcAft>
              <a:buClr>
                <a:schemeClr val="dk1"/>
              </a:buClr>
              <a:buSzPts val="2600"/>
              <a:buFont typeface="Tahoma"/>
              <a:buNone/>
            </a:pPr>
            <a:endParaRPr b="0" i="0" u="none" strike="noStrike" cap="none" dirty="0">
              <a:solidFill>
                <a:schemeClr val="dk1"/>
              </a:solidFill>
            </a:endParaRPr>
          </a:p>
        </p:txBody>
      </p:sp>
    </p:spTree>
    <p:extLst>
      <p:ext uri="{BB962C8B-B14F-4D97-AF65-F5344CB8AC3E}">
        <p14:creationId xmlns:p14="http://schemas.microsoft.com/office/powerpoint/2010/main" val="37806071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057400"/>
            <a:ext cx="8991600" cy="792162"/>
          </a:xfrm>
        </p:spPr>
        <p:txBody>
          <a:bodyPr/>
          <a:lstStyle/>
          <a:p>
            <a:pPr algn="ctr"/>
            <a:r>
              <a:rPr lang="en-US" dirty="0" smtClean="0">
                <a:effectLst/>
              </a:rPr>
              <a:t>Kim Gibson</a:t>
            </a:r>
            <a:r>
              <a:rPr lang="en-US" dirty="0">
                <a:effectLst/>
              </a:rPr>
              <a:t> </a:t>
            </a:r>
            <a:r>
              <a:rPr lang="en-US" dirty="0" smtClean="0">
                <a:effectLst/>
              </a:rPr>
              <a:t>and </a:t>
            </a:r>
            <a:r>
              <a:rPr lang="en-US" dirty="0" err="1" smtClean="0">
                <a:effectLst/>
              </a:rPr>
              <a:t>disABILITY</a:t>
            </a:r>
            <a:r>
              <a:rPr lang="en-US" dirty="0" smtClean="0">
                <a:effectLst/>
              </a:rPr>
              <a:t> LINK’s Story</a:t>
            </a:r>
            <a:endParaRPr lang="en-US" dirty="0">
              <a:effectLst/>
            </a:endParaRPr>
          </a:p>
        </p:txBody>
      </p:sp>
    </p:spTree>
    <p:extLst>
      <p:ext uri="{BB962C8B-B14F-4D97-AF65-F5344CB8AC3E}">
        <p14:creationId xmlns:p14="http://schemas.microsoft.com/office/powerpoint/2010/main" val="6411878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5"/>
          <p:cNvSpPr txBox="1">
            <a:spLocks noGrp="1"/>
          </p:cNvSpPr>
          <p:nvPr>
            <p:ph type="ctrTitle"/>
          </p:nvPr>
        </p:nvSpPr>
        <p:spPr>
          <a:xfrm>
            <a:off x="381001" y="1491233"/>
            <a:ext cx="8534400" cy="4071367"/>
          </a:xfrm>
          <a:prstGeom prst="rect">
            <a:avLst/>
          </a:prstGeom>
          <a:noFill/>
          <a:ln>
            <a:noFill/>
          </a:ln>
        </p:spPr>
        <p:txBody>
          <a:bodyPr spcFirstLastPara="1" wrap="square" lIns="91425" tIns="45700" rIns="91425" bIns="45700" anchor="ctr" anchorCtr="0">
            <a:noAutofit/>
          </a:bodyPr>
          <a:lstStyle/>
          <a:p>
            <a:pPr lvl="0" algn="ctr">
              <a:spcBef>
                <a:spcPts val="400"/>
              </a:spcBef>
              <a:spcAft>
                <a:spcPts val="0"/>
              </a:spcAft>
              <a:buClr>
                <a:schemeClr val="accent2"/>
              </a:buClr>
              <a:buSzPts val="2000"/>
            </a:pPr>
            <a:r>
              <a:rPr lang="en-US" sz="2600" i="1" dirty="0" smtClean="0">
                <a:solidFill>
                  <a:srgbClr val="333399"/>
                </a:solidFill>
                <a:effectLst/>
                <a:ea typeface="Nunito"/>
                <a:cs typeface="Nunito"/>
                <a:sym typeface="Nunito"/>
              </a:rPr>
              <a:t>One of the major practices here is the inclusion of all people that starts at the front door to say “is it inviting to all?”</a:t>
            </a:r>
            <a:br>
              <a:rPr lang="en-US" sz="2600" i="1" dirty="0" smtClean="0">
                <a:solidFill>
                  <a:srgbClr val="333399"/>
                </a:solidFill>
                <a:effectLst/>
                <a:ea typeface="Nunito"/>
                <a:cs typeface="Nunito"/>
                <a:sym typeface="Nunito"/>
              </a:rPr>
            </a:br>
            <a:r>
              <a:rPr lang="en-US" i="1" dirty="0">
                <a:solidFill>
                  <a:srgbClr val="333399"/>
                </a:solidFill>
                <a:effectLst/>
                <a:ea typeface="Nunito"/>
                <a:cs typeface="Nunito"/>
                <a:sym typeface="Nunito"/>
              </a:rPr>
              <a:t/>
            </a:r>
            <a:br>
              <a:rPr lang="en-US" i="1" dirty="0">
                <a:solidFill>
                  <a:srgbClr val="333399"/>
                </a:solidFill>
                <a:effectLst/>
                <a:ea typeface="Nunito"/>
                <a:cs typeface="Nunito"/>
                <a:sym typeface="Nunito"/>
              </a:rPr>
            </a:br>
            <a:r>
              <a:rPr lang="en-US" sz="2200" dirty="0" smtClean="0">
                <a:solidFill>
                  <a:schemeClr val="tx1"/>
                </a:solidFill>
                <a:effectLst/>
                <a:sym typeface="Nunito"/>
              </a:rPr>
              <a:t>~ Kim Gibson, Executive Director</a:t>
            </a:r>
            <a:br>
              <a:rPr lang="en-US" sz="2200" dirty="0" smtClean="0">
                <a:solidFill>
                  <a:schemeClr val="tx1"/>
                </a:solidFill>
                <a:effectLst/>
                <a:sym typeface="Nunito"/>
              </a:rPr>
            </a:br>
            <a:r>
              <a:rPr lang="en-US" sz="2200" dirty="0" err="1" smtClean="0">
                <a:solidFill>
                  <a:schemeClr val="tx1"/>
                </a:solidFill>
                <a:effectLst/>
                <a:sym typeface="Nunito"/>
              </a:rPr>
              <a:t>disABILITY</a:t>
            </a:r>
            <a:r>
              <a:rPr lang="en-US" sz="2200" dirty="0" smtClean="0">
                <a:solidFill>
                  <a:schemeClr val="tx1"/>
                </a:solidFill>
                <a:effectLst/>
                <a:sym typeface="Nunito"/>
              </a:rPr>
              <a:t> LINK (Atlanta, GA)</a:t>
            </a:r>
            <a:r>
              <a:rPr lang="en-US" sz="2200" dirty="0" smtClean="0">
                <a:solidFill>
                  <a:srgbClr val="333399"/>
                </a:solidFill>
                <a:effectLst/>
                <a:sym typeface="Nunito"/>
              </a:rPr>
              <a:t/>
            </a:r>
            <a:br>
              <a:rPr lang="en-US" sz="2200" dirty="0" smtClean="0">
                <a:solidFill>
                  <a:srgbClr val="333399"/>
                </a:solidFill>
                <a:effectLst/>
                <a:sym typeface="Nunito"/>
              </a:rPr>
            </a:br>
            <a:r>
              <a:rPr lang="en-US" sz="2200" dirty="0" smtClean="0">
                <a:solidFill>
                  <a:srgbClr val="333399"/>
                </a:solidFill>
                <a:effectLst/>
                <a:sym typeface="Nunito"/>
              </a:rPr>
              <a:t> </a:t>
            </a:r>
            <a:endParaRPr lang="en-US" sz="2200" dirty="0">
              <a:effectLst/>
            </a:endParaRPr>
          </a:p>
        </p:txBody>
      </p:sp>
      <p:sp>
        <p:nvSpPr>
          <p:cNvPr id="2" name="Slide Number Placeholder 1"/>
          <p:cNvSpPr>
            <a:spLocks noGrp="1"/>
          </p:cNvSpPr>
          <p:nvPr>
            <p:ph type="sldNum" sz="quarter" idx="10"/>
          </p:nvPr>
        </p:nvSpPr>
        <p:spPr/>
        <p:txBody>
          <a:bodyPr/>
          <a:lstStyle/>
          <a:p>
            <a:pPr>
              <a:defRPr/>
            </a:pPr>
            <a:fld id="{C7C8ACA3-9F92-4AD5-9E39-716CB6917A7B}" type="slidenum">
              <a:rPr lang="en-US" smtClean="0"/>
              <a:pPr>
                <a:defRPr/>
              </a:pPr>
              <a:t>17</a:t>
            </a:fld>
            <a:endParaRPr lang="en-US"/>
          </a:p>
        </p:txBody>
      </p:sp>
    </p:spTree>
    <p:extLst>
      <p:ext uri="{BB962C8B-B14F-4D97-AF65-F5344CB8AC3E}">
        <p14:creationId xmlns:p14="http://schemas.microsoft.com/office/powerpoint/2010/main" val="1600636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696200" cy="609600"/>
          </a:xfrm>
        </p:spPr>
        <p:txBody>
          <a:bodyPr/>
          <a:lstStyle/>
          <a:p>
            <a:r>
              <a:rPr lang="en-US" dirty="0"/>
              <a:t>Kim’s Journey to </a:t>
            </a:r>
            <a:r>
              <a:rPr lang="en-US" dirty="0" smtClean="0"/>
              <a:t>Disability, Diversity &amp; Intersectionality</a:t>
            </a:r>
            <a:endParaRPr lang="en-US" dirty="0"/>
          </a:p>
        </p:txBody>
      </p:sp>
      <p:sp>
        <p:nvSpPr>
          <p:cNvPr id="3" name="Text Placeholder 2"/>
          <p:cNvSpPr>
            <a:spLocks noGrp="1"/>
          </p:cNvSpPr>
          <p:nvPr>
            <p:ph type="body" idx="1"/>
          </p:nvPr>
        </p:nvSpPr>
        <p:spPr>
          <a:xfrm>
            <a:off x="403122" y="1295400"/>
            <a:ext cx="8367252" cy="4800600"/>
          </a:xfrm>
        </p:spPr>
        <p:txBody>
          <a:bodyPr/>
          <a:lstStyle/>
          <a:p>
            <a:r>
              <a:rPr lang="en-US" dirty="0"/>
              <a:t>Personally invested in creating a diverse CIL due to </a:t>
            </a:r>
            <a:r>
              <a:rPr lang="en-US" dirty="0" smtClean="0"/>
              <a:t>experiences.</a:t>
            </a:r>
            <a:endParaRPr lang="en-US" dirty="0"/>
          </a:p>
          <a:p>
            <a:r>
              <a:rPr lang="en-US" dirty="0"/>
              <a:t>Served as </a:t>
            </a:r>
            <a:r>
              <a:rPr lang="en-US" dirty="0" smtClean="0"/>
              <a:t>Executive Director (ED) </a:t>
            </a:r>
            <a:r>
              <a:rPr lang="en-US" dirty="0"/>
              <a:t>in a wide variety of </a:t>
            </a:r>
            <a:r>
              <a:rPr lang="en-US" dirty="0" smtClean="0"/>
              <a:t>CILs.</a:t>
            </a:r>
            <a:endParaRPr lang="en-US" dirty="0"/>
          </a:p>
          <a:p>
            <a:r>
              <a:rPr lang="en-US" dirty="0"/>
              <a:t>Looked at </a:t>
            </a:r>
            <a:r>
              <a:rPr lang="en-US" dirty="0" smtClean="0"/>
              <a:t>CIL staffing, board membership, </a:t>
            </a:r>
            <a:r>
              <a:rPr lang="en-US" dirty="0"/>
              <a:t>and consumer population by taking an </a:t>
            </a:r>
            <a:r>
              <a:rPr lang="en-US" dirty="0" smtClean="0"/>
              <a:t>inventory.</a:t>
            </a:r>
            <a:endParaRPr lang="en-US" dirty="0"/>
          </a:p>
          <a:p>
            <a:r>
              <a:rPr lang="en-US" dirty="0" smtClean="0"/>
              <a:t>Committed to the value </a:t>
            </a:r>
            <a:r>
              <a:rPr lang="en-US" dirty="0"/>
              <a:t>of </a:t>
            </a:r>
            <a:r>
              <a:rPr lang="en-US" dirty="0" smtClean="0"/>
              <a:t>individuals.</a:t>
            </a:r>
            <a:endParaRPr lang="en-US" dirty="0"/>
          </a:p>
          <a:p>
            <a:endParaRPr lang="en-US" dirty="0"/>
          </a:p>
        </p:txBody>
      </p:sp>
    </p:spTree>
    <p:extLst>
      <p:ext uri="{BB962C8B-B14F-4D97-AF65-F5344CB8AC3E}">
        <p14:creationId xmlns:p14="http://schemas.microsoft.com/office/powerpoint/2010/main" val="19297624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7696200" cy="411162"/>
          </a:xfrm>
        </p:spPr>
        <p:txBody>
          <a:bodyPr/>
          <a:lstStyle/>
          <a:p>
            <a:r>
              <a:rPr lang="en-US" dirty="0"/>
              <a:t>Kim’s Journey to </a:t>
            </a:r>
            <a:r>
              <a:rPr lang="en-US" dirty="0" smtClean="0"/>
              <a:t>Disability, Diversity &amp; Intersectionality, cont’d.</a:t>
            </a:r>
            <a:endParaRPr lang="en-US" dirty="0"/>
          </a:p>
        </p:txBody>
      </p:sp>
      <p:sp>
        <p:nvSpPr>
          <p:cNvPr id="3" name="Text Placeholder 2"/>
          <p:cNvSpPr>
            <a:spLocks noGrp="1"/>
          </p:cNvSpPr>
          <p:nvPr>
            <p:ph type="body" idx="1"/>
          </p:nvPr>
        </p:nvSpPr>
        <p:spPr>
          <a:xfrm>
            <a:off x="403122" y="1295400"/>
            <a:ext cx="8367252" cy="4800600"/>
          </a:xfrm>
        </p:spPr>
        <p:txBody>
          <a:bodyPr/>
          <a:lstStyle/>
          <a:p>
            <a:r>
              <a:rPr lang="en-US" dirty="0" smtClean="0"/>
              <a:t>Included data related to ethnicity, race, gender, religion, sexual orientation, and disability.</a:t>
            </a:r>
          </a:p>
          <a:p>
            <a:r>
              <a:rPr lang="en-US" dirty="0" smtClean="0"/>
              <a:t>Compared our annual performance reports to our service area population.</a:t>
            </a:r>
          </a:p>
          <a:p>
            <a:r>
              <a:rPr lang="en-US" dirty="0" smtClean="0"/>
              <a:t>Listened to consumer input and prior surveys.</a:t>
            </a:r>
            <a:endParaRPr lang="en-US" dirty="0"/>
          </a:p>
          <a:p>
            <a:pPr marL="0" indent="0">
              <a:buNone/>
            </a:pPr>
            <a:endParaRPr lang="en-US" dirty="0"/>
          </a:p>
        </p:txBody>
      </p:sp>
    </p:spTree>
    <p:extLst>
      <p:ext uri="{BB962C8B-B14F-4D97-AF65-F5344CB8AC3E}">
        <p14:creationId xmlns:p14="http://schemas.microsoft.com/office/powerpoint/2010/main" val="961459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057400"/>
            <a:ext cx="8991600" cy="792162"/>
          </a:xfrm>
        </p:spPr>
        <p:txBody>
          <a:bodyPr/>
          <a:lstStyle/>
          <a:p>
            <a:pPr algn="ctr"/>
            <a:r>
              <a:rPr lang="en-US" dirty="0" smtClean="0">
                <a:effectLst/>
              </a:rPr>
              <a:t>Susan Dooha</a:t>
            </a:r>
            <a:br>
              <a:rPr lang="en-US" dirty="0" smtClean="0">
                <a:effectLst/>
              </a:rPr>
            </a:br>
            <a:r>
              <a:rPr lang="en-US" dirty="0" smtClean="0">
                <a:effectLst/>
              </a:rPr>
              <a:t>Kim Gibson</a:t>
            </a:r>
            <a:br>
              <a:rPr lang="en-US" dirty="0" smtClean="0">
                <a:effectLst/>
              </a:rPr>
            </a:br>
            <a:r>
              <a:rPr lang="en-US" dirty="0" smtClean="0">
                <a:effectLst/>
              </a:rPr>
              <a:t>Reyma McCoy McDeid</a:t>
            </a:r>
            <a:br>
              <a:rPr lang="en-US" dirty="0" smtClean="0">
                <a:effectLst/>
              </a:rPr>
            </a:br>
            <a:r>
              <a:rPr lang="en-US" dirty="0" smtClean="0">
                <a:effectLst/>
              </a:rPr>
              <a:t>Ron Halog</a:t>
            </a:r>
            <a:br>
              <a:rPr lang="en-US" dirty="0" smtClean="0">
                <a:effectLst/>
              </a:rPr>
            </a:br>
            <a:r>
              <a:rPr lang="en-US" dirty="0">
                <a:effectLst/>
              </a:rPr>
              <a:t/>
            </a:r>
            <a:br>
              <a:rPr lang="en-US" dirty="0">
                <a:effectLst/>
              </a:rPr>
            </a:br>
            <a:r>
              <a:rPr lang="en-US" dirty="0" smtClean="0">
                <a:effectLst/>
              </a:rPr>
              <a:t>An American Journey: CIL Stories</a:t>
            </a:r>
            <a:br>
              <a:rPr lang="en-US" dirty="0" smtClean="0">
                <a:effectLst/>
              </a:rPr>
            </a:br>
            <a:endParaRPr lang="en-US" dirty="0">
              <a:effectLst/>
            </a:endParaRPr>
          </a:p>
        </p:txBody>
      </p:sp>
    </p:spTree>
    <p:extLst>
      <p:ext uri="{BB962C8B-B14F-4D97-AF65-F5344CB8AC3E}">
        <p14:creationId xmlns:p14="http://schemas.microsoft.com/office/powerpoint/2010/main" val="3449944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7696200" cy="762000"/>
          </a:xfrm>
        </p:spPr>
        <p:txBody>
          <a:bodyPr/>
          <a:lstStyle/>
          <a:p>
            <a:r>
              <a:rPr lang="en-US" dirty="0" smtClean="0"/>
              <a:t>Basic Considerations – </a:t>
            </a:r>
            <a:r>
              <a:rPr lang="en-US" dirty="0" err="1" smtClean="0"/>
              <a:t>disABILITY</a:t>
            </a:r>
            <a:r>
              <a:rPr lang="en-US" dirty="0" smtClean="0"/>
              <a:t> LINK </a:t>
            </a:r>
            <a:endParaRPr lang="en-US" dirty="0"/>
          </a:p>
        </p:txBody>
      </p:sp>
      <p:graphicFrame>
        <p:nvGraphicFramePr>
          <p:cNvPr id="4" name="Table 3" descr="Table with 5 Columns:&#10;1) Diverse Groups, 2)Community, 3) Consumers, 4) Staff, and 5)Board&#10;Two rows:&#10;1)Caucasian and 2) African-American&#10;&#10;Caucasian: 2) 10.8% - 63.5% 3) 22% 4) 35.7% 5) 33%&#10;African-American 2) 23%-71% 3) 70% 4) 52% 5) 4.4%&#10;"/>
          <p:cNvGraphicFramePr>
            <a:graphicFrameLocks noGrp="1"/>
          </p:cNvGraphicFramePr>
          <p:nvPr>
            <p:extLst>
              <p:ext uri="{D42A27DB-BD31-4B8C-83A1-F6EECF244321}">
                <p14:modId xmlns:p14="http://schemas.microsoft.com/office/powerpoint/2010/main" val="890537000"/>
              </p:ext>
            </p:extLst>
          </p:nvPr>
        </p:nvGraphicFramePr>
        <p:xfrm>
          <a:off x="278876" y="1752600"/>
          <a:ext cx="8649070" cy="1112520"/>
        </p:xfrm>
        <a:graphic>
          <a:graphicData uri="http://schemas.openxmlformats.org/drawingml/2006/table">
            <a:tbl>
              <a:tblPr firstRow="1" bandRow="1">
                <a:tableStyleId>{5C22544A-7EE6-4342-B048-85BDC9FD1C3A}</a:tableStyleId>
              </a:tblPr>
              <a:tblGrid>
                <a:gridCol w="2070716">
                  <a:extLst>
                    <a:ext uri="{9D8B030D-6E8A-4147-A177-3AD203B41FA5}">
                      <a16:colId xmlns:a16="http://schemas.microsoft.com/office/drawing/2014/main" xmlns="" val="20000"/>
                    </a:ext>
                  </a:extLst>
                </a:gridCol>
                <a:gridCol w="2024108">
                  <a:extLst>
                    <a:ext uri="{9D8B030D-6E8A-4147-A177-3AD203B41FA5}">
                      <a16:colId xmlns:a16="http://schemas.microsoft.com/office/drawing/2014/main" xmlns="" val="20001"/>
                    </a:ext>
                  </a:extLst>
                </a:gridCol>
                <a:gridCol w="1757779">
                  <a:extLst>
                    <a:ext uri="{9D8B030D-6E8A-4147-A177-3AD203B41FA5}">
                      <a16:colId xmlns:a16="http://schemas.microsoft.com/office/drawing/2014/main" xmlns="" val="20002"/>
                    </a:ext>
                  </a:extLst>
                </a:gridCol>
                <a:gridCol w="1491448">
                  <a:extLst>
                    <a:ext uri="{9D8B030D-6E8A-4147-A177-3AD203B41FA5}">
                      <a16:colId xmlns:a16="http://schemas.microsoft.com/office/drawing/2014/main" xmlns="" val="20003"/>
                    </a:ext>
                  </a:extLst>
                </a:gridCol>
                <a:gridCol w="1305019">
                  <a:extLst>
                    <a:ext uri="{9D8B030D-6E8A-4147-A177-3AD203B41FA5}">
                      <a16:colId xmlns:a16="http://schemas.microsoft.com/office/drawing/2014/main" xmlns="" val="20004"/>
                    </a:ext>
                  </a:extLst>
                </a:gridCol>
              </a:tblGrid>
              <a:tr h="370840">
                <a:tc>
                  <a:txBody>
                    <a:bodyPr/>
                    <a:lstStyle/>
                    <a:p>
                      <a:pPr algn="ctr"/>
                      <a:r>
                        <a:rPr lang="en-US" sz="1800" dirty="0" smtClean="0">
                          <a:solidFill>
                            <a:schemeClr val="tx1"/>
                          </a:solidFill>
                        </a:rPr>
                        <a:t>Diverse Groups</a:t>
                      </a:r>
                      <a:endParaRPr lang="en-US" sz="1800" dirty="0">
                        <a:solidFill>
                          <a:schemeClr val="tx1"/>
                        </a:solidFill>
                      </a:endParaRPr>
                    </a:p>
                  </a:txBody>
                  <a:tcPr/>
                </a:tc>
                <a:tc>
                  <a:txBody>
                    <a:bodyPr/>
                    <a:lstStyle/>
                    <a:p>
                      <a:pPr algn="ctr"/>
                      <a:r>
                        <a:rPr lang="en-US" sz="1800" dirty="0" smtClean="0">
                          <a:solidFill>
                            <a:schemeClr val="tx1"/>
                          </a:solidFill>
                        </a:rPr>
                        <a:t>Community</a:t>
                      </a:r>
                      <a:endParaRPr lang="en-US" sz="1800" dirty="0">
                        <a:solidFill>
                          <a:schemeClr val="tx1"/>
                        </a:solidFill>
                      </a:endParaRPr>
                    </a:p>
                  </a:txBody>
                  <a:tcPr/>
                </a:tc>
                <a:tc>
                  <a:txBody>
                    <a:bodyPr/>
                    <a:lstStyle/>
                    <a:p>
                      <a:pPr algn="ctr"/>
                      <a:r>
                        <a:rPr lang="en-US" sz="1800" dirty="0" smtClean="0">
                          <a:solidFill>
                            <a:schemeClr val="tx1"/>
                          </a:solidFill>
                        </a:rPr>
                        <a:t>Consumers</a:t>
                      </a:r>
                      <a:endParaRPr lang="en-US" sz="1800" dirty="0">
                        <a:solidFill>
                          <a:schemeClr val="tx1"/>
                        </a:solidFill>
                      </a:endParaRPr>
                    </a:p>
                  </a:txBody>
                  <a:tcPr/>
                </a:tc>
                <a:tc>
                  <a:txBody>
                    <a:bodyPr/>
                    <a:lstStyle/>
                    <a:p>
                      <a:pPr algn="ctr"/>
                      <a:r>
                        <a:rPr lang="en-US" sz="1800" dirty="0" smtClean="0">
                          <a:solidFill>
                            <a:schemeClr val="tx1"/>
                          </a:solidFill>
                        </a:rPr>
                        <a:t>Staff</a:t>
                      </a:r>
                      <a:endParaRPr lang="en-US" sz="1800" dirty="0">
                        <a:solidFill>
                          <a:schemeClr val="tx1"/>
                        </a:solidFill>
                      </a:endParaRPr>
                    </a:p>
                  </a:txBody>
                  <a:tcPr/>
                </a:tc>
                <a:tc>
                  <a:txBody>
                    <a:bodyPr/>
                    <a:lstStyle/>
                    <a:p>
                      <a:pPr algn="ctr"/>
                      <a:r>
                        <a:rPr lang="en-US" sz="1800" dirty="0" smtClean="0">
                          <a:solidFill>
                            <a:schemeClr val="tx1"/>
                          </a:solidFill>
                        </a:rPr>
                        <a:t>Board</a:t>
                      </a:r>
                      <a:endParaRPr lang="en-US" sz="1800" dirty="0">
                        <a:solidFill>
                          <a:schemeClr val="tx1"/>
                        </a:solidFill>
                      </a:endParaRPr>
                    </a:p>
                  </a:txBody>
                  <a:tcPr/>
                </a:tc>
                <a:extLst>
                  <a:ext uri="{0D108BD9-81ED-4DB2-BD59-A6C34878D82A}">
                    <a16:rowId xmlns:a16="http://schemas.microsoft.com/office/drawing/2014/main" xmlns="" val="10000"/>
                  </a:ext>
                </a:extLst>
              </a:tr>
              <a:tr h="370840">
                <a:tc>
                  <a:txBody>
                    <a:bodyPr/>
                    <a:lstStyle/>
                    <a:p>
                      <a:r>
                        <a:rPr lang="en-US" sz="1800" dirty="0" smtClean="0"/>
                        <a:t>Caucasian</a:t>
                      </a:r>
                      <a:endParaRPr lang="en-US" sz="1800" dirty="0"/>
                    </a:p>
                  </a:txBody>
                  <a:tcPr/>
                </a:tc>
                <a:tc>
                  <a:txBody>
                    <a:bodyPr/>
                    <a:lstStyle/>
                    <a:p>
                      <a:pPr algn="ctr"/>
                      <a:r>
                        <a:rPr lang="en-US" sz="1800" dirty="0" smtClean="0"/>
                        <a:t>10.8% – 63.5%</a:t>
                      </a:r>
                      <a:endParaRPr lang="en-US" sz="1800" dirty="0"/>
                    </a:p>
                  </a:txBody>
                  <a:tcPr/>
                </a:tc>
                <a:tc>
                  <a:txBody>
                    <a:bodyPr/>
                    <a:lstStyle/>
                    <a:p>
                      <a:pPr algn="ctr"/>
                      <a:r>
                        <a:rPr lang="en-US" sz="1800" dirty="0" smtClean="0"/>
                        <a:t>22%</a:t>
                      </a:r>
                      <a:endParaRPr lang="en-US" sz="1800" dirty="0"/>
                    </a:p>
                  </a:txBody>
                  <a:tcPr/>
                </a:tc>
                <a:tc>
                  <a:txBody>
                    <a:bodyPr/>
                    <a:lstStyle/>
                    <a:p>
                      <a:pPr algn="ctr"/>
                      <a:r>
                        <a:rPr lang="en-US" sz="1800" dirty="0" smtClean="0"/>
                        <a:t>35.7%</a:t>
                      </a:r>
                      <a:endParaRPr lang="en-US" sz="1800" dirty="0"/>
                    </a:p>
                  </a:txBody>
                  <a:tcPr/>
                </a:tc>
                <a:tc>
                  <a:txBody>
                    <a:bodyPr/>
                    <a:lstStyle/>
                    <a:p>
                      <a:pPr algn="ctr"/>
                      <a:r>
                        <a:rPr lang="en-US" sz="1800" dirty="0" smtClean="0"/>
                        <a:t>33%</a:t>
                      </a:r>
                      <a:endParaRPr lang="en-US" sz="1800" dirty="0"/>
                    </a:p>
                  </a:txBody>
                  <a:tcPr/>
                </a:tc>
                <a:extLst>
                  <a:ext uri="{0D108BD9-81ED-4DB2-BD59-A6C34878D82A}">
                    <a16:rowId xmlns:a16="http://schemas.microsoft.com/office/drawing/2014/main" xmlns="" val="10001"/>
                  </a:ext>
                </a:extLst>
              </a:tr>
              <a:tr h="370840">
                <a:tc>
                  <a:txBody>
                    <a:bodyPr/>
                    <a:lstStyle/>
                    <a:p>
                      <a:r>
                        <a:rPr lang="en-US" sz="1800" dirty="0" smtClean="0"/>
                        <a:t>African-American</a:t>
                      </a:r>
                      <a:endParaRPr lang="en-US" sz="1800" dirty="0"/>
                    </a:p>
                  </a:txBody>
                  <a:tcPr/>
                </a:tc>
                <a:tc>
                  <a:txBody>
                    <a:bodyPr/>
                    <a:lstStyle/>
                    <a:p>
                      <a:pPr algn="ctr"/>
                      <a:r>
                        <a:rPr lang="en-US" sz="1800" dirty="0" smtClean="0"/>
                        <a:t>23% to 71%</a:t>
                      </a:r>
                      <a:endParaRPr lang="en-US" sz="1800" dirty="0"/>
                    </a:p>
                  </a:txBody>
                  <a:tcPr/>
                </a:tc>
                <a:tc>
                  <a:txBody>
                    <a:bodyPr/>
                    <a:lstStyle/>
                    <a:p>
                      <a:pPr algn="ctr"/>
                      <a:r>
                        <a:rPr lang="en-US" sz="1800" dirty="0" smtClean="0"/>
                        <a:t>70%</a:t>
                      </a:r>
                      <a:endParaRPr lang="en-US" sz="1800" dirty="0"/>
                    </a:p>
                  </a:txBody>
                  <a:tcPr/>
                </a:tc>
                <a:tc>
                  <a:txBody>
                    <a:bodyPr/>
                    <a:lstStyle/>
                    <a:p>
                      <a:pPr algn="ctr"/>
                      <a:r>
                        <a:rPr lang="en-US" sz="1800" dirty="0" smtClean="0"/>
                        <a:t>52%</a:t>
                      </a:r>
                      <a:endParaRPr lang="en-US" sz="1800" dirty="0"/>
                    </a:p>
                  </a:txBody>
                  <a:tcPr/>
                </a:tc>
                <a:tc>
                  <a:txBody>
                    <a:bodyPr/>
                    <a:lstStyle/>
                    <a:p>
                      <a:pPr algn="ctr"/>
                      <a:r>
                        <a:rPr lang="en-US" sz="1800" dirty="0" smtClean="0"/>
                        <a:t>4.4%</a:t>
                      </a:r>
                      <a:endParaRPr lang="en-US" sz="1800" dirty="0"/>
                    </a:p>
                  </a:txBody>
                  <a:tcPr/>
                </a:tc>
                <a:extLst>
                  <a:ext uri="{0D108BD9-81ED-4DB2-BD59-A6C34878D82A}">
                    <a16:rowId xmlns:a16="http://schemas.microsoft.com/office/drawing/2014/main" xmlns="" val="10002"/>
                  </a:ext>
                </a:extLst>
              </a:tr>
            </a:tbl>
          </a:graphicData>
        </a:graphic>
      </p:graphicFrame>
      <p:sp>
        <p:nvSpPr>
          <p:cNvPr id="5" name="TextBox 4"/>
          <p:cNvSpPr txBox="1"/>
          <p:nvPr/>
        </p:nvSpPr>
        <p:spPr>
          <a:xfrm>
            <a:off x="304800" y="3151573"/>
            <a:ext cx="8572871" cy="2308324"/>
          </a:xfrm>
          <a:prstGeom prst="rect">
            <a:avLst/>
          </a:prstGeom>
          <a:noFill/>
        </p:spPr>
        <p:txBody>
          <a:bodyPr wrap="square" rtlCol="0">
            <a:sp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disABILITY LINK looked </a:t>
            </a:r>
            <a:r>
              <a:rPr lang="en-US" sz="2400" dirty="0">
                <a:latin typeface="Tahoma" panose="020B0604030504040204" pitchFamily="34" charset="0"/>
                <a:ea typeface="Tahoma" panose="020B0604030504040204" pitchFamily="34" charset="0"/>
                <a:cs typeface="Tahoma" panose="020B0604030504040204" pitchFamily="34" charset="0"/>
              </a:rPr>
              <a:t>at the stats of consumers and compared them to staff and board at all </a:t>
            </a:r>
            <a:r>
              <a:rPr lang="en-US" sz="2400" dirty="0" smtClean="0">
                <a:latin typeface="Tahoma" panose="020B0604030504040204" pitchFamily="34" charset="0"/>
                <a:ea typeface="Tahoma" panose="020B0604030504040204" pitchFamily="34" charset="0"/>
                <a:cs typeface="Tahoma" panose="020B0604030504040204" pitchFamily="34" charset="0"/>
              </a:rPr>
              <a:t>levels. </a:t>
            </a:r>
            <a:r>
              <a:rPr lang="en-US" sz="2400" dirty="0">
                <a:latin typeface="Tahoma" panose="020B0604030504040204" pitchFamily="34" charset="0"/>
                <a:ea typeface="Tahoma" panose="020B0604030504040204" pitchFamily="34" charset="0"/>
                <a:cs typeface="Tahoma" panose="020B0604030504040204" pitchFamily="34" charset="0"/>
              </a:rPr>
              <a:t>A</a:t>
            </a:r>
            <a:r>
              <a:rPr lang="en-US" sz="2400" dirty="0" smtClean="0">
                <a:latin typeface="Tahoma" panose="020B0604030504040204" pitchFamily="34" charset="0"/>
                <a:ea typeface="Tahoma" panose="020B0604030504040204" pitchFamily="34" charset="0"/>
                <a:cs typeface="Tahoma" panose="020B0604030504040204" pitchFamily="34" charset="0"/>
              </a:rPr>
              <a:t>lso </a:t>
            </a:r>
            <a:r>
              <a:rPr lang="en-US" sz="2400" dirty="0">
                <a:latin typeface="Tahoma" panose="020B0604030504040204" pitchFamily="34" charset="0"/>
                <a:ea typeface="Tahoma" panose="020B0604030504040204" pitchFamily="34" charset="0"/>
                <a:cs typeface="Tahoma" panose="020B0604030504040204" pitchFamily="34" charset="0"/>
              </a:rPr>
              <a:t>l</a:t>
            </a:r>
            <a:r>
              <a:rPr lang="en-US" sz="2400" dirty="0" smtClean="0">
                <a:latin typeface="Tahoma" panose="020B0604030504040204" pitchFamily="34" charset="0"/>
                <a:ea typeface="Tahoma" panose="020B0604030504040204" pitchFamily="34" charset="0"/>
                <a:cs typeface="Tahoma" panose="020B0604030504040204" pitchFamily="34" charset="0"/>
              </a:rPr>
              <a:t>ooked </a:t>
            </a:r>
            <a:r>
              <a:rPr lang="en-US" sz="2400" dirty="0">
                <a:latin typeface="Tahoma" panose="020B0604030504040204" pitchFamily="34" charset="0"/>
                <a:ea typeface="Tahoma" panose="020B0604030504040204" pitchFamily="34" charset="0"/>
                <a:cs typeface="Tahoma" panose="020B0604030504040204" pitchFamily="34" charset="0"/>
              </a:rPr>
              <a:t>at different diversity issues including sexual orientation, age, religion, etc.</a:t>
            </a:r>
          </a:p>
          <a:p>
            <a:endParaRPr lang="en-US" sz="2400" dirty="0">
              <a:latin typeface="Tahoma" panose="020B0604030504040204" pitchFamily="34" charset="0"/>
              <a:ea typeface="Tahoma" panose="020B0604030504040204" pitchFamily="34" charset="0"/>
              <a:cs typeface="Tahoma" panose="020B0604030504040204" pitchFamily="34" charset="0"/>
            </a:endParaRPr>
          </a:p>
          <a:p>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79486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965" y="100642"/>
            <a:ext cx="8225287" cy="792162"/>
          </a:xfrm>
        </p:spPr>
        <p:txBody>
          <a:bodyPr/>
          <a:lstStyle/>
          <a:p>
            <a:r>
              <a:rPr lang="en-US" dirty="0" smtClean="0"/>
              <a:t>Basic Considerations </a:t>
            </a:r>
            <a:r>
              <a:rPr lang="en-US" dirty="0"/>
              <a:t>– </a:t>
            </a:r>
            <a:r>
              <a:rPr lang="en-US" dirty="0" err="1" smtClean="0"/>
              <a:t>disABILITY</a:t>
            </a:r>
            <a:r>
              <a:rPr lang="en-US" dirty="0" smtClean="0"/>
              <a:t> LINK</a:t>
            </a:r>
            <a:endParaRPr lang="en-US" dirty="0"/>
          </a:p>
        </p:txBody>
      </p:sp>
      <p:sp>
        <p:nvSpPr>
          <p:cNvPr id="3" name="Text Placeholder 2"/>
          <p:cNvSpPr>
            <a:spLocks noGrp="1"/>
          </p:cNvSpPr>
          <p:nvPr>
            <p:ph type="body" idx="1"/>
          </p:nvPr>
        </p:nvSpPr>
        <p:spPr>
          <a:xfrm>
            <a:off x="150965" y="816076"/>
            <a:ext cx="8776725" cy="5205163"/>
          </a:xfrm>
        </p:spPr>
        <p:txBody>
          <a:bodyPr/>
          <a:lstStyle/>
          <a:p>
            <a:pPr marL="63500" indent="0">
              <a:buSzPct val="100000"/>
              <a:buNone/>
            </a:pPr>
            <a:r>
              <a:rPr lang="en-US" sz="2400" dirty="0">
                <a:solidFill>
                  <a:schemeClr val="tx1"/>
                </a:solidFill>
              </a:rPr>
              <a:t>Importance of buy-in from management / staff</a:t>
            </a:r>
          </a:p>
          <a:p>
            <a:pPr lvl="1">
              <a:buSzPct val="100000"/>
            </a:pPr>
            <a:r>
              <a:rPr lang="en-US" sz="2400" dirty="0" smtClean="0">
                <a:solidFill>
                  <a:schemeClr val="tx1"/>
                </a:solidFill>
              </a:rPr>
              <a:t>Empowered </a:t>
            </a:r>
            <a:r>
              <a:rPr lang="en-US" sz="2400" dirty="0">
                <a:solidFill>
                  <a:schemeClr val="tx1"/>
                </a:solidFill>
              </a:rPr>
              <a:t>staff to reach out and bring ideas. </a:t>
            </a:r>
            <a:r>
              <a:rPr lang="en-US" sz="2400" dirty="0" smtClean="0">
                <a:solidFill>
                  <a:schemeClr val="tx1"/>
                </a:solidFill>
              </a:rPr>
              <a:t>This Resulted </a:t>
            </a:r>
            <a:r>
              <a:rPr lang="en-US" sz="2400" dirty="0">
                <a:solidFill>
                  <a:schemeClr val="tx1"/>
                </a:solidFill>
              </a:rPr>
              <a:t>in developing groups focused on LGBTQIAP, </a:t>
            </a:r>
            <a:r>
              <a:rPr lang="en-US" sz="2400" dirty="0" smtClean="0">
                <a:solidFill>
                  <a:schemeClr val="tx1"/>
                </a:solidFill>
              </a:rPr>
              <a:t>musical </a:t>
            </a:r>
            <a:r>
              <a:rPr lang="en-US" sz="2400" dirty="0">
                <a:solidFill>
                  <a:schemeClr val="tx1"/>
                </a:solidFill>
              </a:rPr>
              <a:t>groups, non-denominational groups, Respect Institute, Hearing Voices, </a:t>
            </a:r>
            <a:r>
              <a:rPr lang="en-US" sz="2400" dirty="0" smtClean="0">
                <a:solidFill>
                  <a:schemeClr val="tx1"/>
                </a:solidFill>
              </a:rPr>
              <a:t>mental health</a:t>
            </a:r>
            <a:r>
              <a:rPr lang="en-US" sz="2400" dirty="0">
                <a:solidFill>
                  <a:schemeClr val="tx1"/>
                </a:solidFill>
              </a:rPr>
              <a:t>, </a:t>
            </a:r>
            <a:r>
              <a:rPr lang="en-US" sz="2400" dirty="0" smtClean="0">
                <a:solidFill>
                  <a:schemeClr val="tx1"/>
                </a:solidFill>
              </a:rPr>
              <a:t>refugee </a:t>
            </a:r>
            <a:r>
              <a:rPr lang="en-US" sz="2400" dirty="0">
                <a:solidFill>
                  <a:schemeClr val="tx1"/>
                </a:solidFill>
              </a:rPr>
              <a:t>groups and </a:t>
            </a:r>
            <a:r>
              <a:rPr lang="en-US" sz="2400" dirty="0" smtClean="0">
                <a:solidFill>
                  <a:schemeClr val="tx1"/>
                </a:solidFill>
              </a:rPr>
              <a:t>outreach.</a:t>
            </a:r>
            <a:endParaRPr lang="en-US" sz="2400" dirty="0">
              <a:solidFill>
                <a:schemeClr val="tx1"/>
              </a:solidFill>
            </a:endParaRPr>
          </a:p>
          <a:p>
            <a:pPr marL="63500" indent="0">
              <a:buSzPct val="100000"/>
              <a:buNone/>
            </a:pPr>
            <a:r>
              <a:rPr lang="en-US" sz="2400" dirty="0">
                <a:solidFill>
                  <a:schemeClr val="tx1"/>
                </a:solidFill>
              </a:rPr>
              <a:t>Budget considerations</a:t>
            </a:r>
          </a:p>
          <a:p>
            <a:pPr lvl="1">
              <a:buSzPct val="100000"/>
            </a:pPr>
            <a:r>
              <a:rPr lang="en-US" sz="2400" dirty="0">
                <a:solidFill>
                  <a:schemeClr val="tx1"/>
                </a:solidFill>
              </a:rPr>
              <a:t>Utilize </a:t>
            </a:r>
            <a:r>
              <a:rPr lang="en-US" sz="2400" dirty="0" smtClean="0">
                <a:solidFill>
                  <a:schemeClr val="tx1"/>
                </a:solidFill>
              </a:rPr>
              <a:t>volunteers –</a:t>
            </a:r>
            <a:r>
              <a:rPr lang="en-US" sz="2400" dirty="0"/>
              <a:t> </a:t>
            </a:r>
            <a:r>
              <a:rPr lang="en-US" sz="2400" dirty="0" err="1" smtClean="0">
                <a:solidFill>
                  <a:schemeClr val="tx1"/>
                </a:solidFill>
              </a:rPr>
              <a:t>disABILITY</a:t>
            </a:r>
            <a:r>
              <a:rPr lang="en-US" sz="2400" dirty="0" smtClean="0">
                <a:solidFill>
                  <a:schemeClr val="tx1"/>
                </a:solidFill>
              </a:rPr>
              <a:t> LINK has not </a:t>
            </a:r>
            <a:r>
              <a:rPr lang="en-US" sz="2400" dirty="0">
                <a:solidFill>
                  <a:schemeClr val="tx1"/>
                </a:solidFill>
              </a:rPr>
              <a:t>had to take into account any increase in budget </a:t>
            </a:r>
            <a:r>
              <a:rPr lang="en-US" sz="2400" dirty="0" smtClean="0">
                <a:solidFill>
                  <a:schemeClr val="tx1"/>
                </a:solidFill>
              </a:rPr>
              <a:t>simply </a:t>
            </a:r>
            <a:r>
              <a:rPr lang="en-US" sz="2400" dirty="0">
                <a:solidFill>
                  <a:schemeClr val="tx1"/>
                </a:solidFill>
              </a:rPr>
              <a:t>because it became part of the core of what we do.</a:t>
            </a:r>
          </a:p>
          <a:p>
            <a:pPr marL="63500" indent="0">
              <a:buSzPct val="100000"/>
              <a:buNone/>
            </a:pPr>
            <a:r>
              <a:rPr lang="en-US" sz="2400" dirty="0">
                <a:solidFill>
                  <a:schemeClr val="tx1"/>
                </a:solidFill>
              </a:rPr>
              <a:t>Advocacy with entities that don’t provide disability services </a:t>
            </a:r>
          </a:p>
          <a:p>
            <a:pPr lvl="1">
              <a:buSzPct val="100000"/>
            </a:pPr>
            <a:r>
              <a:rPr lang="en-US" sz="2400" dirty="0">
                <a:solidFill>
                  <a:schemeClr val="tx1"/>
                </a:solidFill>
              </a:rPr>
              <a:t>“Us Protecting Us” a collaboration with a variety of social justice organizations, including Black Lives </a:t>
            </a:r>
            <a:r>
              <a:rPr lang="en-US" sz="2400" dirty="0" smtClean="0">
                <a:solidFill>
                  <a:schemeClr val="tx1"/>
                </a:solidFill>
              </a:rPr>
              <a:t>Matter.</a:t>
            </a:r>
            <a:endParaRPr lang="en-US" sz="2400" dirty="0">
              <a:solidFill>
                <a:schemeClr val="tx1"/>
              </a:solidFill>
            </a:endParaRPr>
          </a:p>
          <a:p>
            <a:pPr>
              <a:buSzPct val="100000"/>
            </a:pPr>
            <a:endParaRPr lang="en-US" sz="3600" dirty="0">
              <a:solidFill>
                <a:schemeClr val="tx1"/>
              </a:solidFill>
            </a:endParaRPr>
          </a:p>
        </p:txBody>
      </p:sp>
    </p:spTree>
    <p:extLst>
      <p:ext uri="{BB962C8B-B14F-4D97-AF65-F5344CB8AC3E}">
        <p14:creationId xmlns:p14="http://schemas.microsoft.com/office/powerpoint/2010/main" val="21344105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Gaining Insight and Feedback</a:t>
            </a:r>
            <a:endParaRPr lang="en-US" dirty="0"/>
          </a:p>
        </p:txBody>
      </p:sp>
      <p:sp>
        <p:nvSpPr>
          <p:cNvPr id="3" name="Content Placeholder 2"/>
          <p:cNvSpPr>
            <a:spLocks noGrp="1"/>
          </p:cNvSpPr>
          <p:nvPr>
            <p:ph idx="1"/>
          </p:nvPr>
        </p:nvSpPr>
        <p:spPr>
          <a:xfrm>
            <a:off x="381000" y="1066800"/>
            <a:ext cx="8534400" cy="5029200"/>
          </a:xfrm>
        </p:spPr>
        <p:txBody>
          <a:bodyPr/>
          <a:lstStyle/>
          <a:p>
            <a:r>
              <a:rPr lang="en-US" dirty="0" smtClean="0"/>
              <a:t>Promoted feedback from the community with surveys for interest and comments.</a:t>
            </a:r>
          </a:p>
          <a:p>
            <a:r>
              <a:rPr lang="en-US" dirty="0" smtClean="0"/>
              <a:t>Invited feedback and ideas from communities, consumers, staff, and board members.</a:t>
            </a:r>
          </a:p>
          <a:p>
            <a:r>
              <a:rPr lang="en-US" dirty="0" smtClean="0"/>
              <a:t>Completed strategic plan involving staff, consumers, and board members that included diversity and inclusion.</a:t>
            </a:r>
          </a:p>
          <a:p>
            <a:endParaRPr lang="en-US" dirty="0"/>
          </a:p>
        </p:txBody>
      </p:sp>
    </p:spTree>
    <p:extLst>
      <p:ext uri="{BB962C8B-B14F-4D97-AF65-F5344CB8AC3E}">
        <p14:creationId xmlns:p14="http://schemas.microsoft.com/office/powerpoint/2010/main" val="2175048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 Look at Our Populations</a:t>
            </a:r>
            <a:endParaRPr lang="en-US" dirty="0"/>
          </a:p>
        </p:txBody>
      </p:sp>
      <p:sp>
        <p:nvSpPr>
          <p:cNvPr id="3" name="Content Placeholder 2"/>
          <p:cNvSpPr>
            <a:spLocks noGrp="1"/>
          </p:cNvSpPr>
          <p:nvPr>
            <p:ph idx="1"/>
          </p:nvPr>
        </p:nvSpPr>
        <p:spPr>
          <a:xfrm>
            <a:off x="381000" y="1066800"/>
            <a:ext cx="8382000" cy="5105400"/>
          </a:xfrm>
        </p:spPr>
        <p:txBody>
          <a:bodyPr/>
          <a:lstStyle/>
          <a:p>
            <a:r>
              <a:rPr lang="en-US" dirty="0" smtClean="0"/>
              <a:t>Intentional outreach to different populations such as the refugee population, Jewish population, Muslim population, Hispanic Population, and other underserved populations of diversity to gain insights.</a:t>
            </a:r>
          </a:p>
          <a:p>
            <a:pPr lvl="1">
              <a:buFont typeface="Wingdings" panose="05000000000000000000" pitchFamily="2" charset="2"/>
              <a:buChar char="Ø"/>
            </a:pPr>
            <a:r>
              <a:rPr lang="en-US" dirty="0" smtClean="0"/>
              <a:t>Clarkston</a:t>
            </a:r>
            <a:r>
              <a:rPr lang="en-US" dirty="0"/>
              <a:t>, a small city of about 13,000, is “the most ethnically diverse square mile in America,” is no idle boast. According to census data, more than 50 languages are spoken there, likely because of the city’s willingness to serve as a refugee resettlement community since the 1990s</a:t>
            </a:r>
            <a:r>
              <a:rPr lang="en-US" dirty="0" smtClean="0"/>
              <a:t>.</a:t>
            </a:r>
          </a:p>
        </p:txBody>
      </p:sp>
    </p:spTree>
    <p:extLst>
      <p:ext uri="{BB962C8B-B14F-4D97-AF65-F5344CB8AC3E}">
        <p14:creationId xmlns:p14="http://schemas.microsoft.com/office/powerpoint/2010/main" val="4191400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efforts</a:t>
            </a:r>
            <a:endParaRPr lang="en-US" dirty="0"/>
          </a:p>
        </p:txBody>
      </p:sp>
      <p:sp>
        <p:nvSpPr>
          <p:cNvPr id="3" name="Content Placeholder 2"/>
          <p:cNvSpPr>
            <a:spLocks noGrp="1"/>
          </p:cNvSpPr>
          <p:nvPr>
            <p:ph idx="1"/>
          </p:nvPr>
        </p:nvSpPr>
        <p:spPr/>
        <p:txBody>
          <a:bodyPr/>
          <a:lstStyle/>
          <a:p>
            <a:r>
              <a:rPr lang="en-US" dirty="0" smtClean="0"/>
              <a:t>Continually looking at our programs and revising to populations.</a:t>
            </a:r>
          </a:p>
          <a:p>
            <a:r>
              <a:rPr lang="en-US" dirty="0" smtClean="0"/>
              <a:t>Used Data to identify the different diversity groups. We continue to do this and currently:</a:t>
            </a:r>
          </a:p>
          <a:p>
            <a:pPr lvl="1">
              <a:buFont typeface="Wingdings" panose="05000000000000000000" pitchFamily="2" charset="2"/>
              <a:buChar char="Ø"/>
            </a:pPr>
            <a:r>
              <a:rPr lang="en-US" dirty="0" smtClean="0"/>
              <a:t>Atlanta </a:t>
            </a:r>
            <a:r>
              <a:rPr lang="en-US" dirty="0"/>
              <a:t>is also home to one of the highest </a:t>
            </a:r>
            <a:r>
              <a:rPr lang="en-US" dirty="0" smtClean="0"/>
              <a:t>LGBTQ+ </a:t>
            </a:r>
            <a:r>
              <a:rPr lang="en-US" dirty="0"/>
              <a:t>populations per capita, which is 19th among major US metropolitan areas. An estimated 4.2% of Atlanta's metro population is gay, lesbian or </a:t>
            </a:r>
            <a:r>
              <a:rPr lang="en-US" dirty="0" smtClean="0"/>
              <a:t>bisexual.</a:t>
            </a:r>
            <a:endParaRPr lang="en-US" dirty="0"/>
          </a:p>
          <a:p>
            <a:pPr lvl="1">
              <a:buFont typeface="Wingdings" panose="05000000000000000000" pitchFamily="2" charset="2"/>
              <a:buChar char="Ø"/>
            </a:pPr>
            <a:r>
              <a:rPr lang="en-US" dirty="0" smtClean="0"/>
              <a:t>Atlanta </a:t>
            </a:r>
            <a:r>
              <a:rPr lang="en-US" dirty="0"/>
              <a:t>is also the 2nd largest majority black metro area in the country.</a:t>
            </a:r>
          </a:p>
          <a:p>
            <a:pPr lvl="2"/>
            <a:r>
              <a:rPr lang="en-US" sz="1400" dirty="0"/>
              <a:t>Data reference: </a:t>
            </a:r>
            <a:r>
              <a:rPr lang="en-US" sz="1400" dirty="0">
                <a:hlinkClick r:id="rId2"/>
              </a:rPr>
              <a:t>http://worldpopulationreview.com/us-cities/atlanta-population</a:t>
            </a:r>
            <a:r>
              <a:rPr lang="en-US" sz="1400" dirty="0" smtClean="0">
                <a:hlinkClick r:id="rId2"/>
              </a:rPr>
              <a:t>/</a:t>
            </a:r>
            <a:endParaRPr lang="en-US" sz="1400" dirty="0" smtClean="0"/>
          </a:p>
        </p:txBody>
      </p:sp>
    </p:spTree>
    <p:extLst>
      <p:ext uri="{BB962C8B-B14F-4D97-AF65-F5344CB8AC3E}">
        <p14:creationId xmlns:p14="http://schemas.microsoft.com/office/powerpoint/2010/main" val="598013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636838"/>
            <a:ext cx="8991600" cy="792162"/>
          </a:xfrm>
        </p:spPr>
        <p:txBody>
          <a:bodyPr/>
          <a:lstStyle/>
          <a:p>
            <a:pPr algn="ctr"/>
            <a:r>
              <a:rPr lang="en-US" dirty="0" smtClean="0">
                <a:effectLst/>
              </a:rPr>
              <a:t>CICIL and Reyma McCoy </a:t>
            </a:r>
            <a:r>
              <a:rPr lang="en-US" dirty="0" err="1" smtClean="0">
                <a:effectLst/>
              </a:rPr>
              <a:t>McDeid’s</a:t>
            </a:r>
            <a:r>
              <a:rPr lang="en-US" dirty="0" smtClean="0">
                <a:effectLst/>
              </a:rPr>
              <a:t> Story</a:t>
            </a:r>
            <a:endParaRPr lang="en-US" dirty="0">
              <a:effectLst/>
            </a:endParaRPr>
          </a:p>
        </p:txBody>
      </p:sp>
    </p:spTree>
    <p:extLst>
      <p:ext uri="{BB962C8B-B14F-4D97-AF65-F5344CB8AC3E}">
        <p14:creationId xmlns:p14="http://schemas.microsoft.com/office/powerpoint/2010/main" val="6712782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5"/>
          <p:cNvSpPr txBox="1">
            <a:spLocks noGrp="1"/>
          </p:cNvSpPr>
          <p:nvPr>
            <p:ph type="ctrTitle"/>
          </p:nvPr>
        </p:nvSpPr>
        <p:spPr>
          <a:xfrm>
            <a:off x="534875" y="1491233"/>
            <a:ext cx="8380525" cy="4071367"/>
          </a:xfrm>
          <a:prstGeom prst="rect">
            <a:avLst/>
          </a:prstGeom>
          <a:noFill/>
          <a:ln>
            <a:noFill/>
          </a:ln>
        </p:spPr>
        <p:txBody>
          <a:bodyPr spcFirstLastPara="1" wrap="square" lIns="91425" tIns="45700" rIns="91425" bIns="45700" anchor="ctr" anchorCtr="0">
            <a:noAutofit/>
          </a:bodyPr>
          <a:lstStyle/>
          <a:p>
            <a:pPr lvl="0" algn="ctr">
              <a:spcBef>
                <a:spcPts val="400"/>
              </a:spcBef>
              <a:spcAft>
                <a:spcPts val="0"/>
              </a:spcAft>
              <a:buClr>
                <a:schemeClr val="accent2"/>
              </a:buClr>
              <a:buSzPts val="2000"/>
            </a:pPr>
            <a:r>
              <a:rPr lang="en-US" sz="2600" i="1" dirty="0" smtClean="0">
                <a:solidFill>
                  <a:srgbClr val="333399"/>
                </a:solidFill>
                <a:effectLst/>
                <a:ea typeface="Nunito"/>
                <a:cs typeface="Nunito"/>
                <a:sym typeface="Nunito"/>
              </a:rPr>
              <a:t>Going into a community with a ‘helping hands strikes again’ perspective oftentimes does more harm than good…. You have to go in with humility and the expectation that you will have to ask the community you’re trying to help for help yourself.</a:t>
            </a:r>
            <a:r>
              <a:rPr lang="en-US" sz="2600" i="1" dirty="0" smtClean="0">
                <a:solidFill>
                  <a:srgbClr val="333399"/>
                </a:solidFill>
                <a:ea typeface="Nunito"/>
                <a:cs typeface="Nunito"/>
                <a:sym typeface="Nunito"/>
              </a:rPr>
              <a:t/>
            </a:r>
            <a:br>
              <a:rPr lang="en-US" sz="2600" i="1" dirty="0" smtClean="0">
                <a:solidFill>
                  <a:srgbClr val="333399"/>
                </a:solidFill>
                <a:ea typeface="Nunito"/>
                <a:cs typeface="Nunito"/>
                <a:sym typeface="Nunito"/>
              </a:rPr>
            </a:br>
            <a:r>
              <a:rPr lang="en-US" i="1" dirty="0">
                <a:solidFill>
                  <a:srgbClr val="333399"/>
                </a:solidFill>
                <a:ea typeface="Nunito"/>
                <a:cs typeface="Nunito"/>
                <a:sym typeface="Nunito"/>
              </a:rPr>
              <a:t/>
            </a:r>
            <a:br>
              <a:rPr lang="en-US" i="1" dirty="0">
                <a:solidFill>
                  <a:srgbClr val="333399"/>
                </a:solidFill>
                <a:ea typeface="Nunito"/>
                <a:cs typeface="Nunito"/>
                <a:sym typeface="Nunito"/>
              </a:rPr>
            </a:br>
            <a:r>
              <a:rPr lang="en-US" dirty="0">
                <a:solidFill>
                  <a:schemeClr val="tx1"/>
                </a:solidFill>
                <a:effectLst/>
                <a:sym typeface="Nunito"/>
              </a:rPr>
              <a:t>~ </a:t>
            </a:r>
            <a:r>
              <a:rPr lang="en-US" sz="2200" dirty="0" err="1" smtClean="0">
                <a:solidFill>
                  <a:schemeClr val="tx1"/>
                </a:solidFill>
                <a:effectLst/>
                <a:sym typeface="Nunito"/>
              </a:rPr>
              <a:t>Reyma</a:t>
            </a:r>
            <a:r>
              <a:rPr lang="en-US" sz="2200" dirty="0" smtClean="0">
                <a:solidFill>
                  <a:schemeClr val="tx1"/>
                </a:solidFill>
                <a:effectLst/>
                <a:sym typeface="Nunito"/>
              </a:rPr>
              <a:t> McCoy </a:t>
            </a:r>
            <a:r>
              <a:rPr lang="en-US" sz="2200" dirty="0" err="1" smtClean="0">
                <a:solidFill>
                  <a:schemeClr val="tx1"/>
                </a:solidFill>
                <a:effectLst/>
                <a:sym typeface="Nunito"/>
              </a:rPr>
              <a:t>McDeid</a:t>
            </a:r>
            <a:r>
              <a:rPr lang="en-US" sz="2200" dirty="0" smtClean="0">
                <a:solidFill>
                  <a:schemeClr val="tx1"/>
                </a:solidFill>
                <a:effectLst/>
                <a:sym typeface="Nunito"/>
              </a:rPr>
              <a:t>, Executive Director</a:t>
            </a:r>
            <a:br>
              <a:rPr lang="en-US" sz="2200" dirty="0" smtClean="0">
                <a:solidFill>
                  <a:schemeClr val="tx1"/>
                </a:solidFill>
                <a:effectLst/>
                <a:sym typeface="Nunito"/>
              </a:rPr>
            </a:br>
            <a:r>
              <a:rPr lang="en-US" sz="2200" dirty="0" smtClean="0">
                <a:solidFill>
                  <a:schemeClr val="tx1"/>
                </a:solidFill>
                <a:effectLst/>
                <a:sym typeface="Nunito"/>
              </a:rPr>
              <a:t> Central Iowa Center for Independent Living (Des Moines, IA)</a:t>
            </a:r>
            <a:endParaRPr lang="en-US" sz="2200" dirty="0">
              <a:solidFill>
                <a:schemeClr val="tx1"/>
              </a:solidFill>
              <a:effectLst/>
            </a:endParaRPr>
          </a:p>
        </p:txBody>
      </p:sp>
      <p:sp>
        <p:nvSpPr>
          <p:cNvPr id="2" name="Slide Number Placeholder 1"/>
          <p:cNvSpPr>
            <a:spLocks noGrp="1"/>
          </p:cNvSpPr>
          <p:nvPr>
            <p:ph type="sldNum" sz="quarter" idx="10"/>
          </p:nvPr>
        </p:nvSpPr>
        <p:spPr/>
        <p:txBody>
          <a:bodyPr/>
          <a:lstStyle/>
          <a:p>
            <a:pPr>
              <a:defRPr/>
            </a:pPr>
            <a:fld id="{C7C8ACA3-9F92-4AD5-9E39-716CB6917A7B}" type="slidenum">
              <a:rPr lang="en-US" smtClean="0"/>
              <a:pPr>
                <a:defRPr/>
              </a:pPr>
              <a:t>26</a:t>
            </a:fld>
            <a:endParaRPr lang="en-US"/>
          </a:p>
        </p:txBody>
      </p:sp>
    </p:spTree>
    <p:extLst>
      <p:ext uri="{BB962C8B-B14F-4D97-AF65-F5344CB8AC3E}">
        <p14:creationId xmlns:p14="http://schemas.microsoft.com/office/powerpoint/2010/main" val="20456838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79EDC0-537A-46A9-9BEB-EB3827B6880A}"/>
              </a:ext>
            </a:extLst>
          </p:cNvPr>
          <p:cNvSpPr>
            <a:spLocks noGrp="1"/>
          </p:cNvSpPr>
          <p:nvPr>
            <p:ph type="title"/>
          </p:nvPr>
        </p:nvSpPr>
        <p:spPr>
          <a:xfrm>
            <a:off x="228600" y="274638"/>
            <a:ext cx="7696200" cy="792162"/>
          </a:xfrm>
        </p:spPr>
        <p:txBody>
          <a:bodyPr/>
          <a:lstStyle/>
          <a:p>
            <a:r>
              <a:rPr lang="en-US" dirty="0"/>
              <a:t>The Beginning…</a:t>
            </a:r>
          </a:p>
        </p:txBody>
      </p:sp>
      <p:sp>
        <p:nvSpPr>
          <p:cNvPr id="3" name="Content Placeholder 2">
            <a:extLst>
              <a:ext uri="{FF2B5EF4-FFF2-40B4-BE49-F238E27FC236}">
                <a16:creationId xmlns:a16="http://schemas.microsoft.com/office/drawing/2014/main" xmlns="" id="{23FEDAC1-7B6C-42D9-B6B0-ACAA756DA308}"/>
              </a:ext>
            </a:extLst>
          </p:cNvPr>
          <p:cNvSpPr>
            <a:spLocks noGrp="1"/>
          </p:cNvSpPr>
          <p:nvPr>
            <p:ph idx="1"/>
          </p:nvPr>
        </p:nvSpPr>
        <p:spPr/>
        <p:txBody>
          <a:bodyPr/>
          <a:lstStyle/>
          <a:p>
            <a:r>
              <a:rPr lang="en-US" dirty="0"/>
              <a:t>1990: Central Iowa Center for Independent Living (CICIL) is formed in the basement of an original board member’s home.  Although the staff and board fulfilled the federal mandate regarding maintaining a 51%+ disabled team, CICIL struggled in terms of other indicators of diversity, including race, gender, and sexual orientation.</a:t>
            </a:r>
          </a:p>
          <a:p>
            <a:r>
              <a:rPr lang="en-US" dirty="0"/>
              <a:t>1991: CICIL moves into a </a:t>
            </a:r>
            <a:r>
              <a:rPr lang="en-US" dirty="0" smtClean="0"/>
              <a:t>dedicated – </a:t>
            </a:r>
            <a:r>
              <a:rPr lang="en-US" dirty="0"/>
              <a:t>and </a:t>
            </a:r>
            <a:r>
              <a:rPr lang="en-US" dirty="0" smtClean="0"/>
              <a:t>tiny – </a:t>
            </a:r>
            <a:r>
              <a:rPr lang="en-US" dirty="0"/>
              <a:t>space in downtown Des Moines.  Annual CSRs: 15</a:t>
            </a:r>
          </a:p>
          <a:p>
            <a:r>
              <a:rPr lang="en-US" dirty="0"/>
              <a:t>1997: CICIL moves to a 2,000 square foot </a:t>
            </a:r>
            <a:r>
              <a:rPr lang="en-US" dirty="0" smtClean="0"/>
              <a:t>space – </a:t>
            </a:r>
            <a:r>
              <a:rPr lang="en-US" dirty="0"/>
              <a:t>also in downtown Des Moines.  Annual CSRs: 70</a:t>
            </a:r>
          </a:p>
        </p:txBody>
      </p:sp>
    </p:spTree>
    <p:extLst>
      <p:ext uri="{BB962C8B-B14F-4D97-AF65-F5344CB8AC3E}">
        <p14:creationId xmlns:p14="http://schemas.microsoft.com/office/powerpoint/2010/main" val="14523845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4C09FA-C028-48C1-852D-70CBC71B30C3}"/>
              </a:ext>
            </a:extLst>
          </p:cNvPr>
          <p:cNvSpPr>
            <a:spLocks noGrp="1"/>
          </p:cNvSpPr>
          <p:nvPr>
            <p:ph type="title"/>
          </p:nvPr>
        </p:nvSpPr>
        <p:spPr>
          <a:xfrm>
            <a:off x="228600" y="274638"/>
            <a:ext cx="7696200" cy="792162"/>
          </a:xfrm>
        </p:spPr>
        <p:txBody>
          <a:bodyPr/>
          <a:lstStyle/>
          <a:p>
            <a:r>
              <a:rPr lang="en-US" dirty="0" smtClean="0"/>
              <a:t>The Beginning…,</a:t>
            </a:r>
            <a:r>
              <a:rPr lang="en-US" sz="2400" dirty="0" smtClean="0"/>
              <a:t>cont’d.</a:t>
            </a:r>
            <a:endParaRPr lang="en-US" sz="2400" dirty="0"/>
          </a:p>
        </p:txBody>
      </p:sp>
      <p:sp>
        <p:nvSpPr>
          <p:cNvPr id="3" name="Content Placeholder 2">
            <a:extLst>
              <a:ext uri="{FF2B5EF4-FFF2-40B4-BE49-F238E27FC236}">
                <a16:creationId xmlns:a16="http://schemas.microsoft.com/office/drawing/2014/main" xmlns="" id="{9451B2F9-9EB3-481F-98A8-0828347F2AF0}"/>
              </a:ext>
            </a:extLst>
          </p:cNvPr>
          <p:cNvSpPr>
            <a:spLocks noGrp="1"/>
          </p:cNvSpPr>
          <p:nvPr>
            <p:ph idx="1"/>
          </p:nvPr>
        </p:nvSpPr>
        <p:spPr>
          <a:xfrm>
            <a:off x="304800" y="1295400"/>
            <a:ext cx="8458200" cy="4800600"/>
          </a:xfrm>
        </p:spPr>
        <p:txBody>
          <a:bodyPr>
            <a:normAutofit/>
          </a:bodyPr>
          <a:lstStyle/>
          <a:p>
            <a:r>
              <a:rPr lang="en-US" dirty="0" smtClean="0"/>
              <a:t>1995 – 2015</a:t>
            </a:r>
            <a:r>
              <a:rPr lang="en-US" dirty="0"/>
              <a:t>:</a:t>
            </a:r>
            <a:r>
              <a:rPr lang="en-US" dirty="0" smtClean="0"/>
              <a:t> </a:t>
            </a:r>
            <a:r>
              <a:rPr lang="en-US" dirty="0"/>
              <a:t>CICIL struggled to maintain adequate client records, </a:t>
            </a:r>
            <a:r>
              <a:rPr lang="en-US" dirty="0" smtClean="0"/>
              <a:t>resulting </a:t>
            </a:r>
            <a:r>
              <a:rPr lang="en-US" dirty="0"/>
              <a:t>in an </a:t>
            </a:r>
            <a:r>
              <a:rPr lang="en-US" dirty="0" smtClean="0"/>
              <a:t>ACL audit in </a:t>
            </a:r>
            <a:r>
              <a:rPr lang="en-US" dirty="0"/>
              <a:t>2008 and, ultimately, a loss of </a:t>
            </a:r>
            <a:r>
              <a:rPr lang="en-US" dirty="0" smtClean="0"/>
              <a:t>Subchapter (Part) </a:t>
            </a:r>
            <a:r>
              <a:rPr lang="en-US" dirty="0"/>
              <a:t>B and State funding in 2013. </a:t>
            </a:r>
            <a:r>
              <a:rPr lang="en-US" dirty="0" smtClean="0"/>
              <a:t>Major </a:t>
            </a:r>
            <a:r>
              <a:rPr lang="en-US" dirty="0"/>
              <a:t>issues</a:t>
            </a:r>
            <a:r>
              <a:rPr lang="en-US" dirty="0" smtClean="0"/>
              <a:t>:</a:t>
            </a:r>
          </a:p>
          <a:p>
            <a:pPr lvl="1"/>
            <a:r>
              <a:rPr lang="en-US" dirty="0" smtClean="0"/>
              <a:t>All </a:t>
            </a:r>
            <a:r>
              <a:rPr lang="en-US" dirty="0"/>
              <a:t>documentation was captured on paper</a:t>
            </a:r>
            <a:r>
              <a:rPr lang="en-US" dirty="0" smtClean="0"/>
              <a:t>.</a:t>
            </a:r>
          </a:p>
          <a:p>
            <a:pPr lvl="1"/>
            <a:r>
              <a:rPr lang="en-US" dirty="0"/>
              <a:t>L</a:t>
            </a:r>
            <a:r>
              <a:rPr lang="en-US" dirty="0" smtClean="0"/>
              <a:t>ack </a:t>
            </a:r>
            <a:r>
              <a:rPr lang="en-US" dirty="0"/>
              <a:t>of standardization regarding </a:t>
            </a:r>
            <a:r>
              <a:rPr lang="en-US" dirty="0" smtClean="0"/>
              <a:t>captured information.</a:t>
            </a:r>
          </a:p>
          <a:p>
            <a:pPr lvl="1"/>
            <a:r>
              <a:rPr lang="en-US" dirty="0" smtClean="0"/>
              <a:t>Gross </a:t>
            </a:r>
            <a:r>
              <a:rPr lang="en-US" dirty="0"/>
              <a:t>disorganization of and no central location for client files.</a:t>
            </a:r>
          </a:p>
          <a:p>
            <a:pPr marL="0" indent="0">
              <a:buNone/>
            </a:pPr>
            <a:endParaRPr lang="en-US" dirty="0"/>
          </a:p>
        </p:txBody>
      </p:sp>
    </p:spTree>
    <p:extLst>
      <p:ext uri="{BB962C8B-B14F-4D97-AF65-F5344CB8AC3E}">
        <p14:creationId xmlns:p14="http://schemas.microsoft.com/office/powerpoint/2010/main" val="17506124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DF95BB-631B-4EA2-8D44-5E48555F6B03}"/>
              </a:ext>
            </a:extLst>
          </p:cNvPr>
          <p:cNvSpPr>
            <a:spLocks noGrp="1"/>
          </p:cNvSpPr>
          <p:nvPr>
            <p:ph type="title"/>
          </p:nvPr>
        </p:nvSpPr>
        <p:spPr>
          <a:xfrm>
            <a:off x="228600" y="198438"/>
            <a:ext cx="7696200" cy="792162"/>
          </a:xfrm>
        </p:spPr>
        <p:txBody>
          <a:bodyPr/>
          <a:lstStyle/>
          <a:p>
            <a:r>
              <a:rPr lang="en-US" dirty="0"/>
              <a:t>The Middle…</a:t>
            </a:r>
          </a:p>
        </p:txBody>
      </p:sp>
      <p:sp>
        <p:nvSpPr>
          <p:cNvPr id="3" name="Content Placeholder 2">
            <a:extLst>
              <a:ext uri="{FF2B5EF4-FFF2-40B4-BE49-F238E27FC236}">
                <a16:creationId xmlns:a16="http://schemas.microsoft.com/office/drawing/2014/main" xmlns="" id="{2EDDDD08-86F2-4B58-8A8D-327DD0CC2576}"/>
              </a:ext>
            </a:extLst>
          </p:cNvPr>
          <p:cNvSpPr>
            <a:spLocks noGrp="1"/>
          </p:cNvSpPr>
          <p:nvPr>
            <p:ph idx="1"/>
          </p:nvPr>
        </p:nvSpPr>
        <p:spPr>
          <a:xfrm>
            <a:off x="381000" y="1066800"/>
            <a:ext cx="8382000" cy="5029200"/>
          </a:xfrm>
        </p:spPr>
        <p:txBody>
          <a:bodyPr>
            <a:normAutofit/>
          </a:bodyPr>
          <a:lstStyle/>
          <a:p>
            <a:r>
              <a:rPr lang="en-US" sz="2700" dirty="0" smtClean="0"/>
              <a:t>1995 – 2008</a:t>
            </a:r>
            <a:r>
              <a:rPr lang="en-US" sz="2700" dirty="0"/>
              <a:t>:</a:t>
            </a:r>
            <a:r>
              <a:rPr lang="en-US" sz="2700" dirty="0" smtClean="0"/>
              <a:t> </a:t>
            </a:r>
            <a:r>
              <a:rPr lang="en-US" sz="2700" dirty="0"/>
              <a:t>CICIL transitioned client services and supports mostly over to volunteer staff</a:t>
            </a:r>
            <a:r>
              <a:rPr lang="en-US" sz="2700" dirty="0" smtClean="0"/>
              <a:t>, resulting </a:t>
            </a:r>
            <a:r>
              <a:rPr lang="en-US" sz="2700" dirty="0"/>
              <a:t>in a large number of clients discontinuing services.</a:t>
            </a:r>
          </a:p>
          <a:p>
            <a:r>
              <a:rPr lang="en-US" sz="2700" dirty="0"/>
              <a:t>Simultaneously, patrons of the local homeless shelter began to converge at CICIL on a daily basis, thus further alienating remaining CICIL clients.</a:t>
            </a:r>
          </a:p>
        </p:txBody>
      </p:sp>
    </p:spTree>
    <p:extLst>
      <p:ext uri="{BB962C8B-B14F-4D97-AF65-F5344CB8AC3E}">
        <p14:creationId xmlns:p14="http://schemas.microsoft.com/office/powerpoint/2010/main" val="2779363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057400"/>
            <a:ext cx="8991600" cy="792162"/>
          </a:xfrm>
        </p:spPr>
        <p:txBody>
          <a:bodyPr/>
          <a:lstStyle/>
          <a:p>
            <a:pPr algn="ctr"/>
            <a:r>
              <a:rPr lang="en-US" dirty="0" smtClean="0">
                <a:effectLst/>
              </a:rPr>
              <a:t>CIDNY and Susan Dooha’s Story</a:t>
            </a:r>
            <a:endParaRPr lang="en-US" dirty="0">
              <a:effectLst/>
            </a:endParaRPr>
          </a:p>
        </p:txBody>
      </p:sp>
    </p:spTree>
    <p:extLst>
      <p:ext uri="{BB962C8B-B14F-4D97-AF65-F5344CB8AC3E}">
        <p14:creationId xmlns:p14="http://schemas.microsoft.com/office/powerpoint/2010/main" val="35124532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78C337-FA7A-4E99-894D-67AAEB6D0492}"/>
              </a:ext>
            </a:extLst>
          </p:cNvPr>
          <p:cNvSpPr>
            <a:spLocks noGrp="1"/>
          </p:cNvSpPr>
          <p:nvPr>
            <p:ph type="title"/>
          </p:nvPr>
        </p:nvSpPr>
        <p:spPr/>
        <p:txBody>
          <a:bodyPr/>
          <a:lstStyle/>
          <a:p>
            <a:r>
              <a:rPr lang="en-US" dirty="0"/>
              <a:t>The </a:t>
            </a:r>
            <a:r>
              <a:rPr lang="en-US" dirty="0" smtClean="0"/>
              <a:t>Middle…</a:t>
            </a:r>
            <a:r>
              <a:rPr lang="en-US" sz="2800" b="0" dirty="0" smtClean="0"/>
              <a:t>cont’d.</a:t>
            </a:r>
            <a:endParaRPr lang="en-US" dirty="0"/>
          </a:p>
        </p:txBody>
      </p:sp>
      <p:sp>
        <p:nvSpPr>
          <p:cNvPr id="3" name="Content Placeholder 2">
            <a:extLst>
              <a:ext uri="{FF2B5EF4-FFF2-40B4-BE49-F238E27FC236}">
                <a16:creationId xmlns:a16="http://schemas.microsoft.com/office/drawing/2014/main" xmlns="" id="{E076AAA7-5A6A-4194-AAD2-575430603B1C}"/>
              </a:ext>
            </a:extLst>
          </p:cNvPr>
          <p:cNvSpPr>
            <a:spLocks noGrp="1"/>
          </p:cNvSpPr>
          <p:nvPr>
            <p:ph idx="1"/>
          </p:nvPr>
        </p:nvSpPr>
        <p:spPr>
          <a:xfrm>
            <a:off x="381000" y="1066800"/>
            <a:ext cx="8382000" cy="5029200"/>
          </a:xfrm>
        </p:spPr>
        <p:txBody>
          <a:bodyPr>
            <a:normAutofit/>
          </a:bodyPr>
          <a:lstStyle/>
          <a:p>
            <a:r>
              <a:rPr lang="en-US" sz="2400" dirty="0" smtClean="0"/>
              <a:t>ACL’s </a:t>
            </a:r>
            <a:r>
              <a:rPr lang="en-US" sz="2400" dirty="0"/>
              <a:t>2008 audit </a:t>
            </a:r>
            <a:r>
              <a:rPr lang="en-US" sz="2400" dirty="0" smtClean="0"/>
              <a:t>had several recommendations, including:</a:t>
            </a:r>
            <a:endParaRPr lang="en-US" sz="2400" dirty="0"/>
          </a:p>
          <a:p>
            <a:pPr lvl="1">
              <a:buFont typeface="Wingdings" panose="05000000000000000000" pitchFamily="2" charset="2"/>
              <a:buChar char="§"/>
            </a:pPr>
            <a:r>
              <a:rPr lang="en-US" sz="2400" dirty="0"/>
              <a:t>R</a:t>
            </a:r>
            <a:r>
              <a:rPr lang="en-US" sz="2400" dirty="0" smtClean="0"/>
              <a:t>elocation </a:t>
            </a:r>
            <a:r>
              <a:rPr lang="en-US" sz="2400" dirty="0"/>
              <a:t>to a geographic area more conducive to the provision of services to CICIL’s intended demographic</a:t>
            </a:r>
            <a:r>
              <a:rPr lang="en-US" sz="2400" dirty="0" smtClean="0"/>
              <a:t>.</a:t>
            </a:r>
          </a:p>
          <a:p>
            <a:pPr lvl="1">
              <a:buFont typeface="Wingdings" panose="05000000000000000000" pitchFamily="2" charset="2"/>
              <a:buChar char="§"/>
            </a:pPr>
            <a:r>
              <a:rPr lang="en-US" sz="2400" dirty="0"/>
              <a:t>N</a:t>
            </a:r>
            <a:r>
              <a:rPr lang="en-US" sz="2400" dirty="0" smtClean="0"/>
              <a:t>eed </a:t>
            </a:r>
            <a:r>
              <a:rPr lang="en-US" sz="2400" dirty="0"/>
              <a:t>for a diverse staff </a:t>
            </a:r>
            <a:r>
              <a:rPr lang="en-US" sz="2400" dirty="0" smtClean="0"/>
              <a:t>more </a:t>
            </a:r>
            <a:r>
              <a:rPr lang="en-US" sz="2400" dirty="0"/>
              <a:t>closely </a:t>
            </a:r>
            <a:r>
              <a:rPr lang="en-US" sz="2400" dirty="0" smtClean="0"/>
              <a:t>resembling </a:t>
            </a:r>
            <a:r>
              <a:rPr lang="en-US" sz="2400" dirty="0"/>
              <a:t>the racial/gender demographics for CICIL’s service </a:t>
            </a:r>
            <a:r>
              <a:rPr lang="en-US" sz="2400" dirty="0" smtClean="0"/>
              <a:t>area.</a:t>
            </a:r>
            <a:endParaRPr lang="en-US" sz="2400" dirty="0"/>
          </a:p>
          <a:p>
            <a:pPr lvl="1">
              <a:buFont typeface="Wingdings" panose="05000000000000000000" pitchFamily="2" charset="2"/>
              <a:buChar char="§"/>
            </a:pPr>
            <a:r>
              <a:rPr lang="en-US" sz="2400" dirty="0"/>
              <a:t>L</a:t>
            </a:r>
            <a:r>
              <a:rPr lang="en-US" sz="2400" dirty="0" smtClean="0"/>
              <a:t>imiting </a:t>
            </a:r>
            <a:r>
              <a:rPr lang="en-US" sz="2400" dirty="0"/>
              <a:t>the provision of services, save peer support, to PAID and TRAINED staff.</a:t>
            </a:r>
          </a:p>
        </p:txBody>
      </p:sp>
    </p:spTree>
    <p:extLst>
      <p:ext uri="{BB962C8B-B14F-4D97-AF65-F5344CB8AC3E}">
        <p14:creationId xmlns:p14="http://schemas.microsoft.com/office/powerpoint/2010/main" val="9141531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3EA60E-31E0-4430-BFDE-BD51F3841CF7}"/>
              </a:ext>
            </a:extLst>
          </p:cNvPr>
          <p:cNvSpPr>
            <a:spLocks noGrp="1"/>
          </p:cNvSpPr>
          <p:nvPr>
            <p:ph type="title"/>
          </p:nvPr>
        </p:nvSpPr>
        <p:spPr>
          <a:xfrm>
            <a:off x="228600" y="228600"/>
            <a:ext cx="7696200" cy="792162"/>
          </a:xfrm>
        </p:spPr>
        <p:txBody>
          <a:bodyPr/>
          <a:lstStyle/>
          <a:p>
            <a:r>
              <a:rPr lang="en-US" dirty="0"/>
              <a:t>The End?</a:t>
            </a:r>
          </a:p>
        </p:txBody>
      </p:sp>
      <p:sp>
        <p:nvSpPr>
          <p:cNvPr id="3" name="Content Placeholder 2">
            <a:extLst>
              <a:ext uri="{FF2B5EF4-FFF2-40B4-BE49-F238E27FC236}">
                <a16:creationId xmlns:a16="http://schemas.microsoft.com/office/drawing/2014/main" xmlns="" id="{B4180BD1-E4E3-4DB9-8B14-3A2C6AF02F70}"/>
              </a:ext>
            </a:extLst>
          </p:cNvPr>
          <p:cNvSpPr>
            <a:spLocks noGrp="1"/>
          </p:cNvSpPr>
          <p:nvPr>
            <p:ph idx="1"/>
          </p:nvPr>
        </p:nvSpPr>
        <p:spPr>
          <a:xfrm>
            <a:off x="381000" y="914400"/>
            <a:ext cx="8458200" cy="5257800"/>
          </a:xfrm>
        </p:spPr>
        <p:txBody>
          <a:bodyPr/>
          <a:lstStyle/>
          <a:p>
            <a:r>
              <a:rPr lang="en-US" sz="2500" dirty="0" smtClean="0"/>
              <a:t>Summer, 2013</a:t>
            </a:r>
            <a:r>
              <a:rPr lang="en-US" sz="2500" dirty="0"/>
              <a:t>:</a:t>
            </a:r>
            <a:r>
              <a:rPr lang="en-US" sz="2500" dirty="0" smtClean="0"/>
              <a:t> Concerned </a:t>
            </a:r>
            <a:r>
              <a:rPr lang="en-US" sz="2500" dirty="0"/>
              <a:t>advocates confronted CICIL’s board of directors regarding the organization’s operations.</a:t>
            </a:r>
          </a:p>
          <a:p>
            <a:r>
              <a:rPr lang="en-US" sz="2500" dirty="0"/>
              <a:t>October, 2013: CICIL’s executive director </a:t>
            </a:r>
            <a:r>
              <a:rPr lang="en-US" sz="2500" dirty="0" smtClean="0"/>
              <a:t>retired, </a:t>
            </a:r>
            <a:r>
              <a:rPr lang="en-US" sz="2500" dirty="0"/>
              <a:t>leaving the organization’s associate director as interim executive director.</a:t>
            </a:r>
          </a:p>
          <a:p>
            <a:r>
              <a:rPr lang="en-US" sz="2500" dirty="0"/>
              <a:t>October, 2013-October, 2014: CICIL’s associate director urges the </a:t>
            </a:r>
            <a:r>
              <a:rPr lang="en-US" sz="2500" dirty="0" smtClean="0"/>
              <a:t>board </a:t>
            </a:r>
            <a:r>
              <a:rPr lang="en-US" sz="2500" dirty="0"/>
              <a:t>to hire him as executive director</a:t>
            </a:r>
            <a:r>
              <a:rPr lang="en-US" sz="2500" dirty="0" smtClean="0"/>
              <a:t>, threatening to sue if not promoted.</a:t>
            </a:r>
            <a:endParaRPr lang="en-US" sz="2500" dirty="0"/>
          </a:p>
          <a:p>
            <a:r>
              <a:rPr lang="en-US" sz="2500" dirty="0"/>
              <a:t>October, 2014: </a:t>
            </a:r>
            <a:r>
              <a:rPr lang="en-US" sz="2500" dirty="0" smtClean="0"/>
              <a:t>The board </a:t>
            </a:r>
            <a:r>
              <a:rPr lang="en-US" sz="2500" dirty="0"/>
              <a:t>eliminates the associate director position, </a:t>
            </a:r>
            <a:r>
              <a:rPr lang="en-US" sz="2500" dirty="0" smtClean="0"/>
              <a:t>ending </a:t>
            </a:r>
            <a:r>
              <a:rPr lang="en-US" sz="2500" dirty="0"/>
              <a:t>the associate director’s </a:t>
            </a:r>
            <a:r>
              <a:rPr lang="en-US" sz="2500" dirty="0" smtClean="0"/>
              <a:t>tenure.</a:t>
            </a:r>
            <a:endParaRPr lang="en-US" sz="2500" dirty="0"/>
          </a:p>
        </p:txBody>
      </p:sp>
    </p:spTree>
    <p:extLst>
      <p:ext uri="{BB962C8B-B14F-4D97-AF65-F5344CB8AC3E}">
        <p14:creationId xmlns:p14="http://schemas.microsoft.com/office/powerpoint/2010/main" val="31822464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0D9674-58D8-4862-A5FB-C0B20AAAE02C}"/>
              </a:ext>
            </a:extLst>
          </p:cNvPr>
          <p:cNvSpPr>
            <a:spLocks noGrp="1"/>
          </p:cNvSpPr>
          <p:nvPr>
            <p:ph type="title"/>
          </p:nvPr>
        </p:nvSpPr>
        <p:spPr>
          <a:xfrm>
            <a:off x="228600" y="198438"/>
            <a:ext cx="7696200" cy="792162"/>
          </a:xfrm>
        </p:spPr>
        <p:txBody>
          <a:bodyPr/>
          <a:lstStyle/>
          <a:p>
            <a:r>
              <a:rPr lang="en-US" dirty="0"/>
              <a:t>The End</a:t>
            </a:r>
            <a:r>
              <a:rPr lang="en-US" dirty="0" smtClean="0"/>
              <a:t>?</a:t>
            </a:r>
            <a:r>
              <a:rPr lang="en-US" sz="2800" b="0" dirty="0" smtClean="0"/>
              <a:t> </a:t>
            </a:r>
            <a:r>
              <a:rPr lang="en-US" sz="2800" b="0" dirty="0"/>
              <a:t>c</a:t>
            </a:r>
            <a:r>
              <a:rPr lang="en-US" sz="2800" b="0" dirty="0" smtClean="0"/>
              <a:t>ont’d.</a:t>
            </a:r>
            <a:endParaRPr lang="en-US" dirty="0"/>
          </a:p>
        </p:txBody>
      </p:sp>
      <p:sp>
        <p:nvSpPr>
          <p:cNvPr id="3" name="Content Placeholder 2">
            <a:extLst>
              <a:ext uri="{FF2B5EF4-FFF2-40B4-BE49-F238E27FC236}">
                <a16:creationId xmlns:a16="http://schemas.microsoft.com/office/drawing/2014/main" xmlns="" id="{396773C6-347C-4405-85F4-ACED02C7826F}"/>
              </a:ext>
            </a:extLst>
          </p:cNvPr>
          <p:cNvSpPr>
            <a:spLocks noGrp="1"/>
          </p:cNvSpPr>
          <p:nvPr>
            <p:ph idx="1"/>
          </p:nvPr>
        </p:nvSpPr>
        <p:spPr>
          <a:xfrm>
            <a:off x="304800" y="1066800"/>
            <a:ext cx="8458200" cy="5029200"/>
          </a:xfrm>
        </p:spPr>
        <p:txBody>
          <a:bodyPr/>
          <a:lstStyle/>
          <a:p>
            <a:r>
              <a:rPr lang="en-US" dirty="0"/>
              <a:t>January, 2015: CICIL’s board hires </a:t>
            </a:r>
            <a:r>
              <a:rPr lang="en-US" dirty="0" smtClean="0"/>
              <a:t>interim </a:t>
            </a:r>
            <a:r>
              <a:rPr lang="en-US" dirty="0"/>
              <a:t>executive director.</a:t>
            </a:r>
          </a:p>
          <a:p>
            <a:r>
              <a:rPr lang="en-US" dirty="0"/>
              <a:t>October, 2014-August, 2016: CICIL’s former associate director attempts to file multiple lawsuits and civil rights </a:t>
            </a:r>
            <a:r>
              <a:rPr lang="en-US" dirty="0" smtClean="0"/>
              <a:t>complaints.  </a:t>
            </a:r>
            <a:r>
              <a:rPr lang="en-US" dirty="0"/>
              <a:t>C</a:t>
            </a:r>
            <a:r>
              <a:rPr lang="en-US" dirty="0" smtClean="0"/>
              <a:t>omplaint </a:t>
            </a:r>
            <a:r>
              <a:rPr lang="en-US" dirty="0"/>
              <a:t>was dismissed in May, 2015.</a:t>
            </a:r>
          </a:p>
        </p:txBody>
      </p:sp>
    </p:spTree>
    <p:extLst>
      <p:ext uri="{BB962C8B-B14F-4D97-AF65-F5344CB8AC3E}">
        <p14:creationId xmlns:p14="http://schemas.microsoft.com/office/powerpoint/2010/main" val="26339012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8408BC-1AE3-4675-A4ED-17BE5AD9FFF2}"/>
              </a:ext>
            </a:extLst>
          </p:cNvPr>
          <p:cNvSpPr>
            <a:spLocks noGrp="1"/>
          </p:cNvSpPr>
          <p:nvPr>
            <p:ph type="title"/>
          </p:nvPr>
        </p:nvSpPr>
        <p:spPr/>
        <p:txBody>
          <a:bodyPr/>
          <a:lstStyle/>
          <a:p>
            <a:r>
              <a:rPr lang="en-US" dirty="0"/>
              <a:t>The End</a:t>
            </a:r>
            <a:r>
              <a:rPr lang="en-US" dirty="0" smtClean="0"/>
              <a:t>?</a:t>
            </a:r>
            <a:r>
              <a:rPr lang="en-US" sz="2800" b="0" dirty="0" smtClean="0"/>
              <a:t> cont’d. 2</a:t>
            </a:r>
            <a:endParaRPr lang="en-US" dirty="0"/>
          </a:p>
        </p:txBody>
      </p:sp>
      <p:sp>
        <p:nvSpPr>
          <p:cNvPr id="3" name="Content Placeholder 2">
            <a:extLst>
              <a:ext uri="{FF2B5EF4-FFF2-40B4-BE49-F238E27FC236}">
                <a16:creationId xmlns:a16="http://schemas.microsoft.com/office/drawing/2014/main" xmlns="" id="{F1233FFD-2061-43EA-B297-E165D893367A}"/>
              </a:ext>
            </a:extLst>
          </p:cNvPr>
          <p:cNvSpPr>
            <a:spLocks noGrp="1"/>
          </p:cNvSpPr>
          <p:nvPr>
            <p:ph idx="1"/>
          </p:nvPr>
        </p:nvSpPr>
        <p:spPr>
          <a:xfrm>
            <a:off x="304800" y="1066800"/>
            <a:ext cx="8610600" cy="5029200"/>
          </a:xfrm>
        </p:spPr>
        <p:txBody>
          <a:bodyPr>
            <a:normAutofit lnSpcReduction="10000"/>
          </a:bodyPr>
          <a:lstStyle/>
          <a:p>
            <a:r>
              <a:rPr lang="en-US" dirty="0"/>
              <a:t>May, 2015: B</a:t>
            </a:r>
            <a:r>
              <a:rPr lang="en-US" dirty="0" smtClean="0"/>
              <a:t>oard </a:t>
            </a:r>
            <a:r>
              <a:rPr lang="en-US" dirty="0"/>
              <a:t>met to discuss dissolving the organization; </a:t>
            </a:r>
            <a:r>
              <a:rPr lang="en-US" dirty="0" smtClean="0"/>
              <a:t>decided to </a:t>
            </a:r>
            <a:r>
              <a:rPr lang="en-US" dirty="0"/>
              <a:t>hire a permanent executive director after it received notice that the organization would be re-eligible for </a:t>
            </a:r>
            <a:r>
              <a:rPr lang="en-US" dirty="0" smtClean="0"/>
              <a:t>Subchapter (Part) B </a:t>
            </a:r>
            <a:r>
              <a:rPr lang="en-US" dirty="0"/>
              <a:t>and State funding.</a:t>
            </a:r>
          </a:p>
          <a:p>
            <a:r>
              <a:rPr lang="en-US" dirty="0"/>
              <a:t>September, 2015: CICIL’s board hired the organization’s current executive director.</a:t>
            </a:r>
          </a:p>
          <a:p>
            <a:r>
              <a:rPr lang="en-US" dirty="0"/>
              <a:t>September 19</a:t>
            </a:r>
            <a:r>
              <a:rPr lang="en-US" baseline="30000" dirty="0"/>
              <a:t>th</a:t>
            </a:r>
            <a:r>
              <a:rPr lang="en-US" dirty="0"/>
              <a:t>, 2015: CICIL’s new executive director attended CICIL’s monthly board </a:t>
            </a:r>
            <a:r>
              <a:rPr lang="en-US" dirty="0" smtClean="0"/>
              <a:t>meeting –</a:t>
            </a:r>
            <a:r>
              <a:rPr lang="en-US" dirty="0"/>
              <a:t> </a:t>
            </a:r>
            <a:r>
              <a:rPr lang="en-US" dirty="0" smtClean="0"/>
              <a:t>six </a:t>
            </a:r>
            <a:r>
              <a:rPr lang="en-US" dirty="0"/>
              <a:t>hours long.</a:t>
            </a:r>
          </a:p>
          <a:p>
            <a:r>
              <a:rPr lang="en-US" dirty="0"/>
              <a:t>September 24</a:t>
            </a:r>
            <a:r>
              <a:rPr lang="en-US" baseline="30000" dirty="0"/>
              <a:t>th</a:t>
            </a:r>
            <a:r>
              <a:rPr lang="en-US" dirty="0"/>
              <a:t>, 2015: CICIL’s new executive director broke up a fist fight and walked in on an individual consuming drugs in the bathroom.</a:t>
            </a:r>
          </a:p>
          <a:p>
            <a:endParaRPr lang="en-US" dirty="0"/>
          </a:p>
        </p:txBody>
      </p:sp>
    </p:spTree>
    <p:extLst>
      <p:ext uri="{BB962C8B-B14F-4D97-AF65-F5344CB8AC3E}">
        <p14:creationId xmlns:p14="http://schemas.microsoft.com/office/powerpoint/2010/main" val="1221425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7D9754-27B4-4E4E-B293-03904849AFF8}"/>
              </a:ext>
            </a:extLst>
          </p:cNvPr>
          <p:cNvSpPr>
            <a:spLocks noGrp="1"/>
          </p:cNvSpPr>
          <p:nvPr>
            <p:ph type="title"/>
          </p:nvPr>
        </p:nvSpPr>
        <p:spPr/>
        <p:txBody>
          <a:bodyPr/>
          <a:lstStyle/>
          <a:p>
            <a:r>
              <a:rPr lang="en-US" dirty="0"/>
              <a:t>The End</a:t>
            </a:r>
            <a:r>
              <a:rPr lang="en-US" dirty="0" smtClean="0"/>
              <a:t>? </a:t>
            </a:r>
            <a:r>
              <a:rPr lang="en-US" b="0" dirty="0" smtClean="0"/>
              <a:t>c</a:t>
            </a:r>
            <a:r>
              <a:rPr lang="en-US" sz="2800" b="0" dirty="0" smtClean="0"/>
              <a:t>ont’d. 3</a:t>
            </a:r>
            <a:endParaRPr lang="en-US" dirty="0"/>
          </a:p>
        </p:txBody>
      </p:sp>
      <p:sp>
        <p:nvSpPr>
          <p:cNvPr id="3" name="Content Placeholder 2">
            <a:extLst>
              <a:ext uri="{FF2B5EF4-FFF2-40B4-BE49-F238E27FC236}">
                <a16:creationId xmlns:a16="http://schemas.microsoft.com/office/drawing/2014/main" xmlns="" id="{C1F7FE05-6FB8-4C80-B502-6675860B8F1B}"/>
              </a:ext>
            </a:extLst>
          </p:cNvPr>
          <p:cNvSpPr>
            <a:spLocks noGrp="1"/>
          </p:cNvSpPr>
          <p:nvPr>
            <p:ph idx="1"/>
          </p:nvPr>
        </p:nvSpPr>
        <p:spPr>
          <a:xfrm>
            <a:off x="304800" y="1066800"/>
            <a:ext cx="8610600" cy="5029200"/>
          </a:xfrm>
        </p:spPr>
        <p:txBody>
          <a:bodyPr/>
          <a:lstStyle/>
          <a:p>
            <a:r>
              <a:rPr lang="en-US" dirty="0"/>
              <a:t>September, 2015: CICIL had four full-time staff and four part-time volunteers.  None had training specific to direct supports; paid staff stayed in their </a:t>
            </a:r>
            <a:r>
              <a:rPr lang="en-US" dirty="0" smtClean="0"/>
              <a:t>locked offices due </a:t>
            </a:r>
            <a:r>
              <a:rPr lang="en-US" dirty="0"/>
              <a:t>to fear of assault by the homeless individuals who spent their days at the organization.  Volunteer staff were typically homeless people.</a:t>
            </a:r>
          </a:p>
          <a:p>
            <a:r>
              <a:rPr lang="en-US" dirty="0"/>
              <a:t>September 28</a:t>
            </a:r>
            <a:r>
              <a:rPr lang="en-US" baseline="30000" dirty="0"/>
              <a:t>th</a:t>
            </a:r>
            <a:r>
              <a:rPr lang="en-US" dirty="0"/>
              <a:t>, 2015: CICIL’s office manager quit without notice, changing the passwords to CICIL’s grants.gov and PMS accounts before </a:t>
            </a:r>
            <a:r>
              <a:rPr lang="en-US" dirty="0" smtClean="0"/>
              <a:t>departure, delaying access </a:t>
            </a:r>
            <a:r>
              <a:rPr lang="en-US" dirty="0"/>
              <a:t>to funding in the immediate future.</a:t>
            </a:r>
          </a:p>
        </p:txBody>
      </p:sp>
    </p:spTree>
    <p:extLst>
      <p:ext uri="{BB962C8B-B14F-4D97-AF65-F5344CB8AC3E}">
        <p14:creationId xmlns:p14="http://schemas.microsoft.com/office/powerpoint/2010/main" val="30266972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295545-CEFB-4CB2-96C4-D981EAD19E50}"/>
              </a:ext>
            </a:extLst>
          </p:cNvPr>
          <p:cNvSpPr>
            <a:spLocks noGrp="1"/>
          </p:cNvSpPr>
          <p:nvPr>
            <p:ph type="title"/>
          </p:nvPr>
        </p:nvSpPr>
        <p:spPr/>
        <p:txBody>
          <a:bodyPr/>
          <a:lstStyle/>
          <a:p>
            <a:r>
              <a:rPr lang="en-US" dirty="0"/>
              <a:t>Another Beginning…</a:t>
            </a:r>
          </a:p>
        </p:txBody>
      </p:sp>
      <p:sp>
        <p:nvSpPr>
          <p:cNvPr id="3" name="Content Placeholder 2">
            <a:extLst>
              <a:ext uri="{FF2B5EF4-FFF2-40B4-BE49-F238E27FC236}">
                <a16:creationId xmlns:a16="http://schemas.microsoft.com/office/drawing/2014/main" xmlns="" id="{B76169C3-934D-4A27-8B7C-9B7E9FF65FC4}"/>
              </a:ext>
            </a:extLst>
          </p:cNvPr>
          <p:cNvSpPr>
            <a:spLocks noGrp="1"/>
          </p:cNvSpPr>
          <p:nvPr>
            <p:ph idx="1"/>
          </p:nvPr>
        </p:nvSpPr>
        <p:spPr/>
        <p:txBody>
          <a:bodyPr>
            <a:normAutofit/>
          </a:bodyPr>
          <a:lstStyle/>
          <a:p>
            <a:r>
              <a:rPr lang="en-US" dirty="0"/>
              <a:t>October 1</a:t>
            </a:r>
            <a:r>
              <a:rPr lang="en-US" baseline="30000" dirty="0"/>
              <a:t>st</a:t>
            </a:r>
            <a:r>
              <a:rPr lang="en-US" dirty="0"/>
              <a:t>, 2015: CICIL’s executive director closed the organization </a:t>
            </a:r>
            <a:r>
              <a:rPr lang="en-US" dirty="0" smtClean="0"/>
              <a:t>for </a:t>
            </a:r>
            <a:r>
              <a:rPr lang="en-US" dirty="0"/>
              <a:t>two weeks </a:t>
            </a:r>
            <a:r>
              <a:rPr lang="en-US" dirty="0" smtClean="0"/>
              <a:t>to </a:t>
            </a:r>
            <a:r>
              <a:rPr lang="en-US" dirty="0"/>
              <a:t>organize client files, secure a third party accounting firm, scrutinize financials, and train staff.</a:t>
            </a:r>
          </a:p>
        </p:txBody>
      </p:sp>
    </p:spTree>
    <p:extLst>
      <p:ext uri="{BB962C8B-B14F-4D97-AF65-F5344CB8AC3E}">
        <p14:creationId xmlns:p14="http://schemas.microsoft.com/office/powerpoint/2010/main" val="36358706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232E87-8D45-4ADE-BA67-526029CDA915}"/>
              </a:ext>
            </a:extLst>
          </p:cNvPr>
          <p:cNvSpPr>
            <a:spLocks noGrp="1"/>
          </p:cNvSpPr>
          <p:nvPr>
            <p:ph type="title"/>
          </p:nvPr>
        </p:nvSpPr>
        <p:spPr/>
        <p:txBody>
          <a:bodyPr/>
          <a:lstStyle/>
          <a:p>
            <a:r>
              <a:rPr lang="en-US" dirty="0"/>
              <a:t>CICIL, Reborn.</a:t>
            </a:r>
          </a:p>
        </p:txBody>
      </p:sp>
      <p:sp>
        <p:nvSpPr>
          <p:cNvPr id="3" name="Content Placeholder 2">
            <a:extLst>
              <a:ext uri="{FF2B5EF4-FFF2-40B4-BE49-F238E27FC236}">
                <a16:creationId xmlns:a16="http://schemas.microsoft.com/office/drawing/2014/main" xmlns="" id="{D97B1DBF-7DC6-446E-ADB7-23EC3D995ABE}"/>
              </a:ext>
            </a:extLst>
          </p:cNvPr>
          <p:cNvSpPr>
            <a:spLocks noGrp="1"/>
          </p:cNvSpPr>
          <p:nvPr>
            <p:ph idx="1"/>
          </p:nvPr>
        </p:nvSpPr>
        <p:spPr>
          <a:xfrm>
            <a:off x="228600" y="1066800"/>
            <a:ext cx="8458200" cy="5029200"/>
          </a:xfrm>
        </p:spPr>
        <p:txBody>
          <a:bodyPr>
            <a:normAutofit fontScale="92500"/>
          </a:bodyPr>
          <a:lstStyle/>
          <a:p>
            <a:r>
              <a:rPr lang="en-US" dirty="0"/>
              <a:t>Regained </a:t>
            </a:r>
            <a:r>
              <a:rPr lang="en-US" dirty="0" smtClean="0"/>
              <a:t>Subchapter (Part) </a:t>
            </a:r>
            <a:r>
              <a:rPr lang="en-US" dirty="0"/>
              <a:t>B and State funding in 2016.</a:t>
            </a:r>
          </a:p>
          <a:p>
            <a:r>
              <a:rPr lang="en-US" dirty="0" smtClean="0"/>
              <a:t>Put client </a:t>
            </a:r>
            <a:r>
              <a:rPr lang="en-US" dirty="0"/>
              <a:t>records </a:t>
            </a:r>
            <a:r>
              <a:rPr lang="en-US" dirty="0" smtClean="0"/>
              <a:t>into </a:t>
            </a:r>
            <a:r>
              <a:rPr lang="en-US" dirty="0"/>
              <a:t>order.  Purchased access to </a:t>
            </a:r>
            <a:r>
              <a:rPr lang="en-US" smtClean="0"/>
              <a:t>CilSuite</a:t>
            </a:r>
            <a:r>
              <a:rPr lang="en-US" dirty="0"/>
              <a:t>.</a:t>
            </a:r>
          </a:p>
          <a:p>
            <a:r>
              <a:rPr lang="en-US" dirty="0"/>
              <a:t>Conducted a financial audit; commenced presenting CICIL’s board with accurate expenditure records.</a:t>
            </a:r>
          </a:p>
          <a:p>
            <a:r>
              <a:rPr lang="en-US" dirty="0"/>
              <a:t>Transitioned staff and board to make space for employees whose skills and qualifications more closely aligned with client need.</a:t>
            </a:r>
          </a:p>
          <a:p>
            <a:r>
              <a:rPr lang="en-US" dirty="0"/>
              <a:t>R</a:t>
            </a:r>
            <a:r>
              <a:rPr lang="en-US" dirty="0" smtClean="0"/>
              <a:t>esolved </a:t>
            </a:r>
            <a:r>
              <a:rPr lang="en-US" dirty="0"/>
              <a:t>all legal complaints with former associate director.</a:t>
            </a:r>
          </a:p>
          <a:p>
            <a:r>
              <a:rPr lang="en-US" dirty="0"/>
              <a:t>Relocated organization to a </a:t>
            </a:r>
            <a:r>
              <a:rPr lang="en-US" dirty="0" smtClean="0"/>
              <a:t>more appropriate geographic location.</a:t>
            </a:r>
            <a:endParaRPr lang="en-US" dirty="0"/>
          </a:p>
        </p:txBody>
      </p:sp>
    </p:spTree>
    <p:extLst>
      <p:ext uri="{BB962C8B-B14F-4D97-AF65-F5344CB8AC3E}">
        <p14:creationId xmlns:p14="http://schemas.microsoft.com/office/powerpoint/2010/main" val="4088812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B1715D-DFB6-4090-A693-017D56C0E89C}"/>
              </a:ext>
            </a:extLst>
          </p:cNvPr>
          <p:cNvSpPr>
            <a:spLocks noGrp="1"/>
          </p:cNvSpPr>
          <p:nvPr>
            <p:ph type="title"/>
          </p:nvPr>
        </p:nvSpPr>
        <p:spPr>
          <a:xfrm>
            <a:off x="200118" y="274638"/>
            <a:ext cx="7696200" cy="792162"/>
          </a:xfrm>
        </p:spPr>
        <p:txBody>
          <a:bodyPr/>
          <a:lstStyle/>
          <a:p>
            <a:r>
              <a:rPr lang="en-US" dirty="0"/>
              <a:t>CICIL’s </a:t>
            </a:r>
            <a:r>
              <a:rPr lang="en-US" dirty="0" smtClean="0"/>
              <a:t>evolution…</a:t>
            </a:r>
            <a:endParaRPr lang="en-US" dirty="0"/>
          </a:p>
        </p:txBody>
      </p:sp>
      <p:pic>
        <p:nvPicPr>
          <p:cNvPr id="5" name="Content Placeholder 4" descr="A close up of a sign 1995&#10;">
            <a:extLst>
              <a:ext uri="{FF2B5EF4-FFF2-40B4-BE49-F238E27FC236}">
                <a16:creationId xmlns:a16="http://schemas.microsoft.com/office/drawing/2014/main" xmlns="" id="{F70E501E-1AD4-4BE5-9008-D1EED635283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30607" y="3090124"/>
            <a:ext cx="1371600" cy="1421892"/>
          </a:xfrm>
        </p:spPr>
      </p:pic>
      <p:pic>
        <p:nvPicPr>
          <p:cNvPr id="7" name="Picture 6" descr="CICIL logo 2016">
            <a:extLst>
              <a:ext uri="{FF2B5EF4-FFF2-40B4-BE49-F238E27FC236}">
                <a16:creationId xmlns:a16="http://schemas.microsoft.com/office/drawing/2014/main" xmlns="" id="{6D2EF243-2981-4CE7-8C78-70B45DE2D4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0631" y="2553136"/>
            <a:ext cx="2584720" cy="2495870"/>
          </a:xfrm>
          <a:prstGeom prst="rect">
            <a:avLst/>
          </a:prstGeom>
        </p:spPr>
      </p:pic>
      <p:pic>
        <p:nvPicPr>
          <p:cNvPr id="9" name="Picture 8" descr="Logo of CICIL in 1990">
            <a:extLst>
              <a:ext uri="{FF2B5EF4-FFF2-40B4-BE49-F238E27FC236}">
                <a16:creationId xmlns:a16="http://schemas.microsoft.com/office/drawing/2014/main" xmlns="" id="{6695D62F-F902-412C-9C56-57A4210A5C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651" y="2228850"/>
            <a:ext cx="2402096" cy="2948851"/>
          </a:xfrm>
          <a:prstGeom prst="rect">
            <a:avLst/>
          </a:prstGeom>
        </p:spPr>
      </p:pic>
      <p:sp>
        <p:nvSpPr>
          <p:cNvPr id="10" name="TextBox 9">
            <a:extLst>
              <a:ext uri="{FF2B5EF4-FFF2-40B4-BE49-F238E27FC236}">
                <a16:creationId xmlns:a16="http://schemas.microsoft.com/office/drawing/2014/main" xmlns="" id="{16508803-F995-4331-8F9E-DA7DB70BEAC2}"/>
              </a:ext>
            </a:extLst>
          </p:cNvPr>
          <p:cNvSpPr txBox="1"/>
          <p:nvPr/>
        </p:nvSpPr>
        <p:spPr>
          <a:xfrm>
            <a:off x="800100" y="5350669"/>
            <a:ext cx="1971675" cy="369332"/>
          </a:xfrm>
          <a:prstGeom prst="rect">
            <a:avLst/>
          </a:prstGeom>
          <a:noFill/>
        </p:spPr>
        <p:txBody>
          <a:bodyPr wrap="square" rtlCol="0">
            <a:spAutoFit/>
          </a:bodyPr>
          <a:lstStyle/>
          <a:p>
            <a:pPr algn="ctr"/>
            <a:r>
              <a:rPr lang="en-US" dirty="0"/>
              <a:t>1990</a:t>
            </a:r>
          </a:p>
        </p:txBody>
      </p:sp>
      <p:sp>
        <p:nvSpPr>
          <p:cNvPr id="11" name="TextBox 10">
            <a:extLst>
              <a:ext uri="{FF2B5EF4-FFF2-40B4-BE49-F238E27FC236}">
                <a16:creationId xmlns:a16="http://schemas.microsoft.com/office/drawing/2014/main" xmlns="" id="{5A5F5045-22E3-4F71-9D27-9C39DB4C3D39}"/>
              </a:ext>
            </a:extLst>
          </p:cNvPr>
          <p:cNvSpPr txBox="1"/>
          <p:nvPr/>
        </p:nvSpPr>
        <p:spPr>
          <a:xfrm>
            <a:off x="4048218" y="4832227"/>
            <a:ext cx="992080" cy="369332"/>
          </a:xfrm>
          <a:prstGeom prst="rect">
            <a:avLst/>
          </a:prstGeom>
          <a:noFill/>
        </p:spPr>
        <p:txBody>
          <a:bodyPr wrap="square" rtlCol="0">
            <a:spAutoFit/>
          </a:bodyPr>
          <a:lstStyle/>
          <a:p>
            <a:pPr algn="ctr"/>
            <a:r>
              <a:rPr lang="en-US" dirty="0"/>
              <a:t>1995</a:t>
            </a:r>
          </a:p>
        </p:txBody>
      </p:sp>
      <p:sp>
        <p:nvSpPr>
          <p:cNvPr id="12" name="TextBox 11">
            <a:extLst>
              <a:ext uri="{FF2B5EF4-FFF2-40B4-BE49-F238E27FC236}">
                <a16:creationId xmlns:a16="http://schemas.microsoft.com/office/drawing/2014/main" xmlns="" id="{D81A9A18-81EB-42CF-8D63-1E41081B67E6}"/>
              </a:ext>
            </a:extLst>
          </p:cNvPr>
          <p:cNvSpPr txBox="1"/>
          <p:nvPr/>
        </p:nvSpPr>
        <p:spPr>
          <a:xfrm>
            <a:off x="6632938" y="5177701"/>
            <a:ext cx="1177193" cy="369332"/>
          </a:xfrm>
          <a:prstGeom prst="rect">
            <a:avLst/>
          </a:prstGeom>
          <a:noFill/>
        </p:spPr>
        <p:txBody>
          <a:bodyPr wrap="square" rtlCol="0">
            <a:spAutoFit/>
          </a:bodyPr>
          <a:lstStyle/>
          <a:p>
            <a:pPr algn="ctr"/>
            <a:r>
              <a:rPr lang="en-US" dirty="0"/>
              <a:t>2016</a:t>
            </a:r>
          </a:p>
        </p:txBody>
      </p:sp>
    </p:spTree>
    <p:extLst>
      <p:ext uri="{BB962C8B-B14F-4D97-AF65-F5344CB8AC3E}">
        <p14:creationId xmlns:p14="http://schemas.microsoft.com/office/powerpoint/2010/main" val="5001072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E64677-6679-47E5-B66C-C5B4E8C31672}"/>
              </a:ext>
            </a:extLst>
          </p:cNvPr>
          <p:cNvSpPr>
            <a:spLocks noGrp="1"/>
          </p:cNvSpPr>
          <p:nvPr>
            <p:ph type="title"/>
          </p:nvPr>
        </p:nvSpPr>
        <p:spPr>
          <a:xfrm>
            <a:off x="228600" y="198438"/>
            <a:ext cx="7696200" cy="792162"/>
          </a:xfrm>
        </p:spPr>
        <p:txBody>
          <a:bodyPr/>
          <a:lstStyle/>
          <a:p>
            <a:r>
              <a:rPr lang="en-US" dirty="0"/>
              <a:t>CICIL, </a:t>
            </a:r>
            <a:r>
              <a:rPr lang="en-US" dirty="0" smtClean="0"/>
              <a:t>Reborn</a:t>
            </a:r>
            <a:endParaRPr lang="en-US" dirty="0"/>
          </a:p>
        </p:txBody>
      </p:sp>
      <p:sp>
        <p:nvSpPr>
          <p:cNvPr id="3" name="Content Placeholder 2">
            <a:extLst>
              <a:ext uri="{FF2B5EF4-FFF2-40B4-BE49-F238E27FC236}">
                <a16:creationId xmlns:a16="http://schemas.microsoft.com/office/drawing/2014/main" xmlns="" id="{1E7FF63E-CEC2-4898-BE79-41A9ED5FD074}"/>
              </a:ext>
            </a:extLst>
          </p:cNvPr>
          <p:cNvSpPr>
            <a:spLocks noGrp="1"/>
          </p:cNvSpPr>
          <p:nvPr>
            <p:ph idx="1"/>
          </p:nvPr>
        </p:nvSpPr>
        <p:spPr>
          <a:xfrm>
            <a:off x="304800" y="838200"/>
            <a:ext cx="8534400" cy="5334000"/>
          </a:xfrm>
        </p:spPr>
        <p:txBody>
          <a:bodyPr>
            <a:normAutofit fontScale="92500" lnSpcReduction="10000"/>
          </a:bodyPr>
          <a:lstStyle/>
          <a:p>
            <a:pPr>
              <a:lnSpc>
                <a:spcPct val="110000"/>
              </a:lnSpc>
            </a:pPr>
            <a:r>
              <a:rPr lang="en-US" dirty="0" smtClean="0"/>
              <a:t>Began </a:t>
            </a:r>
            <a:r>
              <a:rPr lang="en-US" dirty="0"/>
              <a:t>contracting with the state’s vocational and rehabilitation division to provide supported employment services.</a:t>
            </a:r>
          </a:p>
          <a:p>
            <a:pPr>
              <a:lnSpc>
                <a:spcPct val="110000"/>
              </a:lnSpc>
            </a:pPr>
            <a:r>
              <a:rPr lang="en-US" dirty="0" smtClean="0"/>
              <a:t>Hired </a:t>
            </a:r>
            <a:r>
              <a:rPr lang="en-US" dirty="0"/>
              <a:t>two of the state’s best supported employment specialists.</a:t>
            </a:r>
          </a:p>
          <a:p>
            <a:pPr>
              <a:lnSpc>
                <a:spcPct val="110000"/>
              </a:lnSpc>
            </a:pPr>
            <a:r>
              <a:rPr lang="en-US" dirty="0" smtClean="0"/>
              <a:t>Rolled out “Try </a:t>
            </a:r>
            <a:r>
              <a:rPr lang="en-US" dirty="0"/>
              <a:t>Transition!”, a summer work experience program for disabled high school students.</a:t>
            </a:r>
          </a:p>
          <a:p>
            <a:pPr>
              <a:lnSpc>
                <a:spcPct val="110000"/>
              </a:lnSpc>
            </a:pPr>
            <a:r>
              <a:rPr lang="en-US" dirty="0"/>
              <a:t>“Iowa Disability Votes COUNT!” is born to educate disabled voters on their rights.</a:t>
            </a:r>
          </a:p>
          <a:p>
            <a:pPr>
              <a:lnSpc>
                <a:spcPct val="110000"/>
              </a:lnSpc>
            </a:pPr>
            <a:r>
              <a:rPr lang="en-US" dirty="0" smtClean="0"/>
              <a:t>Developed </a:t>
            </a:r>
            <a:r>
              <a:rPr lang="en-US" dirty="0"/>
              <a:t>a strong relationship with state and federal legislators and </a:t>
            </a:r>
            <a:r>
              <a:rPr lang="en-US" dirty="0" smtClean="0"/>
              <a:t>became </a:t>
            </a:r>
            <a:r>
              <a:rPr lang="en-US" dirty="0"/>
              <a:t>known as a point of contact for lawmakers who have questions concerning </a:t>
            </a:r>
            <a:r>
              <a:rPr lang="en-US" dirty="0" smtClean="0"/>
              <a:t>policy impact on disabled </a:t>
            </a:r>
            <a:r>
              <a:rPr lang="en-US" dirty="0"/>
              <a:t>people.</a:t>
            </a:r>
          </a:p>
        </p:txBody>
      </p:sp>
    </p:spTree>
    <p:extLst>
      <p:ext uri="{BB962C8B-B14F-4D97-AF65-F5344CB8AC3E}">
        <p14:creationId xmlns:p14="http://schemas.microsoft.com/office/powerpoint/2010/main" val="7877626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Woman working with a label that says &quot;Try Transition!&quot;&#10;">
            <a:extLst>
              <a:ext uri="{FF2B5EF4-FFF2-40B4-BE49-F238E27FC236}">
                <a16:creationId xmlns:a16="http://schemas.microsoft.com/office/drawing/2014/main" xmlns="" id="{AC75FDE3-57EB-4F00-8806-DB466A61DB9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3" b="24967"/>
          <a:stretch/>
        </p:blipFill>
        <p:spPr>
          <a:xfrm>
            <a:off x="15" y="857257"/>
            <a:ext cx="9143985" cy="5143493"/>
          </a:xfrm>
          <a:prstGeom prst="rect">
            <a:avLst/>
          </a:prstGeom>
        </p:spPr>
      </p:pic>
      <p:sp>
        <p:nvSpPr>
          <p:cNvPr id="10" name="Rectangle 9" descr="Try Transition!">
            <a:extLst>
              <a:ext uri="{FF2B5EF4-FFF2-40B4-BE49-F238E27FC236}">
                <a16:creationId xmlns:a16="http://schemas.microsoft.com/office/drawing/2014/main" xmlns="" id="{37C89E4B-3C9F-44B9-8B86-D9E3D112D8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847357"/>
            <a:ext cx="9144000" cy="55241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D6E10BF-A8A5-4A68-8890-0B6653F89CE4}"/>
              </a:ext>
            </a:extLst>
          </p:cNvPr>
          <p:cNvSpPr>
            <a:spLocks noGrp="1"/>
          </p:cNvSpPr>
          <p:nvPr>
            <p:ph type="title"/>
          </p:nvPr>
        </p:nvSpPr>
        <p:spPr>
          <a:xfrm>
            <a:off x="392907" y="4845180"/>
            <a:ext cx="8408194" cy="558627"/>
          </a:xfrm>
        </p:spPr>
        <p:txBody>
          <a:bodyPr vert="horz" wrap="square" lIns="68580" tIns="34290" rIns="68580" bIns="34290" numCol="1" rtlCol="0" anchor="ctr" anchorCtr="0" compatLnSpc="1">
            <a:prstTxWarp prst="textNoShape">
              <a:avLst/>
            </a:prstTxWarp>
            <a:normAutofit/>
          </a:bodyPr>
          <a:lstStyle/>
          <a:p>
            <a:pPr algn="ctr"/>
            <a:r>
              <a:rPr lang="en-US" sz="2700">
                <a:solidFill>
                  <a:schemeClr val="tx1">
                    <a:lumMod val="85000"/>
                    <a:lumOff val="15000"/>
                  </a:schemeClr>
                </a:solidFill>
              </a:rPr>
              <a:t>Try Transition!</a:t>
            </a:r>
          </a:p>
        </p:txBody>
      </p:sp>
    </p:spTree>
    <p:extLst>
      <p:ext uri="{BB962C8B-B14F-4D97-AF65-F5344CB8AC3E}">
        <p14:creationId xmlns:p14="http://schemas.microsoft.com/office/powerpoint/2010/main" val="2097233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73"/>
          <p:cNvSpPr txBox="1">
            <a:spLocks noGrp="1"/>
          </p:cNvSpPr>
          <p:nvPr>
            <p:ph type="ctrTitle"/>
          </p:nvPr>
        </p:nvSpPr>
        <p:spPr>
          <a:xfrm>
            <a:off x="228600" y="914400"/>
            <a:ext cx="8610600" cy="4299967"/>
          </a:xfrm>
          <a:prstGeom prst="rect">
            <a:avLst/>
          </a:prstGeom>
          <a:noFill/>
          <a:ln>
            <a:noFill/>
          </a:ln>
        </p:spPr>
        <p:txBody>
          <a:bodyPr spcFirstLastPara="1" wrap="square" lIns="91425" tIns="45700" rIns="91425" bIns="45700" anchor="ctr" anchorCtr="0">
            <a:noAutofit/>
          </a:bodyPr>
          <a:lstStyle/>
          <a:p>
            <a:pPr marL="0" lvl="0" indent="0" algn="ctr" rtl="0">
              <a:spcBef>
                <a:spcPts val="400"/>
              </a:spcBef>
              <a:spcAft>
                <a:spcPts val="0"/>
              </a:spcAft>
              <a:buNone/>
            </a:pPr>
            <a:r>
              <a:rPr lang="en-US" sz="2600" i="1" dirty="0">
                <a:effectLst/>
              </a:rPr>
              <a:t>We believe our mission includes a mandate to remove barriers that are embedded in law, policy, structure, and practice; and it is these barriers that result in disparities for people with disabilities, which are much more extreme depending on your race and ethnicity.</a:t>
            </a:r>
            <a:br>
              <a:rPr lang="en-US" sz="2600" i="1" dirty="0">
                <a:effectLst/>
              </a:rPr>
            </a:br>
            <a:r>
              <a:rPr lang="en-US" i="1" dirty="0">
                <a:effectLst/>
              </a:rPr>
              <a:t> </a:t>
            </a:r>
            <a:r>
              <a:rPr lang="en-US" dirty="0">
                <a:effectLst/>
              </a:rPr>
              <a:t/>
            </a:r>
            <a:br>
              <a:rPr lang="en-US" dirty="0">
                <a:effectLst/>
              </a:rPr>
            </a:br>
            <a:r>
              <a:rPr lang="en-US" sz="2400" dirty="0">
                <a:solidFill>
                  <a:schemeClr val="dk1"/>
                </a:solidFill>
                <a:effectLst/>
              </a:rPr>
              <a:t>~ Susan Dooha, Executive Director</a:t>
            </a:r>
            <a:br>
              <a:rPr lang="en-US" sz="2400" dirty="0">
                <a:solidFill>
                  <a:schemeClr val="dk1"/>
                </a:solidFill>
                <a:effectLst/>
              </a:rPr>
            </a:br>
            <a:r>
              <a:rPr lang="en-US" sz="2400" dirty="0">
                <a:solidFill>
                  <a:schemeClr val="dk1"/>
                </a:solidFill>
                <a:effectLst/>
              </a:rPr>
              <a:t>Center for Independence of the Disabled in NY (Manhattan)</a:t>
            </a:r>
            <a:endParaRPr sz="2400" dirty="0">
              <a:solidFill>
                <a:schemeClr val="dk1"/>
              </a:solidFill>
              <a:effectLst/>
            </a:endParaRPr>
          </a:p>
        </p:txBody>
      </p:sp>
    </p:spTree>
    <p:extLst>
      <p:ext uri="{BB962C8B-B14F-4D97-AF65-F5344CB8AC3E}">
        <p14:creationId xmlns:p14="http://schemas.microsoft.com/office/powerpoint/2010/main" val="5053276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23D9AF-0197-4677-915D-FB5DA14E4F46}"/>
              </a:ext>
            </a:extLst>
          </p:cNvPr>
          <p:cNvSpPr>
            <a:spLocks noGrp="1"/>
          </p:cNvSpPr>
          <p:nvPr>
            <p:ph type="title"/>
          </p:nvPr>
        </p:nvSpPr>
        <p:spPr>
          <a:xfrm>
            <a:off x="228600" y="381000"/>
            <a:ext cx="7696200" cy="792162"/>
          </a:xfrm>
        </p:spPr>
        <p:txBody>
          <a:bodyPr/>
          <a:lstStyle/>
          <a:p>
            <a:r>
              <a:rPr lang="en-US" dirty="0"/>
              <a:t>National Disability Voters Registration Week</a:t>
            </a:r>
          </a:p>
        </p:txBody>
      </p:sp>
      <p:pic>
        <p:nvPicPr>
          <p:cNvPr id="5" name="Content Placeholder 4" descr="A close up of text on a white background&#10;&#10;State of Iowa Executive Department">
            <a:extLst>
              <a:ext uri="{FF2B5EF4-FFF2-40B4-BE49-F238E27FC236}">
                <a16:creationId xmlns:a16="http://schemas.microsoft.com/office/drawing/2014/main" xmlns="" id="{69255434-7305-4C65-A756-42279F0E0D1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8651" y="2305050"/>
            <a:ext cx="2447627" cy="3263504"/>
          </a:xfrm>
        </p:spPr>
      </p:pic>
      <p:pic>
        <p:nvPicPr>
          <p:cNvPr id="7" name="Picture 6" descr="A group of people posing for a photo&#10;&#10;">
            <a:extLst>
              <a:ext uri="{FF2B5EF4-FFF2-40B4-BE49-F238E27FC236}">
                <a16:creationId xmlns:a16="http://schemas.microsoft.com/office/drawing/2014/main" xmlns="" id="{215A3317-5F8B-4489-8A63-E75D73F577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644" y="2861667"/>
            <a:ext cx="5757863" cy="2150269"/>
          </a:xfrm>
          <a:prstGeom prst="rect">
            <a:avLst/>
          </a:prstGeom>
        </p:spPr>
      </p:pic>
    </p:spTree>
    <p:extLst>
      <p:ext uri="{BB962C8B-B14F-4D97-AF65-F5344CB8AC3E}">
        <p14:creationId xmlns:p14="http://schemas.microsoft.com/office/powerpoint/2010/main" val="9364939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7CEEDA-9D63-4A48-96D4-4D7E8DD16FC7}"/>
              </a:ext>
            </a:extLst>
          </p:cNvPr>
          <p:cNvSpPr>
            <a:spLocks noGrp="1"/>
          </p:cNvSpPr>
          <p:nvPr>
            <p:ph type="title"/>
          </p:nvPr>
        </p:nvSpPr>
        <p:spPr>
          <a:xfrm>
            <a:off x="228600" y="427038"/>
            <a:ext cx="7696200" cy="792162"/>
          </a:xfrm>
        </p:spPr>
        <p:txBody>
          <a:bodyPr/>
          <a:lstStyle/>
          <a:p>
            <a:r>
              <a:rPr lang="en-US" dirty="0"/>
              <a:t>2018: CICIL wins Organization of the Year Honor!</a:t>
            </a:r>
          </a:p>
        </p:txBody>
      </p:sp>
      <p:pic>
        <p:nvPicPr>
          <p:cNvPr id="5" name="Content Placeholder 4" descr="Photo of three glass trophies">
            <a:extLst>
              <a:ext uri="{FF2B5EF4-FFF2-40B4-BE49-F238E27FC236}">
                <a16:creationId xmlns:a16="http://schemas.microsoft.com/office/drawing/2014/main" xmlns="" id="{53624B7F-0EBD-4810-8AD2-B1A6B7CC066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96331" y="2226469"/>
            <a:ext cx="4351338" cy="3263504"/>
          </a:xfrm>
        </p:spPr>
      </p:pic>
      <p:sp>
        <p:nvSpPr>
          <p:cNvPr id="6" name="TextBox 5">
            <a:extLst>
              <a:ext uri="{FF2B5EF4-FFF2-40B4-BE49-F238E27FC236}">
                <a16:creationId xmlns:a16="http://schemas.microsoft.com/office/drawing/2014/main" xmlns="" id="{CE3E6829-A4BF-4617-ABE9-CD849B7707B2}"/>
              </a:ext>
            </a:extLst>
          </p:cNvPr>
          <p:cNvSpPr txBox="1"/>
          <p:nvPr/>
        </p:nvSpPr>
        <p:spPr>
          <a:xfrm>
            <a:off x="2396331" y="5607844"/>
            <a:ext cx="4351338" cy="369332"/>
          </a:xfrm>
          <a:prstGeom prst="rect">
            <a:avLst/>
          </a:prstGeom>
          <a:noFill/>
        </p:spPr>
        <p:txBody>
          <a:bodyPr wrap="square" rtlCol="0">
            <a:spAutoFit/>
          </a:bodyPr>
          <a:lstStyle/>
          <a:p>
            <a:pPr algn="ctr"/>
            <a:r>
              <a:rPr lang="en-US" dirty="0"/>
              <a:t>From the City of Des Moines</a:t>
            </a:r>
          </a:p>
        </p:txBody>
      </p:sp>
    </p:spTree>
    <p:extLst>
      <p:ext uri="{BB962C8B-B14F-4D97-AF65-F5344CB8AC3E}">
        <p14:creationId xmlns:p14="http://schemas.microsoft.com/office/powerpoint/2010/main" val="36252143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1C56E0-FA1A-48A5-A531-521CA311307F}"/>
              </a:ext>
            </a:extLst>
          </p:cNvPr>
          <p:cNvSpPr>
            <a:spLocks noGrp="1"/>
          </p:cNvSpPr>
          <p:nvPr>
            <p:ph type="title"/>
          </p:nvPr>
        </p:nvSpPr>
        <p:spPr>
          <a:xfrm>
            <a:off x="228600" y="240132"/>
            <a:ext cx="7696200" cy="792162"/>
          </a:xfrm>
        </p:spPr>
        <p:txBody>
          <a:bodyPr/>
          <a:lstStyle/>
          <a:p>
            <a:r>
              <a:rPr lang="en-US" dirty="0"/>
              <a:t>CICIL, pre-2015:</a:t>
            </a:r>
          </a:p>
        </p:txBody>
      </p:sp>
      <p:sp>
        <p:nvSpPr>
          <p:cNvPr id="3" name="Content Placeholder 2">
            <a:extLst>
              <a:ext uri="{FF2B5EF4-FFF2-40B4-BE49-F238E27FC236}">
                <a16:creationId xmlns:a16="http://schemas.microsoft.com/office/drawing/2014/main" xmlns="" id="{FA2FF70C-F642-4910-8C0C-FAE3B16EED95}"/>
              </a:ext>
            </a:extLst>
          </p:cNvPr>
          <p:cNvSpPr>
            <a:spLocks noGrp="1"/>
          </p:cNvSpPr>
          <p:nvPr>
            <p:ph idx="1"/>
          </p:nvPr>
        </p:nvSpPr>
        <p:spPr>
          <a:xfrm>
            <a:off x="381000" y="1066800"/>
            <a:ext cx="8305800" cy="5029200"/>
          </a:xfrm>
        </p:spPr>
        <p:txBody>
          <a:bodyPr/>
          <a:lstStyle/>
          <a:p>
            <a:r>
              <a:rPr lang="en-US" dirty="0"/>
              <a:t>100% of staff were disabled.</a:t>
            </a:r>
          </a:p>
          <a:p>
            <a:r>
              <a:rPr lang="en-US" dirty="0"/>
              <a:t>100% of board were disabled.</a:t>
            </a:r>
          </a:p>
          <a:p>
            <a:r>
              <a:rPr lang="en-US" dirty="0"/>
              <a:t>100% of staff were white.</a:t>
            </a:r>
          </a:p>
          <a:p>
            <a:r>
              <a:rPr lang="en-US" dirty="0"/>
              <a:t>100% of board were white.</a:t>
            </a:r>
          </a:p>
          <a:p>
            <a:r>
              <a:rPr lang="en-US" dirty="0"/>
              <a:t>48% of clients were white.</a:t>
            </a:r>
          </a:p>
          <a:p>
            <a:r>
              <a:rPr lang="en-US" dirty="0"/>
              <a:t>46% of clients were black.</a:t>
            </a:r>
          </a:p>
          <a:p>
            <a:pPr marL="0" indent="0">
              <a:buNone/>
            </a:pPr>
            <a:endParaRPr lang="en-US" dirty="0"/>
          </a:p>
          <a:p>
            <a:pPr marL="0" indent="0">
              <a:buNone/>
            </a:pPr>
            <a:r>
              <a:rPr lang="en-US" dirty="0"/>
              <a:t>Board meetings are monthly and last between 3 and 8 hours long.</a:t>
            </a:r>
          </a:p>
        </p:txBody>
      </p:sp>
    </p:spTree>
    <p:extLst>
      <p:ext uri="{BB962C8B-B14F-4D97-AF65-F5344CB8AC3E}">
        <p14:creationId xmlns:p14="http://schemas.microsoft.com/office/powerpoint/2010/main" val="32269210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C84F71-695A-4F2F-877C-2C1A7257DF1E}"/>
              </a:ext>
            </a:extLst>
          </p:cNvPr>
          <p:cNvSpPr>
            <a:spLocks noGrp="1"/>
          </p:cNvSpPr>
          <p:nvPr>
            <p:ph type="title"/>
          </p:nvPr>
        </p:nvSpPr>
        <p:spPr>
          <a:xfrm>
            <a:off x="228600" y="198438"/>
            <a:ext cx="7696200" cy="792162"/>
          </a:xfrm>
        </p:spPr>
        <p:txBody>
          <a:bodyPr/>
          <a:lstStyle/>
          <a:p>
            <a:r>
              <a:rPr lang="en-US" dirty="0"/>
              <a:t>CICIL, </a:t>
            </a:r>
            <a:r>
              <a:rPr lang="en-US" dirty="0" smtClean="0"/>
              <a:t>Today…</a:t>
            </a:r>
            <a:endParaRPr lang="en-US" dirty="0"/>
          </a:p>
        </p:txBody>
      </p:sp>
      <p:sp>
        <p:nvSpPr>
          <p:cNvPr id="3" name="Content Placeholder 2">
            <a:extLst>
              <a:ext uri="{FF2B5EF4-FFF2-40B4-BE49-F238E27FC236}">
                <a16:creationId xmlns:a16="http://schemas.microsoft.com/office/drawing/2014/main" xmlns="" id="{A672309A-DA8C-42DA-AC19-A95938C6EF47}"/>
              </a:ext>
            </a:extLst>
          </p:cNvPr>
          <p:cNvSpPr>
            <a:spLocks noGrp="1"/>
          </p:cNvSpPr>
          <p:nvPr>
            <p:ph idx="1"/>
          </p:nvPr>
        </p:nvSpPr>
        <p:spPr>
          <a:xfrm>
            <a:off x="381000" y="1066800"/>
            <a:ext cx="8534400" cy="5029200"/>
          </a:xfrm>
        </p:spPr>
        <p:txBody>
          <a:bodyPr>
            <a:normAutofit lnSpcReduction="10000"/>
          </a:bodyPr>
          <a:lstStyle/>
          <a:p>
            <a:r>
              <a:rPr lang="en-US" dirty="0"/>
              <a:t>100% of staff are disabled.</a:t>
            </a:r>
          </a:p>
          <a:p>
            <a:r>
              <a:rPr lang="en-US" dirty="0"/>
              <a:t>57% of board are disabled.</a:t>
            </a:r>
          </a:p>
          <a:p>
            <a:r>
              <a:rPr lang="en-US" dirty="0"/>
              <a:t>28% of board are parents of disabled children.</a:t>
            </a:r>
          </a:p>
          <a:p>
            <a:r>
              <a:rPr lang="en-US" dirty="0"/>
              <a:t>33% of staff are people of color.</a:t>
            </a:r>
          </a:p>
          <a:p>
            <a:r>
              <a:rPr lang="en-US" dirty="0"/>
              <a:t>50% of board are people of color, including black, Latinx, and Asian American individuals.</a:t>
            </a:r>
          </a:p>
          <a:p>
            <a:r>
              <a:rPr lang="en-US" dirty="0"/>
              <a:t>48% of clients are white.</a:t>
            </a:r>
          </a:p>
          <a:p>
            <a:r>
              <a:rPr lang="en-US" dirty="0"/>
              <a:t>52% of clients are black or other people of color.</a:t>
            </a:r>
          </a:p>
          <a:p>
            <a:endParaRPr lang="en-US" dirty="0"/>
          </a:p>
          <a:p>
            <a:pPr marL="0" indent="0">
              <a:buNone/>
            </a:pPr>
            <a:r>
              <a:rPr lang="en-US" dirty="0"/>
              <a:t>Board meetings are every other month and last 1.5 hours.</a:t>
            </a:r>
          </a:p>
          <a:p>
            <a:pPr marL="0" indent="0">
              <a:buNone/>
            </a:pPr>
            <a:endParaRPr lang="en-US" dirty="0"/>
          </a:p>
        </p:txBody>
      </p:sp>
    </p:spTree>
    <p:extLst>
      <p:ext uri="{BB962C8B-B14F-4D97-AF65-F5344CB8AC3E}">
        <p14:creationId xmlns:p14="http://schemas.microsoft.com/office/powerpoint/2010/main" val="33046000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1B801C-B78F-415A-950D-EC185E1499C2}"/>
              </a:ext>
            </a:extLst>
          </p:cNvPr>
          <p:cNvSpPr>
            <a:spLocks noGrp="1"/>
          </p:cNvSpPr>
          <p:nvPr>
            <p:ph type="title"/>
          </p:nvPr>
        </p:nvSpPr>
        <p:spPr/>
        <p:txBody>
          <a:bodyPr/>
          <a:lstStyle/>
          <a:p>
            <a:r>
              <a:rPr lang="en-US" dirty="0"/>
              <a:t>What We at CICIL Know for Sure</a:t>
            </a:r>
          </a:p>
        </p:txBody>
      </p:sp>
      <p:sp>
        <p:nvSpPr>
          <p:cNvPr id="3" name="Content Placeholder 2">
            <a:extLst>
              <a:ext uri="{FF2B5EF4-FFF2-40B4-BE49-F238E27FC236}">
                <a16:creationId xmlns:a16="http://schemas.microsoft.com/office/drawing/2014/main" xmlns="" id="{6D8E5809-458B-49A7-B116-77CB1EE55A03}"/>
              </a:ext>
            </a:extLst>
          </p:cNvPr>
          <p:cNvSpPr>
            <a:spLocks noGrp="1"/>
          </p:cNvSpPr>
          <p:nvPr>
            <p:ph idx="1"/>
          </p:nvPr>
        </p:nvSpPr>
        <p:spPr>
          <a:xfrm>
            <a:off x="381000" y="914400"/>
            <a:ext cx="8534400" cy="5257800"/>
          </a:xfrm>
        </p:spPr>
        <p:txBody>
          <a:bodyPr/>
          <a:lstStyle/>
          <a:p>
            <a:r>
              <a:rPr lang="en-US" sz="2500" dirty="0"/>
              <a:t>Our success is rooted in viewing disability from an intersectional vantage point.  P</a:t>
            </a:r>
            <a:r>
              <a:rPr lang="en-US" sz="2500" dirty="0" smtClean="0"/>
              <a:t>ersonnel </a:t>
            </a:r>
            <a:r>
              <a:rPr lang="en-US" sz="2500" dirty="0"/>
              <a:t>decisions, board recruitment, client support philosophy, and policies/procedures/guidelines are infused with intersectionality and cultural competence.</a:t>
            </a:r>
          </a:p>
          <a:p>
            <a:r>
              <a:rPr lang="en-US" sz="2500" dirty="0"/>
              <a:t>We take our unique position as disabled professionals serving disabled people very seriously and offer our expertise to sister providers and other stakeholders on a regular basis.</a:t>
            </a:r>
          </a:p>
          <a:p>
            <a:r>
              <a:rPr lang="en-US" sz="2500" dirty="0"/>
              <a:t>The keys to full inclusion of disabled </a:t>
            </a:r>
            <a:r>
              <a:rPr lang="en-US" sz="2500" dirty="0" smtClean="0"/>
              <a:t>people</a:t>
            </a:r>
            <a:r>
              <a:rPr lang="en-US" sz="2500" dirty="0" smtClean="0">
                <a:latin typeface="Times New Roman" panose="02020603050405020304" pitchFamily="18" charset="0"/>
                <a:cs typeface="Times New Roman" panose="02020603050405020304" pitchFamily="18" charset="0"/>
              </a:rPr>
              <a:t>‒</a:t>
            </a:r>
            <a:r>
              <a:rPr lang="en-US" sz="2500" dirty="0" smtClean="0"/>
              <a:t>especially </a:t>
            </a:r>
            <a:r>
              <a:rPr lang="en-US" sz="2500" dirty="0"/>
              <a:t>those that are multiply </a:t>
            </a:r>
            <a:r>
              <a:rPr lang="en-US" sz="2500" dirty="0" smtClean="0"/>
              <a:t>marginalized</a:t>
            </a:r>
            <a:r>
              <a:rPr lang="en-US" sz="2500" dirty="0" smtClean="0">
                <a:latin typeface="Times New Roman" panose="02020603050405020304" pitchFamily="18" charset="0"/>
                <a:cs typeface="Times New Roman" panose="02020603050405020304" pitchFamily="18" charset="0"/>
              </a:rPr>
              <a:t>‒</a:t>
            </a:r>
            <a:r>
              <a:rPr lang="en-US" sz="2500" dirty="0" smtClean="0"/>
              <a:t>into </a:t>
            </a:r>
            <a:r>
              <a:rPr lang="en-US" sz="2500" dirty="0"/>
              <a:t>society are financial independence and political action. </a:t>
            </a:r>
            <a:r>
              <a:rPr lang="en-US" sz="2500" dirty="0" smtClean="0"/>
              <a:t>We </a:t>
            </a:r>
            <a:r>
              <a:rPr lang="en-US" sz="2500" dirty="0"/>
              <a:t>strive to be a hub for both.</a:t>
            </a:r>
          </a:p>
        </p:txBody>
      </p:sp>
    </p:spTree>
    <p:extLst>
      <p:ext uri="{BB962C8B-B14F-4D97-AF65-F5344CB8AC3E}">
        <p14:creationId xmlns:p14="http://schemas.microsoft.com/office/powerpoint/2010/main" val="24700979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a:t>
            </a:r>
            <a:r>
              <a:rPr lang="en-US" dirty="0" smtClean="0"/>
              <a:t>Infrastructure </a:t>
            </a:r>
            <a:r>
              <a:rPr lang="en-US" dirty="0" smtClean="0">
                <a:latin typeface="Times New Roman" panose="02020603050405020304" pitchFamily="18" charset="0"/>
                <a:cs typeface="Times New Roman" panose="02020603050405020304" pitchFamily="18" charset="0"/>
              </a:rPr>
              <a:t>‒</a:t>
            </a:r>
            <a:r>
              <a:rPr lang="en-US" dirty="0" smtClean="0"/>
              <a:t> </a:t>
            </a:r>
            <a:r>
              <a:rPr lang="en-US" dirty="0"/>
              <a:t>CICIL</a:t>
            </a:r>
          </a:p>
        </p:txBody>
      </p:sp>
      <p:sp>
        <p:nvSpPr>
          <p:cNvPr id="3" name="Text Placeholder 2"/>
          <p:cNvSpPr>
            <a:spLocks noGrp="1"/>
          </p:cNvSpPr>
          <p:nvPr>
            <p:ph type="body" idx="1"/>
          </p:nvPr>
        </p:nvSpPr>
        <p:spPr>
          <a:xfrm>
            <a:off x="395926" y="1066800"/>
            <a:ext cx="8220173" cy="5029200"/>
          </a:xfrm>
        </p:spPr>
        <p:txBody>
          <a:bodyPr/>
          <a:lstStyle/>
          <a:p>
            <a:r>
              <a:rPr lang="en-US" dirty="0"/>
              <a:t>Formed in </a:t>
            </a:r>
            <a:r>
              <a:rPr lang="en-US" dirty="0" smtClean="0"/>
              <a:t>1990.</a:t>
            </a:r>
            <a:endParaRPr lang="en-US" dirty="0"/>
          </a:p>
          <a:p>
            <a:r>
              <a:rPr lang="en-US" dirty="0"/>
              <a:t>Serves Des Moines, IA, and surrounding </a:t>
            </a:r>
            <a:r>
              <a:rPr lang="en-US" dirty="0" smtClean="0"/>
              <a:t>areas.</a:t>
            </a:r>
            <a:endParaRPr lang="en-US" dirty="0"/>
          </a:p>
          <a:p>
            <a:r>
              <a:rPr lang="en-US" dirty="0"/>
              <a:t>Most diverse racial demographics in </a:t>
            </a:r>
            <a:r>
              <a:rPr lang="en-US" dirty="0" smtClean="0"/>
              <a:t>IA.</a:t>
            </a:r>
            <a:endParaRPr lang="en-US" dirty="0"/>
          </a:p>
          <a:p>
            <a:r>
              <a:rPr lang="en-US" dirty="0"/>
              <a:t>Historically, staff and board has been 100% </a:t>
            </a:r>
            <a:r>
              <a:rPr lang="en-US" dirty="0" smtClean="0"/>
              <a:t>white.</a:t>
            </a:r>
            <a:endParaRPr lang="en-US" dirty="0"/>
          </a:p>
        </p:txBody>
      </p:sp>
    </p:spTree>
    <p:extLst>
      <p:ext uri="{BB962C8B-B14F-4D97-AF65-F5344CB8AC3E}">
        <p14:creationId xmlns:p14="http://schemas.microsoft.com/office/powerpoint/2010/main" val="39089687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7696200" cy="762000"/>
          </a:xfrm>
        </p:spPr>
        <p:txBody>
          <a:bodyPr/>
          <a:lstStyle/>
          <a:p>
            <a:r>
              <a:rPr lang="en-US" dirty="0"/>
              <a:t>Organizational </a:t>
            </a:r>
            <a:r>
              <a:rPr lang="en-US" dirty="0" smtClean="0"/>
              <a:t>Infrastructure </a:t>
            </a:r>
            <a:r>
              <a:rPr lang="en-US" dirty="0" smtClean="0">
                <a:latin typeface="Times New Roman" panose="02020603050405020304" pitchFamily="18" charset="0"/>
                <a:cs typeface="Times New Roman" panose="02020603050405020304" pitchFamily="18" charset="0"/>
              </a:rPr>
              <a:t>‒</a:t>
            </a:r>
            <a:r>
              <a:rPr lang="en-US" dirty="0" smtClean="0"/>
              <a:t> CICIL</a:t>
            </a:r>
            <a:r>
              <a:rPr lang="en-US" sz="2400" b="0" dirty="0" smtClean="0"/>
              <a:t>, cont’d.</a:t>
            </a:r>
            <a:endParaRPr lang="en-US" dirty="0"/>
          </a:p>
        </p:txBody>
      </p:sp>
      <p:sp>
        <p:nvSpPr>
          <p:cNvPr id="3" name="Text Placeholder 2"/>
          <p:cNvSpPr>
            <a:spLocks noGrp="1"/>
          </p:cNvSpPr>
          <p:nvPr>
            <p:ph type="body" idx="1"/>
          </p:nvPr>
        </p:nvSpPr>
        <p:spPr>
          <a:xfrm>
            <a:off x="433633" y="1219200"/>
            <a:ext cx="8305014" cy="4876800"/>
          </a:xfrm>
        </p:spPr>
        <p:txBody>
          <a:bodyPr/>
          <a:lstStyle/>
          <a:p>
            <a:r>
              <a:rPr lang="en-US" dirty="0" smtClean="0"/>
              <a:t>2008 – RSA </a:t>
            </a:r>
            <a:r>
              <a:rPr lang="en-US" dirty="0"/>
              <a:t>recommends that CICIL set an infrastructure that allows support of diverse client </a:t>
            </a:r>
            <a:r>
              <a:rPr lang="en-US" dirty="0" smtClean="0"/>
              <a:t>base.</a:t>
            </a:r>
            <a:endParaRPr lang="en-US" dirty="0"/>
          </a:p>
          <a:p>
            <a:r>
              <a:rPr lang="en-US" dirty="0" smtClean="0"/>
              <a:t>2014 – </a:t>
            </a:r>
            <a:r>
              <a:rPr lang="en-US" dirty="0"/>
              <a:t>RSA reiterates 2008 </a:t>
            </a:r>
            <a:r>
              <a:rPr lang="en-US" dirty="0" smtClean="0"/>
              <a:t>recommendations.</a:t>
            </a:r>
            <a:endParaRPr lang="en-US" dirty="0"/>
          </a:p>
          <a:p>
            <a:r>
              <a:rPr lang="en-US" dirty="0" smtClean="0"/>
              <a:t>2015 – </a:t>
            </a:r>
            <a:r>
              <a:rPr lang="en-US" dirty="0"/>
              <a:t>Leadership </a:t>
            </a:r>
            <a:r>
              <a:rPr lang="en-US" dirty="0" smtClean="0"/>
              <a:t>Transition.</a:t>
            </a:r>
            <a:endParaRPr lang="en-US" dirty="0"/>
          </a:p>
          <a:p>
            <a:r>
              <a:rPr lang="en-US" dirty="0"/>
              <a:t>Should CICIL close or restructure?</a:t>
            </a:r>
          </a:p>
          <a:p>
            <a:r>
              <a:rPr lang="en-US" dirty="0"/>
              <a:t>Original ED retired, current ED </a:t>
            </a:r>
            <a:r>
              <a:rPr lang="en-US" dirty="0" smtClean="0"/>
              <a:t>hired.</a:t>
            </a:r>
            <a:endParaRPr lang="en-US" dirty="0"/>
          </a:p>
          <a:p>
            <a:r>
              <a:rPr lang="en-US" dirty="0"/>
              <a:t>Major board transitions</a:t>
            </a:r>
          </a:p>
          <a:p>
            <a:r>
              <a:rPr lang="en-US" dirty="0"/>
              <a:t>Staff resignations</a:t>
            </a:r>
          </a:p>
          <a:p>
            <a:endParaRPr lang="en-US" dirty="0"/>
          </a:p>
        </p:txBody>
      </p:sp>
    </p:spTree>
    <p:extLst>
      <p:ext uri="{BB962C8B-B14F-4D97-AF65-F5344CB8AC3E}">
        <p14:creationId xmlns:p14="http://schemas.microsoft.com/office/powerpoint/2010/main" val="16661753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381000"/>
            <a:ext cx="7845725" cy="914400"/>
          </a:xfrm>
        </p:spPr>
        <p:txBody>
          <a:bodyPr/>
          <a:lstStyle/>
          <a:p>
            <a:r>
              <a:rPr lang="en-US" dirty="0"/>
              <a:t>Organizational </a:t>
            </a:r>
            <a:r>
              <a:rPr lang="en-US" dirty="0" smtClean="0"/>
              <a:t>Infrastructure </a:t>
            </a:r>
            <a:r>
              <a:rPr lang="en-US" dirty="0" smtClean="0">
                <a:latin typeface="Times New Roman" panose="02020603050405020304" pitchFamily="18" charset="0"/>
                <a:cs typeface="Times New Roman" panose="02020603050405020304" pitchFamily="18" charset="0"/>
              </a:rPr>
              <a:t>‒</a:t>
            </a:r>
            <a:r>
              <a:rPr lang="en-US" dirty="0" smtClean="0"/>
              <a:t> CICIL Rebuilt</a:t>
            </a:r>
            <a:endParaRPr lang="en-US" dirty="0"/>
          </a:p>
        </p:txBody>
      </p:sp>
      <p:sp>
        <p:nvSpPr>
          <p:cNvPr id="3" name="Text Placeholder 2"/>
          <p:cNvSpPr>
            <a:spLocks noGrp="1"/>
          </p:cNvSpPr>
          <p:nvPr>
            <p:ph type="body" idx="1"/>
          </p:nvPr>
        </p:nvSpPr>
        <p:spPr>
          <a:xfrm>
            <a:off x="381000" y="1524000"/>
            <a:ext cx="8395355" cy="4572000"/>
          </a:xfrm>
        </p:spPr>
        <p:txBody>
          <a:bodyPr/>
          <a:lstStyle/>
          <a:p>
            <a:r>
              <a:rPr lang="en-US" dirty="0"/>
              <a:t>“Clean slate” at CICIL</a:t>
            </a:r>
          </a:p>
          <a:p>
            <a:r>
              <a:rPr lang="en-US" dirty="0"/>
              <a:t>CICIL is </a:t>
            </a:r>
            <a:r>
              <a:rPr lang="en-US" dirty="0" smtClean="0"/>
              <a:t>rebuilt </a:t>
            </a:r>
            <a:r>
              <a:rPr lang="en-US" dirty="0"/>
              <a:t>with intersectionality as its </a:t>
            </a:r>
            <a:r>
              <a:rPr lang="en-US" dirty="0" smtClean="0"/>
              <a:t>focus.</a:t>
            </a:r>
            <a:endParaRPr lang="en-US" dirty="0"/>
          </a:p>
          <a:p>
            <a:r>
              <a:rPr lang="en-US" dirty="0" smtClean="0"/>
              <a:t>2018 – </a:t>
            </a:r>
            <a:r>
              <a:rPr lang="en-US" dirty="0"/>
              <a:t>CICIL awarded </a:t>
            </a:r>
            <a:r>
              <a:rPr lang="en-US" dirty="0" smtClean="0"/>
              <a:t>Organization </a:t>
            </a:r>
            <a:r>
              <a:rPr lang="en-US" dirty="0"/>
              <a:t>of the Year Award from the Des Moines Civil and Human Rights </a:t>
            </a:r>
            <a:r>
              <a:rPr lang="en-US" dirty="0" smtClean="0"/>
              <a:t>Commission.</a:t>
            </a:r>
            <a:endParaRPr lang="en-US" dirty="0"/>
          </a:p>
        </p:txBody>
      </p:sp>
    </p:spTree>
    <p:extLst>
      <p:ext uri="{BB962C8B-B14F-4D97-AF65-F5344CB8AC3E}">
        <p14:creationId xmlns:p14="http://schemas.microsoft.com/office/powerpoint/2010/main" val="12386133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057400"/>
            <a:ext cx="8991600" cy="792162"/>
          </a:xfrm>
        </p:spPr>
        <p:txBody>
          <a:bodyPr/>
          <a:lstStyle/>
          <a:p>
            <a:pPr algn="ctr"/>
            <a:r>
              <a:rPr lang="en-US" dirty="0" smtClean="0">
                <a:effectLst/>
              </a:rPr>
              <a:t>CRIL and Ron </a:t>
            </a:r>
            <a:r>
              <a:rPr lang="en-US" dirty="0" err="1" smtClean="0">
                <a:effectLst/>
              </a:rPr>
              <a:t>Halog’s</a:t>
            </a:r>
            <a:r>
              <a:rPr lang="en-US" dirty="0" smtClean="0">
                <a:effectLst/>
              </a:rPr>
              <a:t> Story</a:t>
            </a:r>
            <a:endParaRPr lang="en-US" dirty="0">
              <a:effectLst/>
            </a:endParaRPr>
          </a:p>
        </p:txBody>
      </p:sp>
    </p:spTree>
    <p:extLst>
      <p:ext uri="{BB962C8B-B14F-4D97-AF65-F5344CB8AC3E}">
        <p14:creationId xmlns:p14="http://schemas.microsoft.com/office/powerpoint/2010/main" val="7034281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5"/>
          <p:cNvSpPr txBox="1">
            <a:spLocks noGrp="1"/>
          </p:cNvSpPr>
          <p:nvPr>
            <p:ph type="ctrTitle"/>
          </p:nvPr>
        </p:nvSpPr>
        <p:spPr>
          <a:xfrm>
            <a:off x="381001" y="1491233"/>
            <a:ext cx="8534400" cy="4071367"/>
          </a:xfrm>
          <a:prstGeom prst="rect">
            <a:avLst/>
          </a:prstGeom>
          <a:noFill/>
          <a:ln>
            <a:noFill/>
          </a:ln>
        </p:spPr>
        <p:txBody>
          <a:bodyPr spcFirstLastPara="1" wrap="square" lIns="91425" tIns="45700" rIns="91425" bIns="45700" anchor="ctr" anchorCtr="0">
            <a:noAutofit/>
          </a:bodyPr>
          <a:lstStyle/>
          <a:p>
            <a:pPr lvl="0" algn="ctr">
              <a:spcBef>
                <a:spcPts val="400"/>
              </a:spcBef>
              <a:spcAft>
                <a:spcPts val="0"/>
              </a:spcAft>
              <a:buClr>
                <a:schemeClr val="accent2"/>
              </a:buClr>
              <a:buSzPts val="2000"/>
            </a:pPr>
            <a:r>
              <a:rPr lang="en-US" sz="2600" i="1" dirty="0">
                <a:solidFill>
                  <a:srgbClr val="333399"/>
                </a:solidFill>
                <a:effectLst/>
                <a:ea typeface="Nunito"/>
                <a:cs typeface="Nunito"/>
                <a:sym typeface="Nunito"/>
              </a:rPr>
              <a:t>Instead of having people go to us, we’ve started to go to them….If you really want to make an impact go out to the community, find out who is out there and find out the community you want to work with.</a:t>
            </a:r>
            <a:r>
              <a:rPr lang="en-US" sz="2600" i="1" dirty="0">
                <a:solidFill>
                  <a:srgbClr val="333399"/>
                </a:solidFill>
                <a:ea typeface="Nunito"/>
                <a:cs typeface="Nunito"/>
                <a:sym typeface="Nunito"/>
              </a:rPr>
              <a:t/>
            </a:r>
            <a:br>
              <a:rPr lang="en-US" sz="2600" i="1" dirty="0">
                <a:solidFill>
                  <a:srgbClr val="333399"/>
                </a:solidFill>
                <a:ea typeface="Nunito"/>
                <a:cs typeface="Nunito"/>
                <a:sym typeface="Nunito"/>
              </a:rPr>
            </a:br>
            <a:r>
              <a:rPr lang="en-US" i="1" dirty="0">
                <a:solidFill>
                  <a:srgbClr val="333399"/>
                </a:solidFill>
                <a:ea typeface="Nunito"/>
                <a:cs typeface="Nunito"/>
                <a:sym typeface="Nunito"/>
              </a:rPr>
              <a:t/>
            </a:r>
            <a:br>
              <a:rPr lang="en-US" i="1" dirty="0">
                <a:solidFill>
                  <a:srgbClr val="333399"/>
                </a:solidFill>
                <a:ea typeface="Nunito"/>
                <a:cs typeface="Nunito"/>
                <a:sym typeface="Nunito"/>
              </a:rPr>
            </a:br>
            <a:r>
              <a:rPr lang="en-US" sz="2200" dirty="0">
                <a:solidFill>
                  <a:schemeClr val="tx1"/>
                </a:solidFill>
                <a:effectLst/>
                <a:sym typeface="Nunito"/>
              </a:rPr>
              <a:t>~ Ron Halog, Executive Director</a:t>
            </a:r>
            <a:br>
              <a:rPr lang="en-US" sz="2200" dirty="0">
                <a:solidFill>
                  <a:schemeClr val="tx1"/>
                </a:solidFill>
                <a:effectLst/>
                <a:sym typeface="Nunito"/>
              </a:rPr>
            </a:br>
            <a:r>
              <a:rPr lang="en-US" sz="2200" dirty="0">
                <a:solidFill>
                  <a:schemeClr val="tx1"/>
                </a:solidFill>
                <a:effectLst/>
                <a:sym typeface="Nunito"/>
              </a:rPr>
              <a:t>Community Resources for Independent Living (Hayward, CA)</a:t>
            </a:r>
            <a:r>
              <a:rPr lang="en-US" sz="2200" dirty="0">
                <a:solidFill>
                  <a:schemeClr val="tx1"/>
                </a:solidFill>
                <a:sym typeface="Nunito"/>
              </a:rPr>
              <a:t/>
            </a:r>
            <a:br>
              <a:rPr lang="en-US" sz="2200" dirty="0">
                <a:solidFill>
                  <a:schemeClr val="tx1"/>
                </a:solidFill>
                <a:sym typeface="Nunito"/>
              </a:rPr>
            </a:br>
            <a:r>
              <a:rPr lang="en-US" sz="2200" dirty="0">
                <a:solidFill>
                  <a:srgbClr val="333399"/>
                </a:solidFill>
                <a:sym typeface="Nunito"/>
              </a:rPr>
              <a:t> </a:t>
            </a:r>
            <a:endParaRPr lang="en-US" sz="2200" dirty="0"/>
          </a:p>
        </p:txBody>
      </p:sp>
      <p:sp>
        <p:nvSpPr>
          <p:cNvPr id="2" name="Slide Number Placeholder 1"/>
          <p:cNvSpPr>
            <a:spLocks noGrp="1"/>
          </p:cNvSpPr>
          <p:nvPr>
            <p:ph type="sldNum" sz="quarter" idx="10"/>
          </p:nvPr>
        </p:nvSpPr>
        <p:spPr/>
        <p:txBody>
          <a:bodyPr/>
          <a:lstStyle/>
          <a:p>
            <a:pPr>
              <a:defRPr/>
            </a:pPr>
            <a:fld id="{C7C8ACA3-9F92-4AD5-9E39-716CB6917A7B}" type="slidenum">
              <a:rPr lang="en-US" smtClean="0"/>
              <a:pPr>
                <a:defRPr/>
              </a:pPr>
              <a:t>49</a:t>
            </a:fld>
            <a:endParaRPr lang="en-US"/>
          </a:p>
        </p:txBody>
      </p:sp>
    </p:spTree>
    <p:extLst>
      <p:ext uri="{BB962C8B-B14F-4D97-AF65-F5344CB8AC3E}">
        <p14:creationId xmlns:p14="http://schemas.microsoft.com/office/powerpoint/2010/main" val="3128998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74"/>
          <p:cNvSpPr txBox="1">
            <a:spLocks noGrp="1"/>
          </p:cNvSpPr>
          <p:nvPr>
            <p:ph type="title"/>
          </p:nvPr>
        </p:nvSpPr>
        <p:spPr>
          <a:xfrm>
            <a:off x="228600" y="457200"/>
            <a:ext cx="7924800" cy="609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Susan’s Journey to Disability, Diversity &amp; Intersectionality</a:t>
            </a:r>
            <a:endParaRPr dirty="0"/>
          </a:p>
        </p:txBody>
      </p:sp>
      <p:sp>
        <p:nvSpPr>
          <p:cNvPr id="560" name="Google Shape;560;p74"/>
          <p:cNvSpPr txBox="1">
            <a:spLocks noGrp="1"/>
          </p:cNvSpPr>
          <p:nvPr>
            <p:ph type="body" idx="1"/>
          </p:nvPr>
        </p:nvSpPr>
        <p:spPr>
          <a:xfrm>
            <a:off x="228600" y="1295400"/>
            <a:ext cx="86868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Hometown </a:t>
            </a:r>
            <a:r>
              <a:rPr lang="en-US" dirty="0" smtClean="0"/>
              <a:t>Detroit:</a:t>
            </a:r>
            <a:endParaRPr dirty="0"/>
          </a:p>
          <a:p>
            <a:pPr marL="742950" lvl="1" indent="-273050" algn="l" rtl="0">
              <a:spcBef>
                <a:spcPts val="1000"/>
              </a:spcBef>
              <a:spcAft>
                <a:spcPts val="0"/>
              </a:spcAft>
              <a:buSzPts val="2400"/>
              <a:buChar char="•"/>
            </a:pPr>
            <a:r>
              <a:rPr lang="en-US" dirty="0"/>
              <a:t>Great Migrations from the south, immigrants from the Middle East, Mexico, China. </a:t>
            </a:r>
            <a:endParaRPr dirty="0"/>
          </a:p>
          <a:p>
            <a:pPr marL="742950" lvl="1" indent="-273050" algn="l" rtl="0">
              <a:spcBef>
                <a:spcPts val="1000"/>
              </a:spcBef>
              <a:spcAft>
                <a:spcPts val="0"/>
              </a:spcAft>
              <a:buSzPts val="2400"/>
              <a:buChar char="•"/>
            </a:pPr>
            <a:r>
              <a:rPr lang="en-US" dirty="0"/>
              <a:t>Discrimination huge issue in Detroit in housing; police; schools; jobs.</a:t>
            </a:r>
            <a:endParaRPr dirty="0"/>
          </a:p>
          <a:p>
            <a:pPr marL="742950" lvl="1" indent="-273050" algn="l" rtl="0">
              <a:spcBef>
                <a:spcPts val="1000"/>
              </a:spcBef>
              <a:spcAft>
                <a:spcPts val="0"/>
              </a:spcAft>
              <a:buSzPts val="2400"/>
              <a:buChar char="•"/>
            </a:pPr>
            <a:r>
              <a:rPr lang="en-US" dirty="0"/>
              <a:t>Prominent leaders on local, state and national stage are racially/ethnically diverse including Grace Lee Boggs, Coleman Young, John Conyers, George Crockett.</a:t>
            </a:r>
            <a:endParaRPr dirty="0"/>
          </a:p>
          <a:p>
            <a:pPr marL="742950" lvl="0" indent="0" algn="l" rtl="0">
              <a:spcBef>
                <a:spcPts val="1000"/>
              </a:spcBef>
              <a:spcAft>
                <a:spcPts val="1000"/>
              </a:spcAft>
              <a:buNone/>
            </a:pPr>
            <a:endParaRPr dirty="0"/>
          </a:p>
        </p:txBody>
      </p:sp>
    </p:spTree>
    <p:extLst>
      <p:ext uri="{BB962C8B-B14F-4D97-AF65-F5344CB8AC3E}">
        <p14:creationId xmlns:p14="http://schemas.microsoft.com/office/powerpoint/2010/main" val="6284317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27038"/>
            <a:ext cx="7696200" cy="792162"/>
          </a:xfrm>
        </p:spPr>
        <p:txBody>
          <a:bodyPr/>
          <a:lstStyle/>
          <a:p>
            <a:r>
              <a:rPr lang="en-US" dirty="0"/>
              <a:t>Ron’s Journey to Disability, Diversity &amp; Intersectionality</a:t>
            </a:r>
          </a:p>
        </p:txBody>
      </p:sp>
      <p:sp>
        <p:nvSpPr>
          <p:cNvPr id="3" name="Text Placeholder 2"/>
          <p:cNvSpPr>
            <a:spLocks noGrp="1"/>
          </p:cNvSpPr>
          <p:nvPr>
            <p:ph type="body" idx="1"/>
          </p:nvPr>
        </p:nvSpPr>
        <p:spPr>
          <a:xfrm>
            <a:off x="276046" y="1447800"/>
            <a:ext cx="8563154" cy="4648200"/>
          </a:xfrm>
        </p:spPr>
        <p:txBody>
          <a:bodyPr/>
          <a:lstStyle/>
          <a:p>
            <a:r>
              <a:rPr lang="en-US" sz="2800" dirty="0" smtClean="0"/>
              <a:t>Born </a:t>
            </a:r>
            <a:r>
              <a:rPr lang="en-US" sz="2800" dirty="0"/>
              <a:t>in Livermore CA, raised in Pleasanton, </a:t>
            </a:r>
            <a:r>
              <a:rPr lang="en-US" sz="2800" dirty="0" smtClean="0"/>
              <a:t>CA.</a:t>
            </a:r>
            <a:endParaRPr lang="en-US" sz="2800" dirty="0"/>
          </a:p>
          <a:p>
            <a:r>
              <a:rPr lang="en-US" sz="2800" dirty="0"/>
              <a:t>Filipino family living in a rural, agricultural community in California in the 50’s and </a:t>
            </a:r>
            <a:r>
              <a:rPr lang="en-US" sz="2800" dirty="0" smtClean="0"/>
              <a:t>60’s.</a:t>
            </a:r>
            <a:endParaRPr lang="en-US" sz="2800" dirty="0"/>
          </a:p>
          <a:p>
            <a:r>
              <a:rPr lang="en-US" sz="2800" dirty="0"/>
              <a:t>Mom and Dad and my 3 older sisters immigrated from the Philippines, my brother and I were born in </a:t>
            </a:r>
            <a:r>
              <a:rPr lang="en-US" sz="2800" dirty="0" smtClean="0"/>
              <a:t>California.</a:t>
            </a:r>
            <a:endParaRPr lang="en-US" sz="2800" dirty="0"/>
          </a:p>
          <a:p>
            <a:r>
              <a:rPr lang="en-US" sz="2800" dirty="0"/>
              <a:t>They wanted me and my brother and sisters  to only speak English so that we fit in the community.</a:t>
            </a:r>
          </a:p>
          <a:p>
            <a:r>
              <a:rPr lang="en-US" sz="2800" dirty="0"/>
              <a:t>My journey shaped my beliefs, “a person is judged on their character not the color of their skin.”</a:t>
            </a:r>
          </a:p>
          <a:p>
            <a:endParaRPr lang="en-US" dirty="0"/>
          </a:p>
        </p:txBody>
      </p:sp>
    </p:spTree>
    <p:extLst>
      <p:ext uri="{BB962C8B-B14F-4D97-AF65-F5344CB8AC3E}">
        <p14:creationId xmlns:p14="http://schemas.microsoft.com/office/powerpoint/2010/main" val="29224418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50838"/>
            <a:ext cx="7696200" cy="792162"/>
          </a:xfrm>
        </p:spPr>
        <p:txBody>
          <a:bodyPr/>
          <a:lstStyle/>
          <a:p>
            <a:r>
              <a:rPr lang="en-US" dirty="0"/>
              <a:t>Ron’s Journey to Disability, Diversity &amp; Intersectionality, </a:t>
            </a:r>
            <a:r>
              <a:rPr lang="en-US" sz="2400" b="0" dirty="0"/>
              <a:t>cont’d.</a:t>
            </a:r>
          </a:p>
        </p:txBody>
      </p:sp>
      <p:sp>
        <p:nvSpPr>
          <p:cNvPr id="3" name="Text Placeholder 2"/>
          <p:cNvSpPr>
            <a:spLocks noGrp="1"/>
          </p:cNvSpPr>
          <p:nvPr>
            <p:ph type="body" idx="1"/>
          </p:nvPr>
        </p:nvSpPr>
        <p:spPr>
          <a:xfrm>
            <a:off x="224287" y="1299710"/>
            <a:ext cx="8686800" cy="5101090"/>
          </a:xfrm>
        </p:spPr>
        <p:txBody>
          <a:bodyPr/>
          <a:lstStyle/>
          <a:p>
            <a:r>
              <a:rPr lang="en-US" dirty="0"/>
              <a:t>Education was very important to my parents. They wanted all the children to graduate from college.</a:t>
            </a:r>
          </a:p>
          <a:p>
            <a:r>
              <a:rPr lang="en-US" dirty="0"/>
              <a:t>My mom always told me: “respect the person first, if they disrespect you, don’t respect them.”</a:t>
            </a:r>
          </a:p>
          <a:p>
            <a:r>
              <a:rPr lang="en-US" dirty="0"/>
              <a:t>I had great friends growing up, but also had others who didn’t like me because of my skin color.</a:t>
            </a:r>
          </a:p>
          <a:p>
            <a:r>
              <a:rPr lang="en-US" dirty="0"/>
              <a:t>Growing up, I was called names and picked on.</a:t>
            </a:r>
          </a:p>
          <a:p>
            <a:r>
              <a:rPr lang="en-US" dirty="0"/>
              <a:t>As I grew, I learned to fight, both physically and verbally; my first taste of self advocacy.</a:t>
            </a:r>
          </a:p>
          <a:p>
            <a:r>
              <a:rPr lang="en-US" dirty="0"/>
              <a:t>I learned that we are all different, but with similar wants and dreams</a:t>
            </a:r>
            <a:r>
              <a:rPr lang="en-US" dirty="0" smtClean="0"/>
              <a:t>.</a:t>
            </a:r>
            <a:endParaRPr lang="en-US" dirty="0"/>
          </a:p>
        </p:txBody>
      </p:sp>
    </p:spTree>
    <p:extLst>
      <p:ext uri="{BB962C8B-B14F-4D97-AF65-F5344CB8AC3E}">
        <p14:creationId xmlns:p14="http://schemas.microsoft.com/office/powerpoint/2010/main" val="24944143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438"/>
            <a:ext cx="7696200" cy="792162"/>
          </a:xfrm>
        </p:spPr>
        <p:txBody>
          <a:bodyPr/>
          <a:lstStyle/>
          <a:p>
            <a:r>
              <a:rPr lang="en-US" dirty="0"/>
              <a:t>CRIL… not KRILL</a:t>
            </a:r>
          </a:p>
        </p:txBody>
      </p:sp>
      <p:pic>
        <p:nvPicPr>
          <p:cNvPr id="4" name="Content Placeholder 3" descr="Photo of krill"/>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19600" y="3810000"/>
            <a:ext cx="4170918" cy="2258219"/>
          </a:xfrm>
        </p:spPr>
      </p:pic>
      <p:pic>
        <p:nvPicPr>
          <p:cNvPr id="5" name="Picture 4" descr="Photo of kril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679" y="2656934"/>
            <a:ext cx="3172242" cy="1914525"/>
          </a:xfrm>
          <a:prstGeom prst="rect">
            <a:avLst/>
          </a:prstGeom>
        </p:spPr>
      </p:pic>
      <p:pic>
        <p:nvPicPr>
          <p:cNvPr id="1026" name="Picture 2" descr=" Photo of kr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2950" y="1904998"/>
            <a:ext cx="272415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8349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228600" y="304800"/>
            <a:ext cx="7696200" cy="88533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a:ea typeface="Arial"/>
                <a:cs typeface="Arial"/>
                <a:sym typeface="Arial"/>
              </a:rPr>
              <a:t>Community Resources for Independent Living (CRIL), </a:t>
            </a:r>
            <a:r>
              <a:rPr lang="en-US" sz="2400" b="0" dirty="0">
                <a:ea typeface="Arial"/>
                <a:cs typeface="Arial"/>
                <a:sym typeface="Arial"/>
              </a:rPr>
              <a:t>cont’d.</a:t>
            </a:r>
            <a:endParaRPr sz="2400" b="0" i="0" u="none" strike="noStrike" cap="none" dirty="0">
              <a:solidFill>
                <a:schemeClr val="accent2"/>
              </a:solidFill>
              <a:ea typeface="Nunito"/>
              <a:cs typeface="Nunito"/>
              <a:sym typeface="Nunito"/>
            </a:endParaRPr>
          </a:p>
        </p:txBody>
      </p:sp>
      <p:sp>
        <p:nvSpPr>
          <p:cNvPr id="76" name="Google Shape;76;p14"/>
          <p:cNvSpPr txBox="1">
            <a:spLocks noGrp="1"/>
          </p:cNvSpPr>
          <p:nvPr>
            <p:ph type="body" idx="1"/>
          </p:nvPr>
        </p:nvSpPr>
        <p:spPr>
          <a:xfrm>
            <a:off x="339364" y="1371600"/>
            <a:ext cx="8576036" cy="4724400"/>
          </a:xfrm>
          <a:prstGeom prst="rect">
            <a:avLst/>
          </a:prstGeom>
          <a:noFill/>
          <a:ln>
            <a:noFill/>
          </a:ln>
        </p:spPr>
        <p:txBody>
          <a:bodyPr spcFirstLastPara="1" wrap="square" lIns="91425" tIns="45700" rIns="91425" bIns="45700" anchor="t" anchorCtr="0">
            <a:noAutofit/>
          </a:bodyPr>
          <a:lstStyle/>
          <a:p>
            <a:r>
              <a:rPr lang="en-US" sz="2500" dirty="0"/>
              <a:t>CRIL turned 40 this year, we were established in 1979.</a:t>
            </a:r>
          </a:p>
          <a:p>
            <a:r>
              <a:rPr lang="en-US" sz="2500" dirty="0"/>
              <a:t>CRIL is a non-profit 501 (c) 3 Organization</a:t>
            </a:r>
          </a:p>
          <a:p>
            <a:r>
              <a:rPr lang="en-US" sz="2500" dirty="0"/>
              <a:t>CRIL is 1 of 28 ILC’s in California.</a:t>
            </a:r>
          </a:p>
          <a:p>
            <a:r>
              <a:rPr lang="en-US" sz="2500" dirty="0"/>
              <a:t>CRIL’s Service Area is Central, </a:t>
            </a:r>
            <a:r>
              <a:rPr lang="en-US" sz="2500" dirty="0" smtClean="0"/>
              <a:t>Southern, </a:t>
            </a:r>
            <a:r>
              <a:rPr lang="en-US" sz="2500" dirty="0"/>
              <a:t>and Eastern Alameda County in California.</a:t>
            </a:r>
          </a:p>
          <a:p>
            <a:r>
              <a:rPr lang="en-US" sz="2500" dirty="0"/>
              <a:t>We serve the following cities: Hayward, Castro Valley, San Leandro, San Lorenzo, Fremont, Union City, Newark, Sunol, Livermore, Pleasanton, and Dublin.</a:t>
            </a:r>
          </a:p>
          <a:p>
            <a:r>
              <a:rPr lang="en-US" sz="2500" dirty="0"/>
              <a:t>3 offices; Main office is in Hayward with offices in Fremont (FRC, Family Resource Center) and Livermore (Multi-Service Center)</a:t>
            </a:r>
          </a:p>
          <a:p>
            <a:pPr marL="400050">
              <a:spcBef>
                <a:spcPts val="0"/>
              </a:spcBef>
            </a:pPr>
            <a:endParaRPr lang="en-US" sz="2500" dirty="0"/>
          </a:p>
          <a:p>
            <a:pPr marL="400050">
              <a:spcBef>
                <a:spcPts val="0"/>
              </a:spcBef>
            </a:pPr>
            <a:endParaRPr sz="2500" dirty="0"/>
          </a:p>
          <a:p>
            <a:pPr marL="0" lvl="0" indent="0" rtl="0">
              <a:spcBef>
                <a:spcPts val="0"/>
              </a:spcBef>
              <a:spcAft>
                <a:spcPts val="0"/>
              </a:spcAft>
              <a:buNone/>
            </a:pPr>
            <a:endParaRPr sz="2500" dirty="0"/>
          </a:p>
          <a:p>
            <a:pPr marL="914400" marR="0" lvl="0" indent="0" algn="l" rtl="0">
              <a:lnSpc>
                <a:spcPct val="100000"/>
              </a:lnSpc>
              <a:spcBef>
                <a:spcPts val="0"/>
              </a:spcBef>
              <a:spcAft>
                <a:spcPts val="0"/>
              </a:spcAft>
              <a:buNone/>
            </a:pPr>
            <a:endParaRPr sz="2500" dirty="0"/>
          </a:p>
          <a:p>
            <a:pPr marL="622300" marR="0" lvl="0" indent="-292100" algn="l" rtl="0">
              <a:lnSpc>
                <a:spcPct val="100000"/>
              </a:lnSpc>
              <a:spcBef>
                <a:spcPts val="520"/>
              </a:spcBef>
              <a:spcAft>
                <a:spcPts val="0"/>
              </a:spcAft>
              <a:buClr>
                <a:schemeClr val="dk1"/>
              </a:buClr>
              <a:buSzPts val="2600"/>
              <a:buFont typeface="Tahoma"/>
              <a:buNone/>
            </a:pPr>
            <a:endParaRPr sz="2500" b="0" i="0" u="none" strike="noStrike" cap="none" dirty="0">
              <a:solidFill>
                <a:schemeClr val="dk1"/>
              </a:solidFill>
              <a:sym typeface="Tahoma"/>
            </a:endParaRPr>
          </a:p>
        </p:txBody>
      </p:sp>
    </p:spTree>
    <p:extLst>
      <p:ext uri="{BB962C8B-B14F-4D97-AF65-F5344CB8AC3E}">
        <p14:creationId xmlns:p14="http://schemas.microsoft.com/office/powerpoint/2010/main" val="25472327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1A2501-E297-4DC3-8A9F-A4ADFD53032C}"/>
              </a:ext>
            </a:extLst>
          </p:cNvPr>
          <p:cNvSpPr>
            <a:spLocks noGrp="1"/>
          </p:cNvSpPr>
          <p:nvPr>
            <p:ph type="title"/>
          </p:nvPr>
        </p:nvSpPr>
        <p:spPr>
          <a:xfrm>
            <a:off x="228600" y="381000"/>
            <a:ext cx="7696200" cy="792162"/>
          </a:xfrm>
        </p:spPr>
        <p:txBody>
          <a:bodyPr/>
          <a:lstStyle/>
          <a:p>
            <a:r>
              <a:rPr lang="en-US" dirty="0">
                <a:ea typeface="Arial"/>
                <a:cs typeface="Arial"/>
                <a:sym typeface="Arial"/>
              </a:rPr>
              <a:t>Community Resources for Independent Living (CRIL), </a:t>
            </a:r>
            <a:r>
              <a:rPr lang="en-US" sz="2400" b="0" dirty="0">
                <a:ea typeface="Arial"/>
                <a:cs typeface="Arial"/>
                <a:sym typeface="Arial"/>
              </a:rPr>
              <a:t>cont’d</a:t>
            </a:r>
            <a:r>
              <a:rPr lang="en-US" sz="2400" b="0" dirty="0" smtClean="0">
                <a:ea typeface="Arial"/>
                <a:cs typeface="Arial"/>
                <a:sym typeface="Arial"/>
              </a:rPr>
              <a:t>. 2</a:t>
            </a:r>
            <a:endParaRPr lang="en-US" b="0" dirty="0"/>
          </a:p>
        </p:txBody>
      </p:sp>
      <p:sp>
        <p:nvSpPr>
          <p:cNvPr id="3" name="Content Placeholder 2">
            <a:extLst>
              <a:ext uri="{FF2B5EF4-FFF2-40B4-BE49-F238E27FC236}">
                <a16:creationId xmlns:a16="http://schemas.microsoft.com/office/drawing/2014/main" xmlns="" id="{5EEC39A8-2016-484C-B0F3-7E93E67BC713}"/>
              </a:ext>
            </a:extLst>
          </p:cNvPr>
          <p:cNvSpPr>
            <a:spLocks noGrp="1"/>
          </p:cNvSpPr>
          <p:nvPr>
            <p:ph idx="1"/>
          </p:nvPr>
        </p:nvSpPr>
        <p:spPr>
          <a:xfrm>
            <a:off x="304800" y="1447800"/>
            <a:ext cx="8610600" cy="4648200"/>
          </a:xfrm>
        </p:spPr>
        <p:txBody>
          <a:bodyPr/>
          <a:lstStyle/>
          <a:p>
            <a:r>
              <a:rPr lang="en-US" dirty="0"/>
              <a:t>CRIL serves approximately 950 people a year with just 12 staff.</a:t>
            </a:r>
          </a:p>
          <a:p>
            <a:r>
              <a:rPr lang="en-US" dirty="0"/>
              <a:t>CRIL serves anyone with a disability (mental illness, substance abuse, intellectual / developmental disabilities, etc.), and seniors with functional limitation.</a:t>
            </a:r>
          </a:p>
          <a:p>
            <a:r>
              <a:rPr lang="en-US" dirty="0"/>
              <a:t>Other services CRIL provides outside of our federal and state core services include: Emergency / Disaster Preparedness Training, Assistive Technology </a:t>
            </a:r>
            <a:r>
              <a:rPr lang="en-US" dirty="0" smtClean="0"/>
              <a:t>– </a:t>
            </a:r>
            <a:r>
              <a:rPr lang="en-US" dirty="0"/>
              <a:t>Device Lending Demonstration Center, </a:t>
            </a:r>
            <a:r>
              <a:rPr lang="en-US" dirty="0" err="1"/>
              <a:t>CalFresh</a:t>
            </a:r>
            <a:r>
              <a:rPr lang="en-US" dirty="0"/>
              <a:t> Application assistance, Van Share Service </a:t>
            </a:r>
            <a:r>
              <a:rPr lang="en-US" dirty="0" smtClean="0"/>
              <a:t>– </a:t>
            </a:r>
            <a:r>
              <a:rPr lang="en-US" dirty="0"/>
              <a:t>Wheelchair Accessible Vans.</a:t>
            </a:r>
          </a:p>
          <a:p>
            <a:endParaRPr lang="en-US" dirty="0"/>
          </a:p>
          <a:p>
            <a:endParaRPr lang="en-US" dirty="0"/>
          </a:p>
        </p:txBody>
      </p:sp>
    </p:spTree>
    <p:extLst>
      <p:ext uri="{BB962C8B-B14F-4D97-AF65-F5344CB8AC3E}">
        <p14:creationId xmlns:p14="http://schemas.microsoft.com/office/powerpoint/2010/main" val="28161134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696200" cy="792162"/>
          </a:xfrm>
        </p:spPr>
        <p:txBody>
          <a:bodyPr/>
          <a:lstStyle/>
          <a:p>
            <a:r>
              <a:rPr lang="en-US" dirty="0"/>
              <a:t>How Did We Prepare our Organization for the Journey?</a:t>
            </a:r>
          </a:p>
        </p:txBody>
      </p:sp>
      <p:sp>
        <p:nvSpPr>
          <p:cNvPr id="3" name="Text Placeholder 2"/>
          <p:cNvSpPr>
            <a:spLocks noGrp="1"/>
          </p:cNvSpPr>
          <p:nvPr>
            <p:ph type="body" idx="1"/>
          </p:nvPr>
        </p:nvSpPr>
        <p:spPr>
          <a:xfrm>
            <a:off x="228600" y="1295400"/>
            <a:ext cx="8686800" cy="4876800"/>
          </a:xfrm>
        </p:spPr>
        <p:txBody>
          <a:bodyPr/>
          <a:lstStyle/>
          <a:p>
            <a:pPr>
              <a:buNone/>
            </a:pPr>
            <a:r>
              <a:rPr lang="en-US" dirty="0"/>
              <a:t>Community Resources for Independent Living (CRIL)</a:t>
            </a:r>
          </a:p>
          <a:p>
            <a:r>
              <a:rPr lang="en-US" dirty="0" smtClean="0"/>
              <a:t>1</a:t>
            </a:r>
            <a:r>
              <a:rPr lang="en-US" baseline="30000" dirty="0" smtClean="0"/>
              <a:t>st</a:t>
            </a:r>
            <a:r>
              <a:rPr lang="en-US" dirty="0"/>
              <a:t> </a:t>
            </a:r>
            <a:r>
              <a:rPr lang="en-US" dirty="0" smtClean="0"/>
              <a:t>- </a:t>
            </a:r>
            <a:r>
              <a:rPr lang="en-US" dirty="0"/>
              <a:t>We took a close look at our current staff – are we reaching out to all communities in our county?</a:t>
            </a:r>
          </a:p>
          <a:p>
            <a:pPr lvl="1"/>
            <a:r>
              <a:rPr lang="en-US" dirty="0"/>
              <a:t>Who were we connected with and how do we strengthen that connection?</a:t>
            </a:r>
          </a:p>
          <a:p>
            <a:r>
              <a:rPr lang="en-US" dirty="0"/>
              <a:t>2</a:t>
            </a:r>
            <a:r>
              <a:rPr lang="en-US" baseline="30000" dirty="0"/>
              <a:t>nd</a:t>
            </a:r>
            <a:r>
              <a:rPr lang="en-US" dirty="0"/>
              <a:t> </a:t>
            </a:r>
            <a:r>
              <a:rPr lang="en-US" dirty="0" smtClean="0"/>
              <a:t>- We </a:t>
            </a:r>
            <a:r>
              <a:rPr lang="en-US" dirty="0"/>
              <a:t>looked at groups that we were not serving and asked why we weren’t serving them?</a:t>
            </a:r>
          </a:p>
          <a:p>
            <a:pPr lvl="1"/>
            <a:r>
              <a:rPr lang="en-US" dirty="0"/>
              <a:t>We then looked at Alameda County demographics. It is one of the most diverse counties in America.</a:t>
            </a:r>
          </a:p>
          <a:p>
            <a:pPr lvl="1"/>
            <a:r>
              <a:rPr lang="en-US" dirty="0"/>
              <a:t>We asked ourselves, how does our staff and consumer base </a:t>
            </a:r>
            <a:r>
              <a:rPr lang="en-US" dirty="0" smtClean="0"/>
              <a:t>match </a:t>
            </a:r>
            <a:r>
              <a:rPr lang="en-US" dirty="0"/>
              <a:t>the county’s </a:t>
            </a:r>
            <a:r>
              <a:rPr lang="en-US" dirty="0" smtClean="0"/>
              <a:t>percentages?</a:t>
            </a:r>
            <a:endParaRPr lang="en-US" dirty="0"/>
          </a:p>
          <a:p>
            <a:pPr lvl="1"/>
            <a:endParaRPr lang="en-US" dirty="0"/>
          </a:p>
          <a:p>
            <a:pPr marL="577850" indent="-514350">
              <a:buFont typeface="+mj-lt"/>
              <a:buAutoNum type="arabicPeriod"/>
            </a:pPr>
            <a:endParaRPr lang="en-US" dirty="0"/>
          </a:p>
        </p:txBody>
      </p:sp>
    </p:spTree>
    <p:extLst>
      <p:ext uri="{BB962C8B-B14F-4D97-AF65-F5344CB8AC3E}">
        <p14:creationId xmlns:p14="http://schemas.microsoft.com/office/powerpoint/2010/main" val="41266452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226" y="350838"/>
            <a:ext cx="7696200" cy="792162"/>
          </a:xfrm>
        </p:spPr>
        <p:txBody>
          <a:bodyPr/>
          <a:lstStyle/>
          <a:p>
            <a:r>
              <a:rPr lang="en-US" dirty="0"/>
              <a:t>How Did We Prepare our Organization for the Journey? </a:t>
            </a:r>
            <a:r>
              <a:rPr lang="en-US" sz="2400" b="0" dirty="0"/>
              <a:t>cont’d.</a:t>
            </a:r>
            <a:endParaRPr lang="en-US" dirty="0"/>
          </a:p>
        </p:txBody>
      </p:sp>
      <p:sp>
        <p:nvSpPr>
          <p:cNvPr id="3" name="Text Placeholder 2"/>
          <p:cNvSpPr>
            <a:spLocks noGrp="1"/>
          </p:cNvSpPr>
          <p:nvPr>
            <p:ph type="body" idx="1"/>
          </p:nvPr>
        </p:nvSpPr>
        <p:spPr>
          <a:xfrm>
            <a:off x="250166" y="1222076"/>
            <a:ext cx="8686800" cy="5029200"/>
          </a:xfrm>
        </p:spPr>
        <p:txBody>
          <a:bodyPr/>
          <a:lstStyle/>
          <a:p>
            <a:r>
              <a:rPr lang="en-US" dirty="0"/>
              <a:t>3</a:t>
            </a:r>
            <a:r>
              <a:rPr lang="en-US" baseline="30000" dirty="0"/>
              <a:t>rd</a:t>
            </a:r>
            <a:r>
              <a:rPr lang="en-US" dirty="0"/>
              <a:t> - We made plans and took steps to address this short fall: </a:t>
            </a:r>
          </a:p>
          <a:p>
            <a:pPr lvl="1"/>
            <a:r>
              <a:rPr lang="en-US" dirty="0"/>
              <a:t>Needed staff who can speak the language.</a:t>
            </a:r>
          </a:p>
          <a:p>
            <a:pPr lvl="1"/>
            <a:r>
              <a:rPr lang="en-US" dirty="0"/>
              <a:t>Developed written material in specific languages.</a:t>
            </a:r>
          </a:p>
          <a:p>
            <a:pPr lvl="1"/>
            <a:r>
              <a:rPr lang="en-US" dirty="0"/>
              <a:t>Introduced ourselves to other organizations that serve the specific </a:t>
            </a:r>
            <a:r>
              <a:rPr lang="en-US" dirty="0" smtClean="0"/>
              <a:t>population – </a:t>
            </a:r>
            <a:r>
              <a:rPr lang="en-US" dirty="0"/>
              <a:t>potential collaboration.</a:t>
            </a:r>
          </a:p>
          <a:p>
            <a:pPr lvl="1"/>
            <a:r>
              <a:rPr lang="en-US" dirty="0"/>
              <a:t>Reviewed our services and targeted services that could benefit other </a:t>
            </a:r>
            <a:r>
              <a:rPr lang="en-US" dirty="0" smtClean="0"/>
              <a:t>organizations – how </a:t>
            </a:r>
            <a:r>
              <a:rPr lang="en-US" dirty="0"/>
              <a:t>to link our services with the population, what needs are we not meeting?  Promoted our non-core services.</a:t>
            </a:r>
          </a:p>
        </p:txBody>
      </p:sp>
    </p:spTree>
    <p:extLst>
      <p:ext uri="{BB962C8B-B14F-4D97-AF65-F5344CB8AC3E}">
        <p14:creationId xmlns:p14="http://schemas.microsoft.com/office/powerpoint/2010/main" val="35135095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852" y="307676"/>
            <a:ext cx="7696200" cy="792162"/>
          </a:xfrm>
        </p:spPr>
        <p:txBody>
          <a:bodyPr/>
          <a:lstStyle/>
          <a:p>
            <a:r>
              <a:rPr lang="en-US" dirty="0"/>
              <a:t>How Did We Prepare our Organization for the Journey? </a:t>
            </a:r>
            <a:r>
              <a:rPr lang="en-US" sz="2400" b="0" dirty="0"/>
              <a:t>cont’d. 2</a:t>
            </a:r>
            <a:endParaRPr lang="en-US" sz="2400" dirty="0"/>
          </a:p>
        </p:txBody>
      </p:sp>
      <p:sp>
        <p:nvSpPr>
          <p:cNvPr id="3" name="Text Placeholder 2"/>
          <p:cNvSpPr>
            <a:spLocks noGrp="1"/>
          </p:cNvSpPr>
          <p:nvPr>
            <p:ph type="body" idx="1"/>
          </p:nvPr>
        </p:nvSpPr>
        <p:spPr>
          <a:xfrm>
            <a:off x="232914" y="1204823"/>
            <a:ext cx="8606286" cy="5029200"/>
          </a:xfrm>
        </p:spPr>
        <p:txBody>
          <a:bodyPr/>
          <a:lstStyle/>
          <a:p>
            <a:pPr>
              <a:buNone/>
            </a:pPr>
            <a:r>
              <a:rPr lang="en-US" dirty="0"/>
              <a:t>Getting to the right “tables”:</a:t>
            </a:r>
          </a:p>
          <a:p>
            <a:r>
              <a:rPr lang="en-US" dirty="0"/>
              <a:t>Time to get uncomfortable – go to meetings and share your services. Give a lot of presentations and trainings.</a:t>
            </a:r>
          </a:p>
          <a:p>
            <a:r>
              <a:rPr lang="en-US" dirty="0"/>
              <a:t>A flyer is great but it won’t bring people to you; you need to go to them.</a:t>
            </a:r>
          </a:p>
          <a:p>
            <a:r>
              <a:rPr lang="en-US" dirty="0"/>
              <a:t>Word of mouth always works best – especially if a consumer was successful in the goal or enjoyed your training / presentation. (find housing, a job etc.)</a:t>
            </a:r>
          </a:p>
          <a:p>
            <a:r>
              <a:rPr lang="en-US" dirty="0"/>
              <a:t>Go to the people, don’t wait for them to come to you.</a:t>
            </a:r>
          </a:p>
          <a:p>
            <a:r>
              <a:rPr lang="en-US" dirty="0"/>
              <a:t>Use your services as a tool to get to groups; Device Lending, Emergency Preparedness Training, etc.</a:t>
            </a:r>
          </a:p>
        </p:txBody>
      </p:sp>
    </p:spTree>
    <p:extLst>
      <p:ext uri="{BB962C8B-B14F-4D97-AF65-F5344CB8AC3E}">
        <p14:creationId xmlns:p14="http://schemas.microsoft.com/office/powerpoint/2010/main" val="1224950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en-US" dirty="0"/>
          </a:p>
        </p:txBody>
      </p:sp>
      <p:sp>
        <p:nvSpPr>
          <p:cNvPr id="3" name="Content Placeholder 2"/>
          <p:cNvSpPr>
            <a:spLocks noGrp="1"/>
          </p:cNvSpPr>
          <p:nvPr>
            <p:ph idx="1"/>
          </p:nvPr>
        </p:nvSpPr>
        <p:spPr/>
        <p:txBody>
          <a:bodyPr/>
          <a:lstStyle/>
          <a:p>
            <a:pPr marL="0" indent="0">
              <a:buNone/>
            </a:pPr>
            <a:r>
              <a:rPr lang="en-US" dirty="0"/>
              <a:t>Susan Dooha</a:t>
            </a:r>
          </a:p>
          <a:p>
            <a:pPr marL="0" indent="0">
              <a:buNone/>
            </a:pPr>
            <a:r>
              <a:rPr lang="en-US" dirty="0" smtClean="0">
                <a:hlinkClick r:id="rId2"/>
              </a:rPr>
              <a:t>sdooha@cidny.org</a:t>
            </a:r>
            <a:endParaRPr lang="en-US" dirty="0" smtClean="0"/>
          </a:p>
          <a:p>
            <a:pPr marL="0" indent="0">
              <a:buNone/>
            </a:pPr>
            <a:r>
              <a:rPr lang="en-US" dirty="0" smtClean="0"/>
              <a:t>Kim Gibson</a:t>
            </a:r>
          </a:p>
          <a:p>
            <a:pPr marL="0" indent="0">
              <a:buNone/>
            </a:pPr>
            <a:r>
              <a:rPr lang="en-US" dirty="0" smtClean="0">
                <a:hlinkClick r:id="rId3"/>
              </a:rPr>
              <a:t>Kgibson@disabilitylink.org</a:t>
            </a:r>
            <a:r>
              <a:rPr lang="en-US" dirty="0" smtClean="0"/>
              <a:t> </a:t>
            </a:r>
            <a:endParaRPr lang="en-US" dirty="0"/>
          </a:p>
          <a:p>
            <a:pPr marL="0" indent="0">
              <a:buNone/>
            </a:pPr>
            <a:r>
              <a:rPr lang="en-US" dirty="0" smtClean="0"/>
              <a:t>Ron Halog</a:t>
            </a:r>
          </a:p>
          <a:p>
            <a:pPr marL="0" indent="0">
              <a:buNone/>
            </a:pPr>
            <a:r>
              <a:rPr lang="en-US" dirty="0" smtClean="0">
                <a:hlinkClick r:id="rId4"/>
              </a:rPr>
              <a:t>ron.halog@crilhayward.org</a:t>
            </a:r>
            <a:endParaRPr lang="en-US" dirty="0" smtClean="0"/>
          </a:p>
          <a:p>
            <a:pPr marL="0" indent="0">
              <a:buNone/>
            </a:pPr>
            <a:r>
              <a:rPr lang="en-US" dirty="0"/>
              <a:t>Reyma McCoy McDeid</a:t>
            </a:r>
          </a:p>
          <a:p>
            <a:pPr marL="0" indent="0">
              <a:buNone/>
            </a:pPr>
            <a:r>
              <a:rPr lang="en-US" dirty="0">
                <a:hlinkClick r:id="rId5"/>
              </a:rPr>
              <a:t>Reyma@CICIL.org</a:t>
            </a:r>
            <a:r>
              <a:rPr lang="en-US" dirty="0"/>
              <a:t> </a:t>
            </a:r>
          </a:p>
          <a:p>
            <a:pPr marL="0" indent="0">
              <a:buNone/>
            </a:pPr>
            <a:endParaRPr lang="en-US" dirty="0"/>
          </a:p>
        </p:txBody>
      </p:sp>
    </p:spTree>
    <p:extLst>
      <p:ext uri="{BB962C8B-B14F-4D97-AF65-F5344CB8AC3E}">
        <p14:creationId xmlns:p14="http://schemas.microsoft.com/office/powerpoint/2010/main" val="37653915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81400"/>
            <a:ext cx="9144000" cy="1295399"/>
          </a:xfrm>
        </p:spPr>
        <p:txBody>
          <a:bodyPr/>
          <a:lstStyle/>
          <a:p>
            <a:pPr algn="ctr"/>
            <a:r>
              <a:rPr lang="en-US" sz="2400" dirty="0" smtClean="0">
                <a:effectLst/>
              </a:rPr>
              <a:t>Disability, Diversity and Intersectionality for Centers for Independent Living</a:t>
            </a:r>
            <a:br>
              <a:rPr lang="en-US" sz="2400" dirty="0" smtClean="0">
                <a:effectLst/>
              </a:rPr>
            </a:br>
            <a:r>
              <a:rPr lang="en-US" sz="2400" dirty="0">
                <a:effectLst/>
              </a:rPr>
              <a:t/>
            </a:r>
            <a:br>
              <a:rPr lang="en-US" sz="2400" dirty="0">
                <a:effectLst/>
              </a:rPr>
            </a:br>
            <a:r>
              <a:rPr lang="en-US" sz="2400" i="1" dirty="0" smtClean="0">
                <a:effectLst/>
              </a:rPr>
              <a:t>Day 1 Wrap Up</a:t>
            </a:r>
            <a:br>
              <a:rPr lang="en-US" sz="2400" i="1" dirty="0" smtClean="0">
                <a:effectLst/>
              </a:rPr>
            </a:br>
            <a:r>
              <a:rPr lang="en-US" sz="2400" i="1" dirty="0" smtClean="0">
                <a:effectLst/>
              </a:rPr>
              <a:t/>
            </a:r>
            <a:br>
              <a:rPr lang="en-US" sz="2400" i="1" dirty="0" smtClean="0">
                <a:effectLst/>
              </a:rPr>
            </a:br>
            <a:r>
              <a:rPr lang="en-US" sz="2000" dirty="0" smtClean="0">
                <a:solidFill>
                  <a:srgbClr val="333399"/>
                </a:solidFill>
                <a:effectLst/>
                <a:latin typeface="Arial Rounded MT Bold" pitchFamily="34" charset="0"/>
              </a:rPr>
              <a:t>Facilitator:</a:t>
            </a:r>
            <a:r>
              <a:rPr lang="en-US" sz="2000" dirty="0">
                <a:solidFill>
                  <a:srgbClr val="333399"/>
                </a:solidFill>
                <a:effectLst/>
                <a:latin typeface="Arial Rounded MT Bold" pitchFamily="34" charset="0"/>
              </a:rPr>
              <a:t/>
            </a:r>
            <a:br>
              <a:rPr lang="en-US" sz="2000" dirty="0">
                <a:solidFill>
                  <a:srgbClr val="333399"/>
                </a:solidFill>
                <a:effectLst/>
                <a:latin typeface="Arial Rounded MT Bold" pitchFamily="34" charset="0"/>
              </a:rPr>
            </a:br>
            <a:r>
              <a:rPr lang="en-US" sz="2000" dirty="0" smtClean="0">
                <a:solidFill>
                  <a:srgbClr val="333399"/>
                </a:solidFill>
                <a:effectLst/>
                <a:latin typeface="Arial Rounded MT Bold" pitchFamily="34" charset="0"/>
              </a:rPr>
              <a:t>Stan Holbrook</a:t>
            </a:r>
            <a:br>
              <a:rPr lang="en-US" sz="2000" dirty="0" smtClean="0">
                <a:solidFill>
                  <a:srgbClr val="333399"/>
                </a:solidFill>
                <a:effectLst/>
                <a:latin typeface="Arial Rounded MT Bold" pitchFamily="34" charset="0"/>
              </a:rPr>
            </a:br>
            <a:r>
              <a:rPr lang="en-US" sz="2000" dirty="0">
                <a:solidFill>
                  <a:srgbClr val="333399"/>
                </a:solidFill>
                <a:effectLst/>
                <a:latin typeface="Arial Rounded MT Bold" pitchFamily="34" charset="0"/>
              </a:rPr>
              <a:t/>
            </a:r>
            <a:br>
              <a:rPr lang="en-US" sz="2000" dirty="0">
                <a:solidFill>
                  <a:srgbClr val="333399"/>
                </a:solidFill>
                <a:effectLst/>
                <a:latin typeface="Arial Rounded MT Bold" pitchFamily="34" charset="0"/>
              </a:rPr>
            </a:br>
            <a:r>
              <a:rPr lang="en-US" sz="2000" dirty="0" smtClean="0">
                <a:solidFill>
                  <a:srgbClr val="333399"/>
                </a:solidFill>
                <a:effectLst/>
                <a:latin typeface="Arial Rounded MT Bold" pitchFamily="34" charset="0"/>
              </a:rPr>
              <a:t>August 20, 2019</a:t>
            </a:r>
            <a:r>
              <a:rPr lang="en-US" sz="2000" dirty="0">
                <a:solidFill>
                  <a:srgbClr val="333399"/>
                </a:solidFill>
                <a:effectLst/>
                <a:latin typeface="Arial Rounded MT Bold" pitchFamily="34" charset="0"/>
              </a:rPr>
              <a:t/>
            </a:r>
            <a:br>
              <a:rPr lang="en-US" sz="2000" dirty="0">
                <a:solidFill>
                  <a:srgbClr val="333399"/>
                </a:solidFill>
                <a:effectLst/>
                <a:latin typeface="Arial Rounded MT Bold" pitchFamily="34" charset="0"/>
              </a:rPr>
            </a:br>
            <a:r>
              <a:rPr lang="en-US" sz="2000" dirty="0" smtClean="0">
                <a:solidFill>
                  <a:srgbClr val="333399"/>
                </a:solidFill>
                <a:effectLst/>
                <a:latin typeface="Arial Rounded MT Bold" pitchFamily="34" charset="0"/>
              </a:rPr>
              <a:t/>
            </a:r>
            <a:br>
              <a:rPr lang="en-US" sz="2000" dirty="0" smtClean="0">
                <a:solidFill>
                  <a:srgbClr val="333399"/>
                </a:solidFill>
                <a:effectLst/>
                <a:latin typeface="Arial Rounded MT Bold" pitchFamily="34" charset="0"/>
              </a:rPr>
            </a:br>
            <a:r>
              <a:rPr lang="en-US" sz="2000" dirty="0" smtClean="0">
                <a:solidFill>
                  <a:srgbClr val="333399"/>
                </a:solidFill>
                <a:effectLst/>
                <a:latin typeface="Arial Rounded MT Bold" pitchFamily="34" charset="0"/>
              </a:rPr>
              <a:t>Atlanta, Georgia</a:t>
            </a:r>
            <a:r>
              <a:rPr lang="en-US" sz="2000" dirty="0">
                <a:solidFill>
                  <a:srgbClr val="333399"/>
                </a:solidFill>
                <a:effectLst/>
                <a:latin typeface="Arial Rounded MT Bold" pitchFamily="34" charset="0"/>
              </a:rPr>
              <a:t/>
            </a:r>
            <a:br>
              <a:rPr lang="en-US" sz="2000" dirty="0">
                <a:solidFill>
                  <a:srgbClr val="333399"/>
                </a:solidFill>
                <a:effectLst/>
                <a:latin typeface="Arial Rounded MT Bold" pitchFamily="34" charset="0"/>
              </a:rPr>
            </a:br>
            <a:r>
              <a:rPr lang="en-US" sz="1800" dirty="0">
                <a:solidFill>
                  <a:srgbClr val="333399"/>
                </a:solidFill>
                <a:effectLst/>
                <a:latin typeface="Arial Rounded MT Bold" pitchFamily="34" charset="0"/>
              </a:rPr>
              <a:t/>
            </a:r>
            <a:br>
              <a:rPr lang="en-US" sz="1800" dirty="0">
                <a:solidFill>
                  <a:srgbClr val="333399"/>
                </a:solidFill>
                <a:effectLst/>
                <a:latin typeface="Arial Rounded MT Bold" pitchFamily="34" charset="0"/>
              </a:rPr>
            </a:br>
            <a:r>
              <a:rPr lang="en-US" sz="1800" i="1" dirty="0">
                <a:solidFill>
                  <a:srgbClr val="333399"/>
                </a:solidFill>
                <a:effectLst/>
                <a:latin typeface="Arial Rounded MT Bold" pitchFamily="34" charset="0"/>
              </a:rPr>
              <a:t/>
            </a:r>
            <a:br>
              <a:rPr lang="en-US" sz="1800" i="1" dirty="0">
                <a:solidFill>
                  <a:srgbClr val="333399"/>
                </a:solidFill>
                <a:effectLst/>
                <a:latin typeface="Arial Rounded MT Bold" pitchFamily="34" charset="0"/>
              </a:rPr>
            </a:br>
            <a:endParaRPr lang="en-US" sz="2000" dirty="0">
              <a:effectLst/>
            </a:endParaRPr>
          </a:p>
        </p:txBody>
      </p:sp>
      <p:pic>
        <p:nvPicPr>
          <p:cNvPr id="1026" name="Picture 2" descr="IL-NET Logo in blue block letters, with CIL-NET SILC-NET underneath in smaller red lett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2246" y="392024"/>
            <a:ext cx="1581754" cy="862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148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75"/>
          <p:cNvSpPr txBox="1">
            <a:spLocks noGrp="1"/>
          </p:cNvSpPr>
          <p:nvPr>
            <p:ph type="title"/>
          </p:nvPr>
        </p:nvSpPr>
        <p:spPr>
          <a:xfrm>
            <a:off x="228600" y="533400"/>
            <a:ext cx="7696200" cy="5635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Susan’s Journey to Disability, Diversity &amp; Intersectionality, </a:t>
            </a:r>
            <a:r>
              <a:rPr lang="en-US" sz="2400" b="0" dirty="0" smtClean="0"/>
              <a:t>cont’d.</a:t>
            </a:r>
            <a:endParaRPr sz="2400" b="0" dirty="0"/>
          </a:p>
        </p:txBody>
      </p:sp>
      <p:sp>
        <p:nvSpPr>
          <p:cNvPr id="566" name="Google Shape;566;p75"/>
          <p:cNvSpPr txBox="1">
            <a:spLocks noGrp="1"/>
          </p:cNvSpPr>
          <p:nvPr>
            <p:ph type="body" idx="1"/>
          </p:nvPr>
        </p:nvSpPr>
        <p:spPr>
          <a:xfrm>
            <a:off x="228600" y="1371600"/>
            <a:ext cx="8686800" cy="4876800"/>
          </a:xfrm>
          <a:prstGeom prst="rect">
            <a:avLst/>
          </a:prstGeom>
          <a:noFill/>
          <a:ln>
            <a:noFill/>
          </a:ln>
        </p:spPr>
        <p:txBody>
          <a:bodyPr spcFirstLastPara="1" wrap="square" lIns="91425" tIns="45700" rIns="91425" bIns="45700" anchor="t" anchorCtr="0">
            <a:noAutofit/>
          </a:bodyPr>
          <a:lstStyle/>
          <a:p>
            <a:pPr marL="342900" lvl="0" indent="-330200" algn="l" rtl="0">
              <a:spcBef>
                <a:spcPts val="1000"/>
              </a:spcBef>
              <a:spcAft>
                <a:spcPts val="0"/>
              </a:spcAft>
              <a:buSzPts val="2400"/>
              <a:buChar char="•"/>
            </a:pPr>
            <a:r>
              <a:rPr lang="en-US" dirty="0" smtClean="0"/>
              <a:t>Community </a:t>
            </a:r>
            <a:r>
              <a:rPr lang="en-US" dirty="0"/>
              <a:t>organizing and political action were family activities and diversity was highly </a:t>
            </a:r>
            <a:r>
              <a:rPr lang="en-US" dirty="0" smtClean="0"/>
              <a:t>valued:</a:t>
            </a:r>
            <a:endParaRPr dirty="0"/>
          </a:p>
          <a:p>
            <a:pPr marL="742950" lvl="1" indent="-273050" algn="l" rtl="0">
              <a:spcBef>
                <a:spcPts val="1000"/>
              </a:spcBef>
              <a:spcAft>
                <a:spcPts val="0"/>
              </a:spcAft>
              <a:buClr>
                <a:schemeClr val="dk1"/>
              </a:buClr>
              <a:buSzPts val="2400"/>
              <a:buChar char="•"/>
            </a:pPr>
            <a:r>
              <a:rPr lang="en-US" dirty="0"/>
              <a:t>Schools segregated--so sent to integrated </a:t>
            </a:r>
            <a:r>
              <a:rPr lang="en-US" dirty="0" smtClean="0"/>
              <a:t>school.</a:t>
            </a:r>
            <a:endParaRPr dirty="0"/>
          </a:p>
          <a:p>
            <a:pPr marL="742950" lvl="1" indent="-273050" algn="l" rtl="0">
              <a:spcBef>
                <a:spcPts val="1000"/>
              </a:spcBef>
              <a:spcAft>
                <a:spcPts val="0"/>
              </a:spcAft>
              <a:buSzPts val="2400"/>
              <a:buChar char="•"/>
            </a:pPr>
            <a:r>
              <a:rPr lang="en-US" dirty="0"/>
              <a:t>Civil rights marches and </a:t>
            </a:r>
            <a:r>
              <a:rPr lang="en-US" dirty="0" smtClean="0"/>
              <a:t>meetings.</a:t>
            </a:r>
            <a:endParaRPr dirty="0"/>
          </a:p>
          <a:p>
            <a:pPr marL="742950" lvl="1" indent="-273050" algn="l" rtl="0">
              <a:spcBef>
                <a:spcPts val="1000"/>
              </a:spcBef>
              <a:spcAft>
                <a:spcPts val="0"/>
              </a:spcAft>
              <a:buSzPts val="2400"/>
              <a:buChar char="•"/>
            </a:pPr>
            <a:r>
              <a:rPr lang="en-US" dirty="0"/>
              <a:t>Community organizing on issues affecting the poor, </a:t>
            </a:r>
            <a:r>
              <a:rPr lang="en-US" dirty="0" smtClean="0"/>
              <a:t>Black, </a:t>
            </a:r>
            <a:r>
              <a:rPr lang="en-US" dirty="0"/>
              <a:t>and Hispanic/</a:t>
            </a:r>
            <a:r>
              <a:rPr lang="en-US" dirty="0" err="1"/>
              <a:t>Latinx</a:t>
            </a:r>
            <a:r>
              <a:rPr lang="en-US" dirty="0"/>
              <a:t> </a:t>
            </a:r>
            <a:r>
              <a:rPr lang="en-US" dirty="0" smtClean="0"/>
              <a:t>communities. </a:t>
            </a:r>
            <a:endParaRPr dirty="0"/>
          </a:p>
          <a:p>
            <a:pPr marL="742950" lvl="1" indent="-273050" algn="l" rtl="0">
              <a:spcBef>
                <a:spcPts val="1000"/>
              </a:spcBef>
              <a:spcAft>
                <a:spcPts val="0"/>
              </a:spcAft>
              <a:buSzPts val="2400"/>
              <a:buChar char="•"/>
            </a:pPr>
            <a:r>
              <a:rPr lang="en-US" dirty="0"/>
              <a:t>Electoral </a:t>
            </a:r>
            <a:r>
              <a:rPr lang="en-US" dirty="0" smtClean="0"/>
              <a:t>politics.</a:t>
            </a:r>
            <a:endParaRPr dirty="0"/>
          </a:p>
          <a:p>
            <a:pPr marL="742950" lvl="0" indent="0" algn="l" rtl="0">
              <a:spcBef>
                <a:spcPts val="1000"/>
              </a:spcBef>
              <a:spcAft>
                <a:spcPts val="0"/>
              </a:spcAft>
              <a:buNone/>
            </a:pPr>
            <a:endParaRPr dirty="0"/>
          </a:p>
          <a:p>
            <a:pPr marL="742950" lvl="0" indent="0" algn="l" rtl="0">
              <a:spcBef>
                <a:spcPts val="0"/>
              </a:spcBef>
              <a:spcAft>
                <a:spcPts val="0"/>
              </a:spcAft>
              <a:buNone/>
            </a:pPr>
            <a:endParaRPr dirty="0"/>
          </a:p>
        </p:txBody>
      </p:sp>
    </p:spTree>
    <p:extLst>
      <p:ext uri="{BB962C8B-B14F-4D97-AF65-F5344CB8AC3E}">
        <p14:creationId xmlns:p14="http://schemas.microsoft.com/office/powerpoint/2010/main" val="34745091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hape 253"/>
          <p:cNvSpPr>
            <a:spLocks noGrp="1"/>
          </p:cNvSpPr>
          <p:nvPr>
            <p:ph type="title"/>
          </p:nvPr>
        </p:nvSpPr>
        <p:spPr>
          <a:xfrm>
            <a:off x="228600" y="152400"/>
            <a:ext cx="7696200" cy="792163"/>
          </a:xfrm>
        </p:spPr>
        <p:txBody>
          <a:bodyPr lIns="91425" tIns="45700" rIns="91425" bIns="45700"/>
          <a:lstStyle/>
          <a:p>
            <a:r>
              <a:rPr lang="en-US">
                <a:ea typeface="Nunito"/>
                <a:cs typeface="Nunito"/>
                <a:sym typeface="Nunito"/>
              </a:rPr>
              <a:t>CIL-NET Attribution</a:t>
            </a:r>
            <a:endParaRPr lang="en-US"/>
          </a:p>
        </p:txBody>
      </p:sp>
      <p:sp>
        <p:nvSpPr>
          <p:cNvPr id="58370" name="Shape 254"/>
          <p:cNvSpPr>
            <a:spLocks noGrp="1"/>
          </p:cNvSpPr>
          <p:nvPr>
            <p:ph type="body" idx="1"/>
          </p:nvPr>
        </p:nvSpPr>
        <p:spPr>
          <a:xfrm>
            <a:off x="79375" y="1143000"/>
            <a:ext cx="8458200" cy="5181600"/>
          </a:xfrm>
        </p:spPr>
        <p:txBody>
          <a:bodyPr lIns="91425" tIns="45700" rIns="91425" bIns="45700"/>
          <a:lstStyle/>
          <a:p>
            <a:pPr>
              <a:spcBef>
                <a:spcPct val="0"/>
              </a:spcBef>
              <a:buClr>
                <a:srgbClr val="000000"/>
              </a:buClr>
              <a:buSzPts val="2000"/>
              <a:buFont typeface="Tahoma" panose="020B0604030504040204" charset="0"/>
              <a:buNone/>
            </a:pPr>
            <a:r>
              <a:rPr lang="en-US" sz="2000">
                <a:solidFill>
                  <a:srgbClr val="000000"/>
                </a:solidFill>
                <a:cs typeface="Tahoma" panose="020B0604030504040204" charset="0"/>
                <a:sym typeface="Tahoma" panose="020B0604030504040204" charset="0"/>
              </a:rPr>
              <a:t>	</a:t>
            </a:r>
            <a:r>
              <a:rPr lang="en-US">
                <a:solidFill>
                  <a:srgbClr val="000000"/>
                </a:solidFill>
                <a:cs typeface="Tahoma" panose="020B0604030504040204" charset="0"/>
                <a:sym typeface="Tahoma" panose="020B0604030504040204" charset="0"/>
              </a:rPr>
              <a:t>This project is supported by grant number 90ILTA0001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Administration for Community Living policy.</a:t>
            </a:r>
            <a:endParaRPr lang="en-US" sz="2000">
              <a:solidFill>
                <a:srgbClr val="000000"/>
              </a:solidFill>
              <a:cs typeface="Tahoma" panose="020B0604030504040204" charset="0"/>
              <a:sym typeface="Tahoma" panose="020B0604030504040204" charset="0"/>
            </a:endParaRPr>
          </a:p>
        </p:txBody>
      </p:sp>
      <p:sp>
        <p:nvSpPr>
          <p:cNvPr id="2" name="Slide Number Placeholder 1"/>
          <p:cNvSpPr>
            <a:spLocks noGrp="1"/>
          </p:cNvSpPr>
          <p:nvPr>
            <p:ph type="sldNum" sz="quarter" idx="4294967295"/>
          </p:nvPr>
        </p:nvSpPr>
        <p:spPr>
          <a:xfrm>
            <a:off x="6553200" y="6384925"/>
            <a:ext cx="2362200" cy="244475"/>
          </a:xfrm>
          <a:prstGeom prst="rect">
            <a:avLst/>
          </a:prstGeom>
        </p:spPr>
        <p:txBody>
          <a:bodyPr/>
          <a:lstStyle/>
          <a:p>
            <a:pPr>
              <a:defRPr/>
            </a:pPr>
            <a:fld id="{BCAB1130-3EB9-484A-B12F-2088930F4771}" type="slidenum">
              <a:rPr lang="en-US"/>
              <a:t>60</a:t>
            </a:fld>
            <a:endParaRPr lang="en-US" dirty="0"/>
          </a:p>
        </p:txBody>
      </p:sp>
    </p:spTree>
    <p:extLst>
      <p:ext uri="{BB962C8B-B14F-4D97-AF65-F5344CB8AC3E}">
        <p14:creationId xmlns:p14="http://schemas.microsoft.com/office/powerpoint/2010/main" val="3156115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76"/>
          <p:cNvSpPr txBox="1">
            <a:spLocks noGrp="1"/>
          </p:cNvSpPr>
          <p:nvPr>
            <p:ph type="title"/>
          </p:nvPr>
        </p:nvSpPr>
        <p:spPr>
          <a:xfrm>
            <a:off x="228600" y="533400"/>
            <a:ext cx="7696200" cy="563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Susan’s Journey to Disability, Diversity &amp; Intersectionality, </a:t>
            </a:r>
            <a:r>
              <a:rPr lang="en-US" sz="2400" b="0" dirty="0" smtClean="0"/>
              <a:t>cont’d. 2</a:t>
            </a:r>
            <a:endParaRPr sz="2400" b="0" dirty="0"/>
          </a:p>
        </p:txBody>
      </p:sp>
      <p:sp>
        <p:nvSpPr>
          <p:cNvPr id="572" name="Google Shape;572;p76"/>
          <p:cNvSpPr txBox="1">
            <a:spLocks noGrp="1"/>
          </p:cNvSpPr>
          <p:nvPr>
            <p:ph type="body" idx="1"/>
          </p:nvPr>
        </p:nvSpPr>
        <p:spPr>
          <a:xfrm>
            <a:off x="304800" y="1371600"/>
            <a:ext cx="8534400" cy="4648200"/>
          </a:xfrm>
          <a:prstGeom prst="rect">
            <a:avLst/>
          </a:prstGeom>
          <a:noFill/>
          <a:ln>
            <a:noFill/>
          </a:ln>
        </p:spPr>
        <p:txBody>
          <a:bodyPr spcFirstLastPara="1" wrap="square" lIns="91425" tIns="45700" rIns="91425" bIns="45700" anchor="t" anchorCtr="0">
            <a:noAutofit/>
          </a:bodyPr>
          <a:lstStyle/>
          <a:p>
            <a:pPr marL="342900" lvl="0" indent="-330200" algn="l" rtl="0">
              <a:spcBef>
                <a:spcPts val="1000"/>
              </a:spcBef>
              <a:spcAft>
                <a:spcPts val="0"/>
              </a:spcAft>
              <a:buSzPts val="2400"/>
              <a:buChar char="•"/>
            </a:pPr>
            <a:r>
              <a:rPr lang="en-US" dirty="0" smtClean="0"/>
              <a:t>Experienced </a:t>
            </a:r>
            <a:r>
              <a:rPr lang="en-US" dirty="0"/>
              <a:t>discrimination against my friends who were </a:t>
            </a:r>
            <a:r>
              <a:rPr lang="en-US" dirty="0" smtClean="0"/>
              <a:t>Black:</a:t>
            </a:r>
            <a:endParaRPr dirty="0"/>
          </a:p>
          <a:p>
            <a:pPr marL="1143000" lvl="2" indent="-215900" algn="l" rtl="0">
              <a:spcBef>
                <a:spcPts val="1000"/>
              </a:spcBef>
              <a:spcAft>
                <a:spcPts val="0"/>
              </a:spcAft>
              <a:buSzPts val="2400"/>
              <a:buChar char="•"/>
            </a:pPr>
            <a:r>
              <a:rPr lang="en-US" dirty="0"/>
              <a:t>P</a:t>
            </a:r>
            <a:r>
              <a:rPr lang="en-US" dirty="0" smtClean="0"/>
              <a:t>hysical </a:t>
            </a:r>
            <a:r>
              <a:rPr lang="en-US" dirty="0"/>
              <a:t>threats and </a:t>
            </a:r>
            <a:r>
              <a:rPr lang="en-US" dirty="0" smtClean="0"/>
              <a:t>actions</a:t>
            </a:r>
            <a:endParaRPr dirty="0"/>
          </a:p>
          <a:p>
            <a:pPr marL="1143000" lvl="2" indent="-215900" algn="l" rtl="0">
              <a:spcBef>
                <a:spcPts val="1000"/>
              </a:spcBef>
              <a:spcAft>
                <a:spcPts val="0"/>
              </a:spcAft>
              <a:buSzPts val="2400"/>
              <a:buChar char="•"/>
            </a:pPr>
            <a:r>
              <a:rPr lang="en-US" dirty="0"/>
              <a:t>Exclusionary cultural </a:t>
            </a:r>
            <a:r>
              <a:rPr lang="en-US" dirty="0" smtClean="0"/>
              <a:t>norms</a:t>
            </a:r>
            <a:endParaRPr dirty="0"/>
          </a:p>
          <a:p>
            <a:pPr marL="1143000" lvl="2" indent="-215900" algn="l" rtl="0">
              <a:spcBef>
                <a:spcPts val="1000"/>
              </a:spcBef>
              <a:spcAft>
                <a:spcPts val="0"/>
              </a:spcAft>
              <a:buSzPts val="2400"/>
              <a:buChar char="•"/>
            </a:pPr>
            <a:r>
              <a:rPr lang="en-US" dirty="0" err="1" smtClean="0"/>
              <a:t>microaggressions</a:t>
            </a:r>
            <a:endParaRPr dirty="0"/>
          </a:p>
          <a:p>
            <a:pPr marL="342900" lvl="0" indent="-330200" algn="l" rtl="0">
              <a:spcBef>
                <a:spcPts val="1000"/>
              </a:spcBef>
              <a:spcAft>
                <a:spcPts val="0"/>
              </a:spcAft>
              <a:buSzPts val="2400"/>
              <a:buChar char="•"/>
            </a:pPr>
            <a:r>
              <a:rPr lang="en-US" dirty="0"/>
              <a:t>Government and nonprofit jobs that focused on disability, race, ethnicity, LGBT and gender equity.</a:t>
            </a:r>
            <a:endParaRPr dirty="0"/>
          </a:p>
          <a:p>
            <a:pPr marL="342900" lvl="0" indent="-330200" algn="l" rtl="0">
              <a:spcBef>
                <a:spcPts val="1000"/>
              </a:spcBef>
              <a:spcAft>
                <a:spcPts val="0"/>
              </a:spcAft>
              <a:buSzPts val="2400"/>
              <a:buChar char="•"/>
            </a:pPr>
            <a:r>
              <a:rPr lang="en-US" dirty="0"/>
              <a:t>CIDNY in 2002.</a:t>
            </a:r>
            <a:endParaRPr dirty="0"/>
          </a:p>
          <a:p>
            <a:pPr marL="742950" lvl="0" indent="0" algn="l" rtl="0">
              <a:spcBef>
                <a:spcPts val="1000"/>
              </a:spcBef>
              <a:spcAft>
                <a:spcPts val="0"/>
              </a:spcAft>
              <a:buNone/>
            </a:pPr>
            <a:endParaRPr dirty="0"/>
          </a:p>
          <a:p>
            <a:pPr marL="742950" lvl="0" indent="0" algn="l" rtl="0">
              <a:spcBef>
                <a:spcPts val="0"/>
              </a:spcBef>
              <a:spcAft>
                <a:spcPts val="0"/>
              </a:spcAft>
              <a:buNone/>
            </a:pPr>
            <a:endParaRPr dirty="0"/>
          </a:p>
        </p:txBody>
      </p:sp>
    </p:spTree>
    <p:extLst>
      <p:ext uri="{BB962C8B-B14F-4D97-AF65-F5344CB8AC3E}">
        <p14:creationId xmlns:p14="http://schemas.microsoft.com/office/powerpoint/2010/main" val="1924731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77"/>
          <p:cNvSpPr txBox="1">
            <a:spLocks noGrp="1"/>
          </p:cNvSpPr>
          <p:nvPr>
            <p:ph type="title"/>
          </p:nvPr>
        </p:nvSpPr>
        <p:spPr>
          <a:xfrm>
            <a:off x="202720" y="399536"/>
            <a:ext cx="8484079" cy="1321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CIDNY Pioneers start by including people who were Hispanic/</a:t>
            </a:r>
            <a:r>
              <a:rPr lang="en-US" dirty="0" err="1"/>
              <a:t>Latinx</a:t>
            </a:r>
            <a:r>
              <a:rPr lang="en-US" dirty="0"/>
              <a:t> on the Board of Directors</a:t>
            </a:r>
            <a:endParaRPr dirty="0"/>
          </a:p>
        </p:txBody>
      </p:sp>
      <p:sp>
        <p:nvSpPr>
          <p:cNvPr id="578" name="Google Shape;578;p77"/>
          <p:cNvSpPr txBox="1">
            <a:spLocks noGrp="1"/>
          </p:cNvSpPr>
          <p:nvPr>
            <p:ph type="body" idx="1"/>
          </p:nvPr>
        </p:nvSpPr>
        <p:spPr>
          <a:xfrm>
            <a:off x="228600" y="1850400"/>
            <a:ext cx="8686800" cy="4398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800" dirty="0"/>
              <a:t>Strong beginnings in 1978 on a shoestring:</a:t>
            </a:r>
            <a:endParaRPr sz="2800" dirty="0"/>
          </a:p>
          <a:p>
            <a:pPr marL="800100" lvl="0" indent="-330200" algn="l" rtl="0">
              <a:spcBef>
                <a:spcPts val="1000"/>
              </a:spcBef>
              <a:spcAft>
                <a:spcPts val="0"/>
              </a:spcAft>
              <a:buClr>
                <a:schemeClr val="dk1"/>
              </a:buClr>
              <a:buSzPts val="2400"/>
              <a:buChar char="•"/>
            </a:pPr>
            <a:r>
              <a:rPr lang="en-US" sz="2800" dirty="0"/>
              <a:t>CIDNY’s first Executive Director was proud of both his disability and Puerto Rican </a:t>
            </a:r>
            <a:r>
              <a:rPr lang="en-US" sz="2800" dirty="0" smtClean="0"/>
              <a:t>identities.</a:t>
            </a:r>
            <a:endParaRPr sz="2800" dirty="0"/>
          </a:p>
          <a:p>
            <a:pPr marL="800100" lvl="0" indent="-330200" algn="l" rtl="0">
              <a:spcBef>
                <a:spcPts val="1000"/>
              </a:spcBef>
              <a:spcAft>
                <a:spcPts val="0"/>
              </a:spcAft>
              <a:buSzPts val="2400"/>
              <a:buChar char="•"/>
            </a:pPr>
            <a:r>
              <a:rPr lang="en-US" sz="2800" dirty="0"/>
              <a:t>Another CIDNY leader </a:t>
            </a:r>
            <a:r>
              <a:rPr lang="en-US" sz="2800" dirty="0" smtClean="0"/>
              <a:t>was </a:t>
            </a:r>
            <a:r>
              <a:rPr lang="en-US" sz="2800" dirty="0"/>
              <a:t>Hispanic/</a:t>
            </a:r>
            <a:r>
              <a:rPr lang="en-US" sz="2800" dirty="0" err="1"/>
              <a:t>Latinx</a:t>
            </a:r>
            <a:r>
              <a:rPr lang="en-US" sz="2800" dirty="0"/>
              <a:t>, Eduardo Drogue, who was a Panamanian American man with a </a:t>
            </a:r>
            <a:r>
              <a:rPr lang="en-US" sz="2800" dirty="0" smtClean="0"/>
              <a:t>disability. </a:t>
            </a:r>
            <a:endParaRPr sz="2800" dirty="0"/>
          </a:p>
          <a:p>
            <a:pPr marL="800100" lvl="0" indent="-330200" algn="l" rtl="0">
              <a:spcBef>
                <a:spcPts val="1000"/>
              </a:spcBef>
              <a:spcAft>
                <a:spcPts val="0"/>
              </a:spcAft>
              <a:buSzPts val="2400"/>
              <a:buChar char="•"/>
            </a:pPr>
            <a:r>
              <a:rPr lang="en-US" sz="2800" dirty="0"/>
              <a:t>In 1980s Board included a Black Board member and Black staff members</a:t>
            </a:r>
            <a:r>
              <a:rPr lang="en-US" sz="2800" dirty="0" smtClean="0"/>
              <a:t>.</a:t>
            </a:r>
            <a:endParaRPr sz="2800" dirty="0"/>
          </a:p>
        </p:txBody>
      </p:sp>
    </p:spTree>
    <p:extLst>
      <p:ext uri="{BB962C8B-B14F-4D97-AF65-F5344CB8AC3E}">
        <p14:creationId xmlns:p14="http://schemas.microsoft.com/office/powerpoint/2010/main" val="2407973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78"/>
          <p:cNvSpPr txBox="1">
            <a:spLocks noGrp="1"/>
          </p:cNvSpPr>
          <p:nvPr>
            <p:ph type="title"/>
          </p:nvPr>
        </p:nvSpPr>
        <p:spPr>
          <a:xfrm>
            <a:off x="228600" y="245933"/>
            <a:ext cx="7696200" cy="1161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CIDNY Pioneers progress in reflecting the community...in a limited way...</a:t>
            </a:r>
            <a:endParaRPr dirty="0"/>
          </a:p>
        </p:txBody>
      </p:sp>
      <p:sp>
        <p:nvSpPr>
          <p:cNvPr id="584" name="Google Shape;584;p78"/>
          <p:cNvSpPr txBox="1">
            <a:spLocks noGrp="1"/>
          </p:cNvSpPr>
          <p:nvPr>
            <p:ph type="body" idx="1"/>
          </p:nvPr>
        </p:nvSpPr>
        <p:spPr>
          <a:xfrm>
            <a:off x="228600" y="1431375"/>
            <a:ext cx="8686800" cy="466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From 1978-2002:</a:t>
            </a:r>
            <a:endParaRPr dirty="0"/>
          </a:p>
          <a:p>
            <a:pPr marL="742950" lvl="1" indent="-273050" algn="l" rtl="0">
              <a:spcBef>
                <a:spcPts val="1000"/>
              </a:spcBef>
              <a:spcAft>
                <a:spcPts val="0"/>
              </a:spcAft>
              <a:buSzPts val="2400"/>
              <a:buChar char="•"/>
            </a:pPr>
            <a:r>
              <a:rPr lang="en-US" dirty="0"/>
              <a:t>Limited diversity on board, staff and management--less than half of the staff were Black, </a:t>
            </a:r>
            <a:r>
              <a:rPr lang="en-US" dirty="0" smtClean="0"/>
              <a:t>Hispanic/</a:t>
            </a:r>
            <a:r>
              <a:rPr lang="en-US" dirty="0" err="1" smtClean="0"/>
              <a:t>Latinx</a:t>
            </a:r>
            <a:r>
              <a:rPr lang="en-US" dirty="0"/>
              <a:t>.</a:t>
            </a:r>
            <a:endParaRPr dirty="0"/>
          </a:p>
          <a:p>
            <a:pPr marL="742950" lvl="1" indent="-273050" algn="l" rtl="0">
              <a:spcBef>
                <a:spcPts val="1000"/>
              </a:spcBef>
              <a:spcAft>
                <a:spcPts val="0"/>
              </a:spcAft>
              <a:buSzPts val="2400"/>
              <a:buChar char="•"/>
            </a:pPr>
            <a:r>
              <a:rPr lang="en-US" dirty="0"/>
              <a:t>Few Hispanic/</a:t>
            </a:r>
            <a:r>
              <a:rPr lang="en-US" dirty="0" err="1"/>
              <a:t>Latinx</a:t>
            </a:r>
            <a:r>
              <a:rPr lang="en-US" dirty="0"/>
              <a:t> and no Asian </a:t>
            </a:r>
            <a:r>
              <a:rPr lang="en-US" dirty="0" smtClean="0"/>
              <a:t>Americans.</a:t>
            </a:r>
            <a:endParaRPr dirty="0"/>
          </a:p>
          <a:p>
            <a:pPr marL="742950" lvl="1" indent="-273050" algn="l" rtl="0">
              <a:spcBef>
                <a:spcPts val="1000"/>
              </a:spcBef>
              <a:spcAft>
                <a:spcPts val="0"/>
              </a:spcAft>
              <a:buSzPts val="2400"/>
              <a:buChar char="•"/>
            </a:pPr>
            <a:r>
              <a:rPr lang="en-US" dirty="0"/>
              <a:t>Personnel policies only policies that speak to race/ethnicity and reflect affirmative action </a:t>
            </a:r>
            <a:r>
              <a:rPr lang="en-US" dirty="0" smtClean="0"/>
              <a:t>orientation. </a:t>
            </a:r>
            <a:endParaRPr dirty="0"/>
          </a:p>
          <a:p>
            <a:pPr marL="742950" lvl="1" indent="-273050" algn="l" rtl="0">
              <a:spcBef>
                <a:spcPts val="1000"/>
              </a:spcBef>
              <a:spcAft>
                <a:spcPts val="0"/>
              </a:spcAft>
              <a:buSzPts val="2400"/>
              <a:buChar char="•"/>
            </a:pPr>
            <a:r>
              <a:rPr lang="en-US" dirty="0"/>
              <a:t>Strong focus on increasing the kinds of disabilities represented.</a:t>
            </a:r>
            <a:endParaRPr dirty="0"/>
          </a:p>
          <a:p>
            <a:pPr marL="342900" lvl="0" indent="0" algn="l" rtl="0">
              <a:spcBef>
                <a:spcPts val="1000"/>
              </a:spcBef>
              <a:spcAft>
                <a:spcPts val="0"/>
              </a:spcAft>
              <a:buNone/>
            </a:pPr>
            <a:endParaRPr dirty="0"/>
          </a:p>
          <a:p>
            <a:pPr marL="342900" lvl="0" indent="0" algn="l" rtl="0">
              <a:spcBef>
                <a:spcPts val="1000"/>
              </a:spcBef>
              <a:spcAft>
                <a:spcPts val="0"/>
              </a:spcAft>
              <a:buNone/>
            </a:pPr>
            <a:endParaRPr dirty="0"/>
          </a:p>
        </p:txBody>
      </p:sp>
    </p:spTree>
    <p:extLst>
      <p:ext uri="{BB962C8B-B14F-4D97-AF65-F5344CB8AC3E}">
        <p14:creationId xmlns:p14="http://schemas.microsoft.com/office/powerpoint/2010/main" val="873077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Rounded MT Bol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24471</TotalTime>
  <Words>3461</Words>
  <Application>Microsoft Office PowerPoint</Application>
  <PresentationFormat>On-screen Show (4:3)</PresentationFormat>
  <Paragraphs>293</Paragraphs>
  <Slides>60</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Arial Rounded MT Bold</vt:lpstr>
      <vt:lpstr>Nunito</vt:lpstr>
      <vt:lpstr>Roboto</vt:lpstr>
      <vt:lpstr>Tahoma</vt:lpstr>
      <vt:lpstr>Times New Roman</vt:lpstr>
      <vt:lpstr>Wingdings</vt:lpstr>
      <vt:lpstr>Default Design</vt:lpstr>
      <vt:lpstr>Independent Living Research Utilization</vt:lpstr>
      <vt:lpstr>Susan Dooha Kim Gibson Reyma McCoy McDeid Ron Halog  An American Journey: CIL Stories </vt:lpstr>
      <vt:lpstr>CIDNY and Susan Dooha’s Story</vt:lpstr>
      <vt:lpstr>We believe our mission includes a mandate to remove barriers that are embedded in law, policy, structure, and practice; and it is these barriers that result in disparities for people with disabilities, which are much more extreme depending on your race and ethnicity.   ~ Susan Dooha, Executive Director Center for Independence of the Disabled in NY (Manhattan)</vt:lpstr>
      <vt:lpstr>Susan’s Journey to Disability, Diversity &amp; Intersectionality</vt:lpstr>
      <vt:lpstr>Susan’s Journey to Disability, Diversity &amp; Intersectionality, cont’d.</vt:lpstr>
      <vt:lpstr>Susan’s Journey to Disability, Diversity &amp; Intersectionality, cont’d. 2</vt:lpstr>
      <vt:lpstr>CIDNY Pioneers start by including people who were Hispanic/Latinx on the Board of Directors</vt:lpstr>
      <vt:lpstr>CIDNY Pioneers progress in reflecting the community...in a limited way...</vt:lpstr>
      <vt:lpstr>CIDNY Has an AHA moment and escalates change on purpose...</vt:lpstr>
      <vt:lpstr>CIDNY’s AHA! moment continues by getting the Board and top managers “onboard”...</vt:lpstr>
      <vt:lpstr>CIDNY AHA! moment continues with intentional recruitment for Board and staff...</vt:lpstr>
      <vt:lpstr>CIDNY AHA! moment continues with partners, policies and training...</vt:lpstr>
      <vt:lpstr>CIDNY AHA! moment continues with an emphasis on language...</vt:lpstr>
      <vt:lpstr>Center for Independence of the Disabled in New York (CIDNY) Today</vt:lpstr>
      <vt:lpstr>Kim Gibson and disABILITY LINK’s Story</vt:lpstr>
      <vt:lpstr>One of the major practices here is the inclusion of all people that starts at the front door to say “is it inviting to all?”  ~ Kim Gibson, Executive Director disABILITY LINK (Atlanta, GA)  </vt:lpstr>
      <vt:lpstr>Kim’s Journey to Disability, Diversity &amp; Intersectionality</vt:lpstr>
      <vt:lpstr>Kim’s Journey to Disability, Diversity &amp; Intersectionality, cont’d.</vt:lpstr>
      <vt:lpstr>Basic Considerations – disABILITY LINK </vt:lpstr>
      <vt:lpstr>Basic Considerations – disABILITY LINK</vt:lpstr>
      <vt:lpstr>Gaining Insight and Feedback</vt:lpstr>
      <vt:lpstr>Close Look at Our Populations</vt:lpstr>
      <vt:lpstr>Ongoing efforts</vt:lpstr>
      <vt:lpstr>CICIL and Reyma McCoy McDeid’s Story</vt:lpstr>
      <vt:lpstr>Going into a community with a ‘helping hands strikes again’ perspective oftentimes does more harm than good…. You have to go in with humility and the expectation that you will have to ask the community you’re trying to help for help yourself.  ~ Reyma McCoy McDeid, Executive Director  Central Iowa Center for Independent Living (Des Moines, IA)</vt:lpstr>
      <vt:lpstr>The Beginning…</vt:lpstr>
      <vt:lpstr>The Beginning…,cont’d.</vt:lpstr>
      <vt:lpstr>The Middle…</vt:lpstr>
      <vt:lpstr>The Middle…cont’d.</vt:lpstr>
      <vt:lpstr>The End?</vt:lpstr>
      <vt:lpstr>The End? cont’d.</vt:lpstr>
      <vt:lpstr>The End? cont’d. 2</vt:lpstr>
      <vt:lpstr>The End? cont’d. 3</vt:lpstr>
      <vt:lpstr>Another Beginning…</vt:lpstr>
      <vt:lpstr>CICIL, Reborn.</vt:lpstr>
      <vt:lpstr>CICIL’s evolution…</vt:lpstr>
      <vt:lpstr>CICIL, Reborn</vt:lpstr>
      <vt:lpstr>Try Transition!</vt:lpstr>
      <vt:lpstr>National Disability Voters Registration Week</vt:lpstr>
      <vt:lpstr>2018: CICIL wins Organization of the Year Honor!</vt:lpstr>
      <vt:lpstr>CICIL, pre-2015:</vt:lpstr>
      <vt:lpstr>CICIL, Today…</vt:lpstr>
      <vt:lpstr>What We at CICIL Know for Sure</vt:lpstr>
      <vt:lpstr>Organizational Infrastructure ‒ CICIL</vt:lpstr>
      <vt:lpstr>Organizational Infrastructure ‒ CICIL, cont’d.</vt:lpstr>
      <vt:lpstr>Organizational Infrastructure ‒ CICIL Rebuilt</vt:lpstr>
      <vt:lpstr>CRIL and Ron Halog’s Story</vt:lpstr>
      <vt:lpstr>Instead of having people go to us, we’ve started to go to them….If you really want to make an impact go out to the community, find out who is out there and find out the community you want to work with.  ~ Ron Halog, Executive Director Community Resources for Independent Living (Hayward, CA)  </vt:lpstr>
      <vt:lpstr>Ron’s Journey to Disability, Diversity &amp; Intersectionality</vt:lpstr>
      <vt:lpstr>Ron’s Journey to Disability, Diversity &amp; Intersectionality, cont’d.</vt:lpstr>
      <vt:lpstr>CRIL… not KRILL</vt:lpstr>
      <vt:lpstr>Community Resources for Independent Living (CRIL), cont’d.</vt:lpstr>
      <vt:lpstr>Community Resources for Independent Living (CRIL), cont’d. 2</vt:lpstr>
      <vt:lpstr>How Did We Prepare our Organization for the Journey?</vt:lpstr>
      <vt:lpstr>How Did We Prepare our Organization for the Journey? cont’d.</vt:lpstr>
      <vt:lpstr>How Did We Prepare our Organization for the Journey? cont’d. 2</vt:lpstr>
      <vt:lpstr>Contact</vt:lpstr>
      <vt:lpstr>Disability, Diversity and Intersectionality for Centers for Independent Living  Day 1 Wrap Up  Facilitator: Stan Holbrook  August 20, 2019  Atlanta, Georgia   </vt:lpstr>
      <vt:lpstr>CIL-NET Attribution</vt:lpstr>
    </vt:vector>
  </TitlesOfParts>
  <Company>Tirr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DDI OnLocation Day 1</dc:title>
  <dc:creator>eubanks</dc:creator>
  <cp:lastModifiedBy>Carol Eubanks</cp:lastModifiedBy>
  <cp:revision>747</cp:revision>
  <cp:lastPrinted>2019-05-20T18:15:50Z</cp:lastPrinted>
  <dcterms:created xsi:type="dcterms:W3CDTF">2011-01-05T14:17:40Z</dcterms:created>
  <dcterms:modified xsi:type="dcterms:W3CDTF">2020-02-14T13:37:21Z</dcterms:modified>
</cp:coreProperties>
</file>