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7"/>
  </p:notesMasterIdLst>
  <p:handoutMasterIdLst>
    <p:handoutMasterId r:id="rId48"/>
  </p:handoutMasterIdLst>
  <p:sldIdLst>
    <p:sldId id="262" r:id="rId2"/>
    <p:sldId id="548" r:id="rId3"/>
    <p:sldId id="555" r:id="rId4"/>
    <p:sldId id="376" r:id="rId5"/>
    <p:sldId id="377" r:id="rId6"/>
    <p:sldId id="378" r:id="rId7"/>
    <p:sldId id="557" r:id="rId8"/>
    <p:sldId id="558" r:id="rId9"/>
    <p:sldId id="559" r:id="rId10"/>
    <p:sldId id="560" r:id="rId11"/>
    <p:sldId id="379" r:id="rId12"/>
    <p:sldId id="380" r:id="rId13"/>
    <p:sldId id="381" r:id="rId14"/>
    <p:sldId id="382" r:id="rId15"/>
    <p:sldId id="383" r:id="rId16"/>
    <p:sldId id="384" r:id="rId17"/>
    <p:sldId id="385" r:id="rId18"/>
    <p:sldId id="386" r:id="rId19"/>
    <p:sldId id="387" r:id="rId20"/>
    <p:sldId id="389" r:id="rId21"/>
    <p:sldId id="390" r:id="rId22"/>
    <p:sldId id="391" r:id="rId23"/>
    <p:sldId id="392" r:id="rId24"/>
    <p:sldId id="393" r:id="rId25"/>
    <p:sldId id="551" r:id="rId26"/>
    <p:sldId id="394" r:id="rId27"/>
    <p:sldId id="395" r:id="rId28"/>
    <p:sldId id="396" r:id="rId29"/>
    <p:sldId id="397" r:id="rId30"/>
    <p:sldId id="398" r:id="rId31"/>
    <p:sldId id="399" r:id="rId32"/>
    <p:sldId id="400" r:id="rId33"/>
    <p:sldId id="401" r:id="rId34"/>
    <p:sldId id="402" r:id="rId35"/>
    <p:sldId id="403" r:id="rId36"/>
    <p:sldId id="404" r:id="rId37"/>
    <p:sldId id="405" r:id="rId38"/>
    <p:sldId id="406" r:id="rId39"/>
    <p:sldId id="407" r:id="rId40"/>
    <p:sldId id="408" r:id="rId41"/>
    <p:sldId id="409" r:id="rId42"/>
    <p:sldId id="410" r:id="rId43"/>
    <p:sldId id="561" r:id="rId44"/>
    <p:sldId id="547" r:id="rId45"/>
    <p:sldId id="517" r:id="rId46"/>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9" clrIdx="1">
    <p:extLst>
      <p:ext uri="{19B8F6BF-5375-455C-9EA6-DF929625EA0E}">
        <p15:presenceInfo xmlns:p15="http://schemas.microsoft.com/office/powerpoint/2012/main" userId="75585efcf1069a26" providerId="Windows Live"/>
      </p:ext>
    </p:extLst>
  </p:cmAuthor>
  <p:cmAuthor id="3" name="Paula McElwee" initials="PM" lastIdx="2" clrIdx="2">
    <p:extLst>
      <p:ext uri="{19B8F6BF-5375-455C-9EA6-DF929625EA0E}">
        <p15:presenceInfo xmlns:p15="http://schemas.microsoft.com/office/powerpoint/2012/main" userId="9253ccc78c5345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323" autoAdjust="0"/>
  </p:normalViewPr>
  <p:slideViewPr>
    <p:cSldViewPr>
      <p:cViewPr varScale="1">
        <p:scale>
          <a:sx n="96" d="100"/>
          <a:sy n="96" d="100"/>
        </p:scale>
        <p:origin x="2538" y="90"/>
      </p:cViewPr>
      <p:guideLst>
        <p:guide orient="horz" pos="2448"/>
        <p:guide pos="3168"/>
      </p:guideLst>
    </p:cSldViewPr>
  </p:slideViewPr>
  <p:outlineViewPr>
    <p:cViewPr>
      <p:scale>
        <a:sx n="33" d="100"/>
        <a:sy n="33" d="100"/>
      </p:scale>
      <p:origin x="0" y="-168018"/>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8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McElwee" userId="9253ccc78c5345ae" providerId="LiveId" clId="{59D2F993-33AF-4935-AA05-B71466C6BDC1}"/>
    <pc:docChg chg="delSld">
      <pc:chgData name="Paula McElwee" userId="9253ccc78c5345ae" providerId="LiveId" clId="{59D2F993-33AF-4935-AA05-B71466C6BDC1}" dt="2020-09-15T19:52:19.388" v="0" actId="47"/>
      <pc:docMkLst>
        <pc:docMk/>
      </pc:docMkLst>
      <pc:sldChg chg="del">
        <pc:chgData name="Paula McElwee" userId="9253ccc78c5345ae" providerId="LiveId" clId="{59D2F993-33AF-4935-AA05-B71466C6BDC1}" dt="2020-09-15T19:52:19.388" v="0" actId="47"/>
        <pc:sldMkLst>
          <pc:docMk/>
          <pc:sldMk cId="3994850793" sldId="504"/>
        </pc:sldMkLst>
      </pc:sldChg>
      <pc:sldChg chg="del">
        <pc:chgData name="Paula McElwee" userId="9253ccc78c5345ae" providerId="LiveId" clId="{59D2F993-33AF-4935-AA05-B71466C6BDC1}" dt="2020-09-15T19:52:19.388" v="0" actId="47"/>
        <pc:sldMkLst>
          <pc:docMk/>
          <pc:sldMk cId="4245556568" sldId="519"/>
        </pc:sldMkLst>
      </pc:sldChg>
      <pc:sldChg chg="del">
        <pc:chgData name="Paula McElwee" userId="9253ccc78c5345ae" providerId="LiveId" clId="{59D2F993-33AF-4935-AA05-B71466C6BDC1}" dt="2020-09-15T19:52:19.388" v="0" actId="47"/>
        <pc:sldMkLst>
          <pc:docMk/>
          <pc:sldMk cId="2623946892" sldId="520"/>
        </pc:sldMkLst>
      </pc:sldChg>
      <pc:sldChg chg="del">
        <pc:chgData name="Paula McElwee" userId="9253ccc78c5345ae" providerId="LiveId" clId="{59D2F993-33AF-4935-AA05-B71466C6BDC1}" dt="2020-09-15T19:52:19.388" v="0" actId="47"/>
        <pc:sldMkLst>
          <pc:docMk/>
          <pc:sldMk cId="709939425" sldId="521"/>
        </pc:sldMkLst>
      </pc:sldChg>
      <pc:sldChg chg="del">
        <pc:chgData name="Paula McElwee" userId="9253ccc78c5345ae" providerId="LiveId" clId="{59D2F993-33AF-4935-AA05-B71466C6BDC1}" dt="2020-09-15T19:52:19.388" v="0" actId="47"/>
        <pc:sldMkLst>
          <pc:docMk/>
          <pc:sldMk cId="2333630041" sldId="522"/>
        </pc:sldMkLst>
      </pc:sldChg>
      <pc:sldChg chg="del">
        <pc:chgData name="Paula McElwee" userId="9253ccc78c5345ae" providerId="LiveId" clId="{59D2F993-33AF-4935-AA05-B71466C6BDC1}" dt="2020-09-15T19:52:19.388" v="0" actId="47"/>
        <pc:sldMkLst>
          <pc:docMk/>
          <pc:sldMk cId="2738165716" sldId="523"/>
        </pc:sldMkLst>
      </pc:sldChg>
      <pc:sldChg chg="del">
        <pc:chgData name="Paula McElwee" userId="9253ccc78c5345ae" providerId="LiveId" clId="{59D2F993-33AF-4935-AA05-B71466C6BDC1}" dt="2020-09-15T19:52:19.388" v="0" actId="47"/>
        <pc:sldMkLst>
          <pc:docMk/>
          <pc:sldMk cId="1150464151" sldId="524"/>
        </pc:sldMkLst>
      </pc:sldChg>
      <pc:sldChg chg="del">
        <pc:chgData name="Paula McElwee" userId="9253ccc78c5345ae" providerId="LiveId" clId="{59D2F993-33AF-4935-AA05-B71466C6BDC1}" dt="2020-09-15T19:52:19.388" v="0" actId="47"/>
        <pc:sldMkLst>
          <pc:docMk/>
          <pc:sldMk cId="650523569" sldId="526"/>
        </pc:sldMkLst>
      </pc:sldChg>
      <pc:sldChg chg="del">
        <pc:chgData name="Paula McElwee" userId="9253ccc78c5345ae" providerId="LiveId" clId="{59D2F993-33AF-4935-AA05-B71466C6BDC1}" dt="2020-09-15T19:52:19.388" v="0" actId="47"/>
        <pc:sldMkLst>
          <pc:docMk/>
          <pc:sldMk cId="1165010738" sldId="527"/>
        </pc:sldMkLst>
      </pc:sldChg>
      <pc:sldChg chg="del">
        <pc:chgData name="Paula McElwee" userId="9253ccc78c5345ae" providerId="LiveId" clId="{59D2F993-33AF-4935-AA05-B71466C6BDC1}" dt="2020-09-15T19:52:19.388" v="0" actId="47"/>
        <pc:sldMkLst>
          <pc:docMk/>
          <pc:sldMk cId="3063352739" sldId="528"/>
        </pc:sldMkLst>
      </pc:sldChg>
      <pc:sldChg chg="del">
        <pc:chgData name="Paula McElwee" userId="9253ccc78c5345ae" providerId="LiveId" clId="{59D2F993-33AF-4935-AA05-B71466C6BDC1}" dt="2020-09-15T19:52:19.388" v="0" actId="47"/>
        <pc:sldMkLst>
          <pc:docMk/>
          <pc:sldMk cId="2244921401" sldId="529"/>
        </pc:sldMkLst>
      </pc:sldChg>
      <pc:sldChg chg="del">
        <pc:chgData name="Paula McElwee" userId="9253ccc78c5345ae" providerId="LiveId" clId="{59D2F993-33AF-4935-AA05-B71466C6BDC1}" dt="2020-09-15T19:52:19.388" v="0" actId="47"/>
        <pc:sldMkLst>
          <pc:docMk/>
          <pc:sldMk cId="2436989097" sldId="530"/>
        </pc:sldMkLst>
      </pc:sldChg>
      <pc:sldChg chg="del">
        <pc:chgData name="Paula McElwee" userId="9253ccc78c5345ae" providerId="LiveId" clId="{59D2F993-33AF-4935-AA05-B71466C6BDC1}" dt="2020-09-15T19:52:19.388" v="0" actId="47"/>
        <pc:sldMkLst>
          <pc:docMk/>
          <pc:sldMk cId="2822742824" sldId="531"/>
        </pc:sldMkLst>
      </pc:sldChg>
      <pc:sldChg chg="del">
        <pc:chgData name="Paula McElwee" userId="9253ccc78c5345ae" providerId="LiveId" clId="{59D2F993-33AF-4935-AA05-B71466C6BDC1}" dt="2020-09-15T19:52:19.388" v="0" actId="47"/>
        <pc:sldMkLst>
          <pc:docMk/>
          <pc:sldMk cId="3526628338" sldId="532"/>
        </pc:sldMkLst>
      </pc:sldChg>
      <pc:sldChg chg="del">
        <pc:chgData name="Paula McElwee" userId="9253ccc78c5345ae" providerId="LiveId" clId="{59D2F993-33AF-4935-AA05-B71466C6BDC1}" dt="2020-09-15T19:52:19.388" v="0" actId="47"/>
        <pc:sldMkLst>
          <pc:docMk/>
          <pc:sldMk cId="672562155" sldId="5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11/24/2020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11/24/2020</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10</a:t>
            </a:fld>
            <a:endParaRPr lang="en-US" dirty="0"/>
          </a:p>
        </p:txBody>
      </p:sp>
    </p:spTree>
    <p:extLst>
      <p:ext uri="{BB962C8B-B14F-4D97-AF65-F5344CB8AC3E}">
        <p14:creationId xmlns:p14="http://schemas.microsoft.com/office/powerpoint/2010/main" val="90970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11</a:t>
            </a:fld>
            <a:endParaRPr lang="en-US" dirty="0"/>
          </a:p>
        </p:txBody>
      </p:sp>
    </p:spTree>
    <p:extLst>
      <p:ext uri="{BB962C8B-B14F-4D97-AF65-F5344CB8AC3E}">
        <p14:creationId xmlns:p14="http://schemas.microsoft.com/office/powerpoint/2010/main" val="1740867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12</a:t>
            </a:fld>
            <a:endParaRPr lang="en-US" dirty="0"/>
          </a:p>
        </p:txBody>
      </p:sp>
    </p:spTree>
    <p:extLst>
      <p:ext uri="{BB962C8B-B14F-4D97-AF65-F5344CB8AC3E}">
        <p14:creationId xmlns:p14="http://schemas.microsoft.com/office/powerpoint/2010/main" val="3417918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13</a:t>
            </a:fld>
            <a:endParaRPr lang="en-US" dirty="0"/>
          </a:p>
        </p:txBody>
      </p:sp>
    </p:spTree>
    <p:extLst>
      <p:ext uri="{BB962C8B-B14F-4D97-AF65-F5344CB8AC3E}">
        <p14:creationId xmlns:p14="http://schemas.microsoft.com/office/powerpoint/2010/main" val="3240398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14</a:t>
            </a:fld>
            <a:endParaRPr lang="en-US" dirty="0"/>
          </a:p>
        </p:txBody>
      </p:sp>
    </p:spTree>
    <p:extLst>
      <p:ext uri="{BB962C8B-B14F-4D97-AF65-F5344CB8AC3E}">
        <p14:creationId xmlns:p14="http://schemas.microsoft.com/office/powerpoint/2010/main" val="3460075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15</a:t>
            </a:fld>
            <a:endParaRPr lang="en-US" dirty="0"/>
          </a:p>
        </p:txBody>
      </p:sp>
    </p:spTree>
    <p:extLst>
      <p:ext uri="{BB962C8B-B14F-4D97-AF65-F5344CB8AC3E}">
        <p14:creationId xmlns:p14="http://schemas.microsoft.com/office/powerpoint/2010/main" val="18182689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16</a:t>
            </a:fld>
            <a:endParaRPr lang="en-US" dirty="0"/>
          </a:p>
        </p:txBody>
      </p:sp>
    </p:spTree>
    <p:extLst>
      <p:ext uri="{BB962C8B-B14F-4D97-AF65-F5344CB8AC3E}">
        <p14:creationId xmlns:p14="http://schemas.microsoft.com/office/powerpoint/2010/main" val="2410794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17</a:t>
            </a:fld>
            <a:endParaRPr lang="en-US" dirty="0"/>
          </a:p>
        </p:txBody>
      </p:sp>
    </p:spTree>
    <p:extLst>
      <p:ext uri="{BB962C8B-B14F-4D97-AF65-F5344CB8AC3E}">
        <p14:creationId xmlns:p14="http://schemas.microsoft.com/office/powerpoint/2010/main" val="439612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18</a:t>
            </a:fld>
            <a:endParaRPr lang="en-US" dirty="0"/>
          </a:p>
        </p:txBody>
      </p:sp>
    </p:spTree>
    <p:extLst>
      <p:ext uri="{BB962C8B-B14F-4D97-AF65-F5344CB8AC3E}">
        <p14:creationId xmlns:p14="http://schemas.microsoft.com/office/powerpoint/2010/main" val="24829298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19</a:t>
            </a:fld>
            <a:endParaRPr lang="en-US" dirty="0"/>
          </a:p>
        </p:txBody>
      </p:sp>
    </p:spTree>
    <p:extLst>
      <p:ext uri="{BB962C8B-B14F-4D97-AF65-F5344CB8AC3E}">
        <p14:creationId xmlns:p14="http://schemas.microsoft.com/office/powerpoint/2010/main" val="3615655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2581284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20</a:t>
            </a:fld>
            <a:endParaRPr lang="en-US" dirty="0"/>
          </a:p>
        </p:txBody>
      </p:sp>
    </p:spTree>
    <p:extLst>
      <p:ext uri="{BB962C8B-B14F-4D97-AF65-F5344CB8AC3E}">
        <p14:creationId xmlns:p14="http://schemas.microsoft.com/office/powerpoint/2010/main" val="42930710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21</a:t>
            </a:fld>
            <a:endParaRPr lang="en-US" dirty="0"/>
          </a:p>
        </p:txBody>
      </p:sp>
    </p:spTree>
    <p:extLst>
      <p:ext uri="{BB962C8B-B14F-4D97-AF65-F5344CB8AC3E}">
        <p14:creationId xmlns:p14="http://schemas.microsoft.com/office/powerpoint/2010/main" val="21005863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22</a:t>
            </a:fld>
            <a:endParaRPr lang="en-US" dirty="0"/>
          </a:p>
        </p:txBody>
      </p:sp>
    </p:spTree>
    <p:extLst>
      <p:ext uri="{BB962C8B-B14F-4D97-AF65-F5344CB8AC3E}">
        <p14:creationId xmlns:p14="http://schemas.microsoft.com/office/powerpoint/2010/main" val="10714320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23</a:t>
            </a:fld>
            <a:endParaRPr lang="en-US" dirty="0"/>
          </a:p>
        </p:txBody>
      </p:sp>
    </p:spTree>
    <p:extLst>
      <p:ext uri="{BB962C8B-B14F-4D97-AF65-F5344CB8AC3E}">
        <p14:creationId xmlns:p14="http://schemas.microsoft.com/office/powerpoint/2010/main" val="8568425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24</a:t>
            </a:fld>
            <a:endParaRPr lang="en-US" dirty="0"/>
          </a:p>
        </p:txBody>
      </p:sp>
    </p:spTree>
    <p:extLst>
      <p:ext uri="{BB962C8B-B14F-4D97-AF65-F5344CB8AC3E}">
        <p14:creationId xmlns:p14="http://schemas.microsoft.com/office/powerpoint/2010/main" val="33457737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26</a:t>
            </a:fld>
            <a:endParaRPr lang="en-US" dirty="0"/>
          </a:p>
        </p:txBody>
      </p:sp>
    </p:spTree>
    <p:extLst>
      <p:ext uri="{BB962C8B-B14F-4D97-AF65-F5344CB8AC3E}">
        <p14:creationId xmlns:p14="http://schemas.microsoft.com/office/powerpoint/2010/main" val="20878494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27</a:t>
            </a:fld>
            <a:endParaRPr lang="en-US" dirty="0"/>
          </a:p>
        </p:txBody>
      </p:sp>
    </p:spTree>
    <p:extLst>
      <p:ext uri="{BB962C8B-B14F-4D97-AF65-F5344CB8AC3E}">
        <p14:creationId xmlns:p14="http://schemas.microsoft.com/office/powerpoint/2010/main" val="21399243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28</a:t>
            </a:fld>
            <a:endParaRPr lang="en-US" dirty="0"/>
          </a:p>
        </p:txBody>
      </p:sp>
    </p:spTree>
    <p:extLst>
      <p:ext uri="{BB962C8B-B14F-4D97-AF65-F5344CB8AC3E}">
        <p14:creationId xmlns:p14="http://schemas.microsoft.com/office/powerpoint/2010/main" val="28684768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29</a:t>
            </a:fld>
            <a:endParaRPr lang="en-US" dirty="0"/>
          </a:p>
        </p:txBody>
      </p:sp>
    </p:spTree>
    <p:extLst>
      <p:ext uri="{BB962C8B-B14F-4D97-AF65-F5344CB8AC3E}">
        <p14:creationId xmlns:p14="http://schemas.microsoft.com/office/powerpoint/2010/main" val="18849572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30</a:t>
            </a:fld>
            <a:endParaRPr lang="en-US" dirty="0"/>
          </a:p>
        </p:txBody>
      </p:sp>
    </p:spTree>
    <p:extLst>
      <p:ext uri="{BB962C8B-B14F-4D97-AF65-F5344CB8AC3E}">
        <p14:creationId xmlns:p14="http://schemas.microsoft.com/office/powerpoint/2010/main" val="1692200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18021585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31</a:t>
            </a:fld>
            <a:endParaRPr lang="en-US" dirty="0"/>
          </a:p>
        </p:txBody>
      </p:sp>
    </p:spTree>
    <p:extLst>
      <p:ext uri="{BB962C8B-B14F-4D97-AF65-F5344CB8AC3E}">
        <p14:creationId xmlns:p14="http://schemas.microsoft.com/office/powerpoint/2010/main" val="17155166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32</a:t>
            </a:fld>
            <a:endParaRPr lang="en-US" dirty="0"/>
          </a:p>
        </p:txBody>
      </p:sp>
    </p:spTree>
    <p:extLst>
      <p:ext uri="{BB962C8B-B14F-4D97-AF65-F5344CB8AC3E}">
        <p14:creationId xmlns:p14="http://schemas.microsoft.com/office/powerpoint/2010/main" val="4877183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33</a:t>
            </a:fld>
            <a:endParaRPr lang="en-US" dirty="0"/>
          </a:p>
        </p:txBody>
      </p:sp>
    </p:spTree>
    <p:extLst>
      <p:ext uri="{BB962C8B-B14F-4D97-AF65-F5344CB8AC3E}">
        <p14:creationId xmlns:p14="http://schemas.microsoft.com/office/powerpoint/2010/main" val="28973207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34</a:t>
            </a:fld>
            <a:endParaRPr lang="en-US" dirty="0"/>
          </a:p>
        </p:txBody>
      </p:sp>
    </p:spTree>
    <p:extLst>
      <p:ext uri="{BB962C8B-B14F-4D97-AF65-F5344CB8AC3E}">
        <p14:creationId xmlns:p14="http://schemas.microsoft.com/office/powerpoint/2010/main" val="25320931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35</a:t>
            </a:fld>
            <a:endParaRPr lang="en-US" dirty="0"/>
          </a:p>
        </p:txBody>
      </p:sp>
    </p:spTree>
    <p:extLst>
      <p:ext uri="{BB962C8B-B14F-4D97-AF65-F5344CB8AC3E}">
        <p14:creationId xmlns:p14="http://schemas.microsoft.com/office/powerpoint/2010/main" val="28353873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36</a:t>
            </a:fld>
            <a:endParaRPr lang="en-US" dirty="0"/>
          </a:p>
        </p:txBody>
      </p:sp>
    </p:spTree>
    <p:extLst>
      <p:ext uri="{BB962C8B-B14F-4D97-AF65-F5344CB8AC3E}">
        <p14:creationId xmlns:p14="http://schemas.microsoft.com/office/powerpoint/2010/main" val="16892021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37</a:t>
            </a:fld>
            <a:endParaRPr lang="en-US" dirty="0"/>
          </a:p>
        </p:txBody>
      </p:sp>
    </p:spTree>
    <p:extLst>
      <p:ext uri="{BB962C8B-B14F-4D97-AF65-F5344CB8AC3E}">
        <p14:creationId xmlns:p14="http://schemas.microsoft.com/office/powerpoint/2010/main" val="30554236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38</a:t>
            </a:fld>
            <a:endParaRPr lang="en-US" dirty="0"/>
          </a:p>
        </p:txBody>
      </p:sp>
    </p:spTree>
    <p:extLst>
      <p:ext uri="{BB962C8B-B14F-4D97-AF65-F5344CB8AC3E}">
        <p14:creationId xmlns:p14="http://schemas.microsoft.com/office/powerpoint/2010/main" val="30987147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39</a:t>
            </a:fld>
            <a:endParaRPr lang="en-US" dirty="0"/>
          </a:p>
        </p:txBody>
      </p:sp>
    </p:spTree>
    <p:extLst>
      <p:ext uri="{BB962C8B-B14F-4D97-AF65-F5344CB8AC3E}">
        <p14:creationId xmlns:p14="http://schemas.microsoft.com/office/powerpoint/2010/main" val="17836608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40</a:t>
            </a:fld>
            <a:endParaRPr lang="en-US" dirty="0"/>
          </a:p>
        </p:txBody>
      </p:sp>
    </p:spTree>
    <p:extLst>
      <p:ext uri="{BB962C8B-B14F-4D97-AF65-F5344CB8AC3E}">
        <p14:creationId xmlns:p14="http://schemas.microsoft.com/office/powerpoint/2010/main" val="2531449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a:t>
            </a:fld>
            <a:endParaRPr lang="en-US" dirty="0"/>
          </a:p>
        </p:txBody>
      </p:sp>
    </p:spTree>
    <p:extLst>
      <p:ext uri="{BB962C8B-B14F-4D97-AF65-F5344CB8AC3E}">
        <p14:creationId xmlns:p14="http://schemas.microsoft.com/office/powerpoint/2010/main" val="17330206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41</a:t>
            </a:fld>
            <a:endParaRPr lang="en-US" dirty="0"/>
          </a:p>
        </p:txBody>
      </p:sp>
    </p:spTree>
    <p:extLst>
      <p:ext uri="{BB962C8B-B14F-4D97-AF65-F5344CB8AC3E}">
        <p14:creationId xmlns:p14="http://schemas.microsoft.com/office/powerpoint/2010/main" val="17272070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42</a:t>
            </a:fld>
            <a:endParaRPr lang="en-US" dirty="0"/>
          </a:p>
        </p:txBody>
      </p:sp>
    </p:spTree>
    <p:extLst>
      <p:ext uri="{BB962C8B-B14F-4D97-AF65-F5344CB8AC3E}">
        <p14:creationId xmlns:p14="http://schemas.microsoft.com/office/powerpoint/2010/main" val="40616613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45</a:t>
            </a:fld>
            <a:endParaRPr lang="en-US" dirty="0"/>
          </a:p>
        </p:txBody>
      </p:sp>
    </p:spTree>
    <p:extLst>
      <p:ext uri="{BB962C8B-B14F-4D97-AF65-F5344CB8AC3E}">
        <p14:creationId xmlns:p14="http://schemas.microsoft.com/office/powerpoint/2010/main" val="1857636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5</a:t>
            </a:fld>
            <a:endParaRPr lang="en-US" dirty="0"/>
          </a:p>
        </p:txBody>
      </p:sp>
    </p:spTree>
    <p:extLst>
      <p:ext uri="{BB962C8B-B14F-4D97-AF65-F5344CB8AC3E}">
        <p14:creationId xmlns:p14="http://schemas.microsoft.com/office/powerpoint/2010/main" val="2154980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6</a:t>
            </a:fld>
            <a:endParaRPr lang="en-US" dirty="0"/>
          </a:p>
        </p:txBody>
      </p:sp>
    </p:spTree>
    <p:extLst>
      <p:ext uri="{BB962C8B-B14F-4D97-AF65-F5344CB8AC3E}">
        <p14:creationId xmlns:p14="http://schemas.microsoft.com/office/powerpoint/2010/main" val="2416631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7</a:t>
            </a:fld>
            <a:endParaRPr lang="en-US" dirty="0"/>
          </a:p>
        </p:txBody>
      </p:sp>
    </p:spTree>
    <p:extLst>
      <p:ext uri="{BB962C8B-B14F-4D97-AF65-F5344CB8AC3E}">
        <p14:creationId xmlns:p14="http://schemas.microsoft.com/office/powerpoint/2010/main" val="3810935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8</a:t>
            </a:fld>
            <a:endParaRPr lang="en-US" dirty="0"/>
          </a:p>
        </p:txBody>
      </p:sp>
    </p:spTree>
    <p:extLst>
      <p:ext uri="{BB962C8B-B14F-4D97-AF65-F5344CB8AC3E}">
        <p14:creationId xmlns:p14="http://schemas.microsoft.com/office/powerpoint/2010/main" val="4035803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9</a:t>
            </a:fld>
            <a:endParaRPr lang="en-US" dirty="0"/>
          </a:p>
        </p:txBody>
      </p:sp>
    </p:spTree>
    <p:extLst>
      <p:ext uri="{BB962C8B-B14F-4D97-AF65-F5344CB8AC3E}">
        <p14:creationId xmlns:p14="http://schemas.microsoft.com/office/powerpoint/2010/main" val="2058025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hf hdr="0" ftr="0" dt="0"/>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playlist?list=PLmvQaMcWIqbtQp81nL_g63NlOqzRRkTd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inspiredelearning.com/resource/security-awareness-tip-day/"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mailto:paulamcelwee-ILRU@yahoo.com" TargetMode="External"/><Relationship Id="rId2" Type="http://schemas.openxmlformats.org/officeDocument/2006/relationships/hyperlink" Target="mailto:john@heveroncpa.co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692150" y="381000"/>
            <a:ext cx="8985250" cy="1752600"/>
          </a:xfrm>
        </p:spPr>
        <p:txBody>
          <a:bodyPr>
            <a:normAutofit/>
          </a:bodyPr>
          <a:lstStyle/>
          <a:p>
            <a:pPr marL="0" indent="0" algn="ctr">
              <a:lnSpc>
                <a:spcPct val="100000"/>
              </a:lnSpc>
            </a:pPr>
            <a:r>
              <a:rPr lang="en-US" sz="600" dirty="0">
                <a:solidFill>
                  <a:schemeClr val="bg1">
                    <a:lumMod val="85000"/>
                  </a:schemeClr>
                </a:solidFill>
                <a:latin typeface="IL-Arial Rounded MT Bold"/>
              </a:rPr>
              <a:t>&gt;&gt;Slide 1</a:t>
            </a:r>
            <a:br>
              <a:rPr lang="en-US" sz="600" dirty="0">
                <a:solidFill>
                  <a:schemeClr val="bg1">
                    <a:lumMod val="85000"/>
                  </a:schemeClr>
                </a:solidFill>
                <a:latin typeface="IL-Arial Rounded MT Bold"/>
              </a:rPr>
            </a:br>
            <a:r>
              <a:rPr lang="en-US" dirty="0">
                <a:latin typeface="IL-Arial Rounded MT Bold"/>
              </a:rPr>
              <a:t>ILRU’s IL-NET National </a:t>
            </a:r>
            <a:br>
              <a:rPr lang="en-US" dirty="0">
                <a:latin typeface="IL-Arial Rounded MT Bold"/>
              </a:rPr>
            </a:br>
            <a:r>
              <a:rPr lang="en-US" dirty="0">
                <a:latin typeface="IL-Arial Rounded MT Bold"/>
              </a:rPr>
              <a:t>Training and Technical Assistance Center for Independent Living</a:t>
            </a:r>
            <a:endParaRPr lang="en-US" dirty="0"/>
          </a:p>
        </p:txBody>
      </p:sp>
      <p:pic>
        <p:nvPicPr>
          <p:cNvPr id="8" name="Picture 5" descr="We create opportunities for independence for people with disabilities through research, education, and consultation. ILRU logo in block red letters with blue eyebrow swoosh above and below Independent Living Research utilization. www.ilru.org. " title="ILRU Logo"/>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995761" y="2286000"/>
            <a:ext cx="8149428" cy="425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a:t>
            </a:r>
            <a:r>
              <a:rPr lang="en-US" sz="900" dirty="0">
                <a:latin typeface="Arial" panose="020B0604020202020204" pitchFamily="34" charset="0"/>
                <a:cs typeface="Arial" panose="020B0604020202020204" pitchFamily="34" charset="0"/>
              </a:rPr>
              <a:t>for </a:t>
            </a:r>
            <a:r>
              <a:rPr lang="en-US" sz="900" dirty="0">
                <a:solidFill>
                  <a:schemeClr val="tx1"/>
                </a:solidFill>
                <a:effectLst/>
                <a:latin typeface="Arial" panose="020B0604020202020204" pitchFamily="34" charset="0"/>
                <a:cs typeface="Arial" panose="020B0604020202020204" pitchFamily="34" charset="0"/>
              </a:rPr>
              <a:t>Independent Living </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6248400" y="7166633"/>
            <a:ext cx="2262187" cy="414338"/>
          </a:xfrm>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pPr>
              <a:lnSpc>
                <a:spcPct val="100000"/>
              </a:lnSpc>
            </a:pPr>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lnSpc>
                  <a:spcPct val="100000"/>
                </a:lnSpc>
              </a:pPr>
              <a:t>10</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Information Technology Controls</a:t>
            </a:r>
            <a:r>
              <a:rPr lang="en-US" sz="2400" b="0" dirty="0"/>
              <a:t>, cont’d. 3</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a:lnSpc>
                <a:spcPct val="100000"/>
              </a:lnSpc>
            </a:pPr>
            <a:r>
              <a:rPr lang="en-US" dirty="0"/>
              <a:t>Hard drives should be defragmented periodically.</a:t>
            </a:r>
          </a:p>
          <a:p>
            <a:pPr>
              <a:lnSpc>
                <a:spcPct val="100000"/>
              </a:lnSpc>
            </a:pPr>
            <a:r>
              <a:rPr lang="en-US" dirty="0"/>
              <a:t>License and warranty information should be maintained in a secure central location.</a:t>
            </a:r>
          </a:p>
          <a:p>
            <a:pPr>
              <a:lnSpc>
                <a:spcPct val="100000"/>
              </a:lnSpc>
            </a:pPr>
            <a:r>
              <a:rPr lang="en-US" dirty="0"/>
              <a:t>How many of your organizations have continuous remote monitoring by an outside organization?</a:t>
            </a:r>
          </a:p>
          <a:p>
            <a:pPr>
              <a:lnSpc>
                <a:spcPct val="100000"/>
              </a:lnSpc>
            </a:pPr>
            <a:r>
              <a:rPr lang="en-US" dirty="0"/>
              <a:t>How many of your organizations work with an outside IT company for updates and problems?</a:t>
            </a:r>
          </a:p>
          <a:p>
            <a:pPr>
              <a:lnSpc>
                <a:spcPct val="100000"/>
              </a:lnSpc>
            </a:pPr>
            <a:r>
              <a:rPr lang="en-US" dirty="0"/>
              <a:t>How many of you have IT professionals on staff?</a:t>
            </a:r>
          </a:p>
        </p:txBody>
      </p:sp>
      <p:sp>
        <p:nvSpPr>
          <p:cNvPr id="4" name="Slide Number Placeholder 3"/>
          <p:cNvSpPr>
            <a:spLocks noGrp="1"/>
          </p:cNvSpPr>
          <p:nvPr>
            <p:ph type="sldNum" sz="quarter" idx="12"/>
          </p:nvPr>
        </p:nvSpPr>
        <p:spPr/>
        <p:txBody>
          <a:bodyPr/>
          <a:lstStyle/>
          <a:p>
            <a:fld id="{45AF61AB-B0DD-4F9C-9F8E-E57A609D99F7}" type="slidenum">
              <a:rPr lang="en-US" smtClean="0"/>
              <a:t>10</a:t>
            </a:fld>
            <a:endParaRPr lang="en-US" dirty="0"/>
          </a:p>
        </p:txBody>
      </p:sp>
    </p:spTree>
    <p:extLst>
      <p:ext uri="{BB962C8B-B14F-4D97-AF65-F5344CB8AC3E}">
        <p14:creationId xmlns:p14="http://schemas.microsoft.com/office/powerpoint/2010/main" val="1634160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11</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Cybersecurity Challenges and Resources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a:lnSpc>
                <a:spcPct val="100000"/>
              </a:lnSpc>
            </a:pPr>
            <a:r>
              <a:rPr lang="en-US" dirty="0"/>
              <a:t>Have you recently become aware of nonprofit organizations that got hacked?</a:t>
            </a:r>
          </a:p>
          <a:p>
            <a:pPr>
              <a:lnSpc>
                <a:spcPct val="100000"/>
              </a:lnSpc>
            </a:pPr>
            <a:r>
              <a:rPr lang="en-US" dirty="0"/>
              <a:t>Businesses and nonprofits get hacked every day.</a:t>
            </a:r>
          </a:p>
          <a:p>
            <a:pPr>
              <a:lnSpc>
                <a:spcPct val="100000"/>
              </a:lnSpc>
            </a:pPr>
            <a:r>
              <a:rPr lang="en-US" dirty="0"/>
              <a:t>The group that video monitors presidential motorcades got randomly hacked by a couple in eastern Europe.</a:t>
            </a:r>
          </a:p>
          <a:p>
            <a:pPr>
              <a:lnSpc>
                <a:spcPct val="100000"/>
              </a:lnSpc>
            </a:pPr>
            <a:r>
              <a:rPr lang="en-US" dirty="0"/>
              <a:t>Let’s look at some resources to avoid ending up in the same boat.</a:t>
            </a:r>
          </a:p>
        </p:txBody>
      </p:sp>
      <p:sp>
        <p:nvSpPr>
          <p:cNvPr id="4" name="Slide Number Placeholder 3"/>
          <p:cNvSpPr>
            <a:spLocks noGrp="1"/>
          </p:cNvSpPr>
          <p:nvPr>
            <p:ph type="sldNum" sz="quarter" idx="12"/>
          </p:nvPr>
        </p:nvSpPr>
        <p:spPr/>
        <p:txBody>
          <a:bodyPr/>
          <a:lstStyle/>
          <a:p>
            <a:fld id="{45AF61AB-B0DD-4F9C-9F8E-E57A609D99F7}" type="slidenum">
              <a:rPr lang="en-US" smtClean="0"/>
              <a:t>11</a:t>
            </a:fld>
            <a:endParaRPr lang="en-US" dirty="0"/>
          </a:p>
        </p:txBody>
      </p:sp>
    </p:spTree>
    <p:extLst>
      <p:ext uri="{BB962C8B-B14F-4D97-AF65-F5344CB8AC3E}">
        <p14:creationId xmlns:p14="http://schemas.microsoft.com/office/powerpoint/2010/main" val="18569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12</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Cybersecurity Challenges and Resources</a:t>
            </a:r>
            <a:r>
              <a:rPr lang="en-US" sz="2400" dirty="0"/>
              <a:t>, </a:t>
            </a:r>
            <a:r>
              <a:rPr lang="en-US" sz="2400" b="0" dirty="0"/>
              <a:t>cont’d.</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fontScale="92500" lnSpcReduction="10000"/>
          </a:bodyPr>
          <a:lstStyle/>
          <a:p>
            <a:pPr>
              <a:lnSpc>
                <a:spcPct val="110000"/>
              </a:lnSpc>
            </a:pPr>
            <a:r>
              <a:rPr lang="en-US" dirty="0"/>
              <a:t>What do cyber criminals want? money from your accounts, ransom (money), credit card numbers, Social Security numbers (that they can sell for money).</a:t>
            </a:r>
          </a:p>
          <a:p>
            <a:pPr>
              <a:lnSpc>
                <a:spcPct val="110000"/>
              </a:lnSpc>
            </a:pPr>
            <a:r>
              <a:rPr lang="en-US" dirty="0"/>
              <a:t>How badly do they want these things? They are willing to spend their entire lives trying to trick you and steal from you </a:t>
            </a:r>
            <a:r>
              <a:rPr lang="en-US" dirty="0">
                <a:latin typeface="Times New Roman" panose="02020603050405020304" pitchFamily="18" charset="0"/>
                <a:cs typeface="Times New Roman" panose="02020603050405020304" pitchFamily="18" charset="0"/>
              </a:rPr>
              <a:t>‒</a:t>
            </a:r>
            <a:r>
              <a:rPr lang="en-US" dirty="0"/>
              <a:t> all day, every day.</a:t>
            </a:r>
          </a:p>
          <a:p>
            <a:pPr>
              <a:lnSpc>
                <a:spcPct val="110000"/>
              </a:lnSpc>
            </a:pPr>
            <a:r>
              <a:rPr lang="en-US" dirty="0"/>
              <a:t>How can you reduce cybersecurity hacks by 90%?</a:t>
            </a:r>
          </a:p>
          <a:p>
            <a:r>
              <a:rPr lang="en-US" dirty="0"/>
              <a:t>Let’s review a video and some guidance on reducing cybersecurity attacks.</a:t>
            </a:r>
          </a:p>
          <a:p>
            <a:pPr lvl="1">
              <a:lnSpc>
                <a:spcPct val="110000"/>
              </a:lnSpc>
            </a:pPr>
            <a:r>
              <a:rPr lang="en-US" u="sng" dirty="0">
                <a:hlinkClick r:id="rId3"/>
              </a:rPr>
              <a:t>https://www.youtube.com/playlist?list=PLmvQaMcWIqbtQp81nL_g63NlOqzRRkTds</a:t>
            </a:r>
            <a:r>
              <a:rPr lang="en-US" u="sng" dirty="0"/>
              <a:t> </a:t>
            </a:r>
            <a:r>
              <a:rPr lang="en-US" dirty="0"/>
              <a:t>45 second closed-captioned tips for security. (This is one in a series.)</a:t>
            </a:r>
          </a:p>
        </p:txBody>
      </p:sp>
      <p:sp>
        <p:nvSpPr>
          <p:cNvPr id="4" name="Slide Number Placeholder 3"/>
          <p:cNvSpPr>
            <a:spLocks noGrp="1"/>
          </p:cNvSpPr>
          <p:nvPr>
            <p:ph type="sldNum" sz="quarter" idx="12"/>
          </p:nvPr>
        </p:nvSpPr>
        <p:spPr/>
        <p:txBody>
          <a:bodyPr/>
          <a:lstStyle/>
          <a:p>
            <a:fld id="{45AF61AB-B0DD-4F9C-9F8E-E57A609D99F7}" type="slidenum">
              <a:rPr lang="en-US" smtClean="0"/>
              <a:t>12</a:t>
            </a:fld>
            <a:endParaRPr lang="en-US" dirty="0"/>
          </a:p>
        </p:txBody>
      </p:sp>
    </p:spTree>
    <p:extLst>
      <p:ext uri="{BB962C8B-B14F-4D97-AF65-F5344CB8AC3E}">
        <p14:creationId xmlns:p14="http://schemas.microsoft.com/office/powerpoint/2010/main" val="1159526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13</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Cybersecurity Defenses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lnSpc>
                <a:spcPct val="100000"/>
              </a:lnSpc>
              <a:buNone/>
            </a:pPr>
            <a:r>
              <a:rPr lang="en-US" dirty="0"/>
              <a:t>How to train your staff in cybersecurity awareness.</a:t>
            </a:r>
          </a:p>
          <a:p>
            <a:pPr lvl="1">
              <a:lnSpc>
                <a:spcPct val="100000"/>
              </a:lnSpc>
            </a:pPr>
            <a:r>
              <a:rPr lang="en-US" dirty="0"/>
              <a:t>Remind staff throughout the year.</a:t>
            </a:r>
          </a:p>
          <a:p>
            <a:pPr lvl="1">
              <a:lnSpc>
                <a:spcPct val="100000"/>
              </a:lnSpc>
            </a:pPr>
            <a:r>
              <a:rPr lang="en-US" dirty="0"/>
              <a:t>Make cybersecurity part of staff meetings.</a:t>
            </a:r>
          </a:p>
          <a:p>
            <a:pPr lvl="1">
              <a:lnSpc>
                <a:spcPct val="100000"/>
              </a:lnSpc>
            </a:pPr>
            <a:r>
              <a:rPr lang="en-US" dirty="0"/>
              <a:t>See cybersecurity tips of the day.</a:t>
            </a:r>
          </a:p>
          <a:p>
            <a:pPr lvl="1">
              <a:lnSpc>
                <a:spcPct val="100000"/>
              </a:lnSpc>
            </a:pPr>
            <a:r>
              <a:rPr lang="en-US" dirty="0"/>
              <a:t>Short tips of the day.</a:t>
            </a:r>
          </a:p>
          <a:p>
            <a:pPr lvl="2">
              <a:lnSpc>
                <a:spcPct val="100000"/>
              </a:lnSpc>
            </a:pPr>
            <a:r>
              <a:rPr lang="en-US" dirty="0">
                <a:hlinkClick r:id="rId3"/>
              </a:rPr>
              <a:t>https://inspiredelearning.com/resource/security-awareness-tip-day/</a:t>
            </a: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13</a:t>
            </a:fld>
            <a:endParaRPr lang="en-US" dirty="0"/>
          </a:p>
        </p:txBody>
      </p:sp>
    </p:spTree>
    <p:extLst>
      <p:ext uri="{BB962C8B-B14F-4D97-AF65-F5344CB8AC3E}">
        <p14:creationId xmlns:p14="http://schemas.microsoft.com/office/powerpoint/2010/main" val="842802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14</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Internal Control Overview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lnSpcReduction="10000"/>
          </a:bodyPr>
          <a:lstStyle/>
          <a:p>
            <a:pPr marL="0" indent="0">
              <a:lnSpc>
                <a:spcPct val="100000"/>
              </a:lnSpc>
              <a:buNone/>
            </a:pPr>
            <a:r>
              <a:rPr lang="en-US" dirty="0"/>
              <a:t>The 2019 Compliance Supplement has a separate section on internal controls. It emphasizes that internal control should be in compliance with guidance from </a:t>
            </a:r>
            <a:r>
              <a:rPr lang="en-US" dirty="0">
                <a:solidFill>
                  <a:srgbClr val="0070C0"/>
                </a:solidFill>
              </a:rPr>
              <a:t>COSO and </a:t>
            </a:r>
            <a:r>
              <a:rPr lang="en-US" dirty="0">
                <a:solidFill>
                  <a:srgbClr val="00B050"/>
                </a:solidFill>
              </a:rPr>
              <a:t>the Green Book</a:t>
            </a:r>
            <a:r>
              <a:rPr lang="en-US" dirty="0"/>
              <a:t>.  It identifies 5 key areas of control and 17 principles.  </a:t>
            </a:r>
          </a:p>
          <a:p>
            <a:pPr marL="0" indent="0">
              <a:lnSpc>
                <a:spcPct val="100000"/>
              </a:lnSpc>
              <a:buNone/>
            </a:pPr>
            <a:r>
              <a:rPr lang="en-US" dirty="0"/>
              <a:t>The 5 key areas are:</a:t>
            </a:r>
          </a:p>
          <a:p>
            <a:pPr marL="971550" lvl="1" indent="-514350">
              <a:lnSpc>
                <a:spcPct val="100000"/>
              </a:lnSpc>
              <a:buFont typeface="+mj-lt"/>
              <a:buAutoNum type="arabicPeriod"/>
            </a:pPr>
            <a:r>
              <a:rPr lang="en-US" u="sng" dirty="0"/>
              <a:t>The Control Environment</a:t>
            </a:r>
            <a:r>
              <a:rPr lang="en-US" dirty="0"/>
              <a:t>–your commitment to integrity and ethical values, your oversight and commitment to, competence and accountability (Ongoing training is big)</a:t>
            </a:r>
          </a:p>
          <a:p>
            <a:pPr marL="971550" lvl="1" indent="-514350">
              <a:lnSpc>
                <a:spcPct val="100000"/>
              </a:lnSpc>
              <a:buFont typeface="+mj-lt"/>
              <a:buAutoNum type="arabicPeriod"/>
            </a:pPr>
            <a:r>
              <a:rPr lang="en-US" u="sng" dirty="0"/>
              <a:t>Risk Assessment</a:t>
            </a:r>
            <a:r>
              <a:rPr lang="en-US" dirty="0"/>
              <a:t>–identifying and analyzing risks, assessing fraud risks,</a:t>
            </a:r>
          </a:p>
        </p:txBody>
      </p:sp>
      <p:sp>
        <p:nvSpPr>
          <p:cNvPr id="4" name="Slide Number Placeholder 3"/>
          <p:cNvSpPr>
            <a:spLocks noGrp="1"/>
          </p:cNvSpPr>
          <p:nvPr>
            <p:ph type="sldNum" sz="quarter" idx="12"/>
          </p:nvPr>
        </p:nvSpPr>
        <p:spPr/>
        <p:txBody>
          <a:bodyPr/>
          <a:lstStyle/>
          <a:p>
            <a:fld id="{45AF61AB-B0DD-4F9C-9F8E-E57A609D99F7}" type="slidenum">
              <a:rPr lang="en-US" smtClean="0"/>
              <a:t>14</a:t>
            </a:fld>
            <a:endParaRPr lang="en-US" dirty="0"/>
          </a:p>
        </p:txBody>
      </p:sp>
    </p:spTree>
    <p:extLst>
      <p:ext uri="{BB962C8B-B14F-4D97-AF65-F5344CB8AC3E}">
        <p14:creationId xmlns:p14="http://schemas.microsoft.com/office/powerpoint/2010/main" val="936292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15</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Internal Control Overview, </a:t>
            </a:r>
            <a:r>
              <a:rPr lang="en-US" sz="2400" b="0" dirty="0"/>
              <a:t>cont’d.</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514350" indent="-514350">
              <a:lnSpc>
                <a:spcPct val="100000"/>
              </a:lnSpc>
              <a:buFont typeface="+mj-lt"/>
              <a:buAutoNum type="arabicPeriod" startAt="3"/>
            </a:pPr>
            <a:r>
              <a:rPr lang="en-US" u="sng" dirty="0"/>
              <a:t>Control Activities</a:t>
            </a:r>
            <a:r>
              <a:rPr lang="en-US" dirty="0"/>
              <a:t>–the policies and procedures you adopt for accounting and documentation and your controls over technology,</a:t>
            </a:r>
          </a:p>
          <a:p>
            <a:pPr marL="514350" indent="-514350">
              <a:lnSpc>
                <a:spcPct val="100000"/>
              </a:lnSpc>
              <a:buFont typeface="+mj-lt"/>
              <a:buAutoNum type="arabicPeriod" startAt="3"/>
            </a:pPr>
            <a:r>
              <a:rPr lang="en-US" u="sng" dirty="0"/>
              <a:t>Information and Communication</a:t>
            </a:r>
            <a:r>
              <a:rPr lang="en-US" dirty="0"/>
              <a:t>–your internal communications and training and external communications about your policies, procedures, and values, and,</a:t>
            </a:r>
          </a:p>
          <a:p>
            <a:pPr marL="514350" indent="-514350">
              <a:lnSpc>
                <a:spcPct val="100000"/>
              </a:lnSpc>
              <a:buFont typeface="+mj-lt"/>
              <a:buAutoNum type="arabicPeriod" startAt="3"/>
            </a:pPr>
            <a:r>
              <a:rPr lang="en-US" u="sng" dirty="0"/>
              <a:t>Monitoring Activities</a:t>
            </a:r>
            <a:r>
              <a:rPr lang="en-US" dirty="0"/>
              <a:t>–your ongoing assessment of whether controls are appropriate for your current programs and whether they are being followed.</a:t>
            </a:r>
          </a:p>
        </p:txBody>
      </p:sp>
      <p:sp>
        <p:nvSpPr>
          <p:cNvPr id="4" name="Slide Number Placeholder 3"/>
          <p:cNvSpPr>
            <a:spLocks noGrp="1"/>
          </p:cNvSpPr>
          <p:nvPr>
            <p:ph type="sldNum" sz="quarter" idx="12"/>
          </p:nvPr>
        </p:nvSpPr>
        <p:spPr/>
        <p:txBody>
          <a:bodyPr/>
          <a:lstStyle/>
          <a:p>
            <a:fld id="{45AF61AB-B0DD-4F9C-9F8E-E57A609D99F7}" type="slidenum">
              <a:rPr lang="en-US" smtClean="0"/>
              <a:t>15</a:t>
            </a:fld>
            <a:endParaRPr lang="en-US" dirty="0"/>
          </a:p>
        </p:txBody>
      </p:sp>
    </p:spTree>
    <p:extLst>
      <p:ext uri="{BB962C8B-B14F-4D97-AF65-F5344CB8AC3E}">
        <p14:creationId xmlns:p14="http://schemas.microsoft.com/office/powerpoint/2010/main" val="3028496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Monitoring Activities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a:lnSpc>
                <a:spcPct val="100000"/>
              </a:lnSpc>
            </a:pPr>
            <a:r>
              <a:rPr lang="en-US" dirty="0"/>
              <a:t>You are doing certain monitoring activities such as budget development and comparison, insurance/risk assessment, review of receivables/payables aging, and discussing cash controls. </a:t>
            </a:r>
          </a:p>
          <a:p>
            <a:pPr>
              <a:lnSpc>
                <a:spcPct val="100000"/>
              </a:lnSpc>
            </a:pPr>
            <a:r>
              <a:rPr lang="en-US" dirty="0"/>
              <a:t>There are numerous things you can do to monitor your controls. Review and discuss these (possibly in an executive or finance committee) select some, document the selection and the discussion as well as the execution of the procedures you select.</a:t>
            </a:r>
          </a:p>
        </p:txBody>
      </p:sp>
      <p:sp>
        <p:nvSpPr>
          <p:cNvPr id="4" name="Slide Number Placeholder 3"/>
          <p:cNvSpPr>
            <a:spLocks noGrp="1"/>
          </p:cNvSpPr>
          <p:nvPr>
            <p:ph type="sldNum" sz="quarter" idx="12"/>
          </p:nvPr>
        </p:nvSpPr>
        <p:spPr/>
        <p:txBody>
          <a:bodyPr/>
          <a:lstStyle/>
          <a:p>
            <a:fld id="{45AF61AB-B0DD-4F9C-9F8E-E57A609D99F7}" type="slidenum">
              <a:rPr lang="en-US" smtClean="0"/>
              <a:t>16</a:t>
            </a:fld>
            <a:endParaRPr lang="en-US" dirty="0"/>
          </a:p>
        </p:txBody>
      </p:sp>
    </p:spTree>
    <p:extLst>
      <p:ext uri="{BB962C8B-B14F-4D97-AF65-F5344CB8AC3E}">
        <p14:creationId xmlns:p14="http://schemas.microsoft.com/office/powerpoint/2010/main" val="497207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smtClean="0">
                <a:solidFill>
                  <a:schemeClr val="bg2"/>
                </a:solidFill>
                <a:latin typeface="Arial Rounded MT Bold" panose="020F0704030504030204" pitchFamily="34" charset="0"/>
              </a:rPr>
              <a:pPr/>
              <a:t>17</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Possible Monitoring Procedures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a:xfrm>
            <a:off x="533400" y="1219200"/>
            <a:ext cx="9366250" cy="5715000"/>
          </a:xfrm>
        </p:spPr>
        <p:txBody>
          <a:bodyPr>
            <a:normAutofit fontScale="92500"/>
          </a:bodyPr>
          <a:lstStyle/>
          <a:p>
            <a:pPr>
              <a:lnSpc>
                <a:spcPct val="100000"/>
              </a:lnSpc>
            </a:pPr>
            <a:r>
              <a:rPr lang="en-US" dirty="0"/>
              <a:t>Review the hiring process, personnel files, or payroll oversight.</a:t>
            </a:r>
          </a:p>
          <a:p>
            <a:pPr>
              <a:lnSpc>
                <a:spcPct val="100000"/>
              </a:lnSpc>
            </a:pPr>
            <a:r>
              <a:rPr lang="en-US" dirty="0"/>
              <a:t>Review fundraising communications for accuracy and integrity.</a:t>
            </a:r>
          </a:p>
          <a:p>
            <a:pPr>
              <a:lnSpc>
                <a:spcPct val="100000"/>
              </a:lnSpc>
            </a:pPr>
            <a:r>
              <a:rPr lang="en-US" dirty="0"/>
              <a:t>Verify that bank accounts are reconciled in a timely way.</a:t>
            </a:r>
          </a:p>
          <a:p>
            <a:pPr>
              <a:lnSpc>
                <a:spcPct val="100000"/>
              </a:lnSpc>
            </a:pPr>
            <a:r>
              <a:rPr lang="en-US" dirty="0"/>
              <a:t>Review the purchasing process.</a:t>
            </a:r>
          </a:p>
          <a:p>
            <a:pPr>
              <a:lnSpc>
                <a:spcPct val="100000"/>
              </a:lnSpc>
            </a:pPr>
            <a:r>
              <a:rPr lang="en-US" dirty="0"/>
              <a:t>Assess the physical security of confidential information.</a:t>
            </a:r>
          </a:p>
          <a:p>
            <a:pPr>
              <a:lnSpc>
                <a:spcPct val="100000"/>
              </a:lnSpc>
            </a:pPr>
            <a:r>
              <a:rPr lang="en-US" dirty="0"/>
              <a:t>Review charge card documentation and expense reimbursements.</a:t>
            </a:r>
          </a:p>
          <a:p>
            <a:pPr>
              <a:lnSpc>
                <a:spcPct val="100000"/>
              </a:lnSpc>
            </a:pPr>
            <a:r>
              <a:rPr lang="en-US" dirty="0"/>
              <a:t>Look at the process for training staff.</a:t>
            </a:r>
          </a:p>
          <a:p>
            <a:pPr>
              <a:lnSpc>
                <a:spcPct val="100000"/>
              </a:lnSpc>
            </a:pPr>
            <a:r>
              <a:rPr lang="en-US" dirty="0"/>
              <a:t>Ask staff if their training and mentoring is sufficient.</a:t>
            </a:r>
          </a:p>
          <a:p>
            <a:pPr marL="0" indent="0">
              <a:lnSpc>
                <a:spcPct val="100000"/>
              </a:lnSpc>
              <a:buNone/>
            </a:pPr>
            <a:r>
              <a:rPr lang="en-US" dirty="0"/>
              <a:t>Keep in mind that a remote or partially remote workforce does not eliminate the need for controls, but the process may change.</a:t>
            </a:r>
          </a:p>
        </p:txBody>
      </p:sp>
      <p:sp>
        <p:nvSpPr>
          <p:cNvPr id="4" name="Slide Number Placeholder 3"/>
          <p:cNvSpPr>
            <a:spLocks noGrp="1"/>
          </p:cNvSpPr>
          <p:nvPr>
            <p:ph type="sldNum" sz="quarter" idx="12"/>
          </p:nvPr>
        </p:nvSpPr>
        <p:spPr/>
        <p:txBody>
          <a:bodyPr/>
          <a:lstStyle/>
          <a:p>
            <a:fld id="{45AF61AB-B0DD-4F9C-9F8E-E57A609D99F7}" type="slidenum">
              <a:rPr lang="en-US" smtClean="0"/>
              <a:t>17</a:t>
            </a:fld>
            <a:endParaRPr lang="en-US" dirty="0"/>
          </a:p>
        </p:txBody>
      </p:sp>
    </p:spTree>
    <p:extLst>
      <p:ext uri="{BB962C8B-B14F-4D97-AF65-F5344CB8AC3E}">
        <p14:creationId xmlns:p14="http://schemas.microsoft.com/office/powerpoint/2010/main" val="4117616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pPr>
              <a:lnSpc>
                <a:spcPct val="100000"/>
              </a:lnSpc>
            </a:pPr>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lnSpc>
                  <a:spcPct val="100000"/>
                </a:lnSpc>
              </a:pPr>
              <a:t>18</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Compliance Related to Federal Funding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a:xfrm>
            <a:off x="692150" y="1447800"/>
            <a:ext cx="8756650" cy="5681662"/>
          </a:xfrm>
        </p:spPr>
        <p:txBody>
          <a:bodyPr>
            <a:normAutofit fontScale="92500" lnSpcReduction="20000"/>
          </a:bodyPr>
          <a:lstStyle/>
          <a:p>
            <a:pPr marL="0" indent="0">
              <a:lnSpc>
                <a:spcPct val="120000"/>
              </a:lnSpc>
              <a:spcBef>
                <a:spcPts val="0"/>
              </a:spcBef>
              <a:buNone/>
            </a:pPr>
            <a:r>
              <a:rPr lang="en-US" dirty="0"/>
              <a:t>Potential areas of compliance include:</a:t>
            </a:r>
          </a:p>
          <a:p>
            <a:pPr lvl="1">
              <a:lnSpc>
                <a:spcPct val="120000"/>
              </a:lnSpc>
              <a:spcBef>
                <a:spcPts val="0"/>
              </a:spcBef>
            </a:pPr>
            <a:r>
              <a:rPr lang="en-US" dirty="0"/>
              <a:t>activities allowed or unallowed</a:t>
            </a:r>
          </a:p>
          <a:p>
            <a:pPr lvl="1">
              <a:lnSpc>
                <a:spcPct val="120000"/>
              </a:lnSpc>
              <a:spcBef>
                <a:spcPts val="0"/>
              </a:spcBef>
            </a:pPr>
            <a:r>
              <a:rPr lang="en-US" dirty="0"/>
              <a:t>allowable costs/cost principles</a:t>
            </a:r>
          </a:p>
          <a:p>
            <a:pPr lvl="1">
              <a:lnSpc>
                <a:spcPct val="120000"/>
              </a:lnSpc>
              <a:spcBef>
                <a:spcPts val="0"/>
              </a:spcBef>
            </a:pPr>
            <a:r>
              <a:rPr lang="en-US" dirty="0"/>
              <a:t>cash management</a:t>
            </a:r>
          </a:p>
          <a:p>
            <a:pPr lvl="1">
              <a:lnSpc>
                <a:spcPct val="120000"/>
              </a:lnSpc>
              <a:spcBef>
                <a:spcPts val="0"/>
              </a:spcBef>
            </a:pPr>
            <a:r>
              <a:rPr lang="en-US" dirty="0"/>
              <a:t>eligibility of persons served</a:t>
            </a:r>
          </a:p>
          <a:p>
            <a:pPr lvl="1">
              <a:lnSpc>
                <a:spcPct val="120000"/>
              </a:lnSpc>
              <a:spcBef>
                <a:spcPts val="0"/>
              </a:spcBef>
            </a:pPr>
            <a:r>
              <a:rPr lang="en-US" dirty="0"/>
              <a:t>equipment and real property management</a:t>
            </a:r>
          </a:p>
          <a:p>
            <a:pPr lvl="1">
              <a:lnSpc>
                <a:spcPct val="120000"/>
              </a:lnSpc>
              <a:spcBef>
                <a:spcPts val="0"/>
              </a:spcBef>
            </a:pPr>
            <a:r>
              <a:rPr lang="en-US" dirty="0"/>
              <a:t>matching, level of effort, earmarking</a:t>
            </a:r>
          </a:p>
          <a:p>
            <a:pPr lvl="1">
              <a:lnSpc>
                <a:spcPct val="120000"/>
              </a:lnSpc>
              <a:spcBef>
                <a:spcPts val="0"/>
              </a:spcBef>
            </a:pPr>
            <a:r>
              <a:rPr lang="en-US" dirty="0"/>
              <a:t>period of performance</a:t>
            </a:r>
          </a:p>
          <a:p>
            <a:pPr lvl="1">
              <a:lnSpc>
                <a:spcPct val="120000"/>
              </a:lnSpc>
              <a:spcBef>
                <a:spcPts val="0"/>
              </a:spcBef>
            </a:pPr>
            <a:r>
              <a:rPr lang="en-US" dirty="0"/>
              <a:t>procurement suspension and debarment</a:t>
            </a:r>
          </a:p>
          <a:p>
            <a:pPr lvl="1">
              <a:lnSpc>
                <a:spcPct val="120000"/>
              </a:lnSpc>
              <a:spcBef>
                <a:spcPts val="0"/>
              </a:spcBef>
            </a:pPr>
            <a:r>
              <a:rPr lang="en-US" dirty="0"/>
              <a:t>program income</a:t>
            </a:r>
          </a:p>
          <a:p>
            <a:pPr lvl="1">
              <a:lnSpc>
                <a:spcPct val="120000"/>
              </a:lnSpc>
              <a:spcBef>
                <a:spcPts val="0"/>
              </a:spcBef>
            </a:pPr>
            <a:r>
              <a:rPr lang="en-US" dirty="0"/>
              <a:t>reporting</a:t>
            </a:r>
          </a:p>
          <a:p>
            <a:pPr lvl="1">
              <a:lnSpc>
                <a:spcPct val="120000"/>
              </a:lnSpc>
              <a:spcBef>
                <a:spcPts val="0"/>
              </a:spcBef>
            </a:pPr>
            <a:r>
              <a:rPr lang="en-US" dirty="0"/>
              <a:t>subrecipient monitoring</a:t>
            </a:r>
          </a:p>
          <a:p>
            <a:pPr lvl="1">
              <a:lnSpc>
                <a:spcPct val="120000"/>
              </a:lnSpc>
              <a:spcBef>
                <a:spcPts val="0"/>
              </a:spcBef>
            </a:pPr>
            <a:r>
              <a:rPr lang="en-US" dirty="0"/>
              <a:t>special tests and provisions</a:t>
            </a:r>
          </a:p>
        </p:txBody>
      </p:sp>
      <p:sp>
        <p:nvSpPr>
          <p:cNvPr id="4" name="Slide Number Placeholder 3"/>
          <p:cNvSpPr>
            <a:spLocks noGrp="1"/>
          </p:cNvSpPr>
          <p:nvPr>
            <p:ph type="sldNum" sz="quarter" idx="12"/>
          </p:nvPr>
        </p:nvSpPr>
        <p:spPr/>
        <p:txBody>
          <a:bodyPr/>
          <a:lstStyle/>
          <a:p>
            <a:fld id="{45AF61AB-B0DD-4F9C-9F8E-E57A609D99F7}" type="slidenum">
              <a:rPr lang="en-US" smtClean="0"/>
              <a:t>18</a:t>
            </a:fld>
            <a:endParaRPr lang="en-US" dirty="0"/>
          </a:p>
        </p:txBody>
      </p:sp>
    </p:spTree>
    <p:extLst>
      <p:ext uri="{BB962C8B-B14F-4D97-AF65-F5344CB8AC3E}">
        <p14:creationId xmlns:p14="http://schemas.microsoft.com/office/powerpoint/2010/main" val="156917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19</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Compliance Requirements for Your Funding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fontScale="92500" lnSpcReduction="10000"/>
          </a:bodyPr>
          <a:lstStyle/>
          <a:p>
            <a:pPr>
              <a:lnSpc>
                <a:spcPct val="110000"/>
              </a:lnSpc>
            </a:pPr>
            <a:r>
              <a:rPr lang="en-US" dirty="0"/>
              <a:t>Not all of the above areas apply to all funding sources, although some generally will apply such as activities allowed or unallowed, allowable costs/cost principles, cash management, eligibility, and period of performance.</a:t>
            </a:r>
          </a:p>
          <a:p>
            <a:pPr>
              <a:lnSpc>
                <a:spcPct val="110000"/>
              </a:lnSpc>
            </a:pPr>
            <a:r>
              <a:rPr lang="en-US" dirty="0"/>
              <a:t>When any of these areas apply and they are direct and material, you need to have (and document that you have) controls over those areas.</a:t>
            </a:r>
          </a:p>
          <a:p>
            <a:pPr>
              <a:lnSpc>
                <a:spcPct val="110000"/>
              </a:lnSpc>
            </a:pPr>
            <a:r>
              <a:rPr lang="en-US" dirty="0"/>
              <a:t>Specific controls over allowable activities and allowable costs/cost principles can include items such as:</a:t>
            </a:r>
          </a:p>
          <a:p>
            <a:pPr lvl="1">
              <a:lnSpc>
                <a:spcPct val="110000"/>
              </a:lnSpc>
            </a:pPr>
            <a:r>
              <a:rPr lang="en-US" dirty="0"/>
              <a:t>Review of contracts by a knowledgeable person to identify allowable activities, the overall budget, whether certain costs or activities require preapproval.</a:t>
            </a:r>
          </a:p>
        </p:txBody>
      </p:sp>
      <p:sp>
        <p:nvSpPr>
          <p:cNvPr id="4" name="Slide Number Placeholder 3"/>
          <p:cNvSpPr>
            <a:spLocks noGrp="1"/>
          </p:cNvSpPr>
          <p:nvPr>
            <p:ph type="sldNum" sz="quarter" idx="12"/>
          </p:nvPr>
        </p:nvSpPr>
        <p:spPr/>
        <p:txBody>
          <a:bodyPr/>
          <a:lstStyle/>
          <a:p>
            <a:fld id="{45AF61AB-B0DD-4F9C-9F8E-E57A609D99F7}" type="slidenum">
              <a:rPr lang="en-US" smtClean="0"/>
              <a:t>19</a:t>
            </a:fld>
            <a:endParaRPr lang="en-US" dirty="0"/>
          </a:p>
        </p:txBody>
      </p:sp>
    </p:spTree>
    <p:extLst>
      <p:ext uri="{BB962C8B-B14F-4D97-AF65-F5344CB8AC3E}">
        <p14:creationId xmlns:p14="http://schemas.microsoft.com/office/powerpoint/2010/main" val="2640530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276600"/>
            <a:ext cx="9144000" cy="1524000"/>
          </a:xfrm>
        </p:spPr>
        <p:txBody>
          <a:bodyPr>
            <a:noAutofit/>
          </a:bodyPr>
          <a:lstStyle/>
          <a:p>
            <a:pPr>
              <a:lnSpc>
                <a:spcPct val="100000"/>
              </a:lnSpc>
            </a:pPr>
            <a:r>
              <a:rPr lang="en-US" sz="600" b="1" dirty="0">
                <a:solidFill>
                  <a:schemeClr val="bg2"/>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lnSpc>
                  <a:spcPct val="100000"/>
                </a:lnSpc>
              </a:pPr>
              <a:t>2</a:t>
            </a:fld>
            <a:r>
              <a:rPr lang="en-US" sz="3200" b="1" dirty="0">
                <a:solidFill>
                  <a:schemeClr val="bg1">
                    <a:lumMod val="75000"/>
                  </a:schemeClr>
                </a:solidFill>
                <a:latin typeface="Arial Rounded MT Bold" panose="020F0704030504030204" pitchFamily="34" charset="0"/>
              </a:rPr>
              <a:t/>
            </a:r>
            <a:br>
              <a:rPr lang="en-US" sz="3200" b="1" dirty="0">
                <a:solidFill>
                  <a:schemeClr val="bg1">
                    <a:lumMod val="75000"/>
                  </a:schemeClr>
                </a:solidFill>
                <a:latin typeface="Arial Rounded MT Bold" panose="020F0704030504030204" pitchFamily="34" charset="0"/>
              </a:rPr>
            </a:br>
            <a:r>
              <a:rPr lang="en-US" sz="3200" dirty="0"/>
              <a:t>Financial Management for </a:t>
            </a:r>
            <a:br>
              <a:rPr lang="en-US" sz="3200" dirty="0"/>
            </a:br>
            <a:r>
              <a:rPr lang="en-US" sz="3200" dirty="0"/>
              <a:t>Centers for Independent Living</a:t>
            </a:r>
            <a:br>
              <a:rPr lang="en-US" sz="3200" dirty="0"/>
            </a:br>
            <a:r>
              <a:rPr lang="en-US" altLang="en-US" sz="2800" i="1" dirty="0">
                <a:solidFill>
                  <a:srgbClr val="333399"/>
                </a:solidFill>
                <a:latin typeface="Arial Rounded MT Bold" panose="020F0704030504030204" pitchFamily="34" charset="0"/>
                <a:ea typeface="ＭＳ Ｐゴシック" pitchFamily="34" charset="-128"/>
                <a:cs typeface="Arial" charset="0"/>
              </a:rPr>
              <a:t>Presenters:</a:t>
            </a:r>
            <a:br>
              <a:rPr lang="en-US" altLang="en-US" sz="2800" i="1" dirty="0">
                <a:solidFill>
                  <a:srgbClr val="333399"/>
                </a:solidFill>
                <a:latin typeface="Arial Rounded MT Bold" panose="020F0704030504030204" pitchFamily="34" charset="0"/>
                <a:ea typeface="ＭＳ Ｐゴシック" pitchFamily="34" charset="-128"/>
                <a:cs typeface="Arial" charset="0"/>
              </a:rPr>
            </a:br>
            <a:r>
              <a:rPr lang="en-US" altLang="en-US" sz="2800" i="1" dirty="0">
                <a:solidFill>
                  <a:srgbClr val="333399"/>
                </a:solidFill>
                <a:latin typeface="Arial Rounded MT Bold" panose="020F0704030504030204" pitchFamily="34" charset="0"/>
                <a:ea typeface="ＭＳ Ｐゴシック" pitchFamily="34" charset="-128"/>
                <a:cs typeface="Arial" charset="0"/>
              </a:rPr>
              <a:t/>
            </a:r>
            <a:br>
              <a:rPr lang="en-US" altLang="en-US" sz="2800" i="1" dirty="0">
                <a:solidFill>
                  <a:srgbClr val="333399"/>
                </a:solidFill>
                <a:latin typeface="Arial Rounded MT Bold" panose="020F0704030504030204" pitchFamily="34" charset="0"/>
                <a:ea typeface="ＭＳ Ｐゴシック" pitchFamily="34" charset="-128"/>
                <a:cs typeface="Arial" charset="0"/>
              </a:rPr>
            </a:br>
            <a:r>
              <a:rPr lang="en-US" altLang="en-US" sz="2800" dirty="0">
                <a:ea typeface="ＭＳ Ｐゴシック" pitchFamily="34" charset="-128"/>
                <a:cs typeface="Arial" charset="0"/>
              </a:rPr>
              <a:t>John Heveron</a:t>
            </a:r>
            <a:br>
              <a:rPr lang="en-US" altLang="en-US" sz="2800" dirty="0">
                <a:ea typeface="ＭＳ Ｐゴシック" pitchFamily="34" charset="-128"/>
                <a:cs typeface="Arial" charset="0"/>
              </a:rPr>
            </a:br>
            <a:r>
              <a:rPr lang="en-US" altLang="en-US" sz="2800" dirty="0">
                <a:ea typeface="ＭＳ Ｐゴシック" pitchFamily="34" charset="-128"/>
                <a:cs typeface="Arial" charset="0"/>
              </a:rPr>
              <a:t>Paula McElwee</a:t>
            </a:r>
            <a:endParaRPr lang="en-US" b="1" dirty="0">
              <a:solidFill>
                <a:srgbClr val="333399"/>
              </a:solidFill>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3238155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20</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Specific Controls Over Compliance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a:xfrm>
            <a:off x="692150" y="1447800"/>
            <a:ext cx="8985250" cy="5237162"/>
          </a:xfrm>
        </p:spPr>
        <p:txBody>
          <a:bodyPr/>
          <a:lstStyle/>
          <a:p>
            <a:pPr>
              <a:lnSpc>
                <a:spcPct val="100000"/>
              </a:lnSpc>
            </a:pPr>
            <a:r>
              <a:rPr lang="en-US" dirty="0"/>
              <a:t>Specific controls over allowable activities and allowable costs/cost principles can include items such as:</a:t>
            </a:r>
          </a:p>
          <a:p>
            <a:pPr lvl="1">
              <a:lnSpc>
                <a:spcPct val="100000"/>
              </a:lnSpc>
            </a:pPr>
            <a:r>
              <a:rPr lang="en-US" dirty="0"/>
              <a:t>Review of contracts by a knowledgeable person to identify allowable activities, the overall budget, whether certain costs or activities require preapproval.</a:t>
            </a:r>
          </a:p>
          <a:p>
            <a:pPr marL="0" indent="0">
              <a:lnSpc>
                <a:spcPct val="100000"/>
              </a:lnSpc>
              <a:buNone/>
            </a:pPr>
            <a:r>
              <a:rPr lang="en-US" dirty="0"/>
              <a:t>Specific controls over cash management might include:</a:t>
            </a:r>
          </a:p>
          <a:p>
            <a:pPr lvl="1">
              <a:lnSpc>
                <a:spcPct val="100000"/>
              </a:lnSpc>
            </a:pPr>
            <a:r>
              <a:rPr lang="en-US" dirty="0"/>
              <a:t>Review of the contract to determine the drawdown method, and assess the process for documenting drawdowns, or</a:t>
            </a:r>
          </a:p>
          <a:p>
            <a:pPr lvl="1">
              <a:lnSpc>
                <a:spcPct val="100000"/>
              </a:lnSpc>
            </a:pPr>
            <a:r>
              <a:rPr lang="en-US" dirty="0"/>
              <a:t>Develop a reporting system to identify any lapses between drawdowns and disbursement.</a:t>
            </a:r>
          </a:p>
        </p:txBody>
      </p:sp>
      <p:sp>
        <p:nvSpPr>
          <p:cNvPr id="4" name="Slide Number Placeholder 3"/>
          <p:cNvSpPr>
            <a:spLocks noGrp="1"/>
          </p:cNvSpPr>
          <p:nvPr>
            <p:ph type="sldNum" sz="quarter" idx="12"/>
          </p:nvPr>
        </p:nvSpPr>
        <p:spPr/>
        <p:txBody>
          <a:bodyPr/>
          <a:lstStyle/>
          <a:p>
            <a:fld id="{45AF61AB-B0DD-4F9C-9F8E-E57A609D99F7}" type="slidenum">
              <a:rPr lang="en-US" smtClean="0"/>
              <a:t>20</a:t>
            </a:fld>
            <a:endParaRPr lang="en-US" dirty="0"/>
          </a:p>
        </p:txBody>
      </p:sp>
    </p:spTree>
    <p:extLst>
      <p:ext uri="{BB962C8B-B14F-4D97-AF65-F5344CB8AC3E}">
        <p14:creationId xmlns:p14="http://schemas.microsoft.com/office/powerpoint/2010/main" val="2772959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21</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Specific Controls Over Compliance, </a:t>
            </a:r>
            <a:r>
              <a:rPr lang="en-US" sz="2400" b="0" dirty="0"/>
              <a:t>cont’d.</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lnSpc>
                <a:spcPct val="100000"/>
              </a:lnSpc>
              <a:buNone/>
            </a:pPr>
            <a:r>
              <a:rPr lang="en-US" dirty="0"/>
              <a:t>Specific period of performance controls could include:</a:t>
            </a:r>
          </a:p>
          <a:p>
            <a:pPr lvl="1">
              <a:lnSpc>
                <a:spcPct val="100000"/>
              </a:lnSpc>
            </a:pPr>
            <a:r>
              <a:rPr lang="en-US" dirty="0"/>
              <a:t>Review of contracts to identify the specific period of performance and any unique requirements about        pre-award spending, extensions and repayment of unused amounts.</a:t>
            </a:r>
          </a:p>
          <a:p>
            <a:pPr lvl="1">
              <a:lnSpc>
                <a:spcPct val="100000"/>
              </a:lnSpc>
            </a:pPr>
            <a:r>
              <a:rPr lang="en-US" dirty="0"/>
              <a:t>A review of your three year program plan and assurance that you are spending federal funds in keeping with the purpose of independent living funds.</a:t>
            </a:r>
          </a:p>
        </p:txBody>
      </p:sp>
      <p:sp>
        <p:nvSpPr>
          <p:cNvPr id="4" name="Slide Number Placeholder 3"/>
          <p:cNvSpPr>
            <a:spLocks noGrp="1"/>
          </p:cNvSpPr>
          <p:nvPr>
            <p:ph type="sldNum" sz="quarter" idx="12"/>
          </p:nvPr>
        </p:nvSpPr>
        <p:spPr/>
        <p:txBody>
          <a:bodyPr/>
          <a:lstStyle/>
          <a:p>
            <a:fld id="{45AF61AB-B0DD-4F9C-9F8E-E57A609D99F7}" type="slidenum">
              <a:rPr lang="en-US" smtClean="0"/>
              <a:t>21</a:t>
            </a:fld>
            <a:endParaRPr lang="en-US" dirty="0"/>
          </a:p>
        </p:txBody>
      </p:sp>
    </p:spTree>
    <p:extLst>
      <p:ext uri="{BB962C8B-B14F-4D97-AF65-F5344CB8AC3E}">
        <p14:creationId xmlns:p14="http://schemas.microsoft.com/office/powerpoint/2010/main" val="957664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22</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Internal Control Related to Federal Funding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a:lnSpc>
                <a:spcPct val="100000"/>
              </a:lnSpc>
            </a:pPr>
            <a:r>
              <a:rPr lang="en-US" dirty="0"/>
              <a:t>Recipients of federal funding need to have each of the five areas of internal control, mentioned earlier, for each of the direct and material compliance areas – BUT four of the five areas normally will apply on an agency wide basis. Only the Control Activities will typically change based on individual programs and their specific requirements.</a:t>
            </a:r>
          </a:p>
          <a:p>
            <a:pPr>
              <a:lnSpc>
                <a:spcPct val="100000"/>
              </a:lnSpc>
            </a:pPr>
            <a:r>
              <a:rPr lang="en-US" dirty="0"/>
              <a:t>All of the other areas (control environment, risk assessment, information and communication, and monitoring activities) are normally agency wide.</a:t>
            </a:r>
          </a:p>
        </p:txBody>
      </p:sp>
      <p:sp>
        <p:nvSpPr>
          <p:cNvPr id="4" name="Slide Number Placeholder 3"/>
          <p:cNvSpPr>
            <a:spLocks noGrp="1"/>
          </p:cNvSpPr>
          <p:nvPr>
            <p:ph type="sldNum" sz="quarter" idx="12"/>
          </p:nvPr>
        </p:nvSpPr>
        <p:spPr/>
        <p:txBody>
          <a:bodyPr/>
          <a:lstStyle/>
          <a:p>
            <a:fld id="{45AF61AB-B0DD-4F9C-9F8E-E57A609D99F7}" type="slidenum">
              <a:rPr lang="en-US" smtClean="0"/>
              <a:t>22</a:t>
            </a:fld>
            <a:endParaRPr lang="en-US" dirty="0"/>
          </a:p>
        </p:txBody>
      </p:sp>
    </p:spTree>
    <p:extLst>
      <p:ext uri="{BB962C8B-B14F-4D97-AF65-F5344CB8AC3E}">
        <p14:creationId xmlns:p14="http://schemas.microsoft.com/office/powerpoint/2010/main" val="2336506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23</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Internal Control Related to Federal Funding</a:t>
            </a:r>
            <a:r>
              <a:rPr lang="en-US" sz="2400" dirty="0"/>
              <a:t>, </a:t>
            </a:r>
            <a:r>
              <a:rPr lang="en-US" sz="2400" b="0" dirty="0"/>
              <a:t>cont‘d.</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a:lnSpc>
                <a:spcPct val="100000"/>
              </a:lnSpc>
            </a:pPr>
            <a:r>
              <a:rPr lang="en-US" dirty="0"/>
              <a:t>When it comes to internal controls, whether agency wide or specifically related to a grant or contract: </a:t>
            </a:r>
            <a:r>
              <a:rPr lang="en-US" b="1" dirty="0"/>
              <a:t>If you didn’t document it, you didn’t do it. </a:t>
            </a:r>
          </a:p>
          <a:p>
            <a:pPr>
              <a:lnSpc>
                <a:spcPct val="100000"/>
              </a:lnSpc>
            </a:pPr>
            <a:r>
              <a:rPr lang="en-US" dirty="0"/>
              <a:t>This is true for establishing a proper control environment, performing risk assessment, establishing control activities, communicating your procedures, policies and control activities, and monitoring.</a:t>
            </a:r>
          </a:p>
          <a:p>
            <a:pPr>
              <a:lnSpc>
                <a:spcPct val="100000"/>
              </a:lnSpc>
            </a:pPr>
            <a:r>
              <a:rPr lang="en-US" dirty="0"/>
              <a:t>Auditors performing compliance audits are required to look at your controls over compliance and it is what you can expect from ACL and other funder auditors.</a:t>
            </a:r>
          </a:p>
        </p:txBody>
      </p:sp>
      <p:sp>
        <p:nvSpPr>
          <p:cNvPr id="4" name="Slide Number Placeholder 3"/>
          <p:cNvSpPr>
            <a:spLocks noGrp="1"/>
          </p:cNvSpPr>
          <p:nvPr>
            <p:ph type="sldNum" sz="quarter" idx="12"/>
          </p:nvPr>
        </p:nvSpPr>
        <p:spPr/>
        <p:txBody>
          <a:bodyPr/>
          <a:lstStyle/>
          <a:p>
            <a:fld id="{45AF61AB-B0DD-4F9C-9F8E-E57A609D99F7}" type="slidenum">
              <a:rPr lang="en-US" smtClean="0"/>
              <a:t>23</a:t>
            </a:fld>
            <a:endParaRPr lang="en-US" dirty="0"/>
          </a:p>
        </p:txBody>
      </p:sp>
    </p:spTree>
    <p:extLst>
      <p:ext uri="{BB962C8B-B14F-4D97-AF65-F5344CB8AC3E}">
        <p14:creationId xmlns:p14="http://schemas.microsoft.com/office/powerpoint/2010/main" val="4095119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24</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Criteria for Allowability of Costs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533400" indent="-533400">
              <a:buNone/>
              <a:defRPr/>
            </a:pPr>
            <a:r>
              <a:rPr lang="en-US" altLang="en-US" dirty="0"/>
              <a:t>45 CFR part §75.403 says that all Costs Must Be:</a:t>
            </a:r>
          </a:p>
          <a:p>
            <a:pPr marL="914400" lvl="1" indent="-457200">
              <a:buFontTx/>
              <a:buAutoNum type="arabicPeriod"/>
              <a:defRPr/>
            </a:pPr>
            <a:r>
              <a:rPr lang="en-US" altLang="en-US" dirty="0"/>
              <a:t>Necessary, Reasonable, and Allocable</a:t>
            </a:r>
          </a:p>
          <a:p>
            <a:pPr marL="914400" lvl="1" indent="-457200">
              <a:buFontTx/>
              <a:buAutoNum type="arabicPeriod"/>
              <a:defRPr/>
            </a:pPr>
            <a:r>
              <a:rPr lang="en-US" altLang="en-US" dirty="0"/>
              <a:t>Conforming with federal law &amp; grant terms</a:t>
            </a:r>
          </a:p>
          <a:p>
            <a:pPr marL="914400" lvl="1" indent="-457200">
              <a:buFontTx/>
              <a:buAutoNum type="arabicPeriod"/>
              <a:defRPr/>
            </a:pPr>
            <a:r>
              <a:rPr lang="en-US" altLang="en-US" dirty="0"/>
              <a:t>Consistent with state and local policies </a:t>
            </a:r>
          </a:p>
          <a:p>
            <a:pPr marL="914400" lvl="1" indent="-457200">
              <a:buFontTx/>
              <a:buAutoNum type="arabicPeriod"/>
              <a:defRPr/>
            </a:pPr>
            <a:r>
              <a:rPr lang="en-US" altLang="en-US" dirty="0"/>
              <a:t>Consistently treated</a:t>
            </a:r>
          </a:p>
          <a:p>
            <a:pPr marL="914400" lvl="1" indent="-457200">
              <a:buFontTx/>
              <a:buAutoNum type="arabicPeriod"/>
              <a:defRPr/>
            </a:pPr>
            <a:r>
              <a:rPr lang="en-US" altLang="en-US" dirty="0"/>
              <a:t>In accordance with GAAP</a:t>
            </a:r>
          </a:p>
          <a:p>
            <a:pPr marL="914400" lvl="1" indent="-457200">
              <a:buFontTx/>
              <a:buAutoNum type="arabicPeriod"/>
              <a:defRPr/>
            </a:pPr>
            <a:r>
              <a:rPr lang="en-US" altLang="en-US" dirty="0"/>
              <a:t>Not included as a required matching cost</a:t>
            </a:r>
          </a:p>
          <a:p>
            <a:pPr marL="914400" lvl="1" indent="-457200">
              <a:buFontTx/>
              <a:buAutoNum type="arabicPeriod"/>
              <a:defRPr/>
            </a:pPr>
            <a:r>
              <a:rPr lang="en-US" altLang="en-US" i="1" dirty="0"/>
              <a:t>Net of applicable credits</a:t>
            </a:r>
          </a:p>
          <a:p>
            <a:pPr marL="914400" lvl="1" indent="-457200">
              <a:buFontTx/>
              <a:buAutoNum type="arabicPeriod"/>
              <a:defRPr/>
            </a:pPr>
            <a:r>
              <a:rPr lang="en-US" altLang="en-US" dirty="0"/>
              <a:t>Adequately documented</a:t>
            </a:r>
          </a:p>
        </p:txBody>
      </p:sp>
      <p:sp>
        <p:nvSpPr>
          <p:cNvPr id="4" name="Slide Number Placeholder 3"/>
          <p:cNvSpPr>
            <a:spLocks noGrp="1"/>
          </p:cNvSpPr>
          <p:nvPr>
            <p:ph type="sldNum" sz="quarter" idx="12"/>
          </p:nvPr>
        </p:nvSpPr>
        <p:spPr/>
        <p:txBody>
          <a:bodyPr/>
          <a:lstStyle/>
          <a:p>
            <a:fld id="{45AF61AB-B0DD-4F9C-9F8E-E57A609D99F7}" type="slidenum">
              <a:rPr lang="en-US" smtClean="0"/>
              <a:t>24</a:t>
            </a:fld>
            <a:endParaRPr lang="en-US" dirty="0"/>
          </a:p>
        </p:txBody>
      </p:sp>
    </p:spTree>
    <p:extLst>
      <p:ext uri="{BB962C8B-B14F-4D97-AF65-F5344CB8AC3E}">
        <p14:creationId xmlns:p14="http://schemas.microsoft.com/office/powerpoint/2010/main" val="31053684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920DE3-126D-42A3-9EB7-503ED6641F4D}"/>
              </a:ext>
            </a:extLst>
          </p:cNvPr>
          <p:cNvSpPr>
            <a:spLocks noGrp="1"/>
          </p:cNvSpPr>
          <p:nvPr>
            <p:ph type="title"/>
          </p:nvPr>
        </p:nvSpPr>
        <p:spPr>
          <a:noFill/>
        </p:spPr>
        <p:txBody>
          <a:bodyPr>
            <a:normAutofit/>
          </a:bodyPr>
          <a:lstStyle/>
          <a:p>
            <a:r>
              <a:rPr lang="en-US" sz="500" dirty="0" smtClean="0">
                <a:solidFill>
                  <a:schemeClr val="bg1">
                    <a:lumMod val="95000"/>
                  </a:schemeClr>
                </a:solidFill>
              </a:rPr>
              <a:t>&gt;&gt;Slide 55</a:t>
            </a:r>
            <a:r>
              <a:rPr lang="en-US" dirty="0">
                <a:highlight>
                  <a:srgbClr val="FFFF00"/>
                </a:highlight>
              </a:rPr>
              <a:t/>
            </a:r>
            <a:br>
              <a:rPr lang="en-US" dirty="0">
                <a:highlight>
                  <a:srgbClr val="FFFF00"/>
                </a:highlight>
              </a:rPr>
            </a:br>
            <a:r>
              <a:rPr lang="en-US" dirty="0" smtClean="0"/>
              <a:t>A </a:t>
            </a:r>
            <a:r>
              <a:rPr lang="en-US" dirty="0"/>
              <a:t>Few Definitions</a:t>
            </a:r>
            <a:endParaRPr lang="en-US" sz="2400" dirty="0">
              <a:highlight>
                <a:srgbClr val="FFFF00"/>
              </a:highlight>
            </a:endParaRPr>
          </a:p>
        </p:txBody>
      </p:sp>
      <p:sp>
        <p:nvSpPr>
          <p:cNvPr id="3" name="Content Placeholder 2">
            <a:extLst>
              <a:ext uri="{FF2B5EF4-FFF2-40B4-BE49-F238E27FC236}">
                <a16:creationId xmlns="" xmlns:a16="http://schemas.microsoft.com/office/drawing/2014/main" id="{219FDA02-9D8D-437B-9DA1-42EB2CB5C1C2}"/>
              </a:ext>
            </a:extLst>
          </p:cNvPr>
          <p:cNvSpPr>
            <a:spLocks noGrp="1"/>
          </p:cNvSpPr>
          <p:nvPr>
            <p:ph idx="1"/>
          </p:nvPr>
        </p:nvSpPr>
        <p:spPr>
          <a:xfrm>
            <a:off x="692150" y="1295401"/>
            <a:ext cx="8985250" cy="5638800"/>
          </a:xfrm>
        </p:spPr>
        <p:txBody>
          <a:bodyPr>
            <a:noAutofit/>
          </a:bodyPr>
          <a:lstStyle/>
          <a:p>
            <a:pPr marL="0" indent="0">
              <a:lnSpc>
                <a:spcPct val="100000"/>
              </a:lnSpc>
              <a:buNone/>
            </a:pPr>
            <a:r>
              <a:rPr lang="en-US" sz="2250" u="sng" dirty="0"/>
              <a:t>Reasonable</a:t>
            </a:r>
            <a:r>
              <a:rPr lang="en-US" sz="2250" dirty="0"/>
              <a:t>: A cost is reasonable if, in its nature and amount, it does not exceed that which would be incurred by a prudent person under the circumstances prevailing at the time the decision was made. </a:t>
            </a:r>
          </a:p>
          <a:p>
            <a:pPr marL="0" indent="0">
              <a:lnSpc>
                <a:spcPct val="100000"/>
              </a:lnSpc>
              <a:buNone/>
            </a:pPr>
            <a:r>
              <a:rPr lang="en-US" sz="2250" u="sng" dirty="0"/>
              <a:t>Necessary</a:t>
            </a:r>
            <a:r>
              <a:rPr lang="en-US" sz="2250" dirty="0"/>
              <a:t>: A cost is necessary if it is required to accomplish the purposes of the project, in this case the purpose of Title VII of the Rehabilitation Act.</a:t>
            </a:r>
          </a:p>
          <a:p>
            <a:pPr marL="0" indent="0" algn="l">
              <a:lnSpc>
                <a:spcPct val="100000"/>
              </a:lnSpc>
              <a:buNone/>
            </a:pPr>
            <a:r>
              <a:rPr lang="en-US" sz="2250" u="sng" dirty="0"/>
              <a:t>Allocable</a:t>
            </a:r>
            <a:r>
              <a:rPr lang="en-US" sz="2250" dirty="0"/>
              <a:t>: A cost is allocable to a particular Federal award or other cost objective if the goods or services involved are chargeable or assignable to that Federal award or cost objective in accordance with relative benefits received. This standard is met if the cost:</a:t>
            </a:r>
          </a:p>
          <a:p>
            <a:pPr marL="0" indent="0" algn="l">
              <a:lnSpc>
                <a:spcPct val="100000"/>
              </a:lnSpc>
              <a:spcBef>
                <a:spcPts val="0"/>
              </a:spcBef>
              <a:buNone/>
            </a:pPr>
            <a:r>
              <a:rPr lang="en-US" sz="2250" dirty="0"/>
              <a:t>(1) Is incurred specifically for the Federal award;</a:t>
            </a:r>
          </a:p>
          <a:p>
            <a:pPr marL="0" indent="0" algn="l">
              <a:lnSpc>
                <a:spcPct val="100000"/>
              </a:lnSpc>
              <a:spcBef>
                <a:spcPts val="0"/>
              </a:spcBef>
              <a:buNone/>
            </a:pPr>
            <a:r>
              <a:rPr lang="en-US" sz="2250" dirty="0"/>
              <a:t>(2) Benefits both the Federal award and other work of the non-Federal entity and can be distributed in proportions that may be approximated using reasonable methods; and</a:t>
            </a:r>
          </a:p>
          <a:p>
            <a:pPr marL="0" indent="0" algn="l">
              <a:lnSpc>
                <a:spcPct val="100000"/>
              </a:lnSpc>
              <a:spcBef>
                <a:spcPts val="0"/>
              </a:spcBef>
              <a:buNone/>
            </a:pPr>
            <a:r>
              <a:rPr lang="en-US" sz="2250" dirty="0"/>
              <a:t>(3) Is necessary to the overall operation of the non-Federal entity and is assignable in part to the Federal award in accordance with the principles in this subpart.</a:t>
            </a:r>
          </a:p>
        </p:txBody>
      </p:sp>
      <p:sp>
        <p:nvSpPr>
          <p:cNvPr id="4" name="Slide Number Placeholder 3">
            <a:extLst>
              <a:ext uri="{FF2B5EF4-FFF2-40B4-BE49-F238E27FC236}">
                <a16:creationId xmlns="" xmlns:a16="http://schemas.microsoft.com/office/drawing/2014/main" id="{CB58699F-C847-4815-8517-235D97745885}"/>
              </a:ext>
            </a:extLst>
          </p:cNvPr>
          <p:cNvSpPr>
            <a:spLocks noGrp="1"/>
          </p:cNvSpPr>
          <p:nvPr>
            <p:ph type="sldNum" sz="quarter" idx="12"/>
          </p:nvPr>
        </p:nvSpPr>
        <p:spPr/>
        <p:txBody>
          <a:bodyPr/>
          <a:lstStyle/>
          <a:p>
            <a:fld id="{45AF61AB-B0DD-4F9C-9F8E-E57A609D99F7}" type="slidenum">
              <a:rPr lang="en-US" smtClean="0"/>
              <a:t>25</a:t>
            </a:fld>
            <a:endParaRPr lang="en-US" dirty="0"/>
          </a:p>
        </p:txBody>
      </p:sp>
    </p:spTree>
    <p:extLst>
      <p:ext uri="{BB962C8B-B14F-4D97-AF65-F5344CB8AC3E}">
        <p14:creationId xmlns:p14="http://schemas.microsoft.com/office/powerpoint/2010/main" val="2059631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Unallowable Costs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fontScale="92500" lnSpcReduction="10000"/>
          </a:bodyPr>
          <a:lstStyle/>
          <a:p>
            <a:pPr marL="0" indent="0">
              <a:lnSpc>
                <a:spcPct val="110000"/>
              </a:lnSpc>
              <a:buNone/>
            </a:pPr>
            <a:r>
              <a:rPr lang="en-US" dirty="0"/>
              <a:t>45 CFR §75.420 and the following sections identify costs that are unallowable or subject to special requirements including— </a:t>
            </a:r>
          </a:p>
          <a:p>
            <a:pPr lvl="1">
              <a:lnSpc>
                <a:spcPct val="110000"/>
              </a:lnSpc>
            </a:pPr>
            <a:r>
              <a:rPr lang="en-US" dirty="0"/>
              <a:t>alcoholic beverages</a:t>
            </a:r>
          </a:p>
          <a:p>
            <a:pPr lvl="1">
              <a:lnSpc>
                <a:spcPct val="110000"/>
              </a:lnSpc>
            </a:pPr>
            <a:r>
              <a:rPr lang="en-US" dirty="0"/>
              <a:t>bad debts</a:t>
            </a:r>
          </a:p>
          <a:p>
            <a:pPr lvl="1">
              <a:lnSpc>
                <a:spcPct val="110000"/>
              </a:lnSpc>
            </a:pPr>
            <a:r>
              <a:rPr lang="en-US" dirty="0"/>
              <a:t>certain advertising</a:t>
            </a:r>
          </a:p>
          <a:p>
            <a:pPr lvl="1">
              <a:lnSpc>
                <a:spcPct val="110000"/>
              </a:lnSpc>
            </a:pPr>
            <a:r>
              <a:rPr lang="en-US" dirty="0"/>
              <a:t>contributions</a:t>
            </a:r>
          </a:p>
          <a:p>
            <a:pPr lvl="1">
              <a:lnSpc>
                <a:spcPct val="110000"/>
              </a:lnSpc>
            </a:pPr>
            <a:r>
              <a:rPr lang="en-US" dirty="0"/>
              <a:t>certain entertainment</a:t>
            </a:r>
          </a:p>
          <a:p>
            <a:pPr lvl="1">
              <a:lnSpc>
                <a:spcPct val="110000"/>
              </a:lnSpc>
            </a:pPr>
            <a:r>
              <a:rPr lang="en-US" dirty="0"/>
              <a:t>fines and penalties </a:t>
            </a:r>
          </a:p>
          <a:p>
            <a:pPr lvl="1">
              <a:lnSpc>
                <a:spcPct val="110000"/>
              </a:lnSpc>
            </a:pPr>
            <a:r>
              <a:rPr lang="en-US" dirty="0"/>
              <a:t>lobbying </a:t>
            </a:r>
          </a:p>
          <a:p>
            <a:pPr marL="0" indent="0">
              <a:lnSpc>
                <a:spcPct val="110000"/>
              </a:lnSpc>
              <a:buNone/>
            </a:pPr>
            <a:r>
              <a:rPr lang="en-US" dirty="0"/>
              <a:t>These unallowable costs cannot be charged to programs that are entirely or partially federally funded.</a:t>
            </a:r>
          </a:p>
        </p:txBody>
      </p:sp>
      <p:sp>
        <p:nvSpPr>
          <p:cNvPr id="4" name="Slide Number Placeholder 3"/>
          <p:cNvSpPr>
            <a:spLocks noGrp="1"/>
          </p:cNvSpPr>
          <p:nvPr>
            <p:ph type="sldNum" sz="quarter" idx="12"/>
          </p:nvPr>
        </p:nvSpPr>
        <p:spPr/>
        <p:txBody>
          <a:bodyPr/>
          <a:lstStyle/>
          <a:p>
            <a:fld id="{45AF61AB-B0DD-4F9C-9F8E-E57A609D99F7}" type="slidenum">
              <a:rPr lang="en-US" smtClean="0"/>
              <a:t>26</a:t>
            </a:fld>
            <a:endParaRPr lang="en-US" dirty="0"/>
          </a:p>
        </p:txBody>
      </p:sp>
    </p:spTree>
    <p:extLst>
      <p:ext uri="{BB962C8B-B14F-4D97-AF65-F5344CB8AC3E}">
        <p14:creationId xmlns:p14="http://schemas.microsoft.com/office/powerpoint/2010/main" val="3991480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smtClean="0">
                <a:solidFill>
                  <a:schemeClr val="bg2"/>
                </a:solidFill>
                <a:latin typeface="Arial Rounded MT Bold" panose="020F0704030504030204" pitchFamily="34" charset="0"/>
              </a:rPr>
              <a:pPr/>
              <a:t>27</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Allowable and Unallowable Costs</a:t>
            </a:r>
            <a:r>
              <a:rPr lang="en-US" sz="2400" dirty="0"/>
              <a:t>, </a:t>
            </a:r>
            <a:r>
              <a:rPr lang="en-US" sz="2400" b="0" dirty="0"/>
              <a:t>cont’d.</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buNone/>
            </a:pPr>
            <a:r>
              <a:rPr lang="en-US" dirty="0"/>
              <a:t>45 CFR part 75.430 and the following sections provide guidance on several types of costs such as:</a:t>
            </a:r>
          </a:p>
          <a:p>
            <a:r>
              <a:rPr lang="en-US" dirty="0"/>
              <a:t>Conferences </a:t>
            </a:r>
            <a:r>
              <a:rPr lang="en-US" dirty="0">
                <a:latin typeface="Calibri Light" panose="020F0302020204030204" pitchFamily="34" charset="0"/>
                <a:cs typeface="Calibri Light" panose="020F0302020204030204" pitchFamily="34" charset="0"/>
              </a:rPr>
              <a:t>—</a:t>
            </a:r>
            <a:r>
              <a:rPr lang="en-US" dirty="0"/>
              <a:t> cost for educational programs are allowable as are costs for programs the Organization develops</a:t>
            </a:r>
          </a:p>
          <a:p>
            <a:r>
              <a:rPr lang="en-US" dirty="0"/>
              <a:t>Depreciation </a:t>
            </a:r>
            <a:r>
              <a:rPr lang="en-US" dirty="0">
                <a:latin typeface="Calibri Light" panose="020F0302020204030204" pitchFamily="34" charset="0"/>
                <a:cs typeface="Calibri Light" panose="020F0302020204030204" pitchFamily="34" charset="0"/>
              </a:rPr>
              <a:t>—</a:t>
            </a:r>
            <a:r>
              <a:rPr lang="en-US" dirty="0"/>
              <a:t> may be allowable based on the useful life of the asset but not allowable for:</a:t>
            </a:r>
          </a:p>
          <a:p>
            <a:pPr lvl="1"/>
            <a:r>
              <a:rPr lang="en-US" dirty="0"/>
              <a:t>Land</a:t>
            </a:r>
          </a:p>
          <a:p>
            <a:pPr lvl="1"/>
            <a:r>
              <a:rPr lang="en-US" dirty="0"/>
              <a:t>Equipment funded or donated by the federal government</a:t>
            </a:r>
          </a:p>
          <a:p>
            <a:pPr lvl="1"/>
            <a:r>
              <a:rPr lang="en-US" dirty="0"/>
              <a:t>Equipment used exclusively for a nonfederal contract</a:t>
            </a:r>
          </a:p>
        </p:txBody>
      </p:sp>
      <p:sp>
        <p:nvSpPr>
          <p:cNvPr id="4" name="Slide Number Placeholder 3"/>
          <p:cNvSpPr>
            <a:spLocks noGrp="1"/>
          </p:cNvSpPr>
          <p:nvPr>
            <p:ph type="sldNum" sz="quarter" idx="12"/>
          </p:nvPr>
        </p:nvSpPr>
        <p:spPr/>
        <p:txBody>
          <a:bodyPr/>
          <a:lstStyle/>
          <a:p>
            <a:fld id="{45AF61AB-B0DD-4F9C-9F8E-E57A609D99F7}" type="slidenum">
              <a:rPr lang="en-US" smtClean="0"/>
              <a:t>27</a:t>
            </a:fld>
            <a:endParaRPr lang="en-US" dirty="0"/>
          </a:p>
        </p:txBody>
      </p:sp>
    </p:spTree>
    <p:extLst>
      <p:ext uri="{BB962C8B-B14F-4D97-AF65-F5344CB8AC3E}">
        <p14:creationId xmlns:p14="http://schemas.microsoft.com/office/powerpoint/2010/main" val="3828817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28</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Allowable and Unallowable Costs</a:t>
            </a:r>
            <a:r>
              <a:rPr lang="en-US" sz="2400" dirty="0"/>
              <a:t>, </a:t>
            </a:r>
            <a:r>
              <a:rPr lang="en-US" sz="2400" b="0" dirty="0"/>
              <a:t>cont’d. 2</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lnSpc>
                <a:spcPct val="100000"/>
              </a:lnSpc>
              <a:buNone/>
            </a:pPr>
            <a:r>
              <a:rPr lang="en-US" b="1" dirty="0"/>
              <a:t>Employee Health and Welfare Costs</a:t>
            </a:r>
          </a:p>
          <a:p>
            <a:pPr lvl="1">
              <a:lnSpc>
                <a:spcPct val="100000"/>
              </a:lnSpc>
            </a:pPr>
            <a:r>
              <a:rPr lang="en-US" dirty="0"/>
              <a:t>Costs you incur consistent with your policies for the improvement of working conditions, employee/employer relations, employee health, and employee performance are allowable, but must be allocated to all activities.</a:t>
            </a:r>
          </a:p>
          <a:p>
            <a:pPr marL="0" indent="0">
              <a:lnSpc>
                <a:spcPct val="100000"/>
              </a:lnSpc>
              <a:buNone/>
            </a:pPr>
            <a:r>
              <a:rPr lang="en-US" b="1" dirty="0"/>
              <a:t>Entertainment costs </a:t>
            </a:r>
          </a:p>
          <a:p>
            <a:pPr lvl="1">
              <a:lnSpc>
                <a:spcPct val="100000"/>
              </a:lnSpc>
            </a:pPr>
            <a:r>
              <a:rPr lang="en-US" dirty="0"/>
              <a:t>Entertainment costs are unallowable unless they have a program purpose and are authorized in the approved budget or with prior written approval.</a:t>
            </a:r>
          </a:p>
        </p:txBody>
      </p:sp>
      <p:sp>
        <p:nvSpPr>
          <p:cNvPr id="4" name="Slide Number Placeholder 3"/>
          <p:cNvSpPr>
            <a:spLocks noGrp="1"/>
          </p:cNvSpPr>
          <p:nvPr>
            <p:ph type="sldNum" sz="quarter" idx="12"/>
          </p:nvPr>
        </p:nvSpPr>
        <p:spPr/>
        <p:txBody>
          <a:bodyPr/>
          <a:lstStyle/>
          <a:p>
            <a:fld id="{45AF61AB-B0DD-4F9C-9F8E-E57A609D99F7}" type="slidenum">
              <a:rPr lang="en-US" smtClean="0"/>
              <a:t>28</a:t>
            </a:fld>
            <a:endParaRPr lang="en-US" dirty="0"/>
          </a:p>
        </p:txBody>
      </p:sp>
    </p:spTree>
    <p:extLst>
      <p:ext uri="{BB962C8B-B14F-4D97-AF65-F5344CB8AC3E}">
        <p14:creationId xmlns:p14="http://schemas.microsoft.com/office/powerpoint/2010/main" val="1814425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29</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Allowable and Unallowable Costs</a:t>
            </a:r>
            <a:r>
              <a:rPr lang="en-US" sz="2400" dirty="0"/>
              <a:t>, </a:t>
            </a:r>
            <a:r>
              <a:rPr lang="en-US" sz="2400" b="0" dirty="0"/>
              <a:t>cont’d. 3</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r>
              <a:rPr lang="en-US" dirty="0"/>
              <a:t>Equipment and capital expenditures for general purpose land, buildings or equipment are unallowable as direct charges unless subject to prior written approval of HHS or the pass-through entity. These may be recoverable as indirect costs.</a:t>
            </a:r>
          </a:p>
          <a:p>
            <a:r>
              <a:rPr lang="en-US" dirty="0"/>
              <a:t>Special-purpose equipment, over the capitalization threshold, is allowable only with prior approval.</a:t>
            </a:r>
          </a:p>
          <a:p>
            <a:r>
              <a:rPr lang="en-US" dirty="0"/>
              <a:t>Improvements to buildings and equipment are subject to the same rules.</a:t>
            </a:r>
          </a:p>
        </p:txBody>
      </p:sp>
      <p:sp>
        <p:nvSpPr>
          <p:cNvPr id="4" name="Slide Number Placeholder 3"/>
          <p:cNvSpPr>
            <a:spLocks noGrp="1"/>
          </p:cNvSpPr>
          <p:nvPr>
            <p:ph type="sldNum" sz="quarter" idx="12"/>
          </p:nvPr>
        </p:nvSpPr>
        <p:spPr/>
        <p:txBody>
          <a:bodyPr/>
          <a:lstStyle/>
          <a:p>
            <a:fld id="{45AF61AB-B0DD-4F9C-9F8E-E57A609D99F7}" type="slidenum">
              <a:rPr lang="en-US" smtClean="0"/>
              <a:t>29</a:t>
            </a:fld>
            <a:endParaRPr lang="en-US" dirty="0"/>
          </a:p>
        </p:txBody>
      </p:sp>
    </p:spTree>
    <p:extLst>
      <p:ext uri="{BB962C8B-B14F-4D97-AF65-F5344CB8AC3E}">
        <p14:creationId xmlns:p14="http://schemas.microsoft.com/office/powerpoint/2010/main" val="2645358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Interrupt Us Please!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a:xfrm>
            <a:off x="692150" y="1447800"/>
            <a:ext cx="5022850" cy="5334000"/>
          </a:xfrm>
        </p:spPr>
        <p:txBody>
          <a:bodyPr>
            <a:normAutofit/>
          </a:bodyPr>
          <a:lstStyle/>
          <a:p>
            <a:pPr>
              <a:lnSpc>
                <a:spcPct val="100000"/>
              </a:lnSpc>
            </a:pPr>
            <a:r>
              <a:rPr lang="en-US" dirty="0"/>
              <a:t>Really we mean it.  We have been covering a lot of material and need to make sure we are on track with what you need to know.  </a:t>
            </a:r>
          </a:p>
          <a:p>
            <a:pPr>
              <a:lnSpc>
                <a:spcPct val="100000"/>
              </a:lnSpc>
            </a:pPr>
            <a:r>
              <a:rPr lang="en-US" dirty="0"/>
              <a:t>We also need to know if this all makes sense.  So…</a:t>
            </a:r>
          </a:p>
          <a:p>
            <a:pPr>
              <a:lnSpc>
                <a:spcPct val="100000"/>
              </a:lnSpc>
            </a:pPr>
            <a:r>
              <a:rPr lang="en-US" dirty="0"/>
              <a:t>Interrupt us please.</a:t>
            </a:r>
          </a:p>
          <a:p>
            <a:pPr>
              <a:lnSpc>
                <a:spcPct val="100000"/>
              </a:lnSpc>
            </a:pPr>
            <a:r>
              <a:rPr lang="en-US" dirty="0"/>
              <a:t>Post your questions when you think of them.</a:t>
            </a:r>
          </a:p>
        </p:txBody>
      </p:sp>
      <p:pic>
        <p:nvPicPr>
          <p:cNvPr id="5" name="Picture 4" descr="Photo of female toddler with her mouth open and pointing her finger at the camer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1050" y="1583531"/>
            <a:ext cx="3505200" cy="2628900"/>
          </a:xfrm>
          <a:prstGeom prst="rect">
            <a:avLst/>
          </a:prstGeom>
        </p:spPr>
      </p:pic>
      <p:sp>
        <p:nvSpPr>
          <p:cNvPr id="4" name="Slide Number Placeholder 3"/>
          <p:cNvSpPr>
            <a:spLocks noGrp="1"/>
          </p:cNvSpPr>
          <p:nvPr>
            <p:ph type="sldNum" sz="quarter" idx="12"/>
          </p:nvPr>
        </p:nvSpPr>
        <p:spPr/>
        <p:txBody>
          <a:bodyPr/>
          <a:lstStyle/>
          <a:p>
            <a:fld id="{45AF61AB-B0DD-4F9C-9F8E-E57A609D99F7}" type="slidenum">
              <a:rPr lang="en-US" smtClean="0"/>
              <a:t>3</a:t>
            </a:fld>
            <a:endParaRPr lang="en-US" dirty="0"/>
          </a:p>
        </p:txBody>
      </p:sp>
    </p:spTree>
    <p:extLst>
      <p:ext uri="{BB962C8B-B14F-4D97-AF65-F5344CB8AC3E}">
        <p14:creationId xmlns:p14="http://schemas.microsoft.com/office/powerpoint/2010/main" val="16468075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30</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Allowable and Unallowable Costs</a:t>
            </a:r>
            <a:r>
              <a:rPr lang="en-US" sz="2400" dirty="0"/>
              <a:t>, </a:t>
            </a:r>
            <a:r>
              <a:rPr lang="en-US" sz="2400" b="0" dirty="0"/>
              <a:t>cont’d. 4</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fontScale="92500" lnSpcReduction="10000"/>
          </a:bodyPr>
          <a:lstStyle/>
          <a:p>
            <a:pPr marL="0" indent="0">
              <a:lnSpc>
                <a:spcPct val="100000"/>
              </a:lnSpc>
              <a:buNone/>
            </a:pPr>
            <a:r>
              <a:rPr lang="en-US" b="1" dirty="0"/>
              <a:t>Fundraising</a:t>
            </a:r>
          </a:p>
          <a:p>
            <a:pPr lvl="1">
              <a:lnSpc>
                <a:spcPct val="100000"/>
              </a:lnSpc>
            </a:pPr>
            <a:r>
              <a:rPr lang="en-US" dirty="0"/>
              <a:t>Fundraising costs are generally unallowable.</a:t>
            </a:r>
          </a:p>
          <a:p>
            <a:pPr lvl="1">
              <a:lnSpc>
                <a:spcPct val="100000"/>
              </a:lnSpc>
            </a:pPr>
            <a:r>
              <a:rPr lang="en-US" dirty="0"/>
              <a:t>Fundraising costs for the purposes of meeting the Federal program objectives are allowable with prior written approval from the Federal awarding agency. </a:t>
            </a:r>
          </a:p>
          <a:p>
            <a:pPr lvl="1">
              <a:lnSpc>
                <a:spcPct val="100000"/>
              </a:lnSpc>
            </a:pPr>
            <a:r>
              <a:rPr lang="en-US" b="1" dirty="0"/>
              <a:t>Resource development </a:t>
            </a:r>
            <a:r>
              <a:rPr lang="en-US" dirty="0"/>
              <a:t>is required by the Rehabilitation Act for Centers and is allowed for SILCs if included in the SPIL.</a:t>
            </a:r>
          </a:p>
          <a:p>
            <a:pPr marL="0" indent="0">
              <a:lnSpc>
                <a:spcPct val="100000"/>
              </a:lnSpc>
              <a:buNone/>
            </a:pPr>
            <a:r>
              <a:rPr lang="en-US" b="1" dirty="0"/>
              <a:t>Insurance</a:t>
            </a:r>
          </a:p>
          <a:p>
            <a:pPr lvl="1">
              <a:lnSpc>
                <a:spcPct val="100000"/>
              </a:lnSpc>
            </a:pPr>
            <a:r>
              <a:rPr lang="en-US" dirty="0"/>
              <a:t>Insurance costs required or approved under a federal contract are allowable.</a:t>
            </a:r>
          </a:p>
          <a:p>
            <a:pPr lvl="1">
              <a:lnSpc>
                <a:spcPct val="100000"/>
              </a:lnSpc>
            </a:pPr>
            <a:r>
              <a:rPr lang="en-US" dirty="0"/>
              <a:t>Payments into a reserve for self-insurance (such as for unemployment) are allowable subject to limitations.</a:t>
            </a:r>
          </a:p>
        </p:txBody>
      </p:sp>
      <p:sp>
        <p:nvSpPr>
          <p:cNvPr id="4" name="Slide Number Placeholder 3"/>
          <p:cNvSpPr>
            <a:spLocks noGrp="1"/>
          </p:cNvSpPr>
          <p:nvPr>
            <p:ph type="sldNum" sz="quarter" idx="12"/>
          </p:nvPr>
        </p:nvSpPr>
        <p:spPr/>
        <p:txBody>
          <a:bodyPr/>
          <a:lstStyle/>
          <a:p>
            <a:fld id="{45AF61AB-B0DD-4F9C-9F8E-E57A609D99F7}" type="slidenum">
              <a:rPr lang="en-US" smtClean="0"/>
              <a:t>30</a:t>
            </a:fld>
            <a:endParaRPr lang="en-US" dirty="0"/>
          </a:p>
        </p:txBody>
      </p:sp>
    </p:spTree>
    <p:extLst>
      <p:ext uri="{BB962C8B-B14F-4D97-AF65-F5344CB8AC3E}">
        <p14:creationId xmlns:p14="http://schemas.microsoft.com/office/powerpoint/2010/main" val="16638551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31</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Allowable and Unallowable Costs</a:t>
            </a:r>
            <a:r>
              <a:rPr lang="en-US" sz="2400" dirty="0"/>
              <a:t>, </a:t>
            </a:r>
            <a:r>
              <a:rPr lang="en-US" sz="2400" b="0" dirty="0"/>
              <a:t>cont’d. 5</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a:xfrm>
            <a:off x="692150" y="1447800"/>
            <a:ext cx="8832850" cy="5237162"/>
          </a:xfrm>
        </p:spPr>
        <p:txBody>
          <a:bodyPr/>
          <a:lstStyle/>
          <a:p>
            <a:pPr marL="0" indent="0">
              <a:lnSpc>
                <a:spcPct val="100000"/>
              </a:lnSpc>
              <a:buNone/>
            </a:pPr>
            <a:r>
              <a:rPr lang="en-US" b="1" dirty="0"/>
              <a:t>Lobbying</a:t>
            </a:r>
          </a:p>
          <a:p>
            <a:pPr lvl="1">
              <a:lnSpc>
                <a:spcPct val="100000"/>
              </a:lnSpc>
            </a:pPr>
            <a:r>
              <a:rPr lang="en-US" dirty="0"/>
              <a:t>The costs of lobbying or influencing regarding grants, contracts, cooperative agreements, and loans are unallowable.</a:t>
            </a:r>
          </a:p>
          <a:p>
            <a:pPr lvl="1">
              <a:lnSpc>
                <a:spcPct val="100000"/>
              </a:lnSpc>
            </a:pPr>
            <a:r>
              <a:rPr lang="en-US" dirty="0"/>
              <a:t>Costs incurred in attempting to improperly influence, an employee or officer of the executive branch of the Federal Government regarding a Federal award or a regulatory matter are unallowable. </a:t>
            </a:r>
          </a:p>
          <a:p>
            <a:pPr lvl="1">
              <a:lnSpc>
                <a:spcPct val="100000"/>
              </a:lnSpc>
            </a:pPr>
            <a:r>
              <a:rPr lang="en-US" dirty="0"/>
              <a:t>There are certain exceptions which make lobbying allowable including lobbying related to your ability to perform services under a federal award.</a:t>
            </a:r>
          </a:p>
        </p:txBody>
      </p:sp>
      <p:sp>
        <p:nvSpPr>
          <p:cNvPr id="4" name="Slide Number Placeholder 3"/>
          <p:cNvSpPr>
            <a:spLocks noGrp="1"/>
          </p:cNvSpPr>
          <p:nvPr>
            <p:ph type="sldNum" sz="quarter" idx="12"/>
          </p:nvPr>
        </p:nvSpPr>
        <p:spPr/>
        <p:txBody>
          <a:bodyPr/>
          <a:lstStyle/>
          <a:p>
            <a:fld id="{45AF61AB-B0DD-4F9C-9F8E-E57A609D99F7}" type="slidenum">
              <a:rPr lang="en-US" smtClean="0"/>
              <a:t>31</a:t>
            </a:fld>
            <a:endParaRPr lang="en-US" dirty="0"/>
          </a:p>
        </p:txBody>
      </p:sp>
    </p:spTree>
    <p:extLst>
      <p:ext uri="{BB962C8B-B14F-4D97-AF65-F5344CB8AC3E}">
        <p14:creationId xmlns:p14="http://schemas.microsoft.com/office/powerpoint/2010/main" val="617419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32</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Allowable and Unallowable Costs</a:t>
            </a:r>
            <a:r>
              <a:rPr lang="en-US" sz="2400" dirty="0"/>
              <a:t>, </a:t>
            </a:r>
            <a:r>
              <a:rPr lang="en-US" sz="2400" b="0" dirty="0"/>
              <a:t>cont’d. 6</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lnSpcReduction="10000"/>
          </a:bodyPr>
          <a:lstStyle/>
          <a:p>
            <a:pPr marL="0" indent="0">
              <a:lnSpc>
                <a:spcPct val="110000"/>
              </a:lnSpc>
              <a:buNone/>
            </a:pPr>
            <a:r>
              <a:rPr lang="en-US" b="1" dirty="0"/>
              <a:t>Allowable Lobbying/Advocacy</a:t>
            </a:r>
          </a:p>
          <a:p>
            <a:pPr>
              <a:lnSpc>
                <a:spcPct val="110000"/>
              </a:lnSpc>
            </a:pPr>
            <a:r>
              <a:rPr lang="en-US" dirty="0"/>
              <a:t>Technical and factual presentations on topics directly related to the performance under a federal award, in response to a documented request are allowable.</a:t>
            </a:r>
          </a:p>
          <a:p>
            <a:pPr>
              <a:lnSpc>
                <a:spcPct val="110000"/>
              </a:lnSpc>
            </a:pPr>
            <a:r>
              <a:rPr lang="en-US" dirty="0"/>
              <a:t>Activities excluded from IRS definition of lobbying including:</a:t>
            </a:r>
          </a:p>
          <a:p>
            <a:pPr marL="914400" lvl="2" indent="0">
              <a:lnSpc>
                <a:spcPct val="110000"/>
              </a:lnSpc>
              <a:buNone/>
            </a:pPr>
            <a:r>
              <a:rPr lang="en-US" dirty="0"/>
              <a:t>(A) Nonpartisan analysis, study, or research reports,</a:t>
            </a:r>
          </a:p>
          <a:p>
            <a:pPr marL="914400" lvl="2" indent="0">
              <a:lnSpc>
                <a:spcPct val="110000"/>
              </a:lnSpc>
              <a:buNone/>
            </a:pPr>
            <a:r>
              <a:rPr lang="en-US" dirty="0"/>
              <a:t>(B) Examinations and discussions of broad social, economic, and similar problems, and</a:t>
            </a:r>
          </a:p>
          <a:p>
            <a:pPr marL="914400" lvl="2" indent="0">
              <a:lnSpc>
                <a:spcPct val="110000"/>
              </a:lnSpc>
              <a:buNone/>
            </a:pPr>
            <a:r>
              <a:rPr lang="en-US" dirty="0"/>
              <a:t>(C) Information provided upon request by a legislator for technical advice.</a:t>
            </a:r>
          </a:p>
        </p:txBody>
      </p:sp>
      <p:sp>
        <p:nvSpPr>
          <p:cNvPr id="4" name="Slide Number Placeholder 3"/>
          <p:cNvSpPr>
            <a:spLocks noGrp="1"/>
          </p:cNvSpPr>
          <p:nvPr>
            <p:ph type="sldNum" sz="quarter" idx="12"/>
          </p:nvPr>
        </p:nvSpPr>
        <p:spPr/>
        <p:txBody>
          <a:bodyPr/>
          <a:lstStyle/>
          <a:p>
            <a:fld id="{45AF61AB-B0DD-4F9C-9F8E-E57A609D99F7}" type="slidenum">
              <a:rPr lang="en-US" smtClean="0"/>
              <a:t>32</a:t>
            </a:fld>
            <a:endParaRPr lang="en-US" dirty="0"/>
          </a:p>
        </p:txBody>
      </p:sp>
    </p:spTree>
    <p:extLst>
      <p:ext uri="{BB962C8B-B14F-4D97-AF65-F5344CB8AC3E}">
        <p14:creationId xmlns:p14="http://schemas.microsoft.com/office/powerpoint/2010/main" val="3342542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33</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Allowable and Unallowable Costs</a:t>
            </a:r>
            <a:r>
              <a:rPr lang="en-US" sz="2400" dirty="0"/>
              <a:t>, </a:t>
            </a:r>
            <a:r>
              <a:rPr lang="en-US" sz="2400" b="0" dirty="0"/>
              <a:t>cont’d. 7</a:t>
            </a:r>
            <a:r>
              <a:rPr lang="en-US" b="0"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lnSpc>
                <a:spcPct val="100000"/>
              </a:lnSpc>
              <a:buNone/>
            </a:pPr>
            <a:r>
              <a:rPr lang="en-US" b="1" dirty="0"/>
              <a:t>Interest</a:t>
            </a:r>
          </a:p>
          <a:p>
            <a:pPr lvl="1">
              <a:lnSpc>
                <a:spcPct val="100000"/>
              </a:lnSpc>
            </a:pPr>
            <a:r>
              <a:rPr lang="en-US" dirty="0"/>
              <a:t>Costs incurred for interest on loans or lines of credit, or the use of the non-Federal entity's own funds, are unallowable. </a:t>
            </a:r>
          </a:p>
          <a:p>
            <a:pPr lvl="1">
              <a:lnSpc>
                <a:spcPct val="100000"/>
              </a:lnSpc>
            </a:pPr>
            <a:r>
              <a:rPr lang="en-US" dirty="0"/>
              <a:t>Financing costs (including interest) to acquire, construct, or replace capital assets are allowable, subject to conditions and limitations.</a:t>
            </a:r>
          </a:p>
        </p:txBody>
      </p:sp>
      <p:sp>
        <p:nvSpPr>
          <p:cNvPr id="4" name="Slide Number Placeholder 3"/>
          <p:cNvSpPr>
            <a:spLocks noGrp="1"/>
          </p:cNvSpPr>
          <p:nvPr>
            <p:ph type="sldNum" sz="quarter" idx="12"/>
          </p:nvPr>
        </p:nvSpPr>
        <p:spPr/>
        <p:txBody>
          <a:bodyPr/>
          <a:lstStyle/>
          <a:p>
            <a:fld id="{45AF61AB-B0DD-4F9C-9F8E-E57A609D99F7}" type="slidenum">
              <a:rPr lang="en-US" smtClean="0"/>
              <a:t>33</a:t>
            </a:fld>
            <a:endParaRPr lang="en-US" dirty="0"/>
          </a:p>
        </p:txBody>
      </p:sp>
    </p:spTree>
    <p:extLst>
      <p:ext uri="{BB962C8B-B14F-4D97-AF65-F5344CB8AC3E}">
        <p14:creationId xmlns:p14="http://schemas.microsoft.com/office/powerpoint/2010/main" val="15575487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34</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Allowable and Unallowable Costs</a:t>
            </a:r>
            <a:r>
              <a:rPr lang="en-US" sz="2400" dirty="0"/>
              <a:t>, </a:t>
            </a:r>
            <a:r>
              <a:rPr lang="en-US" sz="2400" b="0" dirty="0"/>
              <a:t>cont’d. 8</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a:xfrm>
            <a:off x="692150" y="1295401"/>
            <a:ext cx="8756650" cy="5638799"/>
          </a:xfrm>
        </p:spPr>
        <p:txBody>
          <a:bodyPr>
            <a:normAutofit lnSpcReduction="10000"/>
          </a:bodyPr>
          <a:lstStyle/>
          <a:p>
            <a:pPr marL="0" indent="0">
              <a:lnSpc>
                <a:spcPct val="110000"/>
              </a:lnSpc>
              <a:buNone/>
            </a:pPr>
            <a:r>
              <a:rPr lang="en-US" b="1" dirty="0"/>
              <a:t>Legal defense and other legal costs</a:t>
            </a:r>
          </a:p>
          <a:p>
            <a:pPr lvl="1">
              <a:lnSpc>
                <a:spcPct val="110000"/>
              </a:lnSpc>
            </a:pPr>
            <a:r>
              <a:rPr lang="en-US" dirty="0"/>
              <a:t>Legal defense costs are generally unallowable if the litigation is initiated by any governmental entity under the false claims act (intended to prevent defrauding the government), or</a:t>
            </a:r>
          </a:p>
          <a:p>
            <a:pPr lvl="1">
              <a:lnSpc>
                <a:spcPct val="110000"/>
              </a:lnSpc>
            </a:pPr>
            <a:r>
              <a:rPr lang="en-US" dirty="0"/>
              <a:t>by a current or former employee who has submitted a whistleblower complaint of reprisal(retaliation), or</a:t>
            </a:r>
          </a:p>
          <a:p>
            <a:pPr lvl="1">
              <a:lnSpc>
                <a:spcPct val="110000"/>
              </a:lnSpc>
            </a:pPr>
            <a:r>
              <a:rPr lang="en-US" dirty="0"/>
              <a:t>if the claim relates to a violation or failure to comply, and</a:t>
            </a:r>
          </a:p>
          <a:p>
            <a:pPr lvl="1">
              <a:lnSpc>
                <a:spcPct val="110000"/>
              </a:lnSpc>
            </a:pPr>
            <a:r>
              <a:rPr lang="en-US" dirty="0"/>
              <a:t>it results in a criminal conviction or a civil or finding of misconduct, or an order to take corrective action, or debarment or suspension of the nonfederal entity.</a:t>
            </a:r>
          </a:p>
        </p:txBody>
      </p:sp>
      <p:sp>
        <p:nvSpPr>
          <p:cNvPr id="4" name="Slide Number Placeholder 3"/>
          <p:cNvSpPr>
            <a:spLocks noGrp="1"/>
          </p:cNvSpPr>
          <p:nvPr>
            <p:ph type="sldNum" sz="quarter" idx="12"/>
          </p:nvPr>
        </p:nvSpPr>
        <p:spPr/>
        <p:txBody>
          <a:bodyPr/>
          <a:lstStyle/>
          <a:p>
            <a:fld id="{45AF61AB-B0DD-4F9C-9F8E-E57A609D99F7}" type="slidenum">
              <a:rPr lang="en-US" smtClean="0"/>
              <a:t>34</a:t>
            </a:fld>
            <a:endParaRPr lang="en-US" dirty="0"/>
          </a:p>
        </p:txBody>
      </p:sp>
    </p:spTree>
    <p:extLst>
      <p:ext uri="{BB962C8B-B14F-4D97-AF65-F5344CB8AC3E}">
        <p14:creationId xmlns:p14="http://schemas.microsoft.com/office/powerpoint/2010/main" val="23492739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35</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Allowable and Unallowable Costs</a:t>
            </a:r>
            <a:r>
              <a:rPr lang="en-US" sz="2400" dirty="0"/>
              <a:t>, </a:t>
            </a:r>
            <a:r>
              <a:rPr lang="en-US" sz="2400" b="0" dirty="0"/>
              <a:t>cont’d. 9</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buNone/>
            </a:pPr>
            <a:r>
              <a:rPr lang="en-US" b="1" dirty="0"/>
              <a:t>Legal defense and other legal costs</a:t>
            </a:r>
          </a:p>
          <a:p>
            <a:pPr lvl="1"/>
            <a:r>
              <a:rPr lang="en-US" dirty="0"/>
              <a:t>Even when the parties decide to settle rather than continue with litigation, legal fees will be allowable if the litigation could have resulted in the dispositions above.</a:t>
            </a:r>
          </a:p>
          <a:p>
            <a:pPr lvl="1"/>
            <a:r>
              <a:rPr lang="en-US" dirty="0"/>
              <a:t>There is a possibility of allowability for proceedings by a state, local, or foreign government, but only with specific written approval. Presumably this would only be when the federal government would not have found the transaction to be a violation.</a:t>
            </a:r>
          </a:p>
        </p:txBody>
      </p:sp>
      <p:sp>
        <p:nvSpPr>
          <p:cNvPr id="4" name="Slide Number Placeholder 3"/>
          <p:cNvSpPr>
            <a:spLocks noGrp="1"/>
          </p:cNvSpPr>
          <p:nvPr>
            <p:ph type="sldNum" sz="quarter" idx="12"/>
          </p:nvPr>
        </p:nvSpPr>
        <p:spPr/>
        <p:txBody>
          <a:bodyPr/>
          <a:lstStyle/>
          <a:p>
            <a:fld id="{45AF61AB-B0DD-4F9C-9F8E-E57A609D99F7}" type="slidenum">
              <a:rPr lang="en-US" smtClean="0"/>
              <a:t>35</a:t>
            </a:fld>
            <a:endParaRPr lang="en-US" dirty="0"/>
          </a:p>
        </p:txBody>
      </p:sp>
    </p:spTree>
    <p:extLst>
      <p:ext uri="{BB962C8B-B14F-4D97-AF65-F5344CB8AC3E}">
        <p14:creationId xmlns:p14="http://schemas.microsoft.com/office/powerpoint/2010/main" val="634363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pPr>
              <a:lnSpc>
                <a:spcPct val="100000"/>
              </a:lnSpc>
            </a:pPr>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lnSpc>
                  <a:spcPct val="100000"/>
                </a:lnSpc>
              </a:pPr>
              <a:t>36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Allowable and Unallowable Costs</a:t>
            </a:r>
            <a:r>
              <a:rPr lang="en-US" sz="2400" dirty="0"/>
              <a:t>, </a:t>
            </a:r>
            <a:r>
              <a:rPr lang="en-US" sz="2400" b="0" dirty="0"/>
              <a:t>cont’d. 10</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a:xfrm>
            <a:off x="692150" y="1447800"/>
            <a:ext cx="8756650" cy="5681662"/>
          </a:xfrm>
        </p:spPr>
        <p:txBody>
          <a:bodyPr>
            <a:normAutofit/>
          </a:bodyPr>
          <a:lstStyle/>
          <a:p>
            <a:r>
              <a:rPr lang="en-US" dirty="0"/>
              <a:t>General legal and other professional costs are allowable when the individuals providing the service have a specialized skill and are not officers or employees, and when their fees are not contingent based on recovery of costs from the federal government.</a:t>
            </a:r>
          </a:p>
          <a:p>
            <a:r>
              <a:rPr lang="en-US" dirty="0"/>
              <a:t>Other factors affecting allowability of general legal and similar costs include:</a:t>
            </a:r>
          </a:p>
          <a:p>
            <a:pPr lvl="1"/>
            <a:r>
              <a:rPr lang="en-US" dirty="0"/>
              <a:t>The nature and scope of the services</a:t>
            </a:r>
          </a:p>
          <a:p>
            <a:pPr lvl="1"/>
            <a:r>
              <a:rPr lang="en-US" dirty="0"/>
              <a:t>The necessity of using a contractor</a:t>
            </a:r>
          </a:p>
          <a:p>
            <a:pPr lvl="1"/>
            <a:r>
              <a:rPr lang="en-US" dirty="0"/>
              <a:t>The qualifications of the outside service provider and their customary fees</a:t>
            </a:r>
          </a:p>
          <a:p>
            <a:pPr lvl="1"/>
            <a:r>
              <a:rPr lang="en-US" dirty="0"/>
              <a:t>How significant the federal funding is to the nonfederal entity </a:t>
            </a:r>
          </a:p>
        </p:txBody>
      </p:sp>
      <p:sp>
        <p:nvSpPr>
          <p:cNvPr id="4" name="Slide Number Placeholder 3"/>
          <p:cNvSpPr>
            <a:spLocks noGrp="1"/>
          </p:cNvSpPr>
          <p:nvPr>
            <p:ph type="sldNum" sz="quarter" idx="12"/>
          </p:nvPr>
        </p:nvSpPr>
        <p:spPr/>
        <p:txBody>
          <a:bodyPr/>
          <a:lstStyle/>
          <a:p>
            <a:fld id="{45AF61AB-B0DD-4F9C-9F8E-E57A609D99F7}" type="slidenum">
              <a:rPr lang="en-US" smtClean="0"/>
              <a:t>36</a:t>
            </a:fld>
            <a:endParaRPr lang="en-US" dirty="0"/>
          </a:p>
        </p:txBody>
      </p:sp>
    </p:spTree>
    <p:extLst>
      <p:ext uri="{BB962C8B-B14F-4D97-AF65-F5344CB8AC3E}">
        <p14:creationId xmlns:p14="http://schemas.microsoft.com/office/powerpoint/2010/main" val="1100962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37</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Allowable and Unallowable Costs</a:t>
            </a:r>
            <a:r>
              <a:rPr lang="en-US" sz="2400" dirty="0"/>
              <a:t>, </a:t>
            </a:r>
            <a:r>
              <a:rPr lang="en-US" sz="2400" b="0" dirty="0"/>
              <a:t>cont’d. 11</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a:xfrm>
            <a:off x="692150" y="1447800"/>
            <a:ext cx="8756650" cy="5562600"/>
          </a:xfrm>
        </p:spPr>
        <p:txBody>
          <a:bodyPr>
            <a:normAutofit/>
          </a:bodyPr>
          <a:lstStyle/>
          <a:p>
            <a:pPr marL="0" indent="0">
              <a:lnSpc>
                <a:spcPct val="100000"/>
              </a:lnSpc>
              <a:buNone/>
            </a:pPr>
            <a:r>
              <a:rPr lang="en-US" sz="2600" b="1" dirty="0"/>
              <a:t>Membership subscriptions and professional activity costs</a:t>
            </a:r>
          </a:p>
          <a:p>
            <a:pPr lvl="1">
              <a:lnSpc>
                <a:spcPct val="100000"/>
              </a:lnSpc>
            </a:pPr>
            <a:r>
              <a:rPr lang="en-US" sz="2600" dirty="0"/>
              <a:t>Although the costs of membership in and subscriptions of professional and technical organizations are generally allowable, memberships in country clubs and similar organizations are unallowable.</a:t>
            </a:r>
          </a:p>
          <a:p>
            <a:pPr lvl="1">
              <a:lnSpc>
                <a:spcPct val="100000"/>
              </a:lnSpc>
            </a:pPr>
            <a:r>
              <a:rPr lang="en-US" sz="2600" dirty="0"/>
              <a:t>Costs for membership in lobbying organizations are also unallowable.</a:t>
            </a:r>
          </a:p>
          <a:p>
            <a:pPr lvl="1">
              <a:lnSpc>
                <a:spcPct val="100000"/>
              </a:lnSpc>
            </a:pPr>
            <a:r>
              <a:rPr lang="en-US" sz="2600" dirty="0"/>
              <a:t>Memberships in IL organizations have been allowed, but you/they may need to show that membership dues do not go to lobbying costs, or you may need to divide the membership dues into two costs, and disallow the portion that goes to lobbying.</a:t>
            </a:r>
          </a:p>
        </p:txBody>
      </p:sp>
      <p:sp>
        <p:nvSpPr>
          <p:cNvPr id="4" name="Slide Number Placeholder 3"/>
          <p:cNvSpPr>
            <a:spLocks noGrp="1"/>
          </p:cNvSpPr>
          <p:nvPr>
            <p:ph type="sldNum" sz="quarter" idx="12"/>
          </p:nvPr>
        </p:nvSpPr>
        <p:spPr/>
        <p:txBody>
          <a:bodyPr/>
          <a:lstStyle/>
          <a:p>
            <a:fld id="{45AF61AB-B0DD-4F9C-9F8E-E57A609D99F7}" type="slidenum">
              <a:rPr lang="en-US" smtClean="0"/>
              <a:t>37</a:t>
            </a:fld>
            <a:endParaRPr lang="en-US" dirty="0"/>
          </a:p>
        </p:txBody>
      </p:sp>
    </p:spTree>
    <p:extLst>
      <p:ext uri="{BB962C8B-B14F-4D97-AF65-F5344CB8AC3E}">
        <p14:creationId xmlns:p14="http://schemas.microsoft.com/office/powerpoint/2010/main" val="2638168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smtClean="0">
                <a:solidFill>
                  <a:schemeClr val="bg2"/>
                </a:solidFill>
                <a:latin typeface="Arial Rounded MT Bold" panose="020F0704030504030204" pitchFamily="34" charset="0"/>
              </a:rPr>
              <a:pPr/>
              <a:t>38</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Allowable and Unallowable Costs</a:t>
            </a:r>
            <a:r>
              <a:rPr lang="en-US" sz="2400" dirty="0"/>
              <a:t>, </a:t>
            </a:r>
            <a:r>
              <a:rPr lang="en-US" sz="2400" b="0" dirty="0"/>
              <a:t>cont’d. 12 </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lnSpc>
                <a:spcPct val="100000"/>
              </a:lnSpc>
              <a:buNone/>
            </a:pPr>
            <a:r>
              <a:rPr lang="en-US" b="1" dirty="0"/>
              <a:t>Paycheck Protection Program</a:t>
            </a:r>
          </a:p>
          <a:p>
            <a:pPr>
              <a:lnSpc>
                <a:spcPct val="100000"/>
              </a:lnSpc>
            </a:pPr>
            <a:r>
              <a:rPr lang="en-US" dirty="0"/>
              <a:t>If you received these funds to pay payroll, you cannot also charge that payroll as a direct cost to your grants.</a:t>
            </a:r>
          </a:p>
          <a:p>
            <a:pPr marL="0" indent="0">
              <a:lnSpc>
                <a:spcPct val="100000"/>
              </a:lnSpc>
              <a:buNone/>
            </a:pPr>
            <a:r>
              <a:rPr lang="en-US" b="1" dirty="0"/>
              <a:t>Pre-award costs</a:t>
            </a:r>
          </a:p>
          <a:p>
            <a:pPr lvl="1">
              <a:lnSpc>
                <a:spcPct val="100000"/>
              </a:lnSpc>
            </a:pPr>
            <a:r>
              <a:rPr lang="en-US" dirty="0"/>
              <a:t>Pre-award costs, incurred prior to the effective date of the Federal award, which are related to the Federal award are allowable if they are the type of costs that would have been allowed under the award and they are approved by the HHS awarding agency.</a:t>
            </a:r>
          </a:p>
        </p:txBody>
      </p:sp>
      <p:sp>
        <p:nvSpPr>
          <p:cNvPr id="4" name="Slide Number Placeholder 3"/>
          <p:cNvSpPr>
            <a:spLocks noGrp="1"/>
          </p:cNvSpPr>
          <p:nvPr>
            <p:ph type="sldNum" sz="quarter" idx="12"/>
          </p:nvPr>
        </p:nvSpPr>
        <p:spPr/>
        <p:txBody>
          <a:bodyPr/>
          <a:lstStyle/>
          <a:p>
            <a:fld id="{45AF61AB-B0DD-4F9C-9F8E-E57A609D99F7}" type="slidenum">
              <a:rPr lang="en-US" smtClean="0"/>
              <a:t>38</a:t>
            </a:fld>
            <a:endParaRPr lang="en-US" dirty="0"/>
          </a:p>
        </p:txBody>
      </p:sp>
    </p:spTree>
    <p:extLst>
      <p:ext uri="{BB962C8B-B14F-4D97-AF65-F5344CB8AC3E}">
        <p14:creationId xmlns:p14="http://schemas.microsoft.com/office/powerpoint/2010/main" val="38095517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smtClean="0">
                <a:solidFill>
                  <a:schemeClr val="bg2"/>
                </a:solidFill>
                <a:latin typeface="Arial Rounded MT Bold" panose="020F0704030504030204" pitchFamily="34" charset="0"/>
              </a:rPr>
              <a:pPr/>
              <a:t>39</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Allowable and Unallowable Costs</a:t>
            </a:r>
            <a:r>
              <a:rPr lang="en-US" sz="2400" dirty="0"/>
              <a:t>, </a:t>
            </a:r>
            <a:r>
              <a:rPr lang="en-US" sz="2400" b="0" dirty="0"/>
              <a:t>cont’d. 13</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buNone/>
            </a:pPr>
            <a:r>
              <a:rPr lang="en-US" b="1" dirty="0"/>
              <a:t>Recruiting costs</a:t>
            </a:r>
          </a:p>
          <a:p>
            <a:pPr lvl="1"/>
            <a:r>
              <a:rPr lang="en-US" dirty="0"/>
              <a:t>Advertising cost, testing, travel for recruiting, travel for prospective employees, and certain relocation costs are allowed as long as they are consistent with your policies. </a:t>
            </a:r>
          </a:p>
          <a:p>
            <a:pPr lvl="1"/>
            <a:r>
              <a:rPr lang="en-US" dirty="0"/>
              <a:t>Employment agency fees are allowable subject to limitations based on normal costs.</a:t>
            </a:r>
          </a:p>
          <a:p>
            <a:pPr lvl="1"/>
            <a:r>
              <a:rPr lang="en-US" dirty="0"/>
              <a:t>If employment agency fees or relocation costs are paid in whole or in part with federal funds and the employee leaves within 12 months, amounts charged to the federal award will need to be repaid or credited.</a:t>
            </a:r>
          </a:p>
        </p:txBody>
      </p:sp>
      <p:sp>
        <p:nvSpPr>
          <p:cNvPr id="4" name="Slide Number Placeholder 3"/>
          <p:cNvSpPr>
            <a:spLocks noGrp="1"/>
          </p:cNvSpPr>
          <p:nvPr>
            <p:ph type="sldNum" sz="quarter" idx="12"/>
          </p:nvPr>
        </p:nvSpPr>
        <p:spPr/>
        <p:txBody>
          <a:bodyPr/>
          <a:lstStyle/>
          <a:p>
            <a:fld id="{45AF61AB-B0DD-4F9C-9F8E-E57A609D99F7}" type="slidenum">
              <a:rPr lang="en-US" smtClean="0"/>
              <a:t>39</a:t>
            </a:fld>
            <a:endParaRPr lang="en-US" dirty="0"/>
          </a:p>
        </p:txBody>
      </p:sp>
    </p:spTree>
    <p:extLst>
      <p:ext uri="{BB962C8B-B14F-4D97-AF65-F5344CB8AC3E}">
        <p14:creationId xmlns:p14="http://schemas.microsoft.com/office/powerpoint/2010/main" val="445431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4</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CILs and SILCs are Responsible For Security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fontScale="92500" lnSpcReduction="20000"/>
          </a:bodyPr>
          <a:lstStyle/>
          <a:p>
            <a:pPr>
              <a:lnSpc>
                <a:spcPct val="110000"/>
              </a:lnSpc>
            </a:pPr>
            <a:r>
              <a:rPr lang="en-US" dirty="0"/>
              <a:t>“Individually identifiable data” is data that identifies the person that the data is about.</a:t>
            </a:r>
          </a:p>
          <a:p>
            <a:pPr>
              <a:lnSpc>
                <a:spcPct val="110000"/>
              </a:lnSpc>
            </a:pPr>
            <a:r>
              <a:rPr lang="en-US" dirty="0"/>
              <a:t>“Individually Identifiable Health Information” is personal health information protected by HIPAA and other regulations (which may not apply).</a:t>
            </a:r>
          </a:p>
          <a:p>
            <a:pPr>
              <a:lnSpc>
                <a:spcPct val="110000"/>
              </a:lnSpc>
            </a:pPr>
            <a:r>
              <a:rPr lang="en-US" dirty="0"/>
              <a:t>CILs and SILCs must take all reasonable measures to protect the confidentiality of this information.</a:t>
            </a:r>
          </a:p>
          <a:p>
            <a:pPr>
              <a:lnSpc>
                <a:spcPct val="110000"/>
              </a:lnSpc>
            </a:pPr>
            <a:r>
              <a:rPr lang="en-US" dirty="0"/>
              <a:t>This means physical and technical security of employee and consumer information.</a:t>
            </a:r>
          </a:p>
          <a:p>
            <a:pPr>
              <a:lnSpc>
                <a:spcPct val="110000"/>
              </a:lnSpc>
            </a:pPr>
            <a:r>
              <a:rPr lang="en-US" dirty="0"/>
              <a:t>It means limiting access and testing security, possibly with intrusion detection systems.</a:t>
            </a:r>
          </a:p>
          <a:p>
            <a:pPr>
              <a:lnSpc>
                <a:spcPct val="110000"/>
              </a:lnSpc>
            </a:pPr>
            <a:r>
              <a:rPr lang="en-US" dirty="0"/>
              <a:t>A disaster recovery plan can increase security. </a:t>
            </a:r>
          </a:p>
        </p:txBody>
      </p:sp>
      <p:sp>
        <p:nvSpPr>
          <p:cNvPr id="4" name="Slide Number Placeholder 3"/>
          <p:cNvSpPr>
            <a:spLocks noGrp="1"/>
          </p:cNvSpPr>
          <p:nvPr>
            <p:ph type="sldNum" sz="quarter" idx="12"/>
          </p:nvPr>
        </p:nvSpPr>
        <p:spPr/>
        <p:txBody>
          <a:bodyPr/>
          <a:lstStyle/>
          <a:p>
            <a:fld id="{45AF61AB-B0DD-4F9C-9F8E-E57A609D99F7}" type="slidenum">
              <a:rPr lang="en-US" smtClean="0"/>
              <a:t>4</a:t>
            </a:fld>
            <a:endParaRPr lang="en-US" dirty="0"/>
          </a:p>
        </p:txBody>
      </p:sp>
    </p:spTree>
    <p:extLst>
      <p:ext uri="{BB962C8B-B14F-4D97-AF65-F5344CB8AC3E}">
        <p14:creationId xmlns:p14="http://schemas.microsoft.com/office/powerpoint/2010/main" val="23107579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40</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Allowable and Unallowable Costs</a:t>
            </a:r>
            <a:r>
              <a:rPr lang="en-US" sz="2400" dirty="0"/>
              <a:t>, </a:t>
            </a:r>
            <a:r>
              <a:rPr lang="en-US" sz="2400" b="0" dirty="0"/>
              <a:t>cont’d. 14</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buNone/>
            </a:pPr>
            <a:r>
              <a:rPr lang="en-US" b="1" dirty="0"/>
              <a:t>Rental costs</a:t>
            </a:r>
          </a:p>
          <a:p>
            <a:pPr lvl="1"/>
            <a:r>
              <a:rPr lang="en-US" dirty="0"/>
              <a:t>Rental costs for facilities are generally allowable.</a:t>
            </a:r>
          </a:p>
          <a:p>
            <a:pPr lvl="1"/>
            <a:r>
              <a:rPr lang="en-US" dirty="0"/>
              <a:t>Rental costs under “sale and lease back” arrangements are allowable only up to the amount that would be allowed had the non-Federal entity continued to own the property. This amount would include expenses such as depreciation, maintenance, taxes, and insurance. This usually only happens when these transactions are with a related entity, such as a foundation.</a:t>
            </a:r>
          </a:p>
        </p:txBody>
      </p:sp>
      <p:sp>
        <p:nvSpPr>
          <p:cNvPr id="4" name="Slide Number Placeholder 3"/>
          <p:cNvSpPr>
            <a:spLocks noGrp="1"/>
          </p:cNvSpPr>
          <p:nvPr>
            <p:ph type="sldNum" sz="quarter" idx="12"/>
          </p:nvPr>
        </p:nvSpPr>
        <p:spPr/>
        <p:txBody>
          <a:bodyPr/>
          <a:lstStyle/>
          <a:p>
            <a:fld id="{45AF61AB-B0DD-4F9C-9F8E-E57A609D99F7}" type="slidenum">
              <a:rPr lang="en-US" smtClean="0"/>
              <a:t>40</a:t>
            </a:fld>
            <a:endParaRPr lang="en-US" dirty="0"/>
          </a:p>
        </p:txBody>
      </p:sp>
    </p:spTree>
    <p:extLst>
      <p:ext uri="{BB962C8B-B14F-4D97-AF65-F5344CB8AC3E}">
        <p14:creationId xmlns:p14="http://schemas.microsoft.com/office/powerpoint/2010/main" val="23508979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41</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Allowable and Unallowable Costs</a:t>
            </a:r>
            <a:r>
              <a:rPr lang="en-US" sz="2400" dirty="0"/>
              <a:t>, </a:t>
            </a:r>
            <a:r>
              <a:rPr lang="en-US" sz="2400" b="0" dirty="0"/>
              <a:t>cont’d. 15</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buNone/>
            </a:pPr>
            <a:r>
              <a:rPr lang="en-US" b="1" dirty="0"/>
              <a:t>Travel costs</a:t>
            </a:r>
          </a:p>
          <a:p>
            <a:pPr lvl="1"/>
            <a:r>
              <a:rPr lang="en-US" dirty="0"/>
              <a:t>Travel costs incurred in connection with performance under federal awards is generally allowable.</a:t>
            </a:r>
          </a:p>
          <a:p>
            <a:pPr lvl="1"/>
            <a:r>
              <a:rPr lang="en-US" dirty="0"/>
              <a:t>Travel costs include transportation, lodging, substance and related items incurred by employees traveling on official business. Costs may be charged on an actual cost basis or a per diem mileage basis or on a combination, but the method used must be applied uniformly, and must be consistent with your policy. You can’t use per diem meal costs for part of a trip and actual costs for part of the same trip.</a:t>
            </a:r>
          </a:p>
        </p:txBody>
      </p:sp>
      <p:sp>
        <p:nvSpPr>
          <p:cNvPr id="4" name="Slide Number Placeholder 3"/>
          <p:cNvSpPr>
            <a:spLocks noGrp="1"/>
          </p:cNvSpPr>
          <p:nvPr>
            <p:ph type="sldNum" sz="quarter" idx="12"/>
          </p:nvPr>
        </p:nvSpPr>
        <p:spPr/>
        <p:txBody>
          <a:bodyPr/>
          <a:lstStyle/>
          <a:p>
            <a:fld id="{45AF61AB-B0DD-4F9C-9F8E-E57A609D99F7}" type="slidenum">
              <a:rPr lang="en-US" smtClean="0"/>
              <a:t>41</a:t>
            </a:fld>
            <a:endParaRPr lang="en-US" dirty="0"/>
          </a:p>
        </p:txBody>
      </p:sp>
    </p:spTree>
    <p:extLst>
      <p:ext uri="{BB962C8B-B14F-4D97-AF65-F5344CB8AC3E}">
        <p14:creationId xmlns:p14="http://schemas.microsoft.com/office/powerpoint/2010/main" val="27388382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42</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Allowable and Unallowable Costs</a:t>
            </a:r>
            <a:r>
              <a:rPr lang="en-US" sz="2400" dirty="0"/>
              <a:t>, </a:t>
            </a:r>
            <a:r>
              <a:rPr lang="en-US" sz="2400" b="0" dirty="0"/>
              <a:t>cont’d. 16</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r>
              <a:rPr lang="en-US" dirty="0"/>
              <a:t>Shared responsibility payments which are incurred when an organization chooses not to provide health insurance are unallowable.</a:t>
            </a:r>
          </a:p>
          <a:p>
            <a:r>
              <a:rPr lang="en-US" dirty="0"/>
              <a:t>Always keep in mind the fact that although a cost is allowable that does not mean it is funded. It must still fit within your budget and must be necessary for the accomplishment of the grant purposes.</a:t>
            </a:r>
          </a:p>
        </p:txBody>
      </p:sp>
      <p:sp>
        <p:nvSpPr>
          <p:cNvPr id="4" name="Slide Number Placeholder 3"/>
          <p:cNvSpPr>
            <a:spLocks noGrp="1"/>
          </p:cNvSpPr>
          <p:nvPr>
            <p:ph type="sldNum" sz="quarter" idx="12"/>
          </p:nvPr>
        </p:nvSpPr>
        <p:spPr/>
        <p:txBody>
          <a:bodyPr/>
          <a:lstStyle/>
          <a:p>
            <a:fld id="{45AF61AB-B0DD-4F9C-9F8E-E57A609D99F7}" type="slidenum">
              <a:rPr lang="en-US" smtClean="0"/>
              <a:t>42</a:t>
            </a:fld>
            <a:endParaRPr lang="en-US" dirty="0"/>
          </a:p>
        </p:txBody>
      </p:sp>
    </p:spTree>
    <p:extLst>
      <p:ext uri="{BB962C8B-B14F-4D97-AF65-F5344CB8AC3E}">
        <p14:creationId xmlns:p14="http://schemas.microsoft.com/office/powerpoint/2010/main" val="14269164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A21496-60A5-49FD-BCCB-50175D2024D7}"/>
              </a:ext>
            </a:extLst>
          </p:cNvPr>
          <p:cNvSpPr>
            <a:spLocks noGrp="1"/>
          </p:cNvSpPr>
          <p:nvPr>
            <p:ph type="title"/>
          </p:nvPr>
        </p:nvSpPr>
        <p:spPr/>
        <p:txBody>
          <a:bodyPr/>
          <a:lstStyle/>
          <a:p>
            <a:r>
              <a:rPr lang="en-US" sz="500" dirty="0">
                <a:solidFill>
                  <a:schemeClr val="bg1">
                    <a:lumMod val="85000"/>
                  </a:schemeClr>
                </a:solidFill>
              </a:rPr>
              <a:t>&gt;&gt;Slide 73</a:t>
            </a:r>
            <a:r>
              <a:rPr lang="en-US" dirty="0"/>
              <a:t/>
            </a:r>
            <a:br>
              <a:rPr lang="en-US" dirty="0"/>
            </a:br>
            <a:r>
              <a:rPr lang="en-US" dirty="0"/>
              <a:t>Q and A, Assignment, and End of Day 1</a:t>
            </a:r>
          </a:p>
        </p:txBody>
      </p:sp>
      <p:sp>
        <p:nvSpPr>
          <p:cNvPr id="3" name="Content Placeholder 2">
            <a:extLst>
              <a:ext uri="{FF2B5EF4-FFF2-40B4-BE49-F238E27FC236}">
                <a16:creationId xmlns="" xmlns:a16="http://schemas.microsoft.com/office/drawing/2014/main" id="{F41967AD-1AF8-4765-B0E6-29A9FAFF5021}"/>
              </a:ext>
            </a:extLst>
          </p:cNvPr>
          <p:cNvSpPr>
            <a:spLocks noGrp="1"/>
          </p:cNvSpPr>
          <p:nvPr>
            <p:ph idx="1"/>
          </p:nvPr>
        </p:nvSpPr>
        <p:spPr/>
        <p:txBody>
          <a:bodyPr/>
          <a:lstStyle/>
          <a:p>
            <a:pPr marL="0" indent="0">
              <a:buNone/>
            </a:pPr>
            <a:r>
              <a:rPr lang="en-US" dirty="0"/>
              <a:t>Assignment for tomorrow:</a:t>
            </a:r>
          </a:p>
          <a:p>
            <a:pPr marL="0" indent="0">
              <a:buNone/>
            </a:pPr>
            <a:r>
              <a:rPr lang="en-US" dirty="0"/>
              <a:t>Review your financial policies and procedures and identify where you are missing something or need to improve.</a:t>
            </a:r>
          </a:p>
        </p:txBody>
      </p:sp>
      <p:sp>
        <p:nvSpPr>
          <p:cNvPr id="4" name="Slide Number Placeholder 3">
            <a:extLst>
              <a:ext uri="{FF2B5EF4-FFF2-40B4-BE49-F238E27FC236}">
                <a16:creationId xmlns="" xmlns:a16="http://schemas.microsoft.com/office/drawing/2014/main" id="{5C0A7CC8-21CB-47E5-B4A2-F9F38ABFDCC9}"/>
              </a:ext>
            </a:extLst>
          </p:cNvPr>
          <p:cNvSpPr>
            <a:spLocks noGrp="1"/>
          </p:cNvSpPr>
          <p:nvPr>
            <p:ph type="sldNum" sz="quarter" idx="12"/>
          </p:nvPr>
        </p:nvSpPr>
        <p:spPr/>
        <p:txBody>
          <a:bodyPr/>
          <a:lstStyle/>
          <a:p>
            <a:fld id="{45AF61AB-B0DD-4F9C-9F8E-E57A609D99F7}" type="slidenum">
              <a:rPr lang="en-US" smtClean="0"/>
              <a:t>43</a:t>
            </a:fld>
            <a:endParaRPr lang="en-US" dirty="0"/>
          </a:p>
        </p:txBody>
      </p:sp>
    </p:spTree>
    <p:extLst>
      <p:ext uri="{BB962C8B-B14F-4D97-AF65-F5344CB8AC3E}">
        <p14:creationId xmlns:p14="http://schemas.microsoft.com/office/powerpoint/2010/main" val="15196903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&gt;Slide </a:t>
            </a:r>
            <a:r>
              <a:rPr lang="en-US" sz="600" dirty="0" smtClean="0">
                <a:solidFill>
                  <a:schemeClr val="bg1">
                    <a:lumMod val="95000"/>
                  </a:schemeClr>
                </a:solidFill>
              </a:rPr>
              <a:t>176</a:t>
            </a:r>
            <a:r>
              <a:rPr lang="en-US" dirty="0">
                <a:solidFill>
                  <a:schemeClr val="bg1">
                    <a:lumMod val="95000"/>
                  </a:schemeClr>
                </a:solidFill>
              </a:rPr>
              <a:t/>
            </a:r>
            <a:br>
              <a:rPr lang="en-US" dirty="0">
                <a:solidFill>
                  <a:schemeClr val="bg1">
                    <a:lumMod val="95000"/>
                  </a:schemeClr>
                </a:solidFill>
              </a:rPr>
            </a:br>
            <a:r>
              <a:rPr lang="en-US" dirty="0"/>
              <a:t>For More Information</a:t>
            </a:r>
          </a:p>
        </p:txBody>
      </p:sp>
      <p:sp>
        <p:nvSpPr>
          <p:cNvPr id="3" name="Content Placeholder 2"/>
          <p:cNvSpPr>
            <a:spLocks noGrp="1"/>
          </p:cNvSpPr>
          <p:nvPr>
            <p:ph idx="1"/>
          </p:nvPr>
        </p:nvSpPr>
        <p:spPr/>
        <p:txBody>
          <a:bodyPr/>
          <a:lstStyle/>
          <a:p>
            <a:pPr>
              <a:buFont typeface="Tahoma" pitchFamily="34" charset="0"/>
              <a:buNone/>
            </a:pPr>
            <a:r>
              <a:rPr lang="en-US" dirty="0"/>
              <a:t>Contact:</a:t>
            </a:r>
          </a:p>
          <a:p>
            <a:pPr lvl="1">
              <a:buNone/>
            </a:pPr>
            <a:r>
              <a:rPr lang="en-US" dirty="0"/>
              <a:t>John Heveron, Jr. </a:t>
            </a:r>
            <a:r>
              <a:rPr lang="en-US" dirty="0">
                <a:hlinkClick r:id="rId2"/>
              </a:rPr>
              <a:t>john@heveroncpa.com</a:t>
            </a:r>
            <a:endParaRPr lang="en-US" dirty="0"/>
          </a:p>
          <a:p>
            <a:pPr lvl="1">
              <a:buNone/>
            </a:pPr>
            <a:r>
              <a:rPr lang="en-US" dirty="0"/>
              <a:t>Paula McElwee </a:t>
            </a:r>
            <a:r>
              <a:rPr lang="en-US" dirty="0">
                <a:hlinkClick r:id="rId3"/>
              </a:rPr>
              <a:t>paulamcelwee-ILRU@yahoo.com</a:t>
            </a: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44</a:t>
            </a:fld>
            <a:endParaRPr lang="en-US" dirty="0"/>
          </a:p>
        </p:txBody>
      </p:sp>
    </p:spTree>
    <p:extLst>
      <p:ext uri="{BB962C8B-B14F-4D97-AF65-F5344CB8AC3E}">
        <p14:creationId xmlns:p14="http://schemas.microsoft.com/office/powerpoint/2010/main" val="10624157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150" y="304800"/>
            <a:ext cx="8985250" cy="914401"/>
          </a:xfrm>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45</a:t>
            </a:fld>
            <a:r>
              <a:rPr lang="en-US" dirty="0">
                <a:latin typeface="Arial Rounded MT Bold" panose="020F0704030504030204" pitchFamily="34" charset="0"/>
              </a:rPr>
              <a:t/>
            </a:r>
            <a:br>
              <a:rPr lang="en-US" dirty="0">
                <a:latin typeface="Arial Rounded MT Bold" panose="020F0704030504030204" pitchFamily="34" charset="0"/>
              </a:rPr>
            </a:br>
            <a:r>
              <a:rPr lang="en-US" dirty="0">
                <a:latin typeface="Arial Rounded MT Bold" panose="020F0704030504030204" pitchFamily="34" charset="0"/>
              </a:rPr>
              <a:t>IL-NET </a:t>
            </a:r>
            <a:r>
              <a:rPr lang="en-US" dirty="0">
                <a:ea typeface="Arial"/>
                <a:cs typeface="Arial"/>
                <a:sym typeface="Arial"/>
              </a:rPr>
              <a:t>Attribution</a:t>
            </a:r>
            <a:endParaRPr lang="en-US" sz="2800" b="1" dirty="0">
              <a:latin typeface="Arial Rounded MT Bold" panose="020F0704030504030204" pitchFamily="34" charset="0"/>
            </a:endParaRPr>
          </a:p>
        </p:txBody>
      </p:sp>
      <p:sp>
        <p:nvSpPr>
          <p:cNvPr id="3" name="Subtitle 2"/>
          <p:cNvSpPr>
            <a:spLocks noGrp="1"/>
          </p:cNvSpPr>
          <p:nvPr>
            <p:ph idx="1"/>
          </p:nvPr>
        </p:nvSpPr>
        <p:spPr>
          <a:xfrm>
            <a:off x="609600" y="1143000"/>
            <a:ext cx="9220200" cy="5486399"/>
          </a:xfrm>
        </p:spPr>
        <p:txBody>
          <a:bodyPr>
            <a:noAutofit/>
          </a:bodyPr>
          <a:lstStyle/>
          <a:p>
            <a:pPr marL="0" indent="0" fontAlgn="base">
              <a:lnSpc>
                <a:spcPct val="100000"/>
              </a:lnSpc>
              <a:buNone/>
            </a:pPr>
            <a:r>
              <a:rPr lang="en-US" sz="2400" dirty="0"/>
              <a:t>The IL-NET is supported by grant numbers 90ILTA0001 and 90ISTA0001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endParaRPr lang="en-US" sz="2400" dirty="0">
              <a:effectLst/>
            </a:endParaRPr>
          </a:p>
        </p:txBody>
      </p:sp>
      <p:sp>
        <p:nvSpPr>
          <p:cNvPr id="4" name="Slide Number Placeholder 3"/>
          <p:cNvSpPr>
            <a:spLocks noGrp="1"/>
          </p:cNvSpPr>
          <p:nvPr>
            <p:ph type="sldNum" sz="quarter" idx="12"/>
          </p:nvPr>
        </p:nvSpPr>
        <p:spPr/>
        <p:txBody>
          <a:bodyPr/>
          <a:lstStyle/>
          <a:p>
            <a:fld id="{6153527D-BED1-478D-AC23-D9BDE0E418EC}" type="slidenum">
              <a:rPr lang="en-US" smtClean="0"/>
              <a:t>45</a:t>
            </a:fld>
            <a:endParaRPr lang="en-US" dirty="0"/>
          </a:p>
        </p:txBody>
      </p:sp>
    </p:spTree>
    <p:extLst>
      <p:ext uri="{BB962C8B-B14F-4D97-AF65-F5344CB8AC3E}">
        <p14:creationId xmlns:p14="http://schemas.microsoft.com/office/powerpoint/2010/main" val="22662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5</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Strategies to Improve Banking Security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lstStyle/>
          <a:p>
            <a:pPr marL="0" indent="0">
              <a:lnSpc>
                <a:spcPct val="100000"/>
              </a:lnSpc>
              <a:buNone/>
            </a:pPr>
            <a:r>
              <a:rPr lang="en-US" dirty="0"/>
              <a:t>Falsified checks and bank account hijacks can be reduced with technology countermeasures, such as—</a:t>
            </a:r>
          </a:p>
          <a:p>
            <a:pPr lvl="1">
              <a:lnSpc>
                <a:spcPct val="100000"/>
              </a:lnSpc>
            </a:pPr>
            <a:r>
              <a:rPr lang="en-US" dirty="0"/>
              <a:t>Secure checks.</a:t>
            </a:r>
          </a:p>
          <a:p>
            <a:pPr lvl="1">
              <a:lnSpc>
                <a:spcPct val="100000"/>
              </a:lnSpc>
            </a:pPr>
            <a:r>
              <a:rPr lang="en-US" dirty="0"/>
              <a:t>Positive pay (provide your bank with information about checks you have issued for matching).</a:t>
            </a:r>
          </a:p>
          <a:p>
            <a:pPr lvl="1">
              <a:lnSpc>
                <a:spcPct val="100000"/>
              </a:lnSpc>
            </a:pPr>
            <a:r>
              <a:rPr lang="en-US" dirty="0"/>
              <a:t>Reverse positive pay (review incoming checks before they are processed).</a:t>
            </a:r>
          </a:p>
          <a:p>
            <a:pPr lvl="1">
              <a:lnSpc>
                <a:spcPct val="100000"/>
              </a:lnSpc>
            </a:pPr>
            <a:r>
              <a:rPr lang="en-US" dirty="0"/>
              <a:t>Using a secure font and inserting asterisks above the payee name to prohibit adding another name.</a:t>
            </a:r>
          </a:p>
        </p:txBody>
      </p:sp>
      <p:sp>
        <p:nvSpPr>
          <p:cNvPr id="4" name="Slide Number Placeholder 3"/>
          <p:cNvSpPr>
            <a:spLocks noGrp="1"/>
          </p:cNvSpPr>
          <p:nvPr>
            <p:ph type="sldNum" sz="quarter" idx="12"/>
          </p:nvPr>
        </p:nvSpPr>
        <p:spPr/>
        <p:txBody>
          <a:bodyPr/>
          <a:lstStyle/>
          <a:p>
            <a:fld id="{45AF61AB-B0DD-4F9C-9F8E-E57A609D99F7}" type="slidenum">
              <a:rPr lang="en-US" smtClean="0"/>
              <a:t>5</a:t>
            </a:fld>
            <a:endParaRPr lang="en-US" dirty="0"/>
          </a:p>
        </p:txBody>
      </p:sp>
    </p:spTree>
    <p:extLst>
      <p:ext uri="{BB962C8B-B14F-4D97-AF65-F5344CB8AC3E}">
        <p14:creationId xmlns:p14="http://schemas.microsoft.com/office/powerpoint/2010/main" val="312370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6</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Objectives of Controls Over Compliance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lnSpcReduction="10000"/>
          </a:bodyPr>
          <a:lstStyle/>
          <a:p>
            <a:pPr marL="0" indent="0">
              <a:lnSpc>
                <a:spcPct val="100000"/>
              </a:lnSpc>
              <a:buNone/>
            </a:pPr>
            <a:r>
              <a:rPr lang="en-US" dirty="0"/>
              <a:t>The objectives of controls over compliance include—</a:t>
            </a:r>
          </a:p>
          <a:p>
            <a:pPr>
              <a:lnSpc>
                <a:spcPct val="100000"/>
              </a:lnSpc>
            </a:pPr>
            <a:r>
              <a:rPr lang="en-US" dirty="0"/>
              <a:t>Permitting the preparation of reliable financial statements and federal reports.</a:t>
            </a:r>
          </a:p>
          <a:p>
            <a:pPr>
              <a:lnSpc>
                <a:spcPct val="100000"/>
              </a:lnSpc>
            </a:pPr>
            <a:r>
              <a:rPr lang="en-US" dirty="0"/>
              <a:t>Maintaining accountability over assets.</a:t>
            </a:r>
          </a:p>
          <a:p>
            <a:pPr>
              <a:lnSpc>
                <a:spcPct val="100000"/>
              </a:lnSpc>
            </a:pPr>
            <a:r>
              <a:rPr lang="en-US" dirty="0"/>
              <a:t>Demonstrating compliance with federal regulations and agreements, particularly any statutes, regulations, terms and conditions of federal awards that could have a direct and material effect on any of your federal programs.</a:t>
            </a:r>
          </a:p>
          <a:p>
            <a:pPr marL="0" indent="0">
              <a:lnSpc>
                <a:spcPct val="100000"/>
              </a:lnSpc>
              <a:buNone/>
            </a:pPr>
            <a:r>
              <a:rPr lang="en-US" dirty="0"/>
              <a:t>Committing to solid fiscal skills is not only a requirement, it is also the key to developing additional resources and responding to unique situations, like the CARES Act funding.</a:t>
            </a:r>
          </a:p>
        </p:txBody>
      </p:sp>
      <p:sp>
        <p:nvSpPr>
          <p:cNvPr id="4" name="Slide Number Placeholder 3"/>
          <p:cNvSpPr>
            <a:spLocks noGrp="1"/>
          </p:cNvSpPr>
          <p:nvPr>
            <p:ph type="sldNum" sz="quarter" idx="12"/>
          </p:nvPr>
        </p:nvSpPr>
        <p:spPr/>
        <p:txBody>
          <a:bodyPr/>
          <a:lstStyle/>
          <a:p>
            <a:fld id="{45AF61AB-B0DD-4F9C-9F8E-E57A609D99F7}" type="slidenum">
              <a:rPr lang="en-US" smtClean="0"/>
              <a:t>6</a:t>
            </a:fld>
            <a:endParaRPr lang="en-US" dirty="0"/>
          </a:p>
        </p:txBody>
      </p:sp>
    </p:spTree>
    <p:extLst>
      <p:ext uri="{BB962C8B-B14F-4D97-AF65-F5344CB8AC3E}">
        <p14:creationId xmlns:p14="http://schemas.microsoft.com/office/powerpoint/2010/main" val="3223177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7</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Information Technology Controls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a:xfrm>
            <a:off x="692150" y="1447800"/>
            <a:ext cx="8985250" cy="5237162"/>
          </a:xfrm>
        </p:spPr>
        <p:txBody>
          <a:bodyPr>
            <a:normAutofit fontScale="92500" lnSpcReduction="10000"/>
          </a:bodyPr>
          <a:lstStyle/>
          <a:p>
            <a:pPr>
              <a:lnSpc>
                <a:spcPct val="110000"/>
              </a:lnSpc>
            </a:pPr>
            <a:r>
              <a:rPr lang="en-US" dirty="0"/>
              <a:t>Servers and workstations should only use operating systems that are currently supported</a:t>
            </a:r>
            <a:r>
              <a:rPr lang="en-US" dirty="0">
                <a:latin typeface="Times New Roman" panose="02020603050405020304" pitchFamily="18" charset="0"/>
                <a:cs typeface="Times New Roman" panose="02020603050405020304" pitchFamily="18" charset="0"/>
              </a:rPr>
              <a:t>‒</a:t>
            </a:r>
            <a:r>
              <a:rPr lang="en-US" dirty="0"/>
              <a:t>Windows 7 is no longer supported. Windows 10 or better is expected.</a:t>
            </a:r>
          </a:p>
          <a:p>
            <a:pPr>
              <a:lnSpc>
                <a:spcPct val="110000"/>
              </a:lnSpc>
            </a:pPr>
            <a:r>
              <a:rPr lang="en-US" dirty="0"/>
              <a:t>Operating system updates and patches should be installed promptly.</a:t>
            </a:r>
          </a:p>
          <a:p>
            <a:pPr>
              <a:lnSpc>
                <a:spcPct val="110000"/>
              </a:lnSpc>
            </a:pPr>
            <a:r>
              <a:rPr lang="en-US" dirty="0"/>
              <a:t>Backups should be stored off-site or in the cloud frequently enough to avoid a significant loss of data.</a:t>
            </a:r>
          </a:p>
          <a:p>
            <a:pPr>
              <a:lnSpc>
                <a:spcPct val="110000"/>
              </a:lnSpc>
            </a:pPr>
            <a:r>
              <a:rPr lang="en-US" dirty="0"/>
              <a:t>IT and IT security training will be provided at various times throughout the year. Include cybersecurity and social engineering awareness (recognizing and avoiding risky email attachments, questionable downloads, and fake voicemail).</a:t>
            </a:r>
          </a:p>
        </p:txBody>
      </p:sp>
      <p:sp>
        <p:nvSpPr>
          <p:cNvPr id="4" name="Slide Number Placeholder 3"/>
          <p:cNvSpPr>
            <a:spLocks noGrp="1"/>
          </p:cNvSpPr>
          <p:nvPr>
            <p:ph type="sldNum" sz="quarter" idx="12"/>
          </p:nvPr>
        </p:nvSpPr>
        <p:spPr/>
        <p:txBody>
          <a:bodyPr/>
          <a:lstStyle/>
          <a:p>
            <a:fld id="{45AF61AB-B0DD-4F9C-9F8E-E57A609D99F7}" type="slidenum">
              <a:rPr lang="en-US" smtClean="0"/>
              <a:t>7</a:t>
            </a:fld>
            <a:endParaRPr lang="en-US" dirty="0"/>
          </a:p>
        </p:txBody>
      </p:sp>
    </p:spTree>
    <p:extLst>
      <p:ext uri="{BB962C8B-B14F-4D97-AF65-F5344CB8AC3E}">
        <p14:creationId xmlns:p14="http://schemas.microsoft.com/office/powerpoint/2010/main" val="1774531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8</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Information Technology Controls</a:t>
            </a:r>
            <a:r>
              <a:rPr lang="en-US" sz="2400" b="0" dirty="0"/>
              <a:t>, cont’d.</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a:bodyPr>
          <a:lstStyle/>
          <a:p>
            <a:pPr>
              <a:lnSpc>
                <a:spcPct val="100000"/>
              </a:lnSpc>
            </a:pPr>
            <a:r>
              <a:rPr lang="en-US" sz="2600" dirty="0"/>
              <a:t>Workstations should be set for automatic log off after a certain time.</a:t>
            </a:r>
          </a:p>
          <a:p>
            <a:pPr>
              <a:lnSpc>
                <a:spcPct val="100000"/>
              </a:lnSpc>
            </a:pPr>
            <a:r>
              <a:rPr lang="en-US" sz="2600" dirty="0"/>
              <a:t>Backups should be verified periodically to make sure they are working.</a:t>
            </a:r>
          </a:p>
          <a:p>
            <a:pPr>
              <a:lnSpc>
                <a:spcPct val="100000"/>
              </a:lnSpc>
            </a:pPr>
            <a:r>
              <a:rPr lang="en-US" sz="2600" dirty="0"/>
              <a:t>All computers should have surge protectors and servers should have properly configured UPS/battery backups.</a:t>
            </a:r>
          </a:p>
          <a:p>
            <a:pPr>
              <a:lnSpc>
                <a:spcPct val="100000"/>
              </a:lnSpc>
            </a:pPr>
            <a:r>
              <a:rPr lang="en-US" sz="2600" dirty="0"/>
              <a:t>Access to programs should be limited based on need for access.</a:t>
            </a:r>
          </a:p>
          <a:p>
            <a:pPr>
              <a:lnSpc>
                <a:spcPct val="100000"/>
              </a:lnSpc>
            </a:pPr>
            <a:r>
              <a:rPr lang="en-US" sz="2600" dirty="0"/>
              <a:t>Access should be removed for anyone who leaves or is terminated.</a:t>
            </a:r>
          </a:p>
        </p:txBody>
      </p:sp>
      <p:sp>
        <p:nvSpPr>
          <p:cNvPr id="4" name="Slide Number Placeholder 3"/>
          <p:cNvSpPr>
            <a:spLocks noGrp="1"/>
          </p:cNvSpPr>
          <p:nvPr>
            <p:ph type="sldNum" sz="quarter" idx="12"/>
          </p:nvPr>
        </p:nvSpPr>
        <p:spPr/>
        <p:txBody>
          <a:bodyPr/>
          <a:lstStyle/>
          <a:p>
            <a:fld id="{45AF61AB-B0DD-4F9C-9F8E-E57A609D99F7}" type="slidenum">
              <a:rPr lang="en-US" smtClean="0"/>
              <a:t>8</a:t>
            </a:fld>
            <a:endParaRPr lang="en-US" dirty="0"/>
          </a:p>
        </p:txBody>
      </p:sp>
    </p:spTree>
    <p:extLst>
      <p:ext uri="{BB962C8B-B14F-4D97-AF65-F5344CB8AC3E}">
        <p14:creationId xmlns:p14="http://schemas.microsoft.com/office/powerpoint/2010/main" val="2163340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9</a:t>
            </a:fld>
            <a:r>
              <a:rPr lang="en-US" sz="600" dirty="0">
                <a:solidFill>
                  <a:schemeClr val="bg2"/>
                </a:solidFill>
                <a:latin typeface="Arial Rounded MT Bold" panose="020F0704030504030204" pitchFamily="34" charset="0"/>
              </a:rPr>
              <a:t> </a:t>
            </a:r>
            <a:r>
              <a:rPr lang="en-US" sz="800" dirty="0">
                <a:solidFill>
                  <a:schemeClr val="bg2"/>
                </a:solidFill>
                <a:latin typeface="Arial Rounded MT Bold" panose="020F0704030504030204" pitchFamily="34" charset="0"/>
              </a:rPr>
              <a:t/>
            </a:r>
            <a:br>
              <a:rPr lang="en-US" sz="800" dirty="0">
                <a:solidFill>
                  <a:schemeClr val="bg2"/>
                </a:solidFill>
                <a:latin typeface="Arial Rounded MT Bold" panose="020F0704030504030204" pitchFamily="34" charset="0"/>
              </a:rPr>
            </a:br>
            <a:r>
              <a:rPr lang="en-US" dirty="0"/>
              <a:t>Information Technology Controls</a:t>
            </a:r>
            <a:r>
              <a:rPr lang="en-US" sz="2400" b="0" dirty="0"/>
              <a:t>, cont’d. 2</a:t>
            </a:r>
            <a:r>
              <a:rPr lang="en-US" dirty="0"/>
              <a:t>	</a:t>
            </a:r>
          </a:p>
        </p:txBody>
      </p:sp>
      <p:sp>
        <p:nvSpPr>
          <p:cNvPr id="3" name="Content Placeholder 2">
            <a:extLst>
              <a:ext uri="{FF2B5EF4-FFF2-40B4-BE49-F238E27FC236}">
                <a16:creationId xmlns="" xmlns:a16="http://schemas.microsoft.com/office/drawing/2014/main" id="{6BF34905-33F8-4678-B65B-D5DCEA464860}"/>
              </a:ext>
            </a:extLst>
          </p:cNvPr>
          <p:cNvSpPr>
            <a:spLocks noGrp="1"/>
          </p:cNvSpPr>
          <p:nvPr>
            <p:ph idx="1"/>
          </p:nvPr>
        </p:nvSpPr>
        <p:spPr/>
        <p:txBody>
          <a:bodyPr>
            <a:normAutofit/>
          </a:bodyPr>
          <a:lstStyle/>
          <a:p>
            <a:pPr>
              <a:lnSpc>
                <a:spcPct val="100000"/>
              </a:lnSpc>
            </a:pPr>
            <a:r>
              <a:rPr lang="en-US" sz="2600" dirty="0"/>
              <a:t>Passwords should be secure and should be changed periodically.</a:t>
            </a:r>
          </a:p>
          <a:p>
            <a:pPr>
              <a:lnSpc>
                <a:spcPct val="100000"/>
              </a:lnSpc>
            </a:pPr>
            <a:r>
              <a:rPr lang="en-US" sz="2600" dirty="0"/>
              <a:t>What are your password requirements?</a:t>
            </a:r>
          </a:p>
          <a:p>
            <a:pPr>
              <a:lnSpc>
                <a:spcPct val="100000"/>
              </a:lnSpc>
            </a:pPr>
            <a:r>
              <a:rPr lang="en-US" sz="2600" dirty="0"/>
              <a:t>Up-to-date antivirus protection, ad blocking, and antispam software should be on all computers.</a:t>
            </a:r>
          </a:p>
          <a:p>
            <a:pPr>
              <a:lnSpc>
                <a:spcPct val="100000"/>
              </a:lnSpc>
            </a:pPr>
            <a:r>
              <a:rPr lang="en-US" sz="2600" dirty="0"/>
              <a:t>Remote devices such as notepads, smart phones, and laptops that are integrated with your server should be secured with passwords and/or encryption, and set to allow remote deletion of confidential information.</a:t>
            </a:r>
          </a:p>
          <a:p>
            <a:pPr>
              <a:lnSpc>
                <a:spcPct val="100000"/>
              </a:lnSpc>
            </a:pPr>
            <a:r>
              <a:rPr lang="en-US" sz="2600" dirty="0"/>
              <a:t>Who gets office email on handheld devices?</a:t>
            </a:r>
          </a:p>
          <a:p>
            <a:pPr>
              <a:lnSpc>
                <a:spcPct val="100000"/>
              </a:lnSpc>
            </a:pPr>
            <a:r>
              <a:rPr lang="en-US" sz="2600" dirty="0"/>
              <a:t>How much did that increase due to COVID-19?</a:t>
            </a:r>
          </a:p>
        </p:txBody>
      </p:sp>
      <p:sp>
        <p:nvSpPr>
          <p:cNvPr id="4" name="Slide Number Placeholder 3"/>
          <p:cNvSpPr>
            <a:spLocks noGrp="1"/>
          </p:cNvSpPr>
          <p:nvPr>
            <p:ph type="sldNum" sz="quarter" idx="12"/>
          </p:nvPr>
        </p:nvSpPr>
        <p:spPr/>
        <p:txBody>
          <a:bodyPr/>
          <a:lstStyle/>
          <a:p>
            <a:fld id="{45AF61AB-B0DD-4F9C-9F8E-E57A609D99F7}" type="slidenum">
              <a:rPr lang="en-US" smtClean="0"/>
              <a:t>9</a:t>
            </a:fld>
            <a:endParaRPr lang="en-US" dirty="0"/>
          </a:p>
        </p:txBody>
      </p:sp>
    </p:spTree>
    <p:extLst>
      <p:ext uri="{BB962C8B-B14F-4D97-AF65-F5344CB8AC3E}">
        <p14:creationId xmlns:p14="http://schemas.microsoft.com/office/powerpoint/2010/main" val="418466050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TotalTime>
  <Words>3244</Words>
  <Application>Microsoft Office PowerPoint</Application>
  <PresentationFormat>Custom</PresentationFormat>
  <Paragraphs>333</Paragraphs>
  <Slides>45</Slides>
  <Notes>42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ＭＳ Ｐゴシック</vt:lpstr>
      <vt:lpstr>Arial</vt:lpstr>
      <vt:lpstr>Arial Rounded MT Bold</vt:lpstr>
      <vt:lpstr>Calibri</vt:lpstr>
      <vt:lpstr>Calibri Light</vt:lpstr>
      <vt:lpstr>IL-Arial Rounded MT Bold</vt:lpstr>
      <vt:lpstr>Tahoma</vt:lpstr>
      <vt:lpstr>Times New Roman</vt:lpstr>
      <vt:lpstr>Custom Design</vt:lpstr>
      <vt:lpstr>&gt;&gt;Slide 1 ILRU’s IL-NET National  Training and Technical Assistance Center for Independent Living</vt:lpstr>
      <vt:lpstr>&gt;&gt; Slide 2 Financial Management for  Centers for Independent Living Presenters:  John Heveron Paula McElwee</vt:lpstr>
      <vt:lpstr>&gt;&gt; Slide 3  Interrupt Us Please! </vt:lpstr>
      <vt:lpstr>&gt;&gt; Slide 4  CILs and SILCs are Responsible For Security </vt:lpstr>
      <vt:lpstr>&gt;&gt; Slide 5  Strategies to Improve Banking Security </vt:lpstr>
      <vt:lpstr>&gt;&gt; Slide 6  Objectives of Controls Over Compliance </vt:lpstr>
      <vt:lpstr>&gt;&gt; Slide 7  Information Technology Controls </vt:lpstr>
      <vt:lpstr>&gt;&gt; Slide 8  Information Technology Controls, cont’d. </vt:lpstr>
      <vt:lpstr>&gt;&gt; Slide 9  Information Technology Controls, cont’d. 2 </vt:lpstr>
      <vt:lpstr>&gt;&gt; Slide 10  Information Technology Controls, cont’d. 3 </vt:lpstr>
      <vt:lpstr>&gt;&gt; Slide 11  Cybersecurity Challenges and Resources  </vt:lpstr>
      <vt:lpstr>&gt;&gt; Slide 12  Cybersecurity Challenges and Resources, cont’d.  </vt:lpstr>
      <vt:lpstr>&gt;&gt; Slide 13  Cybersecurity Defenses </vt:lpstr>
      <vt:lpstr>&gt;&gt; Slide 14  Internal Control Overview </vt:lpstr>
      <vt:lpstr>&gt;&gt; Slide 15  Internal Control Overview, cont’d. </vt:lpstr>
      <vt:lpstr>&gt;&gt; Slide 16  Monitoring Activities </vt:lpstr>
      <vt:lpstr>&gt;&gt; Slide 17  Possible Monitoring Procedures </vt:lpstr>
      <vt:lpstr>&gt;&gt; Slide 18  Compliance Related to Federal Funding </vt:lpstr>
      <vt:lpstr>&gt;&gt; Slide 19  Compliance Requirements for Your Funding </vt:lpstr>
      <vt:lpstr>&gt;&gt; Slide 20  Specific Controls Over Compliance </vt:lpstr>
      <vt:lpstr>&gt;&gt; Slide 21  Specific Controls Over Compliance, cont’d. </vt:lpstr>
      <vt:lpstr>&gt;&gt; Slide 22  Internal Control Related to Federal Funding </vt:lpstr>
      <vt:lpstr>&gt;&gt; Slide 23  Internal Control Related to Federal Funding, cont‘d. </vt:lpstr>
      <vt:lpstr>&gt;&gt; Slide 24  Criteria for Allowability of Costs </vt:lpstr>
      <vt:lpstr>&gt;&gt;Slide 55 A Few Definitions</vt:lpstr>
      <vt:lpstr>&gt;&gt; Slide 26  Unallowable Costs </vt:lpstr>
      <vt:lpstr>&gt;&gt; Slide 27  Allowable and Unallowable Costs, cont’d. </vt:lpstr>
      <vt:lpstr>&gt;&gt; Slide 28  Allowable and Unallowable Costs, cont’d. 2 </vt:lpstr>
      <vt:lpstr>&gt;&gt; Slide 29  Allowable and Unallowable Costs, cont’d. 3 </vt:lpstr>
      <vt:lpstr>&gt;&gt; Slide 30  Allowable and Unallowable Costs, cont’d. 4 </vt:lpstr>
      <vt:lpstr>&gt;&gt; Slide 31  Allowable and Unallowable Costs, cont’d. 5 </vt:lpstr>
      <vt:lpstr>&gt;&gt; Slide 32  Allowable and Unallowable Costs, cont’d. 6 </vt:lpstr>
      <vt:lpstr>&gt;&gt; Slide 33  Allowable and Unallowable Costs, cont’d. 7 </vt:lpstr>
      <vt:lpstr>&gt;&gt; Slide 34  Allowable and Unallowable Costs, cont’d. 8 </vt:lpstr>
      <vt:lpstr>&gt;&gt; Slide 35  Allowable and Unallowable Costs, cont’d. 9 </vt:lpstr>
      <vt:lpstr>&gt;&gt; Slide 36  Allowable and Unallowable Costs, cont’d. 10 </vt:lpstr>
      <vt:lpstr>&gt;&gt; Slide 37  Allowable and Unallowable Costs, cont’d. 11 </vt:lpstr>
      <vt:lpstr>&gt;&gt; Slide 38  Allowable and Unallowable Costs, cont’d. 12  </vt:lpstr>
      <vt:lpstr>&gt;&gt; Slide 39  Allowable and Unallowable Costs, cont’d. 13 </vt:lpstr>
      <vt:lpstr>&gt;&gt; Slide 40  Allowable and Unallowable Costs, cont’d. 14 </vt:lpstr>
      <vt:lpstr>&gt;&gt; Slide 41  Allowable and Unallowable Costs, cont’d. 15 </vt:lpstr>
      <vt:lpstr>&gt;&gt; Slide 42  Allowable and Unallowable Costs, cont’d. 16 </vt:lpstr>
      <vt:lpstr>&gt;&gt;Slide 73 Q and A, Assignment, and End of Day 1</vt:lpstr>
      <vt:lpstr>&gt;Slide 176 For More Information</vt:lpstr>
      <vt:lpstr>&gt;&gt; Slide 45 IL-NET Attribution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for CILs 2020</dc:title>
  <dc:creator>Carol Eubanks</dc:creator>
  <cp:lastModifiedBy>Carol Eubanks</cp:lastModifiedBy>
  <cp:revision>265</cp:revision>
  <cp:lastPrinted>2020-02-12T12:15:31Z</cp:lastPrinted>
  <dcterms:created xsi:type="dcterms:W3CDTF">2019-06-30T15:12:08Z</dcterms:created>
  <dcterms:modified xsi:type="dcterms:W3CDTF">2020-11-24T19:06:28Z</dcterms:modified>
</cp:coreProperties>
</file>