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handoutMasterIdLst>
    <p:handoutMasterId r:id="rId32"/>
  </p:handoutMasterIdLst>
  <p:sldIdLst>
    <p:sldId id="262" r:id="rId2"/>
    <p:sldId id="548" r:id="rId3"/>
    <p:sldId id="568" r:id="rId4"/>
    <p:sldId id="569" r:id="rId5"/>
    <p:sldId id="493" r:id="rId6"/>
    <p:sldId id="494" r:id="rId7"/>
    <p:sldId id="496" r:id="rId8"/>
    <p:sldId id="497" r:id="rId9"/>
    <p:sldId id="498" r:id="rId10"/>
    <p:sldId id="499" r:id="rId11"/>
    <p:sldId id="500" r:id="rId12"/>
    <p:sldId id="533" r:id="rId13"/>
    <p:sldId id="534" r:id="rId14"/>
    <p:sldId id="535" r:id="rId15"/>
    <p:sldId id="536" r:id="rId16"/>
    <p:sldId id="537" r:id="rId17"/>
    <p:sldId id="538" r:id="rId18"/>
    <p:sldId id="539" r:id="rId19"/>
    <p:sldId id="502" r:id="rId20"/>
    <p:sldId id="503" r:id="rId21"/>
    <p:sldId id="540" r:id="rId22"/>
    <p:sldId id="541" r:id="rId23"/>
    <p:sldId id="542" r:id="rId24"/>
    <p:sldId id="543" r:id="rId25"/>
    <p:sldId id="544" r:id="rId26"/>
    <p:sldId id="545" r:id="rId27"/>
    <p:sldId id="546" r:id="rId28"/>
    <p:sldId id="547" r:id="rId29"/>
    <p:sldId id="517" r:id="rId30"/>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11/29/2020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11/29/2020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176089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3234082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170410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1294259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29</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89618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366486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3742115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409933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203534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3277081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1101771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ndependentsector.org/resource/charting-impac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lru.org/il-net-sample-fiscal-policies-and-procedures-handbook" TargetMode="External"/><Relationship Id="rId2" Type="http://schemas.openxmlformats.org/officeDocument/2006/relationships/hyperlink" Target="https://www.ilru.org/resources-financial-managemen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lueavocado.org/hr-and-employment-issues/sample-whistleblower-policy/?highlight=whistleblower" TargetMode="External"/><Relationship Id="rId2" Type="http://schemas.openxmlformats.org/officeDocument/2006/relationships/hyperlink" Target="https://www.independentsector.org/principles" TargetMode="External"/><Relationship Id="rId1" Type="http://schemas.openxmlformats.org/officeDocument/2006/relationships/slideLayout" Target="../slideLayouts/slideLayout2.xml"/><Relationship Id="rId6" Type="http://schemas.openxmlformats.org/officeDocument/2006/relationships/hyperlink" Target="http://www.carf.org/WorkArea/DownloadAsset.aspx?id=22494" TargetMode="External"/><Relationship Id="rId5" Type="http://schemas.openxmlformats.org/officeDocument/2006/relationships/hyperlink" Target="https://www.councilofnonprofits.org/tools-resources/code-of-ethics-nonprofits-why-your-nonprofit-may-want-adopt-statement-of-values" TargetMode="External"/><Relationship Id="rId4" Type="http://schemas.openxmlformats.org/officeDocument/2006/relationships/hyperlink" Target="https://nonprofitrisk.org/resources/articles/whistleblower-protections-in-the-nonprofit-secto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cfo.gov/wp-content/uploads/2015/09/9.9.15-Frequently-Asked-Question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ecfr.gov/cgi-bin/retrieveECFR?gp=1&amp;SID=df3c54728d090168d3b2e780a6f6ca7c&amp;ty=HTML&amp;h=L&amp;mc=true&amp;n=pt45.1.75&amp;r=PART#se45.1.75_1363"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cfr.io/Title-45/pt45.4.1329" TargetMode="External"/><Relationship Id="rId2" Type="http://schemas.openxmlformats.org/officeDocument/2006/relationships/hyperlink" Target="http://www.ecfr.gov/cgi-bin/text-idx?SID=6214841a79953f26c5c230d72d6b70a1&amp;tpl=/ecfrbrowse/Title02/2cfr200_main_02.tpl" TargetMode="External"/><Relationship Id="rId1" Type="http://schemas.openxmlformats.org/officeDocument/2006/relationships/slideLayout" Target="../slideLayouts/slideLayout2.xml"/><Relationship Id="rId5" Type="http://schemas.openxmlformats.org/officeDocument/2006/relationships/hyperlink" Target="https://acl.gov/programs/aging-and-disability-networks/centers-independent-living" TargetMode="External"/><Relationship Id="rId4" Type="http://schemas.openxmlformats.org/officeDocument/2006/relationships/hyperlink" Target="https://acl.gov/programs/il-comp"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nfpnet.org/resourc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How to Simplify your Accounting System</a:t>
            </a:r>
            <a:r>
              <a:rPr lang="en-US" sz="2400" b="0" dirty="0"/>
              <a:t>, cont’d.</a:t>
            </a:r>
            <a:endParaRPr lang="en-US" dirty="0"/>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dirty="0"/>
              <a:t>How to tell if you have too many accounts</a:t>
            </a:r>
          </a:p>
          <a:p>
            <a:r>
              <a:rPr lang="en-US" dirty="0"/>
              <a:t>You need a group of accounts for each of your programs, for your management &amp; general, and for fundraising, but how many accounts do you need within each of these?</a:t>
            </a:r>
          </a:p>
          <a:p>
            <a:r>
              <a:rPr lang="en-US" dirty="0"/>
              <a:t>Most accounting systems allow you to “drill down” and get additional detail if necessary.</a:t>
            </a:r>
          </a:p>
          <a:p>
            <a:r>
              <a:rPr lang="en-US" dirty="0"/>
              <a:t>Keep in mind that the board is responsible for the strategic direction of the organization and they need the big picture. When they receive too much detail it can distract them from their primary responsibilities.</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171054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How to Simplify your Accounting System</a:t>
            </a:r>
            <a:r>
              <a:rPr lang="en-US" sz="2400" b="0" dirty="0"/>
              <a:t>, cont’d. 2</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The American National Red Cross, in their published financial statements, lists salaries and wages, employee benefits, and 6 other categories of management and general expenses. That is for $3.6 billion of expenses.</a:t>
            </a:r>
          </a:p>
          <a:p>
            <a:pPr>
              <a:lnSpc>
                <a:spcPct val="100000"/>
              </a:lnSpc>
            </a:pPr>
            <a:r>
              <a:rPr lang="en-US" dirty="0"/>
              <a:t>If you have more than 10-15 categories, that’s a lot. If it is well over 15, you are probably doing unnecessary work and adding complexity without benefit.</a:t>
            </a:r>
          </a:p>
          <a:p>
            <a:pPr>
              <a:lnSpc>
                <a:spcPct val="100000"/>
              </a:lnSpc>
            </a:pPr>
            <a:r>
              <a:rPr lang="en-US" dirty="0"/>
              <a:t>Start by looking at any expense category that doesn’t have more than 1%-2%, of your total expenses or more than $1000-$2000 and determine whether it can be combined into miscellaneous or some other like category.</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9886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&gt;&gt;Slide </a:t>
            </a:r>
            <a:r>
              <a:rPr lang="en-US" sz="600" dirty="0" smtClean="0">
                <a:solidFill>
                  <a:schemeClr val="bg1">
                    <a:lumMod val="95000"/>
                  </a:schemeClr>
                </a:solidFill>
              </a:rPr>
              <a:t>160 </a:t>
            </a:r>
            <a:r>
              <a:rPr lang="en-US" dirty="0">
                <a:solidFill>
                  <a:schemeClr val="bg1">
                    <a:lumMod val="95000"/>
                  </a:schemeClr>
                </a:solidFill>
              </a:rPr>
              <a:t/>
            </a:r>
            <a:br>
              <a:rPr lang="en-US" dirty="0">
                <a:solidFill>
                  <a:schemeClr val="bg1">
                    <a:lumMod val="95000"/>
                  </a:schemeClr>
                </a:solidFill>
              </a:rPr>
            </a:br>
            <a:r>
              <a:rPr lang="en-US" dirty="0"/>
              <a:t>Information Overload?</a:t>
            </a:r>
          </a:p>
        </p:txBody>
      </p:sp>
      <p:pic>
        <p:nvPicPr>
          <p:cNvPr id="5" name="Content Placeholder 4" descr="Graphic of transparent skull and brai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893" y="1447800"/>
            <a:ext cx="5237163" cy="5237163"/>
          </a:xfrm>
        </p:spPr>
      </p:pic>
      <p:sp>
        <p:nvSpPr>
          <p:cNvPr id="4" name="Slide Number Placeholder 3"/>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2124084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850" y="311149"/>
            <a:ext cx="8985250" cy="914401"/>
          </a:xfrm>
        </p:spPr>
        <p:txBody>
          <a:bodyPr/>
          <a:lstStyle/>
          <a:p>
            <a:r>
              <a:rPr lang="en-US" sz="600" dirty="0">
                <a:solidFill>
                  <a:schemeClr val="bg1">
                    <a:lumMod val="95000"/>
                  </a:schemeClr>
                </a:solidFill>
              </a:rPr>
              <a:t>&gt;&gt;Slide </a:t>
            </a:r>
            <a:r>
              <a:rPr lang="en-US" sz="600" dirty="0" smtClean="0">
                <a:solidFill>
                  <a:schemeClr val="bg1">
                    <a:lumMod val="95000"/>
                  </a:schemeClr>
                </a:solidFill>
              </a:rPr>
              <a:t>161 </a:t>
            </a:r>
            <a:r>
              <a:rPr lang="en-US" dirty="0">
                <a:solidFill>
                  <a:schemeClr val="bg1">
                    <a:lumMod val="95000"/>
                  </a:schemeClr>
                </a:solidFill>
              </a:rPr>
              <a:t/>
            </a:r>
            <a:br>
              <a:rPr lang="en-US" dirty="0">
                <a:solidFill>
                  <a:schemeClr val="bg1">
                    <a:lumMod val="95000"/>
                  </a:schemeClr>
                </a:solidFill>
              </a:rPr>
            </a:br>
            <a:r>
              <a:rPr lang="en-US" dirty="0"/>
              <a:t>Board Responsibilities</a:t>
            </a:r>
          </a:p>
        </p:txBody>
      </p:sp>
      <p:sp>
        <p:nvSpPr>
          <p:cNvPr id="3" name="Content Placeholder 2"/>
          <p:cNvSpPr>
            <a:spLocks noGrp="1"/>
          </p:cNvSpPr>
          <p:nvPr>
            <p:ph idx="1"/>
          </p:nvPr>
        </p:nvSpPr>
        <p:spPr/>
        <p:txBody>
          <a:bodyPr/>
          <a:lstStyle/>
          <a:p>
            <a:r>
              <a:rPr lang="en-US" dirty="0"/>
              <a:t>The board is responsible for evaluating and approving policies, and verifying whether there are procedures in place to be sure these policies, and other compliance requirements, are being followed.</a:t>
            </a:r>
          </a:p>
          <a:p>
            <a:r>
              <a:rPr lang="en-US" dirty="0"/>
              <a:t>The board needs to regularly review the organization’s operations.</a:t>
            </a: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831298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162 </a:t>
            </a:r>
            <a:r>
              <a:rPr lang="en-US" sz="800" dirty="0">
                <a:solidFill>
                  <a:schemeClr val="bg1">
                    <a:lumMod val="95000"/>
                  </a:schemeClr>
                </a:solidFill>
              </a:rPr>
              <a:t/>
            </a:r>
            <a:br>
              <a:rPr lang="en-US" sz="800" dirty="0">
                <a:solidFill>
                  <a:schemeClr val="bg1">
                    <a:lumMod val="95000"/>
                  </a:schemeClr>
                </a:solidFill>
              </a:rPr>
            </a:br>
            <a:r>
              <a:rPr lang="en-US" dirty="0"/>
              <a:t>Board Responsibilities</a:t>
            </a:r>
            <a:r>
              <a:rPr lang="en-US" sz="2400" b="0" dirty="0"/>
              <a:t>, cont’d.</a:t>
            </a:r>
            <a:endParaRPr lang="en-US" dirty="0"/>
          </a:p>
        </p:txBody>
      </p:sp>
      <p:sp>
        <p:nvSpPr>
          <p:cNvPr id="3" name="Content Placeholder 2"/>
          <p:cNvSpPr>
            <a:spLocks noGrp="1"/>
          </p:cNvSpPr>
          <p:nvPr>
            <p:ph idx="1"/>
          </p:nvPr>
        </p:nvSpPr>
        <p:spPr/>
        <p:txBody>
          <a:bodyPr/>
          <a:lstStyle/>
          <a:p>
            <a:pPr>
              <a:lnSpc>
                <a:spcPct val="100000"/>
              </a:lnSpc>
            </a:pPr>
            <a:r>
              <a:rPr lang="en-US" dirty="0"/>
              <a:t>The board is responsible for the relationship to the community that it serves. </a:t>
            </a:r>
          </a:p>
          <a:p>
            <a:pPr>
              <a:lnSpc>
                <a:spcPct val="100000"/>
              </a:lnSpc>
            </a:pPr>
            <a:r>
              <a:rPr lang="en-US" dirty="0"/>
              <a:t>Board members must understand the need for services and advocacy in the community, and the nature of services and advocacy offered, including priority of services to be delivered and advocacy to be undertaken.  </a:t>
            </a:r>
          </a:p>
          <a:p>
            <a:pPr>
              <a:lnSpc>
                <a:spcPct val="100000"/>
              </a:lnSpc>
            </a:pPr>
            <a:r>
              <a:rPr lang="en-US" dirty="0"/>
              <a:t>The board should be aware of policies regarding payment for services through grants, contracts, fees, etc., and collection policies as well.</a:t>
            </a:r>
          </a:p>
        </p:txBody>
      </p:sp>
      <p:sp>
        <p:nvSpPr>
          <p:cNvPr id="4" name="Slide Number Placeholder 3"/>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184862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163 </a:t>
            </a:r>
            <a:r>
              <a:rPr lang="en-US" sz="800" dirty="0">
                <a:solidFill>
                  <a:schemeClr val="bg1">
                    <a:lumMod val="95000"/>
                  </a:schemeClr>
                </a:solidFill>
              </a:rPr>
              <a:t/>
            </a:r>
            <a:br>
              <a:rPr lang="en-US" sz="800" dirty="0">
                <a:solidFill>
                  <a:schemeClr val="bg1">
                    <a:lumMod val="95000"/>
                  </a:schemeClr>
                </a:solidFill>
              </a:rPr>
            </a:br>
            <a:r>
              <a:rPr lang="en-US" dirty="0"/>
              <a:t>Board Financial Roles and Responsibilities</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The board has responsibility for strategic direction of the organization.</a:t>
            </a:r>
          </a:p>
          <a:p>
            <a:pPr>
              <a:lnSpc>
                <a:spcPct val="110000"/>
              </a:lnSpc>
            </a:pPr>
            <a:r>
              <a:rPr lang="en-US" dirty="0"/>
              <a:t>They will have some involvement  with annual and long-term budgets, usually reviewing and approving them.</a:t>
            </a:r>
          </a:p>
          <a:p>
            <a:pPr>
              <a:lnSpc>
                <a:spcPct val="110000"/>
              </a:lnSpc>
            </a:pPr>
            <a:r>
              <a:rPr lang="en-US" dirty="0"/>
              <a:t>Board members need a proper complement of skills to fulfill their responsibilities.</a:t>
            </a:r>
          </a:p>
          <a:p>
            <a:pPr>
              <a:lnSpc>
                <a:spcPct val="110000"/>
              </a:lnSpc>
            </a:pPr>
            <a:r>
              <a:rPr lang="en-US" dirty="0"/>
              <a:t>Is there a strong and complementary relationship between board and staff in your organization?</a:t>
            </a:r>
          </a:p>
          <a:p>
            <a:pPr>
              <a:lnSpc>
                <a:spcPct val="110000"/>
              </a:lnSpc>
            </a:pPr>
            <a:r>
              <a:rPr lang="en-US" dirty="0"/>
              <a:t>Have you been able to develop active board members with a good complement of skills?</a:t>
            </a:r>
          </a:p>
          <a:p>
            <a:pPr>
              <a:lnSpc>
                <a:spcPct val="110000"/>
              </a:lnSpc>
            </a:pPr>
            <a:r>
              <a:rPr lang="en-US" dirty="0"/>
              <a:t>Do you have a board rotation policy to encourage new members with new skills and ideas?</a:t>
            </a:r>
          </a:p>
        </p:txBody>
      </p:sp>
      <p:sp>
        <p:nvSpPr>
          <p:cNvPr id="4" name="Slide Number Placeholder 3"/>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4068601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164</a:t>
            </a:r>
            <a:r>
              <a:rPr lang="en-US" sz="800" dirty="0">
                <a:solidFill>
                  <a:schemeClr val="bg1">
                    <a:lumMod val="95000"/>
                  </a:schemeClr>
                </a:solidFill>
              </a:rPr>
              <a:t/>
            </a:r>
            <a:br>
              <a:rPr lang="en-US" sz="800" dirty="0">
                <a:solidFill>
                  <a:schemeClr val="bg1">
                    <a:lumMod val="95000"/>
                  </a:schemeClr>
                </a:solidFill>
              </a:rPr>
            </a:br>
            <a:r>
              <a:rPr lang="en-US" dirty="0"/>
              <a:t>Board Skills</a:t>
            </a:r>
          </a:p>
        </p:txBody>
      </p:sp>
      <p:sp>
        <p:nvSpPr>
          <p:cNvPr id="3" name="Content Placeholder 2"/>
          <p:cNvSpPr>
            <a:spLocks noGrp="1"/>
          </p:cNvSpPr>
          <p:nvPr>
            <p:ph idx="1"/>
          </p:nvPr>
        </p:nvSpPr>
        <p:spPr/>
        <p:txBody>
          <a:bodyPr/>
          <a:lstStyle/>
          <a:p>
            <a:r>
              <a:rPr lang="en-US" dirty="0"/>
              <a:t>The board is responsible for the board. </a:t>
            </a:r>
          </a:p>
          <a:p>
            <a:r>
              <a:rPr lang="en-US" dirty="0"/>
              <a:t>The present and proposed operations of the organization dictate the skills necessary to develop and maintain a proper direction for the organization. </a:t>
            </a:r>
          </a:p>
          <a:p>
            <a:r>
              <a:rPr lang="en-US" dirty="0"/>
              <a:t>The board needs appropriate skills and commitment to guide the organization and that may mean recruitment of additional board members. </a:t>
            </a:r>
          </a:p>
          <a:p>
            <a:r>
              <a:rPr lang="en-US" dirty="0"/>
              <a:t>The board should assess its own strengths in each key operating area.</a:t>
            </a:r>
          </a:p>
        </p:txBody>
      </p:sp>
      <p:sp>
        <p:nvSpPr>
          <p:cNvPr id="4" name="Slide Number Placeholder 3"/>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3272152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165 </a:t>
            </a:r>
            <a:r>
              <a:rPr lang="en-US" sz="800" dirty="0">
                <a:solidFill>
                  <a:schemeClr val="bg1">
                    <a:lumMod val="95000"/>
                  </a:schemeClr>
                </a:solidFill>
              </a:rPr>
              <a:t/>
            </a:r>
            <a:br>
              <a:rPr lang="en-US" sz="800" dirty="0">
                <a:solidFill>
                  <a:schemeClr val="bg1">
                    <a:lumMod val="95000"/>
                  </a:schemeClr>
                </a:solidFill>
              </a:rPr>
            </a:br>
            <a:r>
              <a:rPr lang="en-US" dirty="0"/>
              <a:t>Does Your Board Have Expertise in</a:t>
            </a:r>
          </a:p>
        </p:txBody>
      </p:sp>
      <p:sp>
        <p:nvSpPr>
          <p:cNvPr id="3" name="Content Placeholder 2"/>
          <p:cNvSpPr>
            <a:spLocks noGrp="1"/>
          </p:cNvSpPr>
          <p:nvPr>
            <p:ph idx="1"/>
          </p:nvPr>
        </p:nvSpPr>
        <p:spPr/>
        <p:txBody>
          <a:bodyPr/>
          <a:lstStyle/>
          <a:p>
            <a:pPr lvl="0">
              <a:lnSpc>
                <a:spcPct val="100000"/>
              </a:lnSpc>
            </a:pPr>
            <a:r>
              <a:rPr lang="en-US" dirty="0"/>
              <a:t>Services?</a:t>
            </a:r>
          </a:p>
          <a:p>
            <a:pPr lvl="0">
              <a:lnSpc>
                <a:spcPct val="100000"/>
              </a:lnSpc>
            </a:pPr>
            <a:r>
              <a:rPr lang="en-US" dirty="0"/>
              <a:t>Marketing?</a:t>
            </a:r>
          </a:p>
          <a:p>
            <a:pPr lvl="0">
              <a:lnSpc>
                <a:spcPct val="100000"/>
              </a:lnSpc>
            </a:pPr>
            <a:r>
              <a:rPr lang="en-US" dirty="0"/>
              <a:t>Fund-raising?</a:t>
            </a:r>
          </a:p>
          <a:p>
            <a:pPr lvl="0">
              <a:lnSpc>
                <a:spcPct val="100000"/>
              </a:lnSpc>
            </a:pPr>
            <a:r>
              <a:rPr lang="en-US" dirty="0"/>
              <a:t>Finance?</a:t>
            </a:r>
          </a:p>
          <a:p>
            <a:pPr lvl="0">
              <a:lnSpc>
                <a:spcPct val="100000"/>
              </a:lnSpc>
            </a:pPr>
            <a:r>
              <a:rPr lang="en-US" dirty="0"/>
              <a:t>Law?</a:t>
            </a:r>
          </a:p>
          <a:p>
            <a:pPr lvl="0">
              <a:lnSpc>
                <a:spcPct val="100000"/>
              </a:lnSpc>
            </a:pPr>
            <a:r>
              <a:rPr lang="en-US" dirty="0"/>
              <a:t>Human relations?</a:t>
            </a:r>
          </a:p>
          <a:p>
            <a:pPr lvl="0">
              <a:lnSpc>
                <a:spcPct val="100000"/>
              </a:lnSpc>
            </a:pPr>
            <a:r>
              <a:rPr lang="en-US" dirty="0"/>
              <a:t>Technology?</a:t>
            </a:r>
          </a:p>
          <a:p>
            <a:pPr marL="0" lvl="0" indent="0">
              <a:lnSpc>
                <a:spcPct val="100000"/>
              </a:lnSpc>
              <a:buNone/>
            </a:pPr>
            <a:r>
              <a:rPr lang="en-US" dirty="0"/>
              <a:t>In addition to their (at least 51% of them) life experiences as persons with significant disabilities.</a:t>
            </a:r>
          </a:p>
        </p:txBody>
      </p:sp>
      <p:sp>
        <p:nvSpPr>
          <p:cNvPr id="4" name="Slide Number Placeholder 3"/>
          <p:cNvSpPr>
            <a:spLocks noGrp="1"/>
          </p:cNvSpPr>
          <p:nvPr>
            <p:ph type="sldNum" sz="quarter" idx="12"/>
          </p:nvPr>
        </p:nvSpPr>
        <p:spPr/>
        <p:txBody>
          <a:bodyPr/>
          <a:lstStyle/>
          <a:p>
            <a:fld id="{45AF61AB-B0DD-4F9C-9F8E-E57A609D99F7}" type="slidenum">
              <a:rPr lang="en-US" smtClean="0"/>
              <a:t>17</a:t>
            </a:fld>
            <a:endParaRPr lang="en-US" dirty="0"/>
          </a:p>
        </p:txBody>
      </p:sp>
    </p:spTree>
    <p:extLst>
      <p:ext uri="{BB962C8B-B14F-4D97-AF65-F5344CB8AC3E}">
        <p14:creationId xmlns:p14="http://schemas.microsoft.com/office/powerpoint/2010/main" val="54216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166 </a:t>
            </a:r>
            <a:r>
              <a:rPr lang="en-US" sz="800" dirty="0">
                <a:solidFill>
                  <a:schemeClr val="bg1">
                    <a:lumMod val="95000"/>
                  </a:schemeClr>
                </a:solidFill>
              </a:rPr>
              <a:t/>
            </a:r>
            <a:br>
              <a:rPr lang="en-US" sz="800" dirty="0">
                <a:solidFill>
                  <a:schemeClr val="bg1">
                    <a:lumMod val="95000"/>
                  </a:schemeClr>
                </a:solidFill>
              </a:rPr>
            </a:br>
            <a:r>
              <a:rPr lang="en-US" dirty="0"/>
              <a:t>Helping the Board Fulfill Their Responsibilities</a:t>
            </a:r>
          </a:p>
        </p:txBody>
      </p:sp>
      <p:sp>
        <p:nvSpPr>
          <p:cNvPr id="3" name="Content Placeholder 2"/>
          <p:cNvSpPr>
            <a:spLocks noGrp="1"/>
          </p:cNvSpPr>
          <p:nvPr>
            <p:ph idx="1"/>
          </p:nvPr>
        </p:nvSpPr>
        <p:spPr/>
        <p:txBody>
          <a:bodyPr/>
          <a:lstStyle/>
          <a:p>
            <a:pPr lvl="0"/>
            <a:r>
              <a:rPr lang="en-US" dirty="0"/>
              <a:t>Do you provide orientation for new members?</a:t>
            </a:r>
          </a:p>
          <a:p>
            <a:pPr lvl="0"/>
            <a:r>
              <a:rPr lang="en-US" dirty="0"/>
              <a:t>Do you provide in-service training?  </a:t>
            </a:r>
          </a:p>
          <a:p>
            <a:pPr lvl="0"/>
            <a:r>
              <a:rPr lang="en-US" dirty="0"/>
              <a:t>Is there an outline of board operations and procedures?</a:t>
            </a:r>
          </a:p>
          <a:p>
            <a:pPr lvl="0"/>
            <a:r>
              <a:rPr lang="en-US" dirty="0"/>
              <a:t>Charting Impact—tool for strategic evaluation by board</a:t>
            </a:r>
          </a:p>
          <a:p>
            <a:pPr lvl="1"/>
            <a:r>
              <a:rPr lang="en-US" dirty="0">
                <a:hlinkClick r:id="rId2"/>
              </a:rPr>
              <a:t>https://independentsector.org/resource/charting-impact/</a:t>
            </a:r>
            <a:endParaRPr lang="en-US" dirty="0"/>
          </a:p>
          <a:p>
            <a:pPr lvl="1"/>
            <a:r>
              <a:rPr lang="en-US" dirty="0"/>
              <a:t>This is a tool for collaboration among boards, staff, and others.</a:t>
            </a:r>
            <a:endParaRPr lang="en-US" sz="2400" dirty="0"/>
          </a:p>
          <a:p>
            <a:r>
              <a:rPr lang="en-US" dirty="0"/>
              <a:t>This website has several other resources for boards.</a:t>
            </a:r>
          </a:p>
        </p:txBody>
      </p:sp>
      <p:sp>
        <p:nvSpPr>
          <p:cNvPr id="4" name="Slide Number Placeholder 3"/>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488046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Where to Get Free Stuff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a:bodyPr>
          <a:lstStyle/>
          <a:p>
            <a:pPr marL="0" indent="0">
              <a:lnSpc>
                <a:spcPct val="100000"/>
              </a:lnSpc>
              <a:buNone/>
            </a:pPr>
            <a:r>
              <a:rPr lang="en-US" sz="2600" dirty="0"/>
              <a:t>Techsoup.org has technology guidance and links to free or reduced cost technology resources including:</a:t>
            </a:r>
          </a:p>
          <a:p>
            <a:pPr>
              <a:lnSpc>
                <a:spcPct val="100000"/>
              </a:lnSpc>
            </a:pPr>
            <a:r>
              <a:rPr lang="en-US" sz="2600" dirty="0"/>
              <a:t>Microsoft Office 365</a:t>
            </a:r>
          </a:p>
          <a:p>
            <a:pPr>
              <a:lnSpc>
                <a:spcPct val="100000"/>
              </a:lnSpc>
            </a:pPr>
            <a:r>
              <a:rPr lang="en-US" sz="2600" dirty="0"/>
              <a:t>QuickBooks regular or online. There are administrative fees but they are much less than regular costs.</a:t>
            </a:r>
          </a:p>
          <a:p>
            <a:pPr>
              <a:lnSpc>
                <a:spcPct val="100000"/>
              </a:lnSpc>
            </a:pPr>
            <a:r>
              <a:rPr lang="en-US" sz="2600" dirty="0"/>
              <a:t>Online training for QuickBooks.</a:t>
            </a:r>
          </a:p>
          <a:p>
            <a:pPr>
              <a:lnSpc>
                <a:spcPct val="100000"/>
              </a:lnSpc>
            </a:pPr>
            <a:r>
              <a:rPr lang="en-US" sz="2600" dirty="0"/>
              <a:t>Other accounting programs.</a:t>
            </a:r>
          </a:p>
          <a:p>
            <a:pPr>
              <a:lnSpc>
                <a:spcPct val="100000"/>
              </a:lnSpc>
            </a:pPr>
            <a:r>
              <a:rPr lang="en-US" sz="2600" dirty="0"/>
              <a:t>Mileage IQ a very simple way to track and document your personal and business mileage.</a:t>
            </a:r>
          </a:p>
          <a:p>
            <a:pPr>
              <a:lnSpc>
                <a:spcPct val="100000"/>
              </a:lnSpc>
            </a:pPr>
            <a:r>
              <a:rPr lang="en-US" sz="2600" dirty="0"/>
              <a:t>A variety of laptops and desktops, generally refurbished, with administrative fees under $400.</a:t>
            </a:r>
          </a:p>
        </p:txBody>
      </p:sp>
      <p:sp>
        <p:nvSpPr>
          <p:cNvPr id="4" name="Slide Number Placeholder 3"/>
          <p:cNvSpPr>
            <a:spLocks noGrp="1"/>
          </p:cNvSpPr>
          <p:nvPr>
            <p:ph type="sldNum" sz="quarter" idx="12"/>
          </p:nvPr>
        </p:nvSpPr>
        <p:spPr/>
        <p:txBody>
          <a:bodyPr/>
          <a:lstStyle/>
          <a:p>
            <a:fld id="{45AF61AB-B0DD-4F9C-9F8E-E57A609D99F7}" type="slidenum">
              <a:rPr lang="en-US" smtClean="0"/>
              <a:t>19</a:t>
            </a:fld>
            <a:endParaRPr lang="en-US" dirty="0"/>
          </a:p>
        </p:txBody>
      </p:sp>
    </p:spTree>
    <p:extLst>
      <p:ext uri="{BB962C8B-B14F-4D97-AF65-F5344CB8AC3E}">
        <p14:creationId xmlns:p14="http://schemas.microsoft.com/office/powerpoint/2010/main" val="367416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Where to Get Free Stuff</a:t>
            </a:r>
            <a:r>
              <a:rPr lang="en-US" sz="2400" b="0" dirty="0"/>
              <a:t>, 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More from Techsoup.org</a:t>
            </a:r>
          </a:p>
          <a:p>
            <a:pPr>
              <a:lnSpc>
                <a:spcPct val="100000"/>
              </a:lnSpc>
            </a:pPr>
            <a:r>
              <a:rPr lang="en-US" dirty="0"/>
              <a:t>Go to their website and look at the list of products and services defined, and discounts from HP, Dell, Norton security, and Adobe.</a:t>
            </a:r>
          </a:p>
          <a:p>
            <a:pPr>
              <a:lnSpc>
                <a:spcPct val="100000"/>
              </a:lnSpc>
            </a:pPr>
            <a:r>
              <a:rPr lang="en-US" dirty="0"/>
              <a:t>They have a help desk, and can provide help with software implementation.</a:t>
            </a:r>
          </a:p>
          <a:p>
            <a:pPr>
              <a:lnSpc>
                <a:spcPct val="100000"/>
              </a:lnSpc>
            </a:pPr>
            <a:r>
              <a:rPr lang="en-US" dirty="0"/>
              <a:t>There are also numerous articles and how-</a:t>
            </a:r>
            <a:r>
              <a:rPr lang="en-US" dirty="0" err="1"/>
              <a:t>tos</a:t>
            </a:r>
            <a:r>
              <a:rPr lang="en-US" dirty="0"/>
              <a:t>.</a:t>
            </a:r>
          </a:p>
          <a:p>
            <a:pPr>
              <a:lnSpc>
                <a:spcPct val="100000"/>
              </a:lnSpc>
            </a:pPr>
            <a:r>
              <a:rPr lang="en-US" dirty="0"/>
              <a:t>Has anyone had good experience with other free resource providers?</a:t>
            </a:r>
          </a:p>
        </p:txBody>
      </p:sp>
      <p:sp>
        <p:nvSpPr>
          <p:cNvPr id="4" name="Slide Number Placeholder 3"/>
          <p:cNvSpPr>
            <a:spLocks noGrp="1"/>
          </p:cNvSpPr>
          <p:nvPr>
            <p:ph type="sldNum" sz="quarter" idx="12"/>
          </p:nvPr>
        </p:nvSpPr>
        <p:spPr/>
        <p:txBody>
          <a:bodyPr/>
          <a:lstStyle/>
          <a:p>
            <a:fld id="{45AF61AB-B0DD-4F9C-9F8E-E57A609D99F7}" type="slidenum">
              <a:rPr lang="en-US" smtClean="0"/>
              <a:t>20</a:t>
            </a:fld>
            <a:endParaRPr lang="en-US" dirty="0"/>
          </a:p>
        </p:txBody>
      </p:sp>
    </p:spTree>
    <p:extLst>
      <p:ext uri="{BB962C8B-B14F-4D97-AF65-F5344CB8AC3E}">
        <p14:creationId xmlns:p14="http://schemas.microsoft.com/office/powerpoint/2010/main" val="200862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169 </a:t>
            </a:r>
            <a:r>
              <a:rPr lang="en-US" sz="800" dirty="0">
                <a:solidFill>
                  <a:schemeClr val="bg1">
                    <a:lumMod val="95000"/>
                  </a:schemeClr>
                </a:solidFill>
              </a:rPr>
              <a:t/>
            </a:r>
            <a:br>
              <a:rPr lang="en-US" sz="800" dirty="0">
                <a:solidFill>
                  <a:schemeClr val="bg1">
                    <a:lumMod val="95000"/>
                  </a:schemeClr>
                </a:solidFill>
              </a:rPr>
            </a:br>
            <a:r>
              <a:rPr lang="en-US" dirty="0"/>
              <a:t>CIL Financial Management Resources</a:t>
            </a:r>
          </a:p>
        </p:txBody>
      </p:sp>
      <p:sp>
        <p:nvSpPr>
          <p:cNvPr id="3" name="Content Placeholder 2"/>
          <p:cNvSpPr>
            <a:spLocks noGrp="1"/>
          </p:cNvSpPr>
          <p:nvPr>
            <p:ph idx="1"/>
          </p:nvPr>
        </p:nvSpPr>
        <p:spPr/>
        <p:txBody>
          <a:bodyPr>
            <a:normAutofit lnSpcReduction="10000"/>
          </a:bodyPr>
          <a:lstStyle/>
          <a:p>
            <a:pPr>
              <a:lnSpc>
                <a:spcPct val="100000"/>
              </a:lnSpc>
            </a:pPr>
            <a:r>
              <a:rPr lang="en-US" dirty="0"/>
              <a:t>IL-NET Financial Management for CILs </a:t>
            </a:r>
            <a:r>
              <a:rPr lang="en-US" dirty="0">
                <a:hlinkClick r:id="rId2"/>
              </a:rPr>
              <a:t>https://www.ilru.org/resources-financial-management</a:t>
            </a:r>
            <a:endParaRPr lang="en-US" dirty="0"/>
          </a:p>
          <a:p>
            <a:pPr lvl="1">
              <a:lnSpc>
                <a:spcPct val="100000"/>
              </a:lnSpc>
            </a:pPr>
            <a:r>
              <a:rPr lang="en-US" dirty="0"/>
              <a:t>This contains a mix of training materials, including printed, audio, PowerPoint, captioned video, etc. There are links to other websites. </a:t>
            </a:r>
          </a:p>
          <a:p>
            <a:pPr lvl="1">
              <a:lnSpc>
                <a:spcPct val="100000"/>
              </a:lnSpc>
            </a:pPr>
            <a:r>
              <a:rPr lang="en-US" dirty="0"/>
              <a:t>You may find it useful to use a few minutes at the beginning of staff or board meetings to educate others about financial responsibility in your organization.</a:t>
            </a:r>
          </a:p>
          <a:p>
            <a:pPr>
              <a:lnSpc>
                <a:spcPct val="100000"/>
              </a:lnSpc>
            </a:pPr>
            <a:r>
              <a:rPr lang="en-US" dirty="0"/>
              <a:t>You will find the 2020 version of the IL-NET SAMPLE FISCAL POLICIES AND PROCEDURES HANDBOOK </a:t>
            </a:r>
            <a:r>
              <a:rPr lang="en-US"/>
              <a:t>here: </a:t>
            </a:r>
            <a:r>
              <a:rPr lang="en-US">
                <a:hlinkClick r:id="rId3"/>
              </a:rPr>
              <a:t>https</a:t>
            </a:r>
            <a:r>
              <a:rPr lang="en-US" dirty="0">
                <a:hlinkClick r:id="rId3"/>
              </a:rPr>
              <a:t>://www.ilru.org/il-net-sample-fiscal-policies-and-procedures-handbook</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21</a:t>
            </a:fld>
            <a:endParaRPr lang="en-US" dirty="0"/>
          </a:p>
        </p:txBody>
      </p:sp>
    </p:spTree>
    <p:extLst>
      <p:ext uri="{BB962C8B-B14F-4D97-AF65-F5344CB8AC3E}">
        <p14:creationId xmlns:p14="http://schemas.microsoft.com/office/powerpoint/2010/main" val="1319954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&gt;&gt;Slide </a:t>
            </a:r>
            <a:r>
              <a:rPr lang="en-US" sz="600" dirty="0" smtClean="0">
                <a:solidFill>
                  <a:schemeClr val="bg1">
                    <a:lumMod val="95000"/>
                  </a:schemeClr>
                </a:solidFill>
              </a:rPr>
              <a:t>170 </a:t>
            </a:r>
            <a:r>
              <a:rPr lang="en-US" dirty="0">
                <a:solidFill>
                  <a:schemeClr val="bg1">
                    <a:lumMod val="95000"/>
                  </a:schemeClr>
                </a:solidFill>
              </a:rPr>
              <a:t/>
            </a:r>
            <a:br>
              <a:rPr lang="en-US" dirty="0">
                <a:solidFill>
                  <a:schemeClr val="bg1">
                    <a:lumMod val="95000"/>
                  </a:schemeClr>
                </a:solidFill>
              </a:rPr>
            </a:br>
            <a:r>
              <a:rPr lang="en-US" dirty="0"/>
              <a:t>Resources</a:t>
            </a:r>
          </a:p>
        </p:txBody>
      </p:sp>
      <p:sp>
        <p:nvSpPr>
          <p:cNvPr id="3" name="Content Placeholder 2"/>
          <p:cNvSpPr>
            <a:spLocks noGrp="1"/>
          </p:cNvSpPr>
          <p:nvPr>
            <p:ph idx="1"/>
          </p:nvPr>
        </p:nvSpPr>
        <p:spPr>
          <a:xfrm>
            <a:off x="692150" y="1066800"/>
            <a:ext cx="8985250" cy="6248399"/>
          </a:xfrm>
        </p:spPr>
        <p:txBody>
          <a:bodyPr>
            <a:noAutofit/>
          </a:bodyPr>
          <a:lstStyle/>
          <a:p>
            <a:pPr>
              <a:lnSpc>
                <a:spcPct val="100000"/>
              </a:lnSpc>
            </a:pPr>
            <a:r>
              <a:rPr lang="en-US" sz="2500" dirty="0">
                <a:hlinkClick r:id="rId2"/>
              </a:rPr>
              <a:t>https://www.independentsector.org/principles</a:t>
            </a:r>
            <a:endParaRPr lang="en-US" sz="2500" dirty="0"/>
          </a:p>
          <a:p>
            <a:pPr lvl="0">
              <a:lnSpc>
                <a:spcPct val="100000"/>
              </a:lnSpc>
            </a:pPr>
            <a:r>
              <a:rPr lang="en-US" sz="2500" dirty="0"/>
              <a:t>Sample Whistleblower Policy from Blue Avocado Newsletter: </a:t>
            </a:r>
            <a:r>
              <a:rPr lang="en-US" sz="2500" dirty="0">
                <a:hlinkClick r:id="rId3"/>
              </a:rPr>
              <a:t>https://blueavocado.org/hr-and-employment-issues/sample-whistleblower-policy/?highlight=whistleblower</a:t>
            </a:r>
            <a:endParaRPr lang="en-US" sz="2500" dirty="0"/>
          </a:p>
          <a:p>
            <a:pPr lvl="0">
              <a:lnSpc>
                <a:spcPct val="100000"/>
              </a:lnSpc>
            </a:pPr>
            <a:r>
              <a:rPr lang="en-US" sz="2500" dirty="0"/>
              <a:t>Information on Whistleblower Policies from the Nonprofit Risk Management Center: </a:t>
            </a:r>
            <a:r>
              <a:rPr lang="en-US" sz="2500" dirty="0">
                <a:hlinkClick r:id="rId4"/>
              </a:rPr>
              <a:t>https://nonprofitrisk.org/resources/articles/whistleblower-protections-in-the-nonprofit-sector/</a:t>
            </a:r>
            <a:endParaRPr lang="en-US" sz="2500" dirty="0"/>
          </a:p>
          <a:p>
            <a:pPr lvl="0">
              <a:lnSpc>
                <a:spcPct val="100000"/>
              </a:lnSpc>
            </a:pPr>
            <a:r>
              <a:rPr lang="en-US" sz="2500" dirty="0"/>
              <a:t>Article on Codes of Ethics from the Council on Nonprofits: </a:t>
            </a:r>
            <a:r>
              <a:rPr lang="en-US" sz="2500" dirty="0">
                <a:hlinkClick r:id="rId5"/>
              </a:rPr>
              <a:t>https://www.councilofnonprofits.org/tools-resources/code-of-ethics-nonprofits-why-your-nonprofit-may-want-adopt-statement-of-values</a:t>
            </a:r>
            <a:r>
              <a:rPr lang="en-US" sz="2500" dirty="0"/>
              <a:t> </a:t>
            </a:r>
          </a:p>
          <a:p>
            <a:pPr>
              <a:lnSpc>
                <a:spcPct val="100000"/>
              </a:lnSpc>
            </a:pPr>
            <a:r>
              <a:rPr lang="en-US" sz="2500" dirty="0"/>
              <a:t>Explanation of Corporate Compliance from CARF: </a:t>
            </a:r>
            <a:r>
              <a:rPr lang="en-US" sz="2500" u="sng" dirty="0">
                <a:hlinkClick r:id="rId6"/>
              </a:rPr>
              <a:t>http://www.carf.org/WorkArea/DownloadAsset.aspx?id=22494</a:t>
            </a:r>
            <a:endParaRPr lang="en-US" sz="2500" dirty="0"/>
          </a:p>
        </p:txBody>
      </p:sp>
      <p:sp>
        <p:nvSpPr>
          <p:cNvPr id="4" name="Slide Number Placeholder 3"/>
          <p:cNvSpPr>
            <a:spLocks noGrp="1"/>
          </p:cNvSpPr>
          <p:nvPr>
            <p:ph type="sldNum" sz="quarter" idx="12"/>
          </p:nvPr>
        </p:nvSpPr>
        <p:spPr/>
        <p:txBody>
          <a:bodyPr/>
          <a:lstStyle/>
          <a:p>
            <a:fld id="{45AF61AB-B0DD-4F9C-9F8E-E57A609D99F7}" type="slidenum">
              <a:rPr lang="en-US" smtClean="0"/>
              <a:t>22</a:t>
            </a:fld>
            <a:endParaRPr lang="en-US" dirty="0"/>
          </a:p>
        </p:txBody>
      </p:sp>
    </p:spTree>
    <p:extLst>
      <p:ext uri="{BB962C8B-B14F-4D97-AF65-F5344CB8AC3E}">
        <p14:creationId xmlns:p14="http://schemas.microsoft.com/office/powerpoint/2010/main" val="2897637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normAutofit/>
          </a:bodyPr>
          <a:lstStyle/>
          <a:p>
            <a:r>
              <a:rPr lang="en-US" sz="800" dirty="0">
                <a:solidFill>
                  <a:schemeClr val="bg1">
                    <a:lumMod val="95000"/>
                  </a:schemeClr>
                </a:solidFill>
              </a:rPr>
              <a:t>&gt;Slide </a:t>
            </a:r>
            <a:r>
              <a:rPr lang="en-US" sz="800" dirty="0" smtClean="0">
                <a:solidFill>
                  <a:schemeClr val="bg1">
                    <a:lumMod val="95000"/>
                  </a:schemeClr>
                </a:solidFill>
              </a:rPr>
              <a:t>171 </a:t>
            </a:r>
            <a:r>
              <a:rPr lang="en-US" dirty="0">
                <a:solidFill>
                  <a:schemeClr val="bg1">
                    <a:lumMod val="95000"/>
                  </a:schemeClr>
                </a:solidFill>
              </a:rPr>
              <a:t/>
            </a:r>
            <a:br>
              <a:rPr lang="en-US" dirty="0">
                <a:solidFill>
                  <a:schemeClr val="bg1">
                    <a:lumMod val="95000"/>
                  </a:schemeClr>
                </a:solidFill>
              </a:rPr>
            </a:br>
            <a:r>
              <a:rPr lang="en-US" dirty="0"/>
              <a:t>Resources</a:t>
            </a:r>
            <a:r>
              <a:rPr lang="en-US" b="0" dirty="0"/>
              <a:t>, </a:t>
            </a:r>
            <a:r>
              <a:rPr lang="en-US" sz="2400" b="0" dirty="0"/>
              <a:t>cont’d.</a:t>
            </a:r>
            <a:endParaRPr lang="en-US" sz="2400" dirty="0"/>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Autofit/>
          </a:bodyPr>
          <a:lstStyle/>
          <a:p>
            <a:pPr>
              <a:lnSpc>
                <a:spcPct val="100000"/>
              </a:lnSpc>
            </a:pPr>
            <a:r>
              <a:rPr lang="en-US" sz="2600" dirty="0"/>
              <a:t>CFO.gov has questions and answers on procurement. These can provide a useful interpretation.</a:t>
            </a:r>
          </a:p>
          <a:p>
            <a:pPr>
              <a:lnSpc>
                <a:spcPct val="100000"/>
              </a:lnSpc>
            </a:pPr>
            <a:r>
              <a:rPr lang="en-US" sz="2600" dirty="0">
                <a:hlinkClick r:id="rId3"/>
              </a:rPr>
              <a:t>https://cfo.gov/wp-content/uploads/2015/09/9.9.15-Frequently-Asked-Questions.pdf</a:t>
            </a:r>
            <a:endParaRPr lang="en-US" sz="2600" dirty="0"/>
          </a:p>
          <a:p>
            <a:pPr>
              <a:lnSpc>
                <a:spcPct val="100000"/>
              </a:lnSpc>
            </a:pPr>
            <a:r>
              <a:rPr lang="en-US" sz="2600" dirty="0"/>
              <a:t>PART 75—UNIFORM ADMINISTRATIVE REQUIREMENTS, COST PRINCIPLES, AND AUDIT REQUIREMENTS FOR HHS AWARDS</a:t>
            </a:r>
          </a:p>
          <a:p>
            <a:pPr>
              <a:lnSpc>
                <a:spcPct val="100000"/>
              </a:lnSpc>
            </a:pPr>
            <a:r>
              <a:rPr lang="en-US" sz="2600" dirty="0">
                <a:hlinkClick r:id="rId4"/>
              </a:rPr>
              <a:t>https://www.ecfr.gov/cgi-bin/retrieveECFR?gp=1&amp;SID=df3c54728d090168d3b2e780a6f6ca7c&amp;ty=HTML&amp;h=L&amp;mc=true&amp;n=pt45.1.75&amp;r=PART#se45.1.75_1363</a:t>
            </a:r>
            <a:endParaRPr lang="en-US" sz="2600" dirty="0"/>
          </a:p>
        </p:txBody>
      </p:sp>
      <p:sp>
        <p:nvSpPr>
          <p:cNvPr id="4" name="Slide Number Placeholder 3"/>
          <p:cNvSpPr>
            <a:spLocks noGrp="1"/>
          </p:cNvSpPr>
          <p:nvPr>
            <p:ph type="sldNum" sz="quarter" idx="12"/>
          </p:nvPr>
        </p:nvSpPr>
        <p:spPr/>
        <p:txBody>
          <a:bodyPr/>
          <a:lstStyle/>
          <a:p>
            <a:fld id="{45AF61AB-B0DD-4F9C-9F8E-E57A609D99F7}" type="slidenum">
              <a:rPr lang="en-US" smtClean="0"/>
              <a:t>23</a:t>
            </a:fld>
            <a:endParaRPr lang="en-US" dirty="0"/>
          </a:p>
        </p:txBody>
      </p:sp>
    </p:spTree>
    <p:extLst>
      <p:ext uri="{BB962C8B-B14F-4D97-AF65-F5344CB8AC3E}">
        <p14:creationId xmlns:p14="http://schemas.microsoft.com/office/powerpoint/2010/main" val="2486956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600" dirty="0">
                <a:solidFill>
                  <a:schemeClr val="bg1">
                    <a:lumMod val="95000"/>
                  </a:schemeClr>
                </a:solidFill>
              </a:rPr>
              <a:t>&gt;Slide </a:t>
            </a:r>
            <a:r>
              <a:rPr lang="en-US" sz="600" dirty="0" smtClean="0">
                <a:solidFill>
                  <a:schemeClr val="bg1">
                    <a:lumMod val="95000"/>
                  </a:schemeClr>
                </a:solidFill>
              </a:rPr>
              <a:t>172 </a:t>
            </a:r>
            <a:r>
              <a:rPr lang="en-US" dirty="0">
                <a:solidFill>
                  <a:schemeClr val="bg1">
                    <a:lumMod val="95000"/>
                  </a:schemeClr>
                </a:solidFill>
              </a:rPr>
              <a:t/>
            </a:r>
            <a:br>
              <a:rPr lang="en-US" dirty="0">
                <a:solidFill>
                  <a:schemeClr val="bg1">
                    <a:lumMod val="95000"/>
                  </a:schemeClr>
                </a:solidFill>
              </a:rPr>
            </a:br>
            <a:r>
              <a:rPr lang="en-US" dirty="0"/>
              <a:t>Resources</a:t>
            </a:r>
            <a:r>
              <a:rPr lang="en-US" sz="2400" b="0" dirty="0"/>
              <a:t>, cont’d. 2</a:t>
            </a:r>
            <a:endParaRPr lang="en-US" dirty="0"/>
          </a:p>
        </p:txBody>
      </p:sp>
      <p:sp>
        <p:nvSpPr>
          <p:cNvPr id="3" name="Content Placeholder 2"/>
          <p:cNvSpPr>
            <a:spLocks noGrp="1"/>
          </p:cNvSpPr>
          <p:nvPr>
            <p:ph idx="1"/>
          </p:nvPr>
        </p:nvSpPr>
        <p:spPr/>
        <p:txBody>
          <a:bodyPr/>
          <a:lstStyle/>
          <a:p>
            <a:r>
              <a:rPr lang="en-US" dirty="0"/>
              <a:t>Uniform Guidance </a:t>
            </a:r>
            <a:r>
              <a:rPr lang="en-US" u="sng" dirty="0">
                <a:hlinkClick r:id="rId2"/>
              </a:rPr>
              <a:t>http://www.ecfr.gov/cgi-bin/text-idx?SID=6214841a79953f26c5c230d72d6b70a1&amp;tpl=/ecfrbrowse/Title02/2cfr200_main_02.tpl</a:t>
            </a:r>
            <a:endParaRPr lang="en-US" u="sng" dirty="0"/>
          </a:p>
          <a:p>
            <a:r>
              <a:rPr lang="en-US" dirty="0"/>
              <a:t>Regulations for Centers and SILCs </a:t>
            </a:r>
            <a:r>
              <a:rPr lang="en-US" dirty="0">
                <a:hlinkClick r:id="rId3"/>
              </a:rPr>
              <a:t>https://ecfr.io/Title-45/pt45.4.1329</a:t>
            </a:r>
            <a:endParaRPr lang="en-US" dirty="0"/>
          </a:p>
          <a:p>
            <a:r>
              <a:rPr lang="en-US" dirty="0"/>
              <a:t>US Department of Health and Human Services, ACL review process </a:t>
            </a:r>
            <a:r>
              <a:rPr lang="en-US" dirty="0">
                <a:hlinkClick r:id="rId4"/>
              </a:rPr>
              <a:t>https://acl.gov/programs/il-comp</a:t>
            </a:r>
            <a:endParaRPr lang="en-US" dirty="0"/>
          </a:p>
          <a:p>
            <a:r>
              <a:rPr lang="en-US" dirty="0"/>
              <a:t>Reports submitted by the IL network </a:t>
            </a:r>
            <a:r>
              <a:rPr lang="en-US" dirty="0">
                <a:hlinkClick r:id="rId5"/>
              </a:rPr>
              <a:t>https://acl.gov/programs/aging-and-disability-networks/centers-independent-living</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24</a:t>
            </a:fld>
            <a:endParaRPr lang="en-US" dirty="0"/>
          </a:p>
        </p:txBody>
      </p:sp>
    </p:spTree>
    <p:extLst>
      <p:ext uri="{BB962C8B-B14F-4D97-AF65-F5344CB8AC3E}">
        <p14:creationId xmlns:p14="http://schemas.microsoft.com/office/powerpoint/2010/main" val="2271214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173 </a:t>
            </a:r>
            <a:r>
              <a:rPr lang="en-US" dirty="0">
                <a:solidFill>
                  <a:schemeClr val="bg1">
                    <a:lumMod val="95000"/>
                  </a:schemeClr>
                </a:solidFill>
              </a:rPr>
              <a:t/>
            </a:r>
            <a:br>
              <a:rPr lang="en-US" dirty="0">
                <a:solidFill>
                  <a:schemeClr val="bg1">
                    <a:lumMod val="95000"/>
                  </a:schemeClr>
                </a:solidFill>
              </a:rPr>
            </a:br>
            <a:r>
              <a:rPr lang="en-US" dirty="0"/>
              <a:t>Resources </a:t>
            </a:r>
            <a:r>
              <a:rPr lang="en-US" dirty="0">
                <a:latin typeface="Calibri Light" panose="020F0302020204030204" pitchFamily="34" charset="0"/>
                <a:cs typeface="Calibri Light" panose="020F0302020204030204" pitchFamily="34" charset="0"/>
              </a:rPr>
              <a:t>— </a:t>
            </a:r>
            <a:r>
              <a:rPr lang="en-US" dirty="0"/>
              <a:t>Nonprofit Websites</a:t>
            </a:r>
          </a:p>
        </p:txBody>
      </p:sp>
      <p:sp>
        <p:nvSpPr>
          <p:cNvPr id="3" name="Content Placeholder 2"/>
          <p:cNvSpPr>
            <a:spLocks noGrp="1"/>
          </p:cNvSpPr>
          <p:nvPr>
            <p:ph idx="1"/>
          </p:nvPr>
        </p:nvSpPr>
        <p:spPr/>
        <p:txBody>
          <a:bodyPr/>
          <a:lstStyle/>
          <a:p>
            <a:pPr marL="0" indent="0">
              <a:buNone/>
            </a:pPr>
            <a:r>
              <a:rPr lang="en-US" dirty="0"/>
              <a:t>See our </a:t>
            </a:r>
            <a:r>
              <a:rPr lang="en-US" dirty="0">
                <a:hlinkClick r:id="rId2"/>
              </a:rPr>
              <a:t>http://nfpnet.org/resources/</a:t>
            </a:r>
            <a:r>
              <a:rPr lang="en-US" dirty="0"/>
              <a:t> website for links to numerous resources for nonprofits including:</a:t>
            </a:r>
          </a:p>
          <a:p>
            <a:r>
              <a:rPr lang="en-US" dirty="0"/>
              <a:t>Online nonprofit publications</a:t>
            </a:r>
          </a:p>
          <a:p>
            <a:r>
              <a:rPr lang="en-US" dirty="0"/>
              <a:t>Guidance for reduced rate postage</a:t>
            </a:r>
          </a:p>
          <a:p>
            <a:r>
              <a:rPr lang="en-US" dirty="0"/>
              <a:t>Fundraising tips</a:t>
            </a:r>
          </a:p>
          <a:p>
            <a:r>
              <a:rPr lang="en-US" dirty="0"/>
              <a:t>Monitoring legislation that impacts nonprofits</a:t>
            </a:r>
          </a:p>
          <a:p>
            <a:r>
              <a:rPr lang="en-US" dirty="0"/>
              <a:t>Downloadable policies, and tools for signing up volunteers and participants.</a:t>
            </a:r>
          </a:p>
        </p:txBody>
      </p:sp>
      <p:sp>
        <p:nvSpPr>
          <p:cNvPr id="4" name="Slide Number Placeholder 3"/>
          <p:cNvSpPr>
            <a:spLocks noGrp="1"/>
          </p:cNvSpPr>
          <p:nvPr>
            <p:ph type="sldNum" sz="quarter" idx="12"/>
          </p:nvPr>
        </p:nvSpPr>
        <p:spPr/>
        <p:txBody>
          <a:bodyPr/>
          <a:lstStyle/>
          <a:p>
            <a:fld id="{45AF61AB-B0DD-4F9C-9F8E-E57A609D99F7}" type="slidenum">
              <a:rPr lang="en-US" smtClean="0"/>
              <a:t>25</a:t>
            </a:fld>
            <a:endParaRPr lang="en-US" dirty="0"/>
          </a:p>
        </p:txBody>
      </p:sp>
    </p:spTree>
    <p:extLst>
      <p:ext uri="{BB962C8B-B14F-4D97-AF65-F5344CB8AC3E}">
        <p14:creationId xmlns:p14="http://schemas.microsoft.com/office/powerpoint/2010/main" val="1639950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174 </a:t>
            </a:r>
            <a:r>
              <a:rPr lang="en-US" dirty="0">
                <a:solidFill>
                  <a:schemeClr val="bg1">
                    <a:lumMod val="95000"/>
                  </a:schemeClr>
                </a:solidFill>
              </a:rPr>
              <a:t/>
            </a:r>
            <a:br>
              <a:rPr lang="en-US" dirty="0">
                <a:solidFill>
                  <a:schemeClr val="bg1">
                    <a:lumMod val="95000"/>
                  </a:schemeClr>
                </a:solidFill>
              </a:rPr>
            </a:br>
            <a:r>
              <a:rPr lang="en-US" dirty="0"/>
              <a:t>Questions</a:t>
            </a:r>
          </a:p>
        </p:txBody>
      </p:sp>
      <p:sp>
        <p:nvSpPr>
          <p:cNvPr id="3" name="Content Placeholder 2"/>
          <p:cNvSpPr>
            <a:spLocks noGrp="1"/>
          </p:cNvSpPr>
          <p:nvPr>
            <p:ph idx="1"/>
          </p:nvPr>
        </p:nvSpPr>
        <p:spPr/>
        <p:txBody>
          <a:bodyPr/>
          <a:lstStyle/>
          <a:p>
            <a:r>
              <a:rPr lang="en-US" dirty="0"/>
              <a:t>Can you stump the panel?</a:t>
            </a:r>
          </a:p>
          <a:p>
            <a:r>
              <a:rPr lang="en-US" dirty="0"/>
              <a:t>Nothing is off limits!</a:t>
            </a:r>
          </a:p>
          <a:p>
            <a:r>
              <a:rPr lang="en-US" dirty="0"/>
              <a:t>Any final questions?</a:t>
            </a:r>
          </a:p>
        </p:txBody>
      </p:sp>
      <p:sp>
        <p:nvSpPr>
          <p:cNvPr id="4" name="Slide Number Placeholder 3"/>
          <p:cNvSpPr>
            <a:spLocks noGrp="1"/>
          </p:cNvSpPr>
          <p:nvPr>
            <p:ph type="sldNum" sz="quarter" idx="12"/>
          </p:nvPr>
        </p:nvSpPr>
        <p:spPr/>
        <p:txBody>
          <a:bodyPr/>
          <a:lstStyle/>
          <a:p>
            <a:fld id="{45AF61AB-B0DD-4F9C-9F8E-E57A609D99F7}" type="slidenum">
              <a:rPr lang="en-US" smtClean="0"/>
              <a:t>26</a:t>
            </a:fld>
            <a:endParaRPr lang="en-US" dirty="0"/>
          </a:p>
        </p:txBody>
      </p:sp>
    </p:spTree>
    <p:extLst>
      <p:ext uri="{BB962C8B-B14F-4D97-AF65-F5344CB8AC3E}">
        <p14:creationId xmlns:p14="http://schemas.microsoft.com/office/powerpoint/2010/main" val="1426828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175 </a:t>
            </a:r>
            <a:r>
              <a:rPr lang="en-US" dirty="0">
                <a:solidFill>
                  <a:schemeClr val="bg1">
                    <a:lumMod val="95000"/>
                  </a:schemeClr>
                </a:solidFill>
              </a:rPr>
              <a:t/>
            </a:r>
            <a:br>
              <a:rPr lang="en-US" dirty="0">
                <a:solidFill>
                  <a:schemeClr val="bg1">
                    <a:lumMod val="95000"/>
                  </a:schemeClr>
                </a:solidFill>
              </a:rPr>
            </a:br>
            <a:r>
              <a:rPr lang="en-US" dirty="0"/>
              <a:t>Wrap Up and Evaluation</a:t>
            </a:r>
          </a:p>
        </p:txBody>
      </p:sp>
      <p:sp>
        <p:nvSpPr>
          <p:cNvPr id="3" name="Content Placeholder 2"/>
          <p:cNvSpPr>
            <a:spLocks noGrp="1"/>
          </p:cNvSpPr>
          <p:nvPr>
            <p:ph idx="1"/>
          </p:nvPr>
        </p:nvSpPr>
        <p:spPr/>
        <p:txBody>
          <a:bodyPr/>
          <a:lstStyle/>
          <a:p>
            <a:r>
              <a:rPr lang="en-US" dirty="0"/>
              <a:t>Wrap Up</a:t>
            </a:r>
          </a:p>
          <a:p>
            <a:r>
              <a:rPr lang="en-US" dirty="0"/>
              <a:t>Complete evaluation of training</a:t>
            </a:r>
          </a:p>
        </p:txBody>
      </p:sp>
      <p:sp>
        <p:nvSpPr>
          <p:cNvPr id="4" name="Slide Number Placeholder 3"/>
          <p:cNvSpPr>
            <a:spLocks noGrp="1"/>
          </p:cNvSpPr>
          <p:nvPr>
            <p:ph type="sldNum" sz="quarter" idx="12"/>
          </p:nvPr>
        </p:nvSpPr>
        <p:spPr/>
        <p:txBody>
          <a:bodyPr/>
          <a:lstStyle/>
          <a:p>
            <a:fld id="{45AF61AB-B0DD-4F9C-9F8E-E57A609D99F7}" type="slidenum">
              <a:rPr lang="en-US" smtClean="0"/>
              <a:t>27</a:t>
            </a:fld>
            <a:endParaRPr lang="en-US" dirty="0"/>
          </a:p>
        </p:txBody>
      </p:sp>
    </p:spTree>
    <p:extLst>
      <p:ext uri="{BB962C8B-B14F-4D97-AF65-F5344CB8AC3E}">
        <p14:creationId xmlns:p14="http://schemas.microsoft.com/office/powerpoint/2010/main" val="2386327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28</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29</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29</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WHOO would like to ask a question?	</a:t>
            </a:r>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pic>
        <p:nvPicPr>
          <p:cNvPr id="6" name="Content Placeholder 4" descr="Close up of an owl with bright yellow ey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1828800"/>
            <a:ext cx="8001000" cy="4200525"/>
          </a:xfrm>
        </p:spPr>
      </p:pic>
    </p:spTree>
    <p:extLst>
      <p:ext uri="{BB962C8B-B14F-4D97-AF65-F5344CB8AC3E}">
        <p14:creationId xmlns:p14="http://schemas.microsoft.com/office/powerpoint/2010/main" val="780500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D5E328-C381-442D-8439-1B0F0C6ED1FE}"/>
              </a:ext>
            </a:extLst>
          </p:cNvPr>
          <p:cNvSpPr>
            <a:spLocks noGrp="1"/>
          </p:cNvSpPr>
          <p:nvPr>
            <p:ph type="title"/>
          </p:nvPr>
        </p:nvSpPr>
        <p:spPr/>
        <p:txBody>
          <a:bodyPr/>
          <a:lstStyle/>
          <a:p>
            <a:r>
              <a:rPr lang="en-US" sz="800" dirty="0">
                <a:solidFill>
                  <a:schemeClr val="bg1">
                    <a:lumMod val="85000"/>
                  </a:schemeClr>
                </a:solidFill>
              </a:rPr>
              <a:t>&gt;&gt;Slide 152 </a:t>
            </a:r>
            <a:br>
              <a:rPr lang="en-US" sz="800" dirty="0">
                <a:solidFill>
                  <a:schemeClr val="bg1">
                    <a:lumMod val="85000"/>
                  </a:schemeClr>
                </a:solidFill>
              </a:rPr>
            </a:br>
            <a:r>
              <a:rPr lang="en-US" dirty="0"/>
              <a:t>Any residual questions? Please type into Q and A</a:t>
            </a:r>
          </a:p>
        </p:txBody>
      </p:sp>
      <p:sp>
        <p:nvSpPr>
          <p:cNvPr id="4" name="Slide Number Placeholder 3">
            <a:extLst>
              <a:ext uri="{FF2B5EF4-FFF2-40B4-BE49-F238E27FC236}">
                <a16:creationId xmlns="" xmlns:a16="http://schemas.microsoft.com/office/drawing/2014/main" id="{1B030FC2-3468-407B-9C15-8D0DD900970F}"/>
              </a:ext>
            </a:extLst>
          </p:cNvPr>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362644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Other “Tax” Developments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dirty="0"/>
              <a:t>Retirement plans</a:t>
            </a:r>
          </a:p>
          <a:p>
            <a:r>
              <a:rPr lang="en-US" dirty="0"/>
              <a:t>Calendar year-end changes to retirement plans mean more participants, including part-timers, may be required to be covered.</a:t>
            </a:r>
          </a:p>
          <a:p>
            <a:r>
              <a:rPr lang="en-US" dirty="0"/>
              <a:t>Your retirement plan may need to be amended to reflect these changes.</a:t>
            </a:r>
          </a:p>
          <a:p>
            <a:r>
              <a:rPr lang="en-US" dirty="0"/>
              <a:t>Other changes allow individuals to delay their required minimum distributions beyond age 70 ½ to age 72.</a:t>
            </a:r>
          </a:p>
          <a:p>
            <a:r>
              <a:rPr lang="en-US" dirty="0"/>
              <a:t>Individuals over age 70 ½ can still contribute to retirement plans.</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3936733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Other “Tax” Developments</a:t>
            </a:r>
            <a:r>
              <a:rPr lang="en-US" sz="2400" b="0" dirty="0"/>
              <a:t>, 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dirty="0"/>
              <a:t>New overtime pay rules</a:t>
            </a:r>
          </a:p>
          <a:p>
            <a:r>
              <a:rPr lang="en-US" dirty="0"/>
              <a:t>On January 1, 2020 new overtime pay rules went into effect.</a:t>
            </a:r>
          </a:p>
          <a:p>
            <a:r>
              <a:rPr lang="en-US" dirty="0"/>
              <a:t>There are a lot of complexities but the key point is that executive, administrative, and professional employees, who receive no more than $35,568, must be paid overtime. Previously the threshold was $23,660.</a:t>
            </a:r>
          </a:p>
          <a:p>
            <a:r>
              <a:rPr lang="en-US" dirty="0"/>
              <a:t>Some but not all bonuses and incentive compensation are included in that total; most benefits aren’t included.</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189579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How to Simplify your Accounting System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685800"/>
          </a:xfrm>
        </p:spPr>
        <p:txBody>
          <a:bodyPr/>
          <a:lstStyle/>
          <a:p>
            <a:pPr marL="0" indent="0">
              <a:buNone/>
            </a:pPr>
            <a:r>
              <a:rPr lang="en-US" dirty="0"/>
              <a:t>But first a word from Lyft and Uber.</a:t>
            </a:r>
          </a:p>
        </p:txBody>
      </p:sp>
      <p:pic>
        <p:nvPicPr>
          <p:cNvPr id="5" name="Picture 4" descr="Graphic of a red ca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1438" y="2048484"/>
            <a:ext cx="5433762" cy="4428516"/>
          </a:xfrm>
          <a:prstGeom prst="rect">
            <a:avLst/>
          </a:prstGeom>
        </p:spPr>
      </p:pic>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341979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Information Helps Most With Our Decision?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sz="2600" dirty="0"/>
              <a:t>Our Uber driver provided us with very precise and detailed information.</a:t>
            </a:r>
          </a:p>
          <a:p>
            <a:pPr>
              <a:lnSpc>
                <a:spcPct val="100000"/>
              </a:lnSpc>
            </a:pPr>
            <a:r>
              <a:rPr lang="en-US" sz="2600" dirty="0"/>
              <a:t>Our Lyft driver provided much more limited, but key information.</a:t>
            </a:r>
          </a:p>
          <a:p>
            <a:pPr>
              <a:lnSpc>
                <a:spcPct val="100000"/>
              </a:lnSpc>
            </a:pPr>
            <a:r>
              <a:rPr lang="en-US" sz="2600" dirty="0"/>
              <a:t>This is an important decision, who do you go with?</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414326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How to Simplify your Accounting System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Does your accounting system sound like it was developed by the Uber driver or by the Lyft driver?</a:t>
            </a:r>
          </a:p>
          <a:p>
            <a:pPr>
              <a:lnSpc>
                <a:spcPct val="100000"/>
              </a:lnSpc>
            </a:pPr>
            <a:r>
              <a:rPr lang="en-US" dirty="0"/>
              <a:t>Most accounting systems we look at contain unnecessary complexity.</a:t>
            </a:r>
          </a:p>
          <a:p>
            <a:pPr>
              <a:lnSpc>
                <a:spcPct val="100000"/>
              </a:lnSpc>
            </a:pPr>
            <a:r>
              <a:rPr lang="en-US" dirty="0"/>
              <a:t>Like the expandable map, virtually all accounting systems allow you to drill down and get additional details, so don’t start with unnecessary detail unless it is really necessary for decisions.</a:t>
            </a:r>
          </a:p>
          <a:p>
            <a:pPr>
              <a:lnSpc>
                <a:spcPct val="100000"/>
              </a:lnSpc>
            </a:pPr>
            <a:r>
              <a:rPr lang="en-US" dirty="0"/>
              <a:t>Has anyone simplified their accounting system and proceeded with a indirect cost rate proposal? Are you happy?</a:t>
            </a:r>
          </a:p>
        </p:txBody>
      </p:sp>
      <p:sp>
        <p:nvSpPr>
          <p:cNvPr id="4" name="Slide Number Placeholder 3"/>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330295416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333</TotalTime>
  <Words>1478</Words>
  <Application>Microsoft Office PowerPoint</Application>
  <PresentationFormat>Custom</PresentationFormat>
  <Paragraphs>171</Paragraphs>
  <Slides>29</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Arial</vt:lpstr>
      <vt:lpstr>Arial Rounded MT Bold</vt:lpstr>
      <vt:lpstr>Calibri</vt:lpstr>
      <vt:lpstr>Calibri Light</vt:lpstr>
      <vt:lpstr>IL-Arial Rounded MT Bold</vt:lpstr>
      <vt:lpstr>Tahoma</vt:lpstr>
      <vt:lpstr>Custom Design</vt:lpstr>
      <vt:lpstr>&gt;&gt;Slide 1 ILRU’s IL-NET National  Training and Technical Assistance Center for Independent Living</vt:lpstr>
      <vt:lpstr>&gt;&gt; Slide 2 Financial Management for  Centers for Independent Living Presenters:  John Heveron Paula McElwee</vt:lpstr>
      <vt:lpstr>&gt;&gt; Slide 3  WHOO would like to ask a question? </vt:lpstr>
      <vt:lpstr>&gt;&gt;Slide 152  Any residual questions? Please type into Q and A</vt:lpstr>
      <vt:lpstr>&gt;&gt; Slide 5  Other “Tax” Developments </vt:lpstr>
      <vt:lpstr>&gt;&gt; Slide 6  Other “Tax” Developments, cont’d. </vt:lpstr>
      <vt:lpstr>&gt;&gt; Slide 7  How to Simplify your Accounting System </vt:lpstr>
      <vt:lpstr>&gt;&gt; Slide 8  What Information Helps Most With Our Decision? </vt:lpstr>
      <vt:lpstr>&gt;&gt; Slide 9  How to Simplify your Accounting System </vt:lpstr>
      <vt:lpstr>&gt;&gt; Slide 10  How to Simplify your Accounting System, cont’d.</vt:lpstr>
      <vt:lpstr>&gt;&gt; Slide 11  How to Simplify your Accounting System, cont’d. 2 </vt:lpstr>
      <vt:lpstr>&gt;&gt;Slide 160  Information Overload?</vt:lpstr>
      <vt:lpstr>&gt;&gt;Slide 161  Board Responsibilities</vt:lpstr>
      <vt:lpstr>&gt;&gt;Slide 162  Board Responsibilities, cont’d.</vt:lpstr>
      <vt:lpstr>&gt;&gt;Slide 163  Board Financial Roles and Responsibilities</vt:lpstr>
      <vt:lpstr>&gt;&gt;Slide 164 Board Skills</vt:lpstr>
      <vt:lpstr>&gt;&gt;Slide 165  Does Your Board Have Expertise in</vt:lpstr>
      <vt:lpstr>&gt;&gt;Slide 166  Helping the Board Fulfill Their Responsibilities</vt:lpstr>
      <vt:lpstr>&gt;&gt; Slide 19  Where to Get Free Stuff </vt:lpstr>
      <vt:lpstr>&gt;&gt; Slide 20  Where to Get Free Stuff, cont’d. </vt:lpstr>
      <vt:lpstr>&gt;&gt;Slide 169  CIL Financial Management Resources</vt:lpstr>
      <vt:lpstr>&gt;&gt;Slide 170  Resources</vt:lpstr>
      <vt:lpstr>&gt;Slide 171  Resources, cont’d.</vt:lpstr>
      <vt:lpstr>&gt;Slide 172  Resources, cont’d. 2</vt:lpstr>
      <vt:lpstr>&gt;Slide 173  Resources — Nonprofit Websites</vt:lpstr>
      <vt:lpstr>&gt;Slide 174  Questions</vt:lpstr>
      <vt:lpstr>&gt;Slide 175  Wrap Up and Evaluation</vt:lpstr>
      <vt:lpstr>&gt;Slide 176 For More Information</vt:lpstr>
      <vt:lpstr>&gt;&gt; Slide 29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266</cp:revision>
  <cp:lastPrinted>2020-02-12T12:15:31Z</cp:lastPrinted>
  <dcterms:created xsi:type="dcterms:W3CDTF">2019-06-30T15:12:08Z</dcterms:created>
  <dcterms:modified xsi:type="dcterms:W3CDTF">2020-11-30T01:14:35Z</dcterms:modified>
</cp:coreProperties>
</file>