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626" r:id="rId2"/>
    <p:sldId id="691" r:id="rId3"/>
    <p:sldId id="861" r:id="rId4"/>
    <p:sldId id="1130" r:id="rId5"/>
    <p:sldId id="259" r:id="rId6"/>
    <p:sldId id="1141" r:id="rId7"/>
    <p:sldId id="1143" r:id="rId8"/>
    <p:sldId id="1144" r:id="rId9"/>
    <p:sldId id="1146" r:id="rId10"/>
    <p:sldId id="1147" r:id="rId11"/>
    <p:sldId id="1148" r:id="rId12"/>
    <p:sldId id="1149" r:id="rId13"/>
    <p:sldId id="1150" r:id="rId14"/>
    <p:sldId id="1142" r:id="rId15"/>
    <p:sldId id="1151" r:id="rId16"/>
    <p:sldId id="1152" r:id="rId17"/>
    <p:sldId id="1153" r:id="rId18"/>
    <p:sldId id="1154" r:id="rId19"/>
    <p:sldId id="1156" r:id="rId20"/>
    <p:sldId id="1157" r:id="rId21"/>
    <p:sldId id="1158" r:id="rId22"/>
    <p:sldId id="811" r:id="rId23"/>
    <p:sldId id="1112" r:id="rId24"/>
    <p:sldId id="889" r:id="rId25"/>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Introduction" id="{6948FE5C-7DE1-4AE1-BB0B-8483BBAD91B8}">
          <p14:sldIdLst>
            <p14:sldId id="626"/>
            <p14:sldId id="691"/>
            <p14:sldId id="861"/>
            <p14:sldId id="1130"/>
          </p14:sldIdLst>
        </p14:section>
        <p14:section name="Sec. 3.1 Existing Centers" id="{7FA52F90-83BC-4819-B713-E4637137B72F}">
          <p14:sldIdLst>
            <p14:sldId id="259"/>
            <p14:sldId id="1141"/>
            <p14:sldId id="1143"/>
            <p14:sldId id="1144"/>
            <p14:sldId id="1146"/>
            <p14:sldId id="1147"/>
            <p14:sldId id="1148"/>
            <p14:sldId id="1149"/>
            <p14:sldId id="1150"/>
            <p14:sldId id="1142"/>
            <p14:sldId id="1151"/>
            <p14:sldId id="1152"/>
            <p14:sldId id="1153"/>
            <p14:sldId id="1154"/>
            <p14:sldId id="1156"/>
            <p14:sldId id="1157"/>
            <p14:sldId id="1158"/>
            <p14:sldId id="811"/>
            <p14:sldId id="1112"/>
            <p14:sldId id="8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09">
          <p15:clr>
            <a:srgbClr val="A4A3A4"/>
          </p15:clr>
        </p15:guide>
        <p15:guide id="4" orient="horz" pos="2976">
          <p15:clr>
            <a:srgbClr val="A4A3A4"/>
          </p15:clr>
        </p15:guide>
        <p15:guide id="5" orient="horz" pos="2957">
          <p15:clr>
            <a:srgbClr val="A4A3A4"/>
          </p15:clr>
        </p15:guide>
        <p15:guide id="6" pos="2237">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28ADBA-F3DC-994C-233D-251838A8A75C}" name="Sandra Breitengross" initials="SB" userId="56910af64f7cc5f6"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Carol Eubanks" initials="CE"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7279" autoAdjust="0"/>
    <p:restoredTop sz="92000" autoAdjust="0"/>
  </p:normalViewPr>
  <p:slideViewPr>
    <p:cSldViewPr snapToGrid="0">
      <p:cViewPr varScale="1">
        <p:scale>
          <a:sx n="64" d="100"/>
          <a:sy n="64" d="100"/>
        </p:scale>
        <p:origin x="60" y="6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guide orient="horz" pos="2928"/>
        <p:guide pos="2208"/>
        <p:guide orient="horz" pos="2909"/>
        <p:guide orient="horz" pos="2976"/>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383" cy="469745"/>
          </a:xfrm>
          <a:prstGeom prst="rect">
            <a:avLst/>
          </a:prstGeom>
        </p:spPr>
        <p:txBody>
          <a:bodyPr vert="horz" lIns="94575" tIns="47288" rIns="94575" bIns="47288" rtlCol="0"/>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3" name="Date Placeholder 2"/>
          <p:cNvSpPr>
            <a:spLocks noGrp="1"/>
          </p:cNvSpPr>
          <p:nvPr>
            <p:ph type="dt" sz="quarter" idx="1"/>
          </p:nvPr>
        </p:nvSpPr>
        <p:spPr>
          <a:xfrm>
            <a:off x="4022486" y="0"/>
            <a:ext cx="3078383" cy="469745"/>
          </a:xfrm>
          <a:prstGeom prst="rect">
            <a:avLst/>
          </a:prstGeom>
        </p:spPr>
        <p:txBody>
          <a:bodyPr vert="horz" lIns="94575" tIns="47288" rIns="94575" bIns="47288" rtlCol="0"/>
          <a:lstStyle>
            <a:lvl1pPr algn="r">
              <a:defRPr sz="1200">
                <a:latin typeface="Arial" panose="020B0604020202020204" pitchFamily="34" charset="0"/>
                <a:cs typeface="+mn-cs"/>
              </a:defRPr>
            </a:lvl1pPr>
          </a:lstStyle>
          <a:p>
            <a:pPr>
              <a:defRPr/>
            </a:pPr>
            <a:fld id="{865A7DD1-600C-42FF-9D9D-BFB743C0A4FC}" type="datetimeFigureOut">
              <a:rPr lang="en-US">
                <a:latin typeface="Calibri" panose="020F0502020204030204" pitchFamily="34" charset="0"/>
              </a:rPr>
              <a:t>2/1/2024</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1" y="8917127"/>
            <a:ext cx="3078383" cy="469745"/>
          </a:xfrm>
          <a:prstGeom prst="rect">
            <a:avLst/>
          </a:prstGeom>
        </p:spPr>
        <p:txBody>
          <a:bodyPr vert="horz" lIns="94575" tIns="47288" rIns="94575" bIns="47288" rtlCol="0" anchor="b"/>
          <a:lstStyle>
            <a:lvl1pPr algn="l">
              <a:defRPr sz="1200">
                <a:latin typeface="Arial" panose="020B0604020202020204" pitchFamily="34" charset="0"/>
                <a:cs typeface="+mn-cs"/>
              </a:defRPr>
            </a:lvl1pPr>
          </a:lstStyle>
          <a:p>
            <a:pPr>
              <a:defRPr/>
            </a:pPr>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4575" tIns="47288" rIns="94575" bIns="47288" rtlCol="0" anchor="b"/>
          <a:lstStyle>
            <a:lvl1pPr algn="r">
              <a:defRPr sz="1200">
                <a:latin typeface="Arial" panose="020B0604020202020204" pitchFamily="34" charset="0"/>
                <a:cs typeface="+mn-cs"/>
              </a:defRPr>
            </a:lvl1pPr>
          </a:lstStyle>
          <a:p>
            <a:pPr>
              <a:defRPr/>
            </a:pPr>
            <a:fld id="{8358C2DD-14E5-490D-A181-3A78FEFD9465}" type="slidenum">
              <a:rPr lang="en-US">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78383" cy="469745"/>
          </a:xfrm>
          <a:prstGeom prst="rect">
            <a:avLst/>
          </a:prstGeom>
          <a:noFill/>
          <a:ln w="9525">
            <a:noFill/>
            <a:miter lim="800000"/>
          </a:ln>
          <a:effectLst/>
        </p:spPr>
        <p:txBody>
          <a:bodyPr vert="horz" wrap="square" lIns="94575" tIns="47288" rIns="94575" bIns="47288" numCol="1" anchor="t" anchorCtr="0" compatLnSpc="1"/>
          <a:lstStyle>
            <a:lvl1pPr>
              <a:defRPr sz="1200">
                <a:latin typeface="Calibri" panose="020F0502020204030204" pitchFamily="34" charset="0"/>
                <a:cs typeface="+mn-cs"/>
              </a:defRPr>
            </a:lvl1pPr>
          </a:lstStyle>
          <a:p>
            <a:pPr>
              <a:defRPr/>
            </a:pPr>
            <a:endParaRPr lang="en-US" dirty="0"/>
          </a:p>
        </p:txBody>
      </p:sp>
      <p:sp>
        <p:nvSpPr>
          <p:cNvPr id="26627" name="Rectangle 3"/>
          <p:cNvSpPr>
            <a:spLocks noGrp="1" noChangeArrowheads="1"/>
          </p:cNvSpPr>
          <p:nvPr>
            <p:ph type="dt" idx="1"/>
          </p:nvPr>
        </p:nvSpPr>
        <p:spPr bwMode="auto">
          <a:xfrm>
            <a:off x="4022486" y="0"/>
            <a:ext cx="3078383" cy="469745"/>
          </a:xfrm>
          <a:prstGeom prst="rect">
            <a:avLst/>
          </a:prstGeom>
          <a:noFill/>
          <a:ln w="9525">
            <a:noFill/>
            <a:miter lim="800000"/>
          </a:ln>
          <a:effectLst/>
        </p:spPr>
        <p:txBody>
          <a:bodyPr vert="horz" wrap="square" lIns="94575" tIns="47288" rIns="94575" bIns="47288" numCol="1" anchor="t" anchorCtr="0" compatLnSpc="1"/>
          <a:lstStyle>
            <a:lvl1pPr algn="r">
              <a:defRPr sz="1200">
                <a:latin typeface="Calibri" panose="020F0502020204030204" pitchFamily="34" charset="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ln>
        </p:spPr>
      </p:sp>
      <p:sp>
        <p:nvSpPr>
          <p:cNvPr id="26629" name="Rectangle 5"/>
          <p:cNvSpPr>
            <a:spLocks noGrp="1" noChangeArrowheads="1"/>
          </p:cNvSpPr>
          <p:nvPr>
            <p:ph type="body" sz="quarter" idx="3"/>
          </p:nvPr>
        </p:nvSpPr>
        <p:spPr bwMode="auto">
          <a:xfrm>
            <a:off x="710891" y="4460168"/>
            <a:ext cx="5680693" cy="4224494"/>
          </a:xfrm>
          <a:prstGeom prst="rect">
            <a:avLst/>
          </a:prstGeom>
          <a:noFill/>
          <a:ln w="9525">
            <a:noFill/>
            <a:miter lim="800000"/>
          </a:ln>
          <a:effectLst/>
        </p:spPr>
        <p:txBody>
          <a:bodyPr vert="horz" wrap="square" lIns="94575" tIns="47288" rIns="94575" bIns="47288" numCol="1" anchor="t" anchorCtr="0" compatLnSpc="1"/>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6630" name="Rectangle 6"/>
          <p:cNvSpPr>
            <a:spLocks noGrp="1" noChangeArrowheads="1"/>
          </p:cNvSpPr>
          <p:nvPr>
            <p:ph type="ftr" sz="quarter" idx="4"/>
          </p:nvPr>
        </p:nvSpPr>
        <p:spPr bwMode="auto">
          <a:xfrm>
            <a:off x="1" y="8917127"/>
            <a:ext cx="3078383" cy="469745"/>
          </a:xfrm>
          <a:prstGeom prst="rect">
            <a:avLst/>
          </a:prstGeom>
          <a:noFill/>
          <a:ln w="9525">
            <a:noFill/>
            <a:miter lim="800000"/>
          </a:ln>
          <a:effectLst/>
        </p:spPr>
        <p:txBody>
          <a:bodyPr vert="horz" wrap="square" lIns="94575" tIns="47288" rIns="94575" bIns="47288" numCol="1" anchor="b" anchorCtr="0" compatLnSpc="1"/>
          <a:lstStyle>
            <a:lvl1pPr>
              <a:defRPr sz="1200">
                <a:latin typeface="Calibri" panose="020F0502020204030204" pitchFamily="34" charset="0"/>
                <a:cs typeface="+mn-cs"/>
              </a:defRPr>
            </a:lvl1pPr>
          </a:lstStyle>
          <a:p>
            <a:pPr>
              <a:defRPr/>
            </a:pPr>
            <a:endParaRPr lang="en-US" dirty="0"/>
          </a:p>
        </p:txBody>
      </p:sp>
      <p:sp>
        <p:nvSpPr>
          <p:cNvPr id="26631" name="Rectangle 7"/>
          <p:cNvSpPr>
            <a:spLocks noGrp="1" noChangeArrowheads="1"/>
          </p:cNvSpPr>
          <p:nvPr>
            <p:ph type="sldNum" sz="quarter" idx="5"/>
          </p:nvPr>
        </p:nvSpPr>
        <p:spPr bwMode="auto">
          <a:xfrm>
            <a:off x="4022486" y="8917127"/>
            <a:ext cx="3078383" cy="469745"/>
          </a:xfrm>
          <a:prstGeom prst="rect">
            <a:avLst/>
          </a:prstGeom>
          <a:noFill/>
          <a:ln w="9525">
            <a:noFill/>
            <a:miter lim="800000"/>
          </a:ln>
          <a:effectLst/>
        </p:spPr>
        <p:txBody>
          <a:bodyPr vert="horz" wrap="square" lIns="94575" tIns="47288" rIns="94575" bIns="47288" numCol="1" anchor="b" anchorCtr="0" compatLnSpc="1"/>
          <a:lstStyle>
            <a:lvl1pPr algn="r">
              <a:defRPr sz="1200">
                <a:latin typeface="Calibri" panose="020F0502020204030204" pitchFamily="34" charset="0"/>
                <a:cs typeface="+mn-cs"/>
              </a:defRPr>
            </a:lvl1pPr>
          </a:lstStyle>
          <a:p>
            <a:pPr>
              <a:defRPr/>
            </a:pPr>
            <a:fld id="{446037A2-A146-4AFA-A36B-418E91F740ED}"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3268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72472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2919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There are no instructions associated with Section 4.1</a:t>
            </a:r>
          </a:p>
        </p:txBody>
      </p:sp>
    </p:spTree>
    <p:extLst>
      <p:ext uri="{BB962C8B-B14F-4D97-AF65-F5344CB8AC3E}">
        <p14:creationId xmlns:p14="http://schemas.microsoft.com/office/powerpoint/2010/main" val="1234781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All Part B Funds (CILs, SILCs, other grants)</a:t>
            </a:r>
          </a:p>
          <a:p>
            <a:r>
              <a:rPr lang="en-US" dirty="0"/>
              <a:t>Other oversight activities</a:t>
            </a:r>
          </a:p>
        </p:txBody>
      </p:sp>
    </p:spTree>
    <p:extLst>
      <p:ext uri="{BB962C8B-B14F-4D97-AF65-F5344CB8AC3E}">
        <p14:creationId xmlns:p14="http://schemas.microsoft.com/office/powerpoint/2010/main" val="2676827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30122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77281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2850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 </a:t>
            </a:r>
          </a:p>
          <a:p>
            <a:pPr marL="0" indent="0">
              <a:buNone/>
            </a:pPr>
            <a:r>
              <a:rPr lang="en-US" sz="1200" dirty="0"/>
              <a:t>Make sure to follow the instructions closely so that all information is provided. </a:t>
            </a:r>
          </a:p>
          <a:p>
            <a:endParaRPr lang="en-US" dirty="0"/>
          </a:p>
        </p:txBody>
      </p:sp>
    </p:spTree>
    <p:extLst>
      <p:ext uri="{BB962C8B-B14F-4D97-AF65-F5344CB8AC3E}">
        <p14:creationId xmlns:p14="http://schemas.microsoft.com/office/powerpoint/2010/main" val="2100486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9414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xfrm>
            <a:off x="6477000" y="6248400"/>
            <a:ext cx="2362200" cy="244475"/>
          </a:xfrm>
        </p:spPr>
        <p:txBody>
          <a:bodyPr/>
          <a:lstStyle>
            <a:lvl1pPr>
              <a:defRPr sz="1200"/>
            </a:lvl1pPr>
          </a:lstStyle>
          <a:p>
            <a:pPr>
              <a:defRPr/>
            </a:pPr>
            <a:fld id="{C7C8ACA3-9F92-4AD5-9E39-716CB6917A7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029200"/>
          </a:xfrm>
        </p:spPr>
        <p:txBody>
          <a:bodyPr/>
          <a:lstStyle>
            <a:lvl1pPr>
              <a:defRPr sz="2600"/>
            </a:lvl1pPr>
            <a:lvl2pPr>
              <a:defRPr sz="24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xfrm>
            <a:off x="6477000" y="6172200"/>
            <a:ext cx="2362200" cy="244475"/>
          </a:xfrm>
        </p:spPr>
        <p:txBody>
          <a:bodyPr/>
          <a:lstStyle>
            <a:lvl1pPr>
              <a:defRPr sz="1200"/>
            </a:lvl1pPr>
          </a:lstStyle>
          <a:p>
            <a:pPr>
              <a:defRPr/>
            </a:pPr>
            <a:fld id="{F2DF5F09-D78D-44DB-A338-E90D23C46220}" type="slidenum">
              <a:rPr lang="en-US" smtClean="0"/>
              <a:t>‹#›</a:t>
            </a:fld>
            <a:endParaRPr lang="en-US" dirty="0"/>
          </a:p>
        </p:txBody>
      </p:sp>
      <p:sp>
        <p:nvSpPr>
          <p:cNvPr id="2" name="Title 1"/>
          <p:cNvSpPr>
            <a:spLocks noGrp="1"/>
          </p:cNvSpPr>
          <p:nvPr>
            <p:ph type="title"/>
          </p:nvPr>
        </p:nvSpPr>
        <p:spPr>
          <a:xfrm>
            <a:off x="228600" y="274638"/>
            <a:ext cx="7696200" cy="792162"/>
          </a:xfrm>
        </p:spPr>
        <p:txBody>
          <a:bodyPr/>
          <a:lstStyle>
            <a:lvl1pPr>
              <a:defRPr>
                <a:solidFill>
                  <a:schemeClr val="accent2"/>
                </a:solidFill>
              </a:defRPr>
            </a:lvl1p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4CF5312C-8747-4F3B-BF17-2BCC2CA352B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6477000" y="6324600"/>
            <a:ext cx="2362200" cy="244475"/>
          </a:xfrm>
        </p:spPr>
        <p:txBody>
          <a:bodyPr/>
          <a:lstStyle>
            <a:lvl1pPr>
              <a:defRPr sz="1200"/>
            </a:lvl1pPr>
          </a:lstStyle>
          <a:p>
            <a:pPr>
              <a:defRPr/>
            </a:pPr>
            <a:fld id="{F42DF3E2-0175-464B-95E4-5D6CFE69800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Calibri" panose="020F0502020204030204" pitchFamily="34" charset="0"/>
                <a:cs typeface="Calibri" panose="020F0502020204030204" pitchFamily="34" charset="0"/>
              </a:defRPr>
            </a:lvl1pPr>
          </a:lstStyle>
          <a:p>
            <a:endParaRPr lang="en-US" dirty="0"/>
          </a:p>
        </p:txBody>
      </p:sp>
      <p:sp>
        <p:nvSpPr>
          <p:cNvPr id="7" name="Slide Number Placeholder 6"/>
          <p:cNvSpPr>
            <a:spLocks noGrp="1"/>
          </p:cNvSpPr>
          <p:nvPr>
            <p:ph type="sldNum" sz="quarter" idx="12"/>
          </p:nvPr>
        </p:nvSpPr>
        <p:spPr/>
        <p:txBody>
          <a:bodyPr/>
          <a:lstStyle/>
          <a:p>
            <a:fld id="{99FA63F1-7645-4F48-9FA4-1DA2E064BD6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ln>
        </p:spPr>
        <p:txBody>
          <a:bodyPr vert="horz" wrap="square" lIns="91440" tIns="45720" rIns="91440" bIns="45720" numCol="1" anchor="ctr" anchorCtr="0" compatLnSpc="1"/>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ln>
        </p:spPr>
        <p:txBody>
          <a:bodyPr vert="horz" wrap="square" lIns="91440" tIns="45720" rIns="91440" bIns="45720" numCol="1" anchor="t" anchorCtr="0" compatLnSpc="1"/>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477000" y="6324600"/>
            <a:ext cx="2362200" cy="244475"/>
          </a:xfrm>
          <a:prstGeom prst="rect">
            <a:avLst/>
          </a:prstGeom>
          <a:noFill/>
          <a:ln w="9525">
            <a:noFill/>
            <a:miter lim="800000"/>
          </a:ln>
          <a:effectLst/>
        </p:spPr>
        <p:txBody>
          <a:bodyPr vert="horz" wrap="square" lIns="91440" tIns="45720" rIns="91440" bIns="45720" numCol="1" anchor="t" anchorCtr="0" compatLnSpc="1"/>
          <a:lstStyle>
            <a:lvl1pPr algn="r">
              <a:defRPr sz="1200" b="1">
                <a:latin typeface="Calibri" panose="020F0502020204030204" pitchFamily="34" charset="0"/>
                <a:cs typeface="+mn-cs"/>
              </a:defRPr>
            </a:lvl1pPr>
          </a:lstStyle>
          <a:p>
            <a:pPr>
              <a:defRPr/>
            </a:pPr>
            <a:fld id="{124CDB12-2334-4149-9ED6-145DE69D84D2}" type="slidenum">
              <a:rPr lang="en-US" smtClean="0"/>
              <a:pPr>
                <a:defRPr/>
              </a:pPr>
              <a:t>‹#›</a:t>
            </a:fld>
            <a:endParaRPr lang="en-US" dirty="0"/>
          </a:p>
        </p:txBody>
      </p:sp>
      <p:sp>
        <p:nvSpPr>
          <p:cNvPr id="2" name="Rectangle 9"/>
          <p:cNvSpPr>
            <a:spLocks noChangeArrowheads="1"/>
          </p:cNvSpPr>
          <p:nvPr userDrawn="1"/>
        </p:nvSpPr>
        <p:spPr bwMode="auto">
          <a:xfrm>
            <a:off x="228600" y="6324600"/>
            <a:ext cx="4572000" cy="200055"/>
          </a:xfrm>
          <a:prstGeom prst="rect">
            <a:avLst/>
          </a:prstGeom>
          <a:noFill/>
          <a:ln>
            <a:noFill/>
          </a:ln>
        </p:spPr>
        <p:txBody>
          <a:bodyPr>
            <a:spAutoFit/>
          </a:bodyPr>
          <a:lstStyle/>
          <a:p>
            <a:pPr>
              <a:defRPr/>
            </a:pPr>
            <a:r>
              <a:rPr lang="en-US" sz="700" b="1" dirty="0">
                <a:latin typeface="Calibri" panose="020F0502020204030204" pitchFamily="34" charset="0"/>
                <a:cs typeface="Calibri" panose="020F0502020204030204" pitchFamily="34" charset="0"/>
              </a:rPr>
              <a:t>IL-NET, a project of ILRU – Independent Living Research Utilization</a:t>
            </a:r>
          </a:p>
        </p:txBody>
      </p:sp>
      <p:pic>
        <p:nvPicPr>
          <p:cNvPr id="6" name="Picture 5" descr="ilru logo - red block letters ilru lowercase with blue eyebrow swoosh above"/>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24800" y="122238"/>
            <a:ext cx="1088994" cy="62919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rtl="0" eaLnBrk="0" fontAlgn="base" hangingPunct="0">
        <a:spcBef>
          <a:spcPct val="0"/>
        </a:spcBef>
        <a:spcAft>
          <a:spcPct val="0"/>
        </a:spcAft>
        <a:defRPr sz="2800" b="1">
          <a:solidFill>
            <a:schemeClr val="accent2"/>
          </a:solidFill>
          <a:latin typeface="Calibri" panose="020F0502020204030204" pitchFamily="34" charset="0"/>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Calibri Light" panose="020F03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Light" panose="020F0302020204030204" pitchFamily="34" charset="0"/>
        </a:defRPr>
      </a:lvl2pPr>
      <a:lvl3pPr marL="1143000" indent="-228600" algn="l" rtl="0" eaLnBrk="0" fontAlgn="base" hangingPunct="0">
        <a:spcBef>
          <a:spcPct val="20000"/>
        </a:spcBef>
        <a:spcAft>
          <a:spcPct val="0"/>
        </a:spcAft>
        <a:buChar char="•"/>
        <a:defRPr sz="2000">
          <a:solidFill>
            <a:schemeClr val="tx1"/>
          </a:solidFill>
          <a:latin typeface="Calibri Light" panose="020F0302020204030204" pitchFamily="34" charset="0"/>
        </a:defRPr>
      </a:lvl3pPr>
      <a:lvl4pPr marL="1600200" indent="-228600" algn="l" rtl="0" eaLnBrk="0" fontAlgn="base" hangingPunct="0">
        <a:spcBef>
          <a:spcPct val="20000"/>
        </a:spcBef>
        <a:spcAft>
          <a:spcPct val="0"/>
        </a:spcAft>
        <a:buChar char="–"/>
        <a:defRPr>
          <a:solidFill>
            <a:schemeClr val="tx1"/>
          </a:solidFill>
          <a:latin typeface="Calibri Light" panose="020F0302020204030204" pitchFamily="34" charset="0"/>
        </a:defRPr>
      </a:lvl4pPr>
      <a:lvl5pPr marL="2057400" indent="-228600" algn="l" rtl="0" eaLnBrk="0" fontAlgn="base" hangingPunct="0">
        <a:spcBef>
          <a:spcPct val="20000"/>
        </a:spcBef>
        <a:spcAft>
          <a:spcPct val="0"/>
        </a:spcAft>
        <a:buChar char="»"/>
        <a:defRPr>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cfr.gov/current/title-45/subtitle-B/chapter-XIII/subchapter-C/part-1329" TargetMode="External"/><Relationship Id="rId2" Type="http://schemas.openxmlformats.org/officeDocument/2006/relationships/hyperlink" Target="https://acl.gov/sites/default/files/about-acl/2020-07/rehabilitation-act-of-1973-amended-by-wioa.pdf" TargetMode="External"/><Relationship Id="rId1" Type="http://schemas.openxmlformats.org/officeDocument/2006/relationships/slideLayout" Target="../slideLayouts/slideLayout2.xml"/><Relationship Id="rId5" Type="http://schemas.openxmlformats.org/officeDocument/2006/relationships/hyperlink" Target="https://www.ilru.org/sites/default/files/publications/SILC%20Indicators%20and%20SILC%20and%20DSE%20Assurances%201.2018.pdf" TargetMode="External"/><Relationship Id="rId4" Type="http://schemas.openxmlformats.org/officeDocument/2006/relationships/hyperlink" Target="https://acl.gov/sites/default/files/programs/2023-05/0044%20SPIL%20Instrument%20and%20Instructions%20Final.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cl.gov/sites/default/files/programs/2023-05/0044%20SPIL%20Instrument%20and%20Instructions%20Final.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85942"/>
            <a:ext cx="8855064" cy="367396"/>
          </a:xfrm>
        </p:spPr>
        <p:txBody>
          <a:bodyPr>
            <a:noAutofit/>
          </a:bodyPr>
          <a:lstStyle/>
          <a:p>
            <a:pPr algn="ct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1</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sz="1600" dirty="0">
                <a:solidFill>
                  <a:schemeClr val="accent2"/>
                </a:solidFill>
              </a:rPr>
              <a:t>Independent Living Research Utilization</a:t>
            </a:r>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3" name="Slide Number Placeholder 2">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10</a:t>
            </a:fld>
            <a:r>
              <a:rPr lang="en-US" sz="800" dirty="0">
                <a:solidFill>
                  <a:srgbClr val="333399"/>
                </a:solidFill>
              </a:rPr>
              <a:t> </a:t>
            </a:r>
            <a:br>
              <a:rPr lang="en-US" sz="800" dirty="0">
                <a:solidFill>
                  <a:srgbClr val="333399"/>
                </a:solidFill>
              </a:rPr>
            </a:br>
            <a:r>
              <a:rPr lang="en-US" dirty="0"/>
              <a:t>Section 4.5 Oversight Process for Part B Funds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t>Instrument Language: </a:t>
            </a:r>
            <a:r>
              <a:rPr lang="en-US" sz="2000" dirty="0"/>
              <a:t>The oversight process to be followed by the DSE.</a:t>
            </a:r>
          </a:p>
          <a:p>
            <a:pPr marL="0" indent="0">
              <a:buNone/>
            </a:pPr>
            <a:endParaRPr lang="en-US" sz="2000" b="1" dirty="0"/>
          </a:p>
          <a:p>
            <a:pPr marL="0" indent="0">
              <a:buNone/>
            </a:pPr>
            <a:r>
              <a:rPr lang="en-US" sz="2000" b="1" dirty="0"/>
              <a:t>Instructions Language: </a:t>
            </a:r>
            <a:r>
              <a:rPr lang="en-US" sz="2000" dirty="0"/>
              <a:t>Describe the oversight process for:</a:t>
            </a:r>
          </a:p>
          <a:p>
            <a:r>
              <a:rPr lang="en-US" sz="2000" dirty="0"/>
              <a:t>Part B (with or without Part C received) oversight by DSE</a:t>
            </a:r>
          </a:p>
          <a:p>
            <a:r>
              <a:rPr lang="en-US" sz="2000" dirty="0"/>
              <a:t>Other funds included in 1.5 Financial Plan, excluding section 722 part C funds</a:t>
            </a:r>
          </a:p>
          <a:p>
            <a:r>
              <a:rPr lang="en-US" sz="2000" dirty="0"/>
              <a:t>Other oversight activities</a:t>
            </a:r>
          </a:p>
          <a:p>
            <a:endParaRPr lang="en-US" sz="2000" dirty="0"/>
          </a:p>
          <a:p>
            <a:pPr marL="0" indent="0">
              <a:buNone/>
            </a:pPr>
            <a:r>
              <a:rPr lang="en-US" sz="2000" b="1" dirty="0"/>
              <a:t>NOTE:</a:t>
            </a:r>
          </a:p>
          <a:p>
            <a:pPr marL="0" indent="0">
              <a:buNone/>
            </a:pPr>
            <a:r>
              <a:rPr lang="en-US" sz="2000" dirty="0">
                <a:effectLst/>
                <a:ea typeface="Times New Roman" panose="02020603050405020304" pitchFamily="18" charset="0"/>
                <a:cs typeface="Calibri Light" panose="020F0302020204030204" pitchFamily="34" charset="0"/>
              </a:rPr>
              <a:t>Section 1.4 (Evaluation) Instructions Include this Note: </a:t>
            </a:r>
            <a:r>
              <a:rPr lang="en-US" sz="2000" i="1" dirty="0">
                <a:effectLst/>
                <a:ea typeface="Times New Roman" panose="02020603050405020304" pitchFamily="18" charset="0"/>
                <a:cs typeface="Calibri Light" panose="020F0302020204030204" pitchFamily="34" charset="0"/>
              </a:rPr>
              <a:t>“Compliance of CILs receiving Part B funds for general operations is the responsibility of the DSE with respect to the Part B funding. </a:t>
            </a:r>
            <a:r>
              <a:rPr lang="en-US" sz="2000" b="1" i="1" dirty="0">
                <a:effectLst/>
                <a:ea typeface="Times New Roman" panose="02020603050405020304" pitchFamily="18" charset="0"/>
                <a:cs typeface="Calibri Light" panose="020F0302020204030204" pitchFamily="34" charset="0"/>
              </a:rPr>
              <a:t>The process for that oversight must be negotiated and included in Section 4.5 of the SPIL.”</a:t>
            </a:r>
            <a:endParaRPr lang="en-US" sz="2000" b="1" dirty="0">
              <a:cs typeface="Calibri Light" panose="020F0302020204030204" pitchFamily="34" charset="0"/>
            </a:endParaRPr>
          </a:p>
          <a:p>
            <a:pPr marL="0" indent="0">
              <a:buNone/>
            </a:pPr>
            <a:endParaRPr lang="en-US" sz="2000" dirty="0"/>
          </a:p>
          <a:p>
            <a:pPr marL="0" indent="0">
              <a:buNone/>
            </a:pPr>
            <a:endParaRPr lang="en-US" sz="2000" b="1" dirty="0"/>
          </a:p>
          <a:p>
            <a:pPr marL="0" indent="0">
              <a:buNone/>
            </a:pPr>
            <a:endParaRPr lang="en-US" sz="2000" b="1" dirty="0"/>
          </a:p>
          <a:p>
            <a:pPr marL="0" indent="0">
              <a:buNone/>
            </a:pPr>
            <a:endParaRPr lang="en-US" sz="2000" b="1" dirty="0"/>
          </a:p>
          <a:p>
            <a:pPr marL="0" indent="0">
              <a:buNone/>
            </a:pPr>
            <a:endParaRPr lang="en-US" sz="2000" b="1" dirty="0"/>
          </a:p>
          <a:p>
            <a:endParaRPr lang="en-US" sz="2000" dirty="0"/>
          </a:p>
          <a:p>
            <a:pPr marL="0" indent="0">
              <a:buNone/>
            </a:pPr>
            <a:endParaRPr lang="en-US" dirty="0"/>
          </a:p>
        </p:txBody>
      </p:sp>
    </p:spTree>
    <p:extLst>
      <p:ext uri="{BB962C8B-B14F-4D97-AF65-F5344CB8AC3E}">
        <p14:creationId xmlns:p14="http://schemas.microsoft.com/office/powerpoint/2010/main" val="201599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11</a:t>
            </a:fld>
            <a:r>
              <a:rPr lang="en-US" sz="800" dirty="0">
                <a:solidFill>
                  <a:srgbClr val="333399"/>
                </a:solidFill>
              </a:rPr>
              <a:t> </a:t>
            </a:r>
            <a:br>
              <a:rPr lang="en-US" sz="800" dirty="0">
                <a:solidFill>
                  <a:srgbClr val="333399"/>
                </a:solidFill>
              </a:rPr>
            </a:br>
            <a:r>
              <a:rPr lang="en-US" dirty="0"/>
              <a:t>Section 4.6 722 vs. 723 State</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t>Instrument Language: </a:t>
            </a:r>
          </a:p>
          <a:p>
            <a:pPr marL="0" indent="0">
              <a:buNone/>
            </a:pPr>
            <a:r>
              <a:rPr lang="en-US" sz="2000" dirty="0"/>
              <a:t>Check one:  To indicate which applies to your state</a:t>
            </a:r>
          </a:p>
          <a:p>
            <a:pPr marL="0" indent="0">
              <a:buNone/>
            </a:pPr>
            <a:r>
              <a:rPr lang="en-US" sz="2000" dirty="0"/>
              <a:t>	 722 (if checked, will move to Section 5</a:t>
            </a:r>
          </a:p>
          <a:p>
            <a:pPr marL="0" indent="0">
              <a:buNone/>
            </a:pPr>
            <a:r>
              <a:rPr lang="en-US" sz="2000" dirty="0"/>
              <a:t>	 723 (if checked, will move to Section 4.7)</a:t>
            </a:r>
          </a:p>
          <a:p>
            <a:pPr marL="0" indent="0">
              <a:buNone/>
            </a:pPr>
            <a:r>
              <a:rPr lang="en-US" sz="2000" b="1" dirty="0"/>
              <a:t>Background:</a:t>
            </a:r>
          </a:p>
          <a:p>
            <a:pPr marL="0" indent="0">
              <a:buNone/>
            </a:pPr>
            <a:r>
              <a:rPr lang="en-US" sz="2000" b="1" dirty="0"/>
              <a:t>722 - Refers to Section 722 of the Rehabilitation Act</a:t>
            </a:r>
            <a:r>
              <a:rPr lang="en-US" sz="2000" dirty="0"/>
              <a:t>, which addresses Title VII Part C funding for states in which Federal funding exceeds State funding of CILs. Section 722 state DSEs do not administer Federal funding to Grantees under Part C of the Rehabilitation Act. </a:t>
            </a:r>
          </a:p>
          <a:p>
            <a:pPr marL="0" indent="0">
              <a:buNone/>
            </a:pPr>
            <a:endParaRPr lang="en-US" sz="2000" dirty="0"/>
          </a:p>
          <a:p>
            <a:pPr marL="0" indent="0">
              <a:buNone/>
            </a:pPr>
            <a:r>
              <a:rPr lang="en-US" sz="2000" b="1" dirty="0"/>
              <a:t>723 - Refers to Section 723 of the Rehabilitation Act</a:t>
            </a:r>
            <a:r>
              <a:rPr lang="en-US" sz="2000" dirty="0"/>
              <a:t>, which addresses Title VII Part C funding for states in which State funding exceeds Federal funding of CILs. Section 723 state DSEs may apply to ACL to administer Federal funding to Grantees under Part C of the Rehabilitation Act. </a:t>
            </a:r>
          </a:p>
          <a:p>
            <a:pPr marL="0" indent="0">
              <a:buNone/>
            </a:pPr>
            <a:endParaRPr lang="en-US" sz="2000" b="1" dirty="0"/>
          </a:p>
          <a:p>
            <a:pPr marL="0" indent="0">
              <a:buNone/>
            </a:pPr>
            <a:endParaRPr lang="en-US" sz="2000" b="1" dirty="0"/>
          </a:p>
          <a:p>
            <a:endParaRPr lang="en-US" sz="2000" dirty="0"/>
          </a:p>
          <a:p>
            <a:pPr marL="0" indent="0">
              <a:buNone/>
            </a:pPr>
            <a:endParaRPr lang="en-US" dirty="0"/>
          </a:p>
        </p:txBody>
      </p:sp>
    </p:spTree>
    <p:extLst>
      <p:ext uri="{BB962C8B-B14F-4D97-AF65-F5344CB8AC3E}">
        <p14:creationId xmlns:p14="http://schemas.microsoft.com/office/powerpoint/2010/main" val="765778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12</a:t>
            </a:fld>
            <a:r>
              <a:rPr lang="en-US" sz="800" dirty="0">
                <a:solidFill>
                  <a:srgbClr val="333399"/>
                </a:solidFill>
              </a:rPr>
              <a:t> </a:t>
            </a:r>
            <a:br>
              <a:rPr lang="en-US" sz="800" dirty="0">
                <a:solidFill>
                  <a:srgbClr val="333399"/>
                </a:solidFill>
              </a:rPr>
            </a:br>
            <a:r>
              <a:rPr lang="en-US" dirty="0"/>
              <a:t>Section 4.7 723 States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t>Instrument Language: </a:t>
            </a:r>
          </a:p>
          <a:p>
            <a:r>
              <a:rPr lang="en-US" sz="2000" dirty="0"/>
              <a:t>Order of priorities for allocating funds amounts to Centers, agreed upon by the SILC and Centers, and any differences from 45 CFR 1329.21 &amp; 1329.22.</a:t>
            </a:r>
          </a:p>
          <a:p>
            <a:r>
              <a:rPr lang="en-US" sz="2000" dirty="0"/>
              <a:t>How state policies, practices, and procedures governing the awarding of grants to Centers and oversight of the Centers are consistent with 45 CFR 1329.5, 1329.6, &amp; 1329.22.</a:t>
            </a:r>
          </a:p>
          <a:p>
            <a:r>
              <a:rPr lang="en-US" sz="2000" dirty="0"/>
              <a:t>The oversight process to be followed by the DSE. </a:t>
            </a: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2000" dirty="0"/>
          </a:p>
          <a:p>
            <a:pPr marL="0" indent="0">
              <a:buNone/>
            </a:pPr>
            <a:endParaRPr lang="en-US" sz="2000" b="1" dirty="0"/>
          </a:p>
          <a:p>
            <a:pPr marL="0" indent="0">
              <a:buNone/>
            </a:pPr>
            <a:endParaRPr lang="en-US" sz="2000" b="1" dirty="0"/>
          </a:p>
          <a:p>
            <a:endParaRPr lang="en-US" sz="2000" dirty="0"/>
          </a:p>
          <a:p>
            <a:pPr marL="0" indent="0">
              <a:buNone/>
            </a:pPr>
            <a:endParaRPr lang="en-US" dirty="0"/>
          </a:p>
        </p:txBody>
      </p:sp>
    </p:spTree>
    <p:extLst>
      <p:ext uri="{BB962C8B-B14F-4D97-AF65-F5344CB8AC3E}">
        <p14:creationId xmlns:p14="http://schemas.microsoft.com/office/powerpoint/2010/main" val="3797728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13</a:t>
            </a:fld>
            <a:r>
              <a:rPr lang="en-US" sz="800" dirty="0">
                <a:solidFill>
                  <a:srgbClr val="333399"/>
                </a:solidFill>
              </a:rPr>
              <a:t> </a:t>
            </a:r>
            <a:br>
              <a:rPr lang="en-US" sz="800" dirty="0">
                <a:solidFill>
                  <a:srgbClr val="333399"/>
                </a:solidFill>
              </a:rPr>
            </a:br>
            <a:r>
              <a:rPr lang="en-US" dirty="0"/>
              <a:t>Section 4.7 723 States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cs typeface="Calibri Light" panose="020F0302020204030204" pitchFamily="34" charset="0"/>
              </a:rPr>
              <a:t>Instructions Language: </a:t>
            </a:r>
            <a:r>
              <a:rPr lang="en-US" sz="2000" dirty="0">
                <a:cs typeface="Calibri Light" panose="020F0302020204030204" pitchFamily="34" charset="0"/>
              </a:rPr>
              <a:t>Describe the order of priorities for allocating funds, how agreement of the SILC and CILs was secured, and differences (if any) from the priorities in the regulations.</a:t>
            </a:r>
          </a:p>
          <a:p>
            <a:pPr marR="0">
              <a:spcBef>
                <a:spcPts val="0"/>
              </a:spcBef>
              <a:spcAft>
                <a:spcPts val="0"/>
              </a:spcAft>
              <a:buFont typeface="Arial" panose="020B0604020202020204" pitchFamily="34" charset="0"/>
              <a:buChar char="•"/>
            </a:pPr>
            <a:r>
              <a:rPr lang="en-US" sz="2000" dirty="0">
                <a:effectLst/>
                <a:ea typeface="Times New Roman" panose="02020603050405020304" pitchFamily="18" charset="0"/>
                <a:cs typeface="Calibri Light" panose="020F0302020204030204" pitchFamily="34" charset="0"/>
              </a:rPr>
              <a:t>Describe the processes, policies, and procedures to be followed in the awarding of grants of Part B and Part C funds including:</a:t>
            </a:r>
          </a:p>
          <a:p>
            <a:pPr lvl="1">
              <a:spcBef>
                <a:spcPts val="0"/>
              </a:spcBef>
              <a:spcAft>
                <a:spcPts val="0"/>
              </a:spcAft>
              <a:buFont typeface="Arial" panose="020B0604020202020204" pitchFamily="34" charset="0"/>
              <a:buChar char="•"/>
            </a:pPr>
            <a:r>
              <a:rPr lang="en-US" sz="2000" dirty="0">
                <a:effectLst/>
                <a:ea typeface="Times New Roman" panose="02020603050405020304" pitchFamily="18" charset="0"/>
                <a:cs typeface="Calibri Light" panose="020F0302020204030204" pitchFamily="34" charset="0"/>
              </a:rPr>
              <a:t>Process for soliciting </a:t>
            </a:r>
          </a:p>
          <a:p>
            <a:pPr lvl="1">
              <a:spcBef>
                <a:spcPts val="0"/>
              </a:spcBef>
              <a:spcAft>
                <a:spcPts val="0"/>
              </a:spcAft>
              <a:buFont typeface="Arial" panose="020B0604020202020204" pitchFamily="34" charset="0"/>
              <a:buChar char="•"/>
            </a:pPr>
            <a:r>
              <a:rPr lang="en-US" sz="2000" dirty="0">
                <a:effectLst/>
                <a:ea typeface="Times New Roman" panose="02020603050405020304" pitchFamily="18" charset="0"/>
                <a:cs typeface="Calibri Light" panose="020F0302020204030204" pitchFamily="34" charset="0"/>
              </a:rPr>
              <a:t>Development of format for proposals</a:t>
            </a:r>
          </a:p>
          <a:p>
            <a:pPr lvl="1">
              <a:spcBef>
                <a:spcPts val="0"/>
              </a:spcBef>
              <a:spcAft>
                <a:spcPts val="0"/>
              </a:spcAft>
              <a:buFont typeface="Arial" panose="020B0604020202020204" pitchFamily="34" charset="0"/>
              <a:buChar char="•"/>
            </a:pPr>
            <a:r>
              <a:rPr lang="en-US" sz="2000" dirty="0">
                <a:effectLst/>
                <a:ea typeface="Times New Roman" panose="02020603050405020304" pitchFamily="18" charset="0"/>
                <a:cs typeface="Calibri Light" panose="020F0302020204030204" pitchFamily="34" charset="0"/>
              </a:rPr>
              <a:t>Process for reviewing proposals and who reviewers will be</a:t>
            </a:r>
          </a:p>
          <a:p>
            <a:pPr lvl="1">
              <a:spcBef>
                <a:spcPts val="0"/>
              </a:spcBef>
              <a:spcAft>
                <a:spcPts val="0"/>
              </a:spcAft>
              <a:buFont typeface="Arial" panose="020B0604020202020204" pitchFamily="34" charset="0"/>
              <a:buChar char="•"/>
            </a:pPr>
            <a:r>
              <a:rPr lang="en-US" sz="2000" dirty="0">
                <a:effectLst/>
                <a:ea typeface="Times New Roman" panose="02020603050405020304" pitchFamily="18" charset="0"/>
                <a:cs typeface="Calibri Light" panose="020F0302020204030204" pitchFamily="34" charset="0"/>
              </a:rPr>
              <a:t>Process for evaluating performance and compliance of grantees</a:t>
            </a:r>
            <a:endParaRPr lang="en-US" sz="2000" dirty="0">
              <a:ea typeface="Times New Roman" panose="02020603050405020304" pitchFamily="18" charset="0"/>
              <a:cs typeface="Calibri Light" panose="020F0302020204030204" pitchFamily="34" charset="0"/>
            </a:endParaRPr>
          </a:p>
          <a:p>
            <a:pPr marL="0" indent="0">
              <a:spcBef>
                <a:spcPts val="0"/>
              </a:spcBef>
              <a:spcAft>
                <a:spcPts val="0"/>
              </a:spcAft>
              <a:buNone/>
            </a:pPr>
            <a:r>
              <a:rPr lang="en-US" sz="2000" dirty="0">
                <a:effectLst/>
                <a:ea typeface="Times New Roman" panose="02020603050405020304" pitchFamily="18" charset="0"/>
                <a:cs typeface="Calibri Light" panose="020F0302020204030204" pitchFamily="34" charset="0"/>
              </a:rPr>
              <a:t>The above must also specify any differences for continuation funding vs. new awards.</a:t>
            </a:r>
          </a:p>
          <a:p>
            <a:pPr marL="0" indent="0">
              <a:spcBef>
                <a:spcPts val="0"/>
              </a:spcBef>
              <a:spcAft>
                <a:spcPts val="0"/>
              </a:spcAft>
              <a:buNone/>
            </a:pPr>
            <a:endParaRPr lang="en-US" sz="2000" dirty="0">
              <a:effectLst/>
              <a:ea typeface="Times New Roman" panose="02020603050405020304" pitchFamily="18" charset="0"/>
              <a:cs typeface="Calibri Light" panose="020F0302020204030204" pitchFamily="34" charset="0"/>
            </a:endParaRPr>
          </a:p>
          <a:p>
            <a:pPr marL="0" marR="0">
              <a:spcBef>
                <a:spcPts val="0"/>
              </a:spcBef>
              <a:spcAft>
                <a:spcPts val="0"/>
              </a:spcAft>
            </a:pPr>
            <a:r>
              <a:rPr lang="en-US" sz="2000" dirty="0">
                <a:effectLst/>
                <a:ea typeface="Times New Roman" panose="02020603050405020304" pitchFamily="18" charset="0"/>
                <a:cs typeface="Calibri Light" panose="020F0302020204030204" pitchFamily="34" charset="0"/>
              </a:rPr>
              <a:t>Describe the oversight process for:</a:t>
            </a:r>
          </a:p>
          <a:p>
            <a:pPr marL="742950" marR="0" lvl="1" indent="-285750">
              <a:spcBef>
                <a:spcPts val="0"/>
              </a:spcBef>
              <a:spcAft>
                <a:spcPts val="0"/>
              </a:spcAft>
              <a:buFont typeface="Courier New" panose="02070309020205020404" pitchFamily="49" charset="0"/>
              <a:buChar char="o"/>
            </a:pPr>
            <a:r>
              <a:rPr lang="en-US" sz="2000" dirty="0">
                <a:effectLst/>
                <a:ea typeface="Times New Roman" panose="02020603050405020304" pitchFamily="18" charset="0"/>
                <a:cs typeface="Calibri Light" panose="020F0302020204030204" pitchFamily="34" charset="0"/>
              </a:rPr>
              <a:t>Part C and Part B (alone or in combination with other funds)</a:t>
            </a:r>
          </a:p>
          <a:p>
            <a:pPr marL="742950" marR="0" lvl="1" indent="-285750">
              <a:spcBef>
                <a:spcPts val="0"/>
              </a:spcBef>
              <a:spcAft>
                <a:spcPts val="0"/>
              </a:spcAft>
              <a:buFont typeface="Courier New" panose="02070309020205020404" pitchFamily="49" charset="0"/>
              <a:buChar char="o"/>
            </a:pPr>
            <a:r>
              <a:rPr lang="en-US" sz="2000" dirty="0">
                <a:effectLst/>
                <a:ea typeface="Times New Roman" panose="02020603050405020304" pitchFamily="18" charset="0"/>
                <a:cs typeface="Calibri Light" panose="020F0302020204030204" pitchFamily="34" charset="0"/>
              </a:rPr>
              <a:t>Other funds included in 1.4 Financial Plan</a:t>
            </a:r>
          </a:p>
          <a:p>
            <a:pPr marL="742950" marR="0" lvl="1" indent="-285750">
              <a:spcBef>
                <a:spcPts val="0"/>
              </a:spcBef>
              <a:spcAft>
                <a:spcPts val="0"/>
              </a:spcAft>
              <a:buFont typeface="Courier New" panose="02070309020205020404" pitchFamily="49" charset="0"/>
              <a:buChar char="o"/>
            </a:pPr>
            <a:r>
              <a:rPr lang="en-US" sz="2000" dirty="0">
                <a:effectLst/>
                <a:ea typeface="Times New Roman" panose="02020603050405020304" pitchFamily="18" charset="0"/>
                <a:cs typeface="Calibri Light" panose="020F0302020204030204" pitchFamily="34" charset="0"/>
              </a:rPr>
              <a:t>Other oversight activities </a:t>
            </a:r>
          </a:p>
          <a:p>
            <a:pPr marL="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2000" dirty="0"/>
          </a:p>
          <a:p>
            <a:pPr marL="0" indent="0">
              <a:buNone/>
            </a:pPr>
            <a:endParaRPr lang="en-US" sz="2000" b="1" dirty="0"/>
          </a:p>
          <a:p>
            <a:endParaRPr lang="en-US" sz="2000" dirty="0"/>
          </a:p>
          <a:p>
            <a:pPr marL="0" indent="0">
              <a:buNone/>
            </a:pPr>
            <a:endParaRPr lang="en-US" dirty="0"/>
          </a:p>
        </p:txBody>
      </p:sp>
    </p:spTree>
    <p:extLst>
      <p:ext uri="{BB962C8B-B14F-4D97-AF65-F5344CB8AC3E}">
        <p14:creationId xmlns:p14="http://schemas.microsoft.com/office/powerpoint/2010/main" val="886292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14</a:t>
            </a:fld>
            <a:r>
              <a:rPr lang="en-US" sz="800" dirty="0">
                <a:solidFill>
                  <a:srgbClr val="333399"/>
                </a:solidFill>
              </a:rPr>
              <a:t> </a:t>
            </a:r>
            <a:br>
              <a:rPr lang="en-US" sz="800" dirty="0">
                <a:solidFill>
                  <a:srgbClr val="333399"/>
                </a:solidFill>
              </a:rPr>
            </a:br>
            <a:r>
              <a:rPr lang="en-US" dirty="0"/>
              <a:t>Section 5.1 Establishment of the SILC</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b="1" dirty="0"/>
              <a:t>Instrument Language</a:t>
            </a:r>
            <a:r>
              <a:rPr lang="en-US" dirty="0"/>
              <a:t>:  How the SILC is established and SILC autonomy is assured.</a:t>
            </a:r>
          </a:p>
          <a:p>
            <a:pPr marL="0" indent="0">
              <a:buNone/>
            </a:pPr>
            <a:endParaRPr lang="en-US" dirty="0"/>
          </a:p>
          <a:p>
            <a:pPr marL="0" indent="0">
              <a:buNone/>
            </a:pPr>
            <a:r>
              <a:rPr lang="en-US" b="1" dirty="0"/>
              <a:t>Instructions Language: </a:t>
            </a:r>
            <a:r>
              <a:rPr lang="en-US" dirty="0"/>
              <a:t>Describe the establishment (legal mechanism by which the SILC was established), placement (where the SILC is located organizationally and fiscally), and organizational status of the SILC (nonprofit, or other) and how autonomy and independence from the DSE (and all other state agencies) is assured.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23532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15</a:t>
            </a:fld>
            <a:r>
              <a:rPr lang="en-US" sz="800" dirty="0">
                <a:solidFill>
                  <a:srgbClr val="333399"/>
                </a:solidFill>
              </a:rPr>
              <a:t> </a:t>
            </a:r>
            <a:br>
              <a:rPr lang="en-US" sz="800" dirty="0">
                <a:solidFill>
                  <a:srgbClr val="333399"/>
                </a:solidFill>
              </a:rPr>
            </a:br>
            <a:r>
              <a:rPr lang="en-US" dirty="0"/>
              <a:t>Section 5.2 SILC Resource Plan </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1800" b="1" dirty="0"/>
              <a:t>Instrument Language</a:t>
            </a:r>
            <a:r>
              <a:rPr lang="en-US" sz="1800" dirty="0"/>
              <a:t>:  Resources (including necessary and sufficient funding, staff/administrative support, and in-kind), by funding source and amount, for SILC to fulfill all duties and authorities.  Funding sources may include “Innovation and Expansion (I&amp;E) funds authorized by 29 U.S.C. 721(a)(18); Independent Living Part B funds; State matching funds; [state allotments of Vocational Rehabilitation funding;] other public funds (such as Social Security reimbursement funds); and private sources.” </a:t>
            </a:r>
          </a:p>
          <a:p>
            <a:pPr marL="0" indent="0">
              <a:buNone/>
            </a:pPr>
            <a:endParaRPr lang="en-US" sz="1800"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803155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16</a:t>
            </a:fld>
            <a:r>
              <a:rPr lang="en-US" sz="800" dirty="0">
                <a:solidFill>
                  <a:srgbClr val="333399"/>
                </a:solidFill>
              </a:rPr>
              <a:t> </a:t>
            </a:r>
            <a:br>
              <a:rPr lang="en-US" sz="800" dirty="0">
                <a:solidFill>
                  <a:srgbClr val="333399"/>
                </a:solidFill>
              </a:rPr>
            </a:br>
            <a:r>
              <a:rPr lang="en-US" dirty="0"/>
              <a:t>Section 5.2 SILC Resource Plan </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1800" b="1" dirty="0"/>
              <a:t>Instructions Language: </a:t>
            </a:r>
            <a:r>
              <a:rPr lang="en-US" sz="1800" dirty="0"/>
              <a:t>Provide a brief description of how the SILC Authorities will be conducted by the SILC during the years covered in the SPIL.</a:t>
            </a:r>
          </a:p>
          <a:p>
            <a:pPr marL="0" indent="0">
              <a:buNone/>
            </a:pPr>
            <a:endParaRPr lang="en-US" sz="1800" dirty="0"/>
          </a:p>
          <a:p>
            <a:pPr marL="0" indent="0">
              <a:buNone/>
            </a:pPr>
            <a:r>
              <a:rPr lang="en-US" sz="1800" dirty="0"/>
              <a:t>A description of the SILC's resource plan must be included in the State plan. The plan should include resources for the SILC to fulfill duties and authorities. </a:t>
            </a:r>
          </a:p>
          <a:p>
            <a:pPr marL="0" indent="0">
              <a:buNone/>
            </a:pPr>
            <a:endParaRPr lang="en-US" sz="1800" dirty="0"/>
          </a:p>
          <a:p>
            <a:pPr marL="0" indent="0">
              <a:buNone/>
            </a:pPr>
            <a:r>
              <a:rPr lang="en-US" sz="1800" dirty="0"/>
              <a:t>Provide a detailed description of all types of resources to be included in the SILC Resource Plan including:</a:t>
            </a:r>
          </a:p>
          <a:p>
            <a:pPr marL="0" indent="0">
              <a:buNone/>
            </a:pPr>
            <a:r>
              <a:rPr lang="en-US" sz="1800" dirty="0"/>
              <a:t>•	Staff/personnel costs; </a:t>
            </a:r>
          </a:p>
          <a:p>
            <a:pPr marL="0" indent="0">
              <a:buNone/>
            </a:pPr>
            <a:r>
              <a:rPr lang="en-US" sz="1800" dirty="0"/>
              <a:t>•	Operating expenses; </a:t>
            </a:r>
          </a:p>
          <a:p>
            <a:pPr marL="0" indent="0">
              <a:buNone/>
            </a:pPr>
            <a:r>
              <a:rPr lang="en-US" sz="1800" dirty="0"/>
              <a:t>•	Council compensation and expenses; </a:t>
            </a:r>
          </a:p>
          <a:p>
            <a:pPr marL="0" indent="0">
              <a:buNone/>
            </a:pPr>
            <a:r>
              <a:rPr lang="en-US" sz="1800" dirty="0"/>
              <a:t>•	Meeting expenses, including public hearing expenses, such as meeting space, alternate formats, interpreters, and other accommodations; </a:t>
            </a:r>
          </a:p>
          <a:p>
            <a:pPr marL="0" indent="0">
              <a:buNone/>
            </a:pPr>
            <a:r>
              <a:rPr lang="en-US" sz="1800" dirty="0"/>
              <a:t>•	Resources to attend and/or secure training for staff and Council members; and </a:t>
            </a:r>
          </a:p>
          <a:p>
            <a:pPr marL="0" indent="0">
              <a:buNone/>
            </a:pPr>
            <a:r>
              <a:rPr lang="en-US" sz="1800" dirty="0"/>
              <a:t>•	(Other costs as appropriate.)</a:t>
            </a:r>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906564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17</a:t>
            </a:fld>
            <a:r>
              <a:rPr lang="en-US" sz="800" dirty="0">
                <a:solidFill>
                  <a:srgbClr val="333399"/>
                </a:solidFill>
              </a:rPr>
              <a:t> </a:t>
            </a:r>
            <a:br>
              <a:rPr lang="en-US" sz="800" dirty="0">
                <a:solidFill>
                  <a:srgbClr val="333399"/>
                </a:solidFill>
              </a:rPr>
            </a:br>
            <a:r>
              <a:rPr lang="en-US" dirty="0"/>
              <a:t>Section 5.2 SILC Resource Plan, cont.  </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1800" b="1" dirty="0"/>
              <a:t>Instructions Language, Cont.: </a:t>
            </a:r>
            <a:r>
              <a:rPr lang="en-US" sz="1800" dirty="0"/>
              <a:t>Resources must be necessary and sufficient to ensure the capacity of the SILC to fulfill all the duties and selected authorities (section 705 (c) of the Act). A detailed SILC budget is not required with this SPIL. The SILC is allowed to do resource development. </a:t>
            </a:r>
          </a:p>
          <a:p>
            <a:pPr marL="0" indent="0">
              <a:buNone/>
            </a:pPr>
            <a:endParaRPr lang="en-US" sz="1800" dirty="0"/>
          </a:p>
          <a:p>
            <a:r>
              <a:rPr lang="en-US" sz="1800" dirty="0"/>
              <a:t>Process used to develop the Resource Plan.</a:t>
            </a:r>
          </a:p>
          <a:p>
            <a:r>
              <a:rPr lang="en-US" sz="1800" dirty="0"/>
              <a:t>Describe the process used by the SILC, CILs (if Part B funds are included), and DSE to determine the amounts and sources of resources to be included in the plan.</a:t>
            </a:r>
          </a:p>
          <a:p>
            <a:r>
              <a:rPr lang="en-US" sz="1800" dirty="0"/>
              <a:t>Process for disbursement of funds to facilitate effective operations of SILC.</a:t>
            </a:r>
          </a:p>
          <a:p>
            <a:r>
              <a:rPr lang="en-US" sz="1800" dirty="0"/>
              <a:t>Describe what process(es) will be used to disburse funds for the SILC Resource Plan including how such process(es) will ensure timeliness and efficiency, prevent undue hardship on the SILC, and ensure continual (uninterrupted) operations and effectiveness of the SILC.</a:t>
            </a:r>
          </a:p>
          <a:p>
            <a:pPr marL="0" indent="0">
              <a:buNone/>
            </a:pPr>
            <a:endParaRPr lang="en-US" sz="1800" dirty="0"/>
          </a:p>
          <a:p>
            <a:pPr marL="0" indent="0">
              <a:buNone/>
            </a:pPr>
            <a:r>
              <a:rPr lang="en-US" sz="1800" dirty="0"/>
              <a:t>NOTE: Pursuant to 45 CFR 1329.15(c)(4), the DSE may not include any conditions or requirements in the SILC Resource Plan that may compromise the independence of the SILC. </a:t>
            </a:r>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3286410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18</a:t>
            </a:fld>
            <a:r>
              <a:rPr lang="en-US" sz="800" dirty="0">
                <a:solidFill>
                  <a:srgbClr val="333399"/>
                </a:solidFill>
              </a:rPr>
              <a:t> </a:t>
            </a:r>
            <a:br>
              <a:rPr lang="en-US" sz="800" dirty="0">
                <a:solidFill>
                  <a:srgbClr val="333399"/>
                </a:solidFill>
              </a:rPr>
            </a:br>
            <a:r>
              <a:rPr lang="en-US" dirty="0"/>
              <a:t>Section 5.2 SILC Resource Plan, cont.  </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t>Key Things to Remember:</a:t>
            </a:r>
          </a:p>
          <a:p>
            <a:r>
              <a:rPr lang="en-US" sz="2000" dirty="0"/>
              <a:t>Make sure to include the authorities and how they will be conducted.</a:t>
            </a:r>
          </a:p>
          <a:p>
            <a:r>
              <a:rPr lang="en-US" sz="2000" dirty="0"/>
              <a:t>The resource plan now has more detail with specific types of costs included. </a:t>
            </a:r>
          </a:p>
          <a:p>
            <a:r>
              <a:rPr lang="en-US" sz="2000" dirty="0"/>
              <a:t>A detailed budget is not required. </a:t>
            </a:r>
          </a:p>
          <a:p>
            <a:r>
              <a:rPr lang="en-US" sz="2000" dirty="0"/>
              <a:t>Describe how the SILC and DSE determine the resource plan amounts (how the CILs were involved if the resource plan includes Part B funds.)</a:t>
            </a:r>
          </a:p>
          <a:p>
            <a:r>
              <a:rPr lang="en-US" sz="2000" dirty="0"/>
              <a:t>Note: This section requires an explanation of how will the funding be distributed to the SILC to ensure timely payment.  If your resource plan contains Part B funds, it may be wise to ensure Section </a:t>
            </a:r>
          </a:p>
          <a:p>
            <a:r>
              <a:rPr lang="en-US" sz="2000" dirty="0"/>
              <a:t>**Remember to provide justification if more than 30% of the Part B appropriation is to be used for the SILC Resource Plan.</a:t>
            </a:r>
          </a:p>
          <a:p>
            <a:pPr marL="0" indent="0">
              <a:buNone/>
            </a:pPr>
            <a:endParaRPr lang="en-US" sz="2000" dirty="0"/>
          </a:p>
          <a:p>
            <a:endParaRPr lang="en-US" sz="2000" dirty="0"/>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748021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19</a:t>
            </a:fld>
            <a:r>
              <a:rPr lang="en-US" sz="800" dirty="0">
                <a:solidFill>
                  <a:srgbClr val="333399"/>
                </a:solidFill>
              </a:rPr>
              <a:t> </a:t>
            </a:r>
            <a:br>
              <a:rPr lang="en-US" sz="800" dirty="0">
                <a:solidFill>
                  <a:srgbClr val="333399"/>
                </a:solidFill>
              </a:rPr>
            </a:br>
            <a:r>
              <a:rPr lang="en-US" dirty="0"/>
              <a:t>Section 5.3 Establishment of the SILC</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spcBef>
                <a:spcPts val="0"/>
              </a:spcBef>
              <a:spcAft>
                <a:spcPts val="0"/>
              </a:spcAft>
              <a:buNone/>
            </a:pPr>
            <a:r>
              <a:rPr lang="en-US" sz="1800" b="1" dirty="0">
                <a:cs typeface="Calibri Light" panose="020F0302020204030204" pitchFamily="34" charset="0"/>
              </a:rPr>
              <a:t>Instrument Language: </a:t>
            </a:r>
            <a:r>
              <a:rPr lang="en-US" sz="1800" dirty="0">
                <a:effectLst/>
                <a:ea typeface="Times New Roman" panose="02020603050405020304" pitchFamily="18" charset="0"/>
                <a:cs typeface="Calibri Light" panose="020F0302020204030204" pitchFamily="34" charset="0"/>
              </a:rPr>
              <a:t>How State will maintain the SILC over the course of the SPIL.</a:t>
            </a:r>
            <a:r>
              <a:rPr lang="en-US" sz="1800" dirty="0">
                <a:effectLst/>
                <a:cs typeface="Calibri Light" panose="020F0302020204030204" pitchFamily="34" charset="0"/>
              </a:rPr>
              <a:t> </a:t>
            </a:r>
            <a:r>
              <a:rPr lang="en-US" sz="1800" dirty="0">
                <a:effectLst/>
                <a:ea typeface="Times New Roman" panose="02020603050405020304" pitchFamily="18" charset="0"/>
                <a:cs typeface="Calibri Light" panose="020F0302020204030204" pitchFamily="34" charset="0"/>
              </a:rPr>
              <a:t>45CFR 1329.14(a) &amp; (b) and 1329.12(b)(2).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800" b="1" dirty="0">
              <a:cs typeface="Calibri Light" panose="020F0302020204030204" pitchFamily="34" charset="0"/>
            </a:endParaRPr>
          </a:p>
          <a:p>
            <a:pPr marL="0" marR="0" indent="0">
              <a:spcBef>
                <a:spcPts val="0"/>
              </a:spcBef>
              <a:spcAft>
                <a:spcPts val="0"/>
              </a:spcAft>
              <a:buNone/>
            </a:pPr>
            <a:r>
              <a:rPr lang="en-US" sz="1800" b="1" dirty="0">
                <a:cs typeface="Calibri Light" panose="020F0302020204030204" pitchFamily="34" charset="0"/>
              </a:rPr>
              <a:t>Instructions Language: </a:t>
            </a:r>
          </a:p>
          <a:p>
            <a:pPr marL="0" marR="0" indent="0">
              <a:spcBef>
                <a:spcPts val="0"/>
              </a:spcBef>
              <a:spcAft>
                <a:spcPts val="0"/>
              </a:spcAft>
              <a:buNone/>
            </a:pPr>
            <a:r>
              <a:rPr lang="en-US" sz="1800" dirty="0">
                <a:effectLst/>
                <a:ea typeface="Times New Roman" panose="02020603050405020304" pitchFamily="18" charset="0"/>
                <a:cs typeface="Calibri Light" panose="020F0302020204030204" pitchFamily="34" charset="0"/>
              </a:rPr>
              <a:t>Describe how the State will ensure that: (all of the following are required)</a:t>
            </a:r>
          </a:p>
          <a:p>
            <a:pPr>
              <a:spcBef>
                <a:spcPts val="0"/>
              </a:spcBef>
              <a:spcAft>
                <a:spcPts val="0"/>
              </a:spcAft>
            </a:pPr>
            <a:r>
              <a:rPr lang="en-US" sz="1800" dirty="0">
                <a:effectLst/>
                <a:ea typeface="Times New Roman" panose="02020603050405020304" pitchFamily="18" charset="0"/>
                <a:cs typeface="Calibri Light" panose="020F0302020204030204" pitchFamily="34" charset="0"/>
              </a:rPr>
              <a:t>the SILC is established and operating</a:t>
            </a:r>
          </a:p>
          <a:p>
            <a:pPr>
              <a:spcBef>
                <a:spcPts val="0"/>
              </a:spcBef>
              <a:spcAft>
                <a:spcPts val="0"/>
              </a:spcAft>
            </a:pPr>
            <a:r>
              <a:rPr lang="en-US" sz="1800" dirty="0">
                <a:effectLst/>
                <a:ea typeface="Times New Roman" panose="02020603050405020304" pitchFamily="18" charset="0"/>
                <a:cs typeface="Calibri Light" panose="020F0302020204030204" pitchFamily="34" charset="0"/>
              </a:rPr>
              <a:t>appointments are made in a timely manner to keep the SILC in compliance with the Act</a:t>
            </a:r>
          </a:p>
          <a:p>
            <a:pPr>
              <a:spcBef>
                <a:spcPts val="0"/>
              </a:spcBef>
              <a:spcAft>
                <a:spcPts val="0"/>
              </a:spcAft>
            </a:pPr>
            <a:r>
              <a:rPr lang="en-US" sz="1800" dirty="0">
                <a:effectLst/>
                <a:ea typeface="Times New Roman" panose="02020603050405020304" pitchFamily="18" charset="0"/>
                <a:cs typeface="Calibri Light" panose="020F0302020204030204" pitchFamily="34" charset="0"/>
              </a:rPr>
              <a:t>the SILC is organized in a way to ensure it is not part of any state agency</a:t>
            </a:r>
          </a:p>
          <a:p>
            <a:pPr>
              <a:spcBef>
                <a:spcPts val="0"/>
              </a:spcBef>
              <a:spcAft>
                <a:spcPts val="0"/>
              </a:spcAft>
            </a:pPr>
            <a:r>
              <a:rPr lang="en-US" sz="1800" dirty="0">
                <a:effectLst/>
                <a:ea typeface="Times New Roman" panose="02020603050405020304" pitchFamily="18" charset="0"/>
                <a:cs typeface="Calibri Light" panose="020F0302020204030204" pitchFamily="34" charset="0"/>
              </a:rPr>
              <a:t>the SILC has the autonomy necessary to fulfill its duties and authorities, including “[working] with CILs to coordinate services with public and private entities, . . . conducting resource development, and performing such other functions . . . as the [SILC] determines to be appropriate” </a:t>
            </a:r>
          </a:p>
          <a:p>
            <a:pPr>
              <a:spcBef>
                <a:spcPts val="0"/>
              </a:spcBef>
              <a:spcAft>
                <a:spcPts val="0"/>
              </a:spcAft>
            </a:pPr>
            <a:r>
              <a:rPr lang="en-US" sz="1800" dirty="0">
                <a:effectLst/>
                <a:ea typeface="Times New Roman" panose="02020603050405020304" pitchFamily="18" charset="0"/>
                <a:cs typeface="Calibri Light" panose="020F0302020204030204" pitchFamily="34" charset="0"/>
              </a:rPr>
              <a:t>necessary and sufficient resources are provided for the SILC Resource Plan to ensure the SILC has the capacity to fulfill its statutory duties and authorities </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2000" dirty="0"/>
          </a:p>
          <a:p>
            <a:pPr marL="0" indent="0">
              <a:buNone/>
            </a:pPr>
            <a:endParaRPr lang="en-US" sz="1800" dirty="0"/>
          </a:p>
          <a:p>
            <a:pPr marL="0" indent="0">
              <a:buNone/>
            </a:pPr>
            <a:endParaRPr lang="en-US" dirty="0"/>
          </a:p>
        </p:txBody>
      </p:sp>
    </p:spTree>
    <p:extLst>
      <p:ext uri="{BB962C8B-B14F-4D97-AF65-F5344CB8AC3E}">
        <p14:creationId xmlns:p14="http://schemas.microsoft.com/office/powerpoint/2010/main" val="254332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C7C8ACA3-9F92-4AD5-9E39-716CB6917A7B}" type="slidenum">
              <a:rPr lang="en-US" smtClean="0"/>
              <a:t>2</a:t>
            </a:fld>
            <a:endParaRPr lang="en-US" dirty="0"/>
          </a:p>
        </p:txBody>
      </p:sp>
      <p:sp>
        <p:nvSpPr>
          <p:cNvPr id="13314" name="Title 4"/>
          <p:cNvSpPr>
            <a:spLocks noGrp="1"/>
          </p:cNvSpPr>
          <p:nvPr>
            <p:ph type="ctrTitle"/>
          </p:nvPr>
        </p:nvSpPr>
        <p:spPr>
          <a:xfrm>
            <a:off x="0" y="1205945"/>
            <a:ext cx="9144000" cy="1058781"/>
          </a:xfrm>
        </p:spPr>
        <p:txBody>
          <a:bodyPr>
            <a:noAutofit/>
          </a:bodyPr>
          <a:lstStyle/>
          <a:p>
            <a:pPr algn="ctr"/>
            <a:r>
              <a:rPr kumimoji="0" lang="en-US" sz="800" b="1" i="0" u="none" strike="noStrike" kern="0" cap="none" spc="0" normalizeH="0" baseline="0" noProof="0" dirty="0">
                <a:ln>
                  <a:noFill/>
                </a:ln>
                <a:solidFill>
                  <a:schemeClr val="bg1"/>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chemeClr val="bg1"/>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2</a:t>
            </a:fld>
            <a:r>
              <a:rPr kumimoji="0" lang="en-US" sz="800" b="1" i="0" u="none" strike="noStrike" kern="0" cap="none" spc="0" normalizeH="0" baseline="0" noProof="0" dirty="0">
                <a:ln>
                  <a:noFill/>
                </a:ln>
                <a:solidFill>
                  <a:schemeClr val="bg1"/>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kumimoji="0" lang="en-US" sz="3200" b="1" i="0" u="none" strike="noStrike" kern="0" cap="none" spc="0" normalizeH="0" baseline="0" noProof="0" dirty="0">
                <a:ln>
                  <a:noFill/>
                </a:ln>
                <a:solidFill>
                  <a:srgbClr val="333399"/>
                </a:solidFill>
                <a:effectLst/>
                <a:uLnTx/>
                <a:uFillTx/>
                <a:latin typeface="Calibri" panose="020F0502020204030204" pitchFamily="34" charset="0"/>
                <a:ea typeface="Tahoma" panose="020B0604030504040204" pitchFamily="34" charset="0"/>
                <a:cs typeface="Calibri Light" panose="020F0302020204030204" pitchFamily="34" charset="0"/>
              </a:rPr>
              <a:t>SPIL Training and Technical Assistance </a:t>
            </a:r>
            <a:br>
              <a:rPr kumimoji="0" lang="en-US" sz="3200" b="1" i="0" u="none" strike="noStrike" kern="0" cap="none" spc="0" normalizeH="0" baseline="0" noProof="0" dirty="0">
                <a:ln>
                  <a:noFill/>
                </a:ln>
                <a:solidFill>
                  <a:srgbClr val="333399"/>
                </a:solidFill>
                <a:effectLst/>
                <a:uLnTx/>
                <a:uFillTx/>
                <a:latin typeface="Calibri" panose="020F0502020204030204" pitchFamily="34" charset="0"/>
                <a:ea typeface="Tahoma" panose="020B0604030504040204" pitchFamily="34" charset="0"/>
                <a:cs typeface="Calibri Light" panose="020F0302020204030204" pitchFamily="34" charset="0"/>
              </a:rPr>
            </a:br>
            <a:r>
              <a:rPr kumimoji="0" lang="en-US" sz="3200" b="1" i="0" u="none" strike="noStrike" kern="0" cap="none" spc="0" normalizeH="0" baseline="0" noProof="0" dirty="0">
                <a:ln>
                  <a:noFill/>
                </a:ln>
                <a:solidFill>
                  <a:srgbClr val="333399"/>
                </a:solidFill>
                <a:effectLst/>
                <a:uLnTx/>
                <a:uFillTx/>
                <a:latin typeface="Calibri" panose="020F0502020204030204" pitchFamily="34" charset="0"/>
                <a:ea typeface="Tahoma" panose="020B0604030504040204" pitchFamily="34" charset="0"/>
                <a:cs typeface="Calibri Light" panose="020F0302020204030204" pitchFamily="34" charset="0"/>
              </a:rPr>
              <a:t>Monthly Series</a:t>
            </a:r>
            <a:endParaRPr lang="en-US" sz="3200" dirty="0">
              <a:solidFill>
                <a:srgbClr val="0070C0"/>
              </a:solidFill>
            </a:endParaRPr>
          </a:p>
        </p:txBody>
      </p:sp>
      <p:sp>
        <p:nvSpPr>
          <p:cNvPr id="13315" name="Rectangle 3"/>
          <p:cNvSpPr>
            <a:spLocks noGrp="1" noChangeArrowheads="1"/>
          </p:cNvSpPr>
          <p:nvPr>
            <p:ph type="subTitle" idx="1"/>
          </p:nvPr>
        </p:nvSpPr>
        <p:spPr>
          <a:xfrm>
            <a:off x="1495829" y="2400299"/>
            <a:ext cx="6152342" cy="4092576"/>
          </a:xfrm>
        </p:spPr>
        <p:txBody>
          <a:bodyPr>
            <a:noAutofit/>
          </a:bodyPr>
          <a:lstStyle/>
          <a:p>
            <a:r>
              <a:rPr lang="en-US" altLang="en-US" sz="2800" b="1" dirty="0">
                <a:solidFill>
                  <a:srgbClr val="333399"/>
                </a:solidFill>
                <a:latin typeface="Calibri" panose="020F0502020204030204" pitchFamily="34" charset="0"/>
                <a:ea typeface="MS PGothic" panose="020B0600070205080204" pitchFamily="34" charset="-128"/>
                <a:cs typeface="Calibri" panose="020F0502020204030204" pitchFamily="34" charset="0"/>
              </a:rPr>
              <a:t>Sections 4, 5, 6</a:t>
            </a:r>
          </a:p>
          <a:p>
            <a:r>
              <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rPr>
              <a:t>February 1, 2024</a:t>
            </a:r>
            <a:endParaRPr lang="en-US" altLang="en-US" sz="2800" dirty="0">
              <a:solidFill>
                <a:srgbClr val="000099"/>
              </a:solidFill>
              <a:latin typeface="Calibri" panose="020F0502020204030204" pitchFamily="34" charset="0"/>
              <a:ea typeface="MS PGothic" panose="020B0600070205080204" pitchFamily="34" charset="-128"/>
              <a:cs typeface="Calibri" panose="020F0502020204030204" pitchFamily="34" charset="0"/>
            </a:endParaRPr>
          </a:p>
          <a:p>
            <a:pPr eaLnBrk="1" hangingPunct="1"/>
            <a:endParaRPr lang="en-US" altLang="en-US" sz="800" i="1" dirty="0">
              <a:solidFill>
                <a:srgbClr val="333399"/>
              </a:solidFill>
              <a:latin typeface="Calibri" panose="020F0502020204030204" pitchFamily="34" charset="0"/>
              <a:ea typeface="MS PGothic" panose="020B0600070205080204" pitchFamily="34" charset="-128"/>
              <a:cs typeface="Calibri" panose="020F0502020204030204" pitchFamily="34" charset="0"/>
            </a:endParaRPr>
          </a:p>
          <a:p>
            <a:pPr eaLnBrk="1" hangingPunct="1"/>
            <a:r>
              <a:rPr lang="en-US" altLang="en-US" sz="2800" i="1" dirty="0">
                <a:solidFill>
                  <a:srgbClr val="333399"/>
                </a:solidFill>
                <a:latin typeface="Calibri" panose="020F0502020204030204" pitchFamily="34" charset="0"/>
                <a:ea typeface="MS PGothic" panose="020B0600070205080204" pitchFamily="34" charset="-128"/>
                <a:cs typeface="Calibri" panose="020F0502020204030204" pitchFamily="34" charset="0"/>
              </a:rPr>
              <a:t>Presenters:</a:t>
            </a:r>
            <a:endPar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endParaRPr>
          </a:p>
          <a:p>
            <a:pPr eaLnBrk="1" hangingPunct="1"/>
            <a:r>
              <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rPr>
              <a:t>Sandra Breitengross Bitter</a:t>
            </a:r>
          </a:p>
          <a:p>
            <a:pPr eaLnBrk="1" hangingPunct="1"/>
            <a:r>
              <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rPr>
              <a:t>Jeremy Morris</a:t>
            </a:r>
          </a:p>
          <a:p>
            <a:pPr eaLnBrk="1" hangingPunct="1"/>
            <a:endParaRPr lang="en-US" altLang="en-US" sz="2800" dirty="0">
              <a:solidFill>
                <a:srgbClr val="333399"/>
              </a:solidFill>
              <a:latin typeface="Calibri" panose="020F0502020204030204" pitchFamily="34" charset="0"/>
              <a:ea typeface="MS PGothic" panose="020B0600070205080204" pitchFamily="34" charset="-128"/>
              <a:cs typeface="Calibri" panose="020F0502020204030204" pitchFamily="34" charset="0"/>
            </a:endParaRPr>
          </a:p>
        </p:txBody>
      </p:sp>
      <p:pic>
        <p:nvPicPr>
          <p:cNvPr id="13316" name="Picture 3" descr="ILNET logo with IL-NET in blue block letters underlined in red. Beneath CIL-NET SILC-NET in small red block letter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4192" y="457200"/>
            <a:ext cx="1115616"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20</a:t>
            </a:fld>
            <a:r>
              <a:rPr lang="en-US" sz="800" dirty="0">
                <a:solidFill>
                  <a:srgbClr val="333399"/>
                </a:solidFill>
              </a:rPr>
              <a:t> </a:t>
            </a:r>
            <a:br>
              <a:rPr lang="en-US" sz="800" dirty="0">
                <a:solidFill>
                  <a:srgbClr val="333399"/>
                </a:solidFill>
              </a:rPr>
            </a:br>
            <a:r>
              <a:rPr lang="en-US" dirty="0"/>
              <a:t>Section 6 Legal Basis &amp; Certifications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1800" b="1" dirty="0"/>
              <a:t>6.1 Designated State Entity (DSE)</a:t>
            </a:r>
          </a:p>
          <a:p>
            <a:pPr marL="0" indent="0">
              <a:buNone/>
            </a:pPr>
            <a:r>
              <a:rPr lang="en-US" sz="1800" dirty="0"/>
              <a:t>The state entity/agency designated to receive and distribute funding, as directed by the SPIL, under Title VII, Part B of the Act is _____.</a:t>
            </a:r>
          </a:p>
          <a:p>
            <a:pPr marL="0" indent="0">
              <a:buNone/>
            </a:pPr>
            <a:r>
              <a:rPr lang="en-US" sz="1800" dirty="0"/>
              <a:t>Authorized representative of the DSE __________Title _______				.</a:t>
            </a:r>
          </a:p>
          <a:p>
            <a:pPr marL="0" indent="0">
              <a:buNone/>
            </a:pPr>
            <a:r>
              <a:rPr lang="en-US" sz="1800" b="1" dirty="0"/>
              <a:t>6.2 Statewide Independent Living Council (SILC)</a:t>
            </a:r>
          </a:p>
          <a:p>
            <a:pPr marL="0" indent="0">
              <a:buNone/>
            </a:pPr>
            <a:r>
              <a:rPr lang="en-US" sz="1800" dirty="0"/>
              <a:t>The Statewide Independent Living Council (SILC) that meets the requirements of section 705 of the Act and is authorized to perform the functions outlined in section 705(c) of the Act in the State is _________.</a:t>
            </a:r>
          </a:p>
          <a:p>
            <a:pPr marL="0" indent="0">
              <a:buNone/>
            </a:pPr>
            <a:endParaRPr lang="en-US" sz="1800" b="1" dirty="0"/>
          </a:p>
          <a:p>
            <a:pPr marL="0" indent="0">
              <a:buNone/>
            </a:pPr>
            <a:endParaRPr lang="en-US" dirty="0"/>
          </a:p>
        </p:txBody>
      </p:sp>
    </p:spTree>
    <p:extLst>
      <p:ext uri="{BB962C8B-B14F-4D97-AF65-F5344CB8AC3E}">
        <p14:creationId xmlns:p14="http://schemas.microsoft.com/office/powerpoint/2010/main" val="768441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21</a:t>
            </a:fld>
            <a:r>
              <a:rPr lang="en-US" sz="800" dirty="0">
                <a:solidFill>
                  <a:srgbClr val="333399"/>
                </a:solidFill>
              </a:rPr>
              <a:t> </a:t>
            </a:r>
            <a:br>
              <a:rPr lang="en-US" sz="800" dirty="0">
                <a:solidFill>
                  <a:srgbClr val="333399"/>
                </a:solidFill>
              </a:rPr>
            </a:br>
            <a:r>
              <a:rPr lang="en-US" dirty="0"/>
              <a:t>Section 6 Legal Basis &amp; Certifications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1800" b="1" dirty="0"/>
              <a:t>6.3 Centers for Independent Living (CILs)</a:t>
            </a:r>
          </a:p>
          <a:p>
            <a:pPr marL="0" indent="0">
              <a:buNone/>
            </a:pPr>
            <a:r>
              <a:rPr lang="en-US" sz="1800" dirty="0"/>
              <a:t>The Centers for Independent Living (CILs) eligible to sign the SPIL, a minimum of 51% whom must sign prior to submission, are:</a:t>
            </a:r>
          </a:p>
          <a:p>
            <a:pPr marL="0" indent="0">
              <a:buNone/>
            </a:pPr>
            <a:r>
              <a:rPr lang="en-US" sz="1800" dirty="0"/>
              <a:t>	</a:t>
            </a:r>
          </a:p>
          <a:p>
            <a:pPr marL="0" indent="0">
              <a:buNone/>
            </a:pPr>
            <a:r>
              <a:rPr lang="en-US" sz="1800" b="1" dirty="0"/>
              <a:t>6.4 Authorizations:</a:t>
            </a:r>
          </a:p>
          <a:p>
            <a:pPr marL="0" indent="0">
              <a:buNone/>
            </a:pPr>
            <a:r>
              <a:rPr lang="en-US" sz="1800" b="1" dirty="0"/>
              <a:t>6.4.a.  </a:t>
            </a:r>
            <a:r>
              <a:rPr lang="en-US" sz="1800" dirty="0"/>
              <a:t>The SILC is authorized to submit the SPIL to the Independent Living Administration, Administration for Community Living.  (Yes/No)</a:t>
            </a:r>
          </a:p>
          <a:p>
            <a:pPr marL="0" indent="0">
              <a:buNone/>
            </a:pPr>
            <a:r>
              <a:rPr lang="en-US" sz="1800" b="1" dirty="0"/>
              <a:t>6.4.b.  </a:t>
            </a:r>
            <a:r>
              <a:rPr lang="en-US" sz="1800" dirty="0"/>
              <a:t>The SILC and CILs may legally carryout each provision of the SPIL. (Yes/No)</a:t>
            </a:r>
          </a:p>
          <a:p>
            <a:pPr marL="0" indent="0">
              <a:buNone/>
            </a:pPr>
            <a:r>
              <a:rPr lang="en-US" sz="1800" b="1" dirty="0"/>
              <a:t>6.4.c.  </a:t>
            </a:r>
            <a:r>
              <a:rPr lang="en-US" sz="1800" dirty="0"/>
              <a:t>State/DSE operation and administration of the program is authorized by the SPIL.   (Yes/No)</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b="1" dirty="0"/>
          </a:p>
          <a:p>
            <a:pPr marL="0" indent="0">
              <a:buNone/>
            </a:pPr>
            <a:endParaRPr lang="en-US" dirty="0"/>
          </a:p>
        </p:txBody>
      </p:sp>
    </p:spTree>
    <p:extLst>
      <p:ext uri="{BB962C8B-B14F-4D97-AF65-F5344CB8AC3E}">
        <p14:creationId xmlns:p14="http://schemas.microsoft.com/office/powerpoint/2010/main" val="1784723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22</a:t>
            </a:fld>
            <a:endParaRPr lang="en-US" dirty="0"/>
          </a:p>
        </p:txBody>
      </p:sp>
      <p:sp>
        <p:nvSpPr>
          <p:cNvPr id="2" name="Title 1"/>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22</a:t>
            </a:fld>
            <a:br>
              <a:rPr lang="en-US" dirty="0"/>
            </a:br>
            <a:r>
              <a:rPr lang="en-US" dirty="0"/>
              <a:t>For on-going technical assistance, contact:</a:t>
            </a:r>
          </a:p>
        </p:txBody>
      </p:sp>
      <p:sp>
        <p:nvSpPr>
          <p:cNvPr id="3" name="Content Placeholder 2"/>
          <p:cNvSpPr>
            <a:spLocks noGrp="1"/>
          </p:cNvSpPr>
          <p:nvPr>
            <p:ph idx="1"/>
          </p:nvPr>
        </p:nvSpPr>
        <p:spPr>
          <a:xfrm>
            <a:off x="381000" y="1143000"/>
            <a:ext cx="8305800" cy="4876800"/>
          </a:xfrm>
        </p:spPr>
        <p:txBody>
          <a:bodyPr/>
          <a:lstStyle/>
          <a:p>
            <a:pPr marL="0" indent="0">
              <a:buNone/>
            </a:pPr>
            <a:r>
              <a:rPr lang="en-US" b="1" dirty="0"/>
              <a:t>Paula McElwee</a:t>
            </a:r>
          </a:p>
          <a:p>
            <a:pPr marL="0" indent="0">
              <a:buNone/>
            </a:pPr>
            <a:r>
              <a:rPr lang="en-US" dirty="0">
                <a:solidFill>
                  <a:schemeClr val="accent2"/>
                </a:solidFill>
                <a:hlinkClick r:id="rId2">
                  <a:extLst>
                    <a:ext uri="{A12FA001-AC4F-418D-AE19-62706E023703}">
                      <ahyp:hlinkClr xmlns:ahyp="http://schemas.microsoft.com/office/drawing/2018/hyperlinkcolor" val="tx"/>
                    </a:ext>
                  </a:extLst>
                </a:hlinkClick>
              </a:rPr>
              <a:t>paulamcelwee.ilru@gmail.com</a:t>
            </a:r>
            <a:endParaRPr lang="en-US" dirty="0">
              <a:solidFill>
                <a:schemeClr val="accent2"/>
              </a:solidFill>
            </a:endParaRPr>
          </a:p>
          <a:p>
            <a:pPr marL="0" indent="0">
              <a:buNone/>
            </a:pPr>
            <a:r>
              <a:rPr lang="en-US" dirty="0"/>
              <a:t>559-250-3082</a:t>
            </a:r>
          </a:p>
          <a:p>
            <a:pPr marL="0" indent="0">
              <a:buNone/>
            </a:pPr>
            <a:endParaRPr lang="en-US" dirty="0"/>
          </a:p>
          <a:p>
            <a:pPr marL="0" lvl="1" indent="0">
              <a:buNone/>
            </a:pPr>
            <a:r>
              <a:rPr lang="en-US" sz="2400" dirty="0">
                <a:solidFill>
                  <a:schemeClr val="tx2"/>
                </a:solidFill>
              </a:rPr>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346E3DC-039F-B226-EAC6-98D84FF79D65}"/>
              </a:ext>
              <a:ext uri="{C183D7F6-B498-43B3-948B-1728B52AA6E4}">
                <adec:decorative xmlns:adec="http://schemas.microsoft.com/office/drawing/2017/decorative" val="1"/>
              </a:ext>
            </a:extLst>
          </p:cNvPr>
          <p:cNvSpPr>
            <a:spLocks noGrp="1"/>
          </p:cNvSpPr>
          <p:nvPr>
            <p:ph type="sldNum" sz="quarter" idx="12"/>
          </p:nvPr>
        </p:nvSpPr>
        <p:spPr>
          <a:xfrm>
            <a:off x="7104063" y="7129462"/>
            <a:ext cx="2262187" cy="414338"/>
          </a:xfrm>
          <a:prstGeom prst="rect">
            <a:avLst/>
          </a:prstGeom>
        </p:spPr>
        <p:txBody>
          <a:bodyPr vert="horz" lIns="91440" tIns="45720" rIns="91440" bIns="45720" rtlCol="0" anchor="ctr"/>
          <a:lstStyle>
            <a:defPPr>
              <a:defRPr lang="en-US"/>
            </a:defPPr>
            <a:lvl1pPr marL="0" algn="r" defTabSz="1018824" rtl="0" eaLnBrk="1" latinLnBrk="0" hangingPunct="1">
              <a:defRPr sz="14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45AF61AB-B0DD-4F9C-9F8E-E57A609D99F7}" type="slidenum">
              <a:rPr lang="en-US" smtClean="0">
                <a:latin typeface="Calibri Light" panose="020F0302020204030204" pitchFamily="34" charset="0"/>
              </a:rPr>
              <a:pPr/>
              <a:t>23</a:t>
            </a:fld>
            <a:endParaRPr lang="en-US" dirty="0">
              <a:latin typeface="Calibri Light" panose="020F0302020204030204" pitchFamily="34" charset="0"/>
            </a:endParaRPr>
          </a:p>
        </p:txBody>
      </p:sp>
      <p:sp>
        <p:nvSpPr>
          <p:cNvPr id="2" name="Title 1">
            <a:extLst>
              <a:ext uri="{FF2B5EF4-FFF2-40B4-BE49-F238E27FC236}">
                <a16:creationId xmlns:a16="http://schemas.microsoft.com/office/drawing/2014/main" id="{A3AD681E-D43B-55DA-0DCD-EE7C2661FECE}"/>
              </a:ext>
            </a:extLst>
          </p:cNvPr>
          <p:cNvSpPr>
            <a:spLocks noGrp="1"/>
          </p:cNvSpPr>
          <p:nvPr>
            <p:ph type="title"/>
          </p:nvPr>
        </p:nvSpPr>
        <p:spPr/>
        <p:txBody>
          <a:bodyPr/>
          <a:lstStyle/>
          <a:p>
            <a:r>
              <a:rPr lang="en-US" sz="441" dirty="0">
                <a:solidFill>
                  <a:schemeClr val="bg1">
                    <a:lumMod val="95000"/>
                  </a:schemeClr>
                </a:solidFill>
              </a:rPr>
              <a:t>Slide</a:t>
            </a:r>
            <a:r>
              <a:rPr lang="en-US" sz="441" baseline="0" dirty="0">
                <a:solidFill>
                  <a:schemeClr val="bg1">
                    <a:lumMod val="95000"/>
                  </a:schemeClr>
                </a:solidFill>
              </a:rPr>
              <a:t> </a:t>
            </a:r>
            <a:fld id="{ECD21674-8CE1-47E1-9A85-7DF94D1D93E1}" type="slidenum">
              <a:rPr lang="en-US" sz="441" baseline="0" smtClean="0">
                <a:solidFill>
                  <a:schemeClr val="bg1">
                    <a:lumMod val="95000"/>
                  </a:schemeClr>
                </a:solidFill>
              </a:rPr>
              <a:t>23</a:t>
            </a:fld>
            <a:br>
              <a:rPr lang="en-US" dirty="0"/>
            </a:br>
            <a:br>
              <a:rPr lang="en-US" dirty="0"/>
            </a:br>
            <a:r>
              <a:rPr lang="en-US" dirty="0"/>
              <a:t>Resources</a:t>
            </a:r>
          </a:p>
        </p:txBody>
      </p:sp>
      <p:sp>
        <p:nvSpPr>
          <p:cNvPr id="3" name="Content Placeholder 2">
            <a:extLst>
              <a:ext uri="{FF2B5EF4-FFF2-40B4-BE49-F238E27FC236}">
                <a16:creationId xmlns:a16="http://schemas.microsoft.com/office/drawing/2014/main" id="{F7EF4507-F1B7-0988-6A46-42D934400BBB}"/>
              </a:ext>
            </a:extLst>
          </p:cNvPr>
          <p:cNvSpPr>
            <a:spLocks noGrp="1"/>
          </p:cNvSpPr>
          <p:nvPr>
            <p:ph idx="1"/>
          </p:nvPr>
        </p:nvSpPr>
        <p:spPr/>
        <p:txBody>
          <a:bodyPr/>
          <a:lstStyle/>
          <a:p>
            <a:r>
              <a:rPr lang="en-US" dirty="0">
                <a:solidFill>
                  <a:schemeClr val="accent2"/>
                </a:solidFill>
                <a:hlinkClick r:id="rId2">
                  <a:extLst>
                    <a:ext uri="{A12FA001-AC4F-418D-AE19-62706E023703}">
                      <ahyp:hlinkClr xmlns:ahyp="http://schemas.microsoft.com/office/drawing/2018/hyperlinkcolor" val="tx"/>
                    </a:ext>
                  </a:extLst>
                </a:hlinkClick>
              </a:rPr>
              <a:t>The Rehabilitation Act:</a:t>
            </a:r>
            <a:endParaRPr lang="en-US" dirty="0">
              <a:solidFill>
                <a:schemeClr val="accent2"/>
              </a:solidFill>
            </a:endParaRPr>
          </a:p>
          <a:p>
            <a:r>
              <a:rPr lang="en-US" dirty="0">
                <a:solidFill>
                  <a:schemeClr val="accent2"/>
                </a:solidFill>
                <a:hlinkClick r:id="rId3">
                  <a:extLst>
                    <a:ext uri="{A12FA001-AC4F-418D-AE19-62706E023703}">
                      <ahyp:hlinkClr xmlns:ahyp="http://schemas.microsoft.com/office/drawing/2018/hyperlinkcolor" val="tx"/>
                    </a:ext>
                  </a:extLst>
                </a:hlinkClick>
              </a:rPr>
              <a:t>Independent Living Regulations: </a:t>
            </a:r>
            <a:endParaRPr lang="en-US" dirty="0">
              <a:solidFill>
                <a:schemeClr val="accent2"/>
              </a:solidFill>
            </a:endParaRPr>
          </a:p>
          <a:p>
            <a:r>
              <a:rPr lang="en-US" dirty="0">
                <a:solidFill>
                  <a:schemeClr val="accent2"/>
                </a:solidFill>
                <a:hlinkClick r:id="rId4">
                  <a:extLst>
                    <a:ext uri="{A12FA001-AC4F-418D-AE19-62706E023703}">
                      <ahyp:hlinkClr xmlns:ahyp="http://schemas.microsoft.com/office/drawing/2018/hyperlinkcolor" val="tx"/>
                    </a:ext>
                  </a:extLst>
                </a:hlinkClick>
              </a:rPr>
              <a:t>State Plan for Independent Living Instructions and Instrument:</a:t>
            </a:r>
            <a:endParaRPr lang="en-US" dirty="0">
              <a:solidFill>
                <a:schemeClr val="accent2"/>
              </a:solidFill>
            </a:endParaRPr>
          </a:p>
          <a:p>
            <a:r>
              <a:rPr lang="en-US" dirty="0">
                <a:solidFill>
                  <a:schemeClr val="accent2"/>
                </a:solidFill>
                <a:hlinkClick r:id="rId5">
                  <a:extLst>
                    <a:ext uri="{A12FA001-AC4F-418D-AE19-62706E023703}">
                      <ahyp:hlinkClr xmlns:ahyp="http://schemas.microsoft.com/office/drawing/2018/hyperlinkcolor" val="tx"/>
                    </a:ext>
                  </a:extLst>
                </a:hlinkClick>
              </a:rPr>
              <a:t>SILC Indicators</a:t>
            </a:r>
            <a:endParaRPr lang="en-US" dirty="0">
              <a:solidFill>
                <a:schemeClr val="accent2"/>
              </a:solidFill>
            </a:endParaRPr>
          </a:p>
          <a:p>
            <a:endParaRPr lang="en-US" dirty="0"/>
          </a:p>
        </p:txBody>
      </p:sp>
    </p:spTree>
    <p:extLst>
      <p:ext uri="{BB962C8B-B14F-4D97-AF65-F5344CB8AC3E}">
        <p14:creationId xmlns:p14="http://schemas.microsoft.com/office/powerpoint/2010/main" val="1063753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pPr>
                <a:defRPr/>
              </a:pPr>
              <a:t>24</a:t>
            </a:fld>
            <a:endParaRPr lang="en-US" dirty="0"/>
          </a:p>
        </p:txBody>
      </p:sp>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24</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380999" y="1143000"/>
            <a:ext cx="8458201" cy="518160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000" dirty="0">
                <a:ea typeface="ＭＳ Ｐゴシック" pitchFamily="34" charset="-128"/>
              </a:rPr>
              <a:t>	</a:t>
            </a:r>
            <a:r>
              <a:rPr lang="en-US" altLang="en-US" sz="2400" dirty="0">
                <a:ea typeface="ＭＳ Ｐゴシック" pitchFamily="34" charset="-128"/>
              </a:rPr>
              <a:t>Support for the development of this training was provided by the Department of Health and Human Services, Administration for Community Living under grant numbers </a:t>
            </a:r>
            <a:r>
              <a:rPr lang="en-US" sz="2400" dirty="0"/>
              <a:t>90ILTA0001 and 90ISTA0001</a:t>
            </a:r>
            <a:r>
              <a:rPr lang="en-US" altLang="en-US" sz="240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Developed as part of the IL-NET, an ILRU/NCIL/APRIL National Training and Technical Assistance project.</a:t>
            </a:r>
          </a:p>
          <a:p>
            <a:pPr>
              <a:buFont typeface="Tahoma" pitchFamily="34" charset="0"/>
              <a:buNone/>
            </a:pPr>
            <a:endParaRPr lang="en-US" altLang="en-US" sz="2000" dirty="0">
              <a:ea typeface="ＭＳ Ｐゴシック" pitchFamily="34" charset="-128"/>
            </a:endParaRPr>
          </a:p>
        </p:txBody>
      </p:sp>
    </p:spTree>
    <p:extLst>
      <p:ext uri="{BB962C8B-B14F-4D97-AF65-F5344CB8AC3E}">
        <p14:creationId xmlns:p14="http://schemas.microsoft.com/office/powerpoint/2010/main" val="39420519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3</a:t>
            </a:fld>
            <a:endParaRPr lang="en-US" dirty="0"/>
          </a:p>
        </p:txBody>
      </p:sp>
      <p:sp>
        <p:nvSpPr>
          <p:cNvPr id="4" name="Title 3"/>
          <p:cNvSpPr>
            <a:spLocks noGrp="1"/>
          </p:cNvSpPr>
          <p:nvPr>
            <p:ph type="title"/>
          </p:nvPr>
        </p:nvSpPr>
        <p:spPr/>
        <p:txBody>
          <a:bodyPr/>
          <a:lstStyle/>
          <a:p>
            <a:r>
              <a:rPr lang="en-US" sz="800" dirty="0"/>
              <a:t>Slide  </a:t>
            </a:r>
            <a:fld id="{3237BBCE-C91D-44DD-A963-9A7C49A82A1D}" type="slidenum">
              <a:rPr lang="en-US" sz="800" smtClean="0"/>
              <a:t>3</a:t>
            </a:fld>
            <a:br>
              <a:rPr lang="en-US" dirty="0"/>
            </a:br>
            <a:r>
              <a:rPr lang="en-US" dirty="0"/>
              <a:t>Today’s Focus on SPIL Sections</a:t>
            </a:r>
          </a:p>
        </p:txBody>
      </p:sp>
      <p:sp>
        <p:nvSpPr>
          <p:cNvPr id="2" name="Content Placeholder 1"/>
          <p:cNvSpPr>
            <a:spLocks noGrp="1"/>
          </p:cNvSpPr>
          <p:nvPr>
            <p:ph idx="1"/>
          </p:nvPr>
        </p:nvSpPr>
        <p:spPr/>
        <p:txBody>
          <a:bodyPr/>
          <a:lstStyle/>
          <a:p>
            <a:r>
              <a:rPr lang="en-US" dirty="0"/>
              <a:t>Section 4- Designated State Entity</a:t>
            </a:r>
          </a:p>
          <a:p>
            <a:r>
              <a:rPr lang="en-US" dirty="0"/>
              <a:t>Section 5- Statewide Independent Living Council</a:t>
            </a:r>
          </a:p>
          <a:p>
            <a:r>
              <a:rPr lang="en-US" dirty="0"/>
              <a:t>Section 6- Legal Basis and Certifications</a:t>
            </a:r>
          </a:p>
          <a:p>
            <a:endParaRPr lang="en-US" dirty="0"/>
          </a:p>
          <a:p>
            <a:endParaRPr lang="en-US" dirty="0"/>
          </a:p>
          <a:p>
            <a:endParaRPr lang="en-US" dirty="0"/>
          </a:p>
          <a:p>
            <a:endParaRPr lang="en-US" dirty="0"/>
          </a:p>
          <a:p>
            <a:endParaRPr lang="en-US" dirty="0"/>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AA449-7D36-2778-7D27-E93B66529D1E}"/>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4</a:t>
            </a:fld>
            <a:endParaRPr lang="en-US" dirty="0"/>
          </a:p>
        </p:txBody>
      </p:sp>
      <p:sp>
        <p:nvSpPr>
          <p:cNvPr id="4" name="Title 3">
            <a:extLst>
              <a:ext uri="{FF2B5EF4-FFF2-40B4-BE49-F238E27FC236}">
                <a16:creationId xmlns:a16="http://schemas.microsoft.com/office/drawing/2014/main" id="{DF461274-1CDE-E92F-58AB-507769816BED}"/>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Slide  </a:t>
            </a:r>
            <a:fld id="{3237BBCE-C91D-44DD-A963-9A7C49A82A1D}" type="slidenum">
              <a:rPr kumimoji="0" lang="en-US" sz="800" b="1" i="0" u="none" strike="noStrike" kern="0" cap="none" spc="0" normalizeH="0" baseline="0" noProof="0" smtClean="0">
                <a:ln>
                  <a:noFill/>
                </a:ln>
                <a:solidFill>
                  <a:srgbClr val="333399"/>
                </a:solidFill>
                <a:effectLst/>
                <a:uLnTx/>
                <a:uFillTx/>
                <a:latin typeface="Calibri" panose="020F0502020204030204" pitchFamily="34" charset="0"/>
                <a:ea typeface="+mj-ea"/>
                <a:cs typeface="+mj-cs"/>
              </a:rPr>
              <a:pPr marL="0" marR="0" lvl="0" indent="0" algn="l" defTabSz="914400" rtl="0" eaLnBrk="0" fontAlgn="base" latinLnBrk="0" hangingPunct="0">
                <a:lnSpc>
                  <a:spcPct val="100000"/>
                </a:lnSpc>
                <a:spcBef>
                  <a:spcPct val="0"/>
                </a:spcBef>
                <a:spcAft>
                  <a:spcPct val="0"/>
                </a:spcAft>
                <a:buClrTx/>
                <a:buSzTx/>
                <a:buFontTx/>
                <a:buNone/>
                <a:tabLst/>
                <a:defRPr/>
              </a:pPr>
              <a:t>4</a:t>
            </a:fld>
            <a: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t> </a:t>
            </a:r>
            <a:br>
              <a:rPr kumimoji="0" lang="en-US" sz="800" b="1" i="0" u="none" strike="noStrike" kern="0" cap="none" spc="0" normalizeH="0" baseline="0" noProof="0" dirty="0">
                <a:ln>
                  <a:noFill/>
                </a:ln>
                <a:solidFill>
                  <a:srgbClr val="333399"/>
                </a:solidFill>
                <a:effectLst/>
                <a:uLnTx/>
                <a:uFillTx/>
                <a:latin typeface="Calibri" panose="020F0502020204030204" pitchFamily="34" charset="0"/>
                <a:ea typeface="+mj-ea"/>
                <a:cs typeface="+mj-cs"/>
              </a:rPr>
            </a:br>
            <a:r>
              <a:rPr lang="en-US" dirty="0"/>
              <a:t>Instructions and Instrument</a:t>
            </a:r>
          </a:p>
        </p:txBody>
      </p:sp>
      <p:sp>
        <p:nvSpPr>
          <p:cNvPr id="2" name="Content Placeholder 1">
            <a:extLst>
              <a:ext uri="{FF2B5EF4-FFF2-40B4-BE49-F238E27FC236}">
                <a16:creationId xmlns:a16="http://schemas.microsoft.com/office/drawing/2014/main" id="{B2EC0214-25DC-9DEF-2AC6-6926ADB982FA}"/>
              </a:ext>
            </a:extLst>
          </p:cNvPr>
          <p:cNvSpPr>
            <a:spLocks noGrp="1"/>
          </p:cNvSpPr>
          <p:nvPr>
            <p:ph idx="1"/>
          </p:nvPr>
        </p:nvSpPr>
        <p:spPr/>
        <p:txBody>
          <a:bodyPr/>
          <a:lstStyle/>
          <a:p>
            <a:pPr marL="0" indent="0">
              <a:buNone/>
            </a:pPr>
            <a:r>
              <a:rPr lang="en-US" dirty="0">
                <a:solidFill>
                  <a:schemeClr val="accent2"/>
                </a:solidFill>
                <a:hlinkClick r:id="rId2">
                  <a:extLst>
                    <a:ext uri="{A12FA001-AC4F-418D-AE19-62706E023703}">
                      <ahyp:hlinkClr xmlns:ahyp="http://schemas.microsoft.com/office/drawing/2018/hyperlinkcolor" val="tx"/>
                    </a:ext>
                  </a:extLst>
                </a:hlinkClick>
              </a:rPr>
              <a:t>State Plan for Independent Living Instructions and Instrument</a:t>
            </a:r>
            <a:endParaRPr lang="en-US" dirty="0">
              <a:solidFill>
                <a:schemeClr val="accent2"/>
              </a:solidFill>
            </a:endParaRPr>
          </a:p>
          <a:p>
            <a:endParaRPr lang="en-US" dirty="0"/>
          </a:p>
          <a:p>
            <a:r>
              <a:rPr lang="en-US" dirty="0"/>
              <a:t>This link will take you to a direct download of the latest instructions for the SPIL (expiring in 2026) and the instrument, which is the template for filling out your State Plan.</a:t>
            </a:r>
          </a:p>
          <a:p>
            <a:r>
              <a:rPr lang="en-US" b="1" dirty="0"/>
              <a:t>NOTE FOR LINK:  </a:t>
            </a:r>
            <a:r>
              <a:rPr lang="en-US" b="1" i="1" dirty="0"/>
              <a:t>All instructions </a:t>
            </a:r>
            <a:r>
              <a:rPr lang="en-US" dirty="0"/>
              <a:t>(language not included in the SPIL Instrument itself) </a:t>
            </a:r>
            <a:r>
              <a:rPr lang="en-US" b="1" i="1" dirty="0"/>
              <a:t>are in italics.</a:t>
            </a:r>
          </a:p>
        </p:txBody>
      </p:sp>
    </p:spTree>
    <p:extLst>
      <p:ext uri="{BB962C8B-B14F-4D97-AF65-F5344CB8AC3E}">
        <p14:creationId xmlns:p14="http://schemas.microsoft.com/office/powerpoint/2010/main" val="3120279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5</a:t>
            </a:fld>
            <a:r>
              <a:rPr lang="en-US" sz="800" dirty="0">
                <a:solidFill>
                  <a:srgbClr val="333399"/>
                </a:solidFill>
              </a:rPr>
              <a:t> </a:t>
            </a:r>
            <a:br>
              <a:rPr lang="en-US" sz="800" dirty="0">
                <a:solidFill>
                  <a:srgbClr val="333399"/>
                </a:solidFill>
              </a:rPr>
            </a:br>
            <a:r>
              <a:rPr lang="en-US" dirty="0"/>
              <a:t>Section 4 DSE</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marR="0" indent="0">
              <a:spcBef>
                <a:spcPts val="0"/>
              </a:spcBef>
              <a:spcAft>
                <a:spcPts val="0"/>
              </a:spcAft>
              <a:buNone/>
            </a:pPr>
            <a:r>
              <a:rPr lang="en-US" sz="1800" b="1" dirty="0"/>
              <a:t>Instrument Language:</a:t>
            </a:r>
            <a:r>
              <a:rPr lang="en-US" sz="1800" b="1" u="sng" dirty="0">
                <a:cs typeface="Calibri Light" panose="020F0302020204030204" pitchFamily="34" charset="0"/>
              </a:rPr>
              <a:t> </a:t>
            </a:r>
            <a:r>
              <a:rPr lang="en-US" sz="1800" u="sng" dirty="0">
                <a:effectLst/>
                <a:ea typeface="Times New Roman" panose="02020603050405020304" pitchFamily="18" charset="0"/>
                <a:cs typeface="Calibri Light" panose="020F0302020204030204" pitchFamily="34" charset="0"/>
              </a:rPr>
              <a:t>(name of entity) </a:t>
            </a:r>
            <a:r>
              <a:rPr lang="en-US" sz="1800" dirty="0">
                <a:effectLst/>
                <a:ea typeface="Times New Roman" panose="02020603050405020304" pitchFamily="18" charset="0"/>
                <a:cs typeface="Calibri Light" panose="020F0302020204030204" pitchFamily="34" charset="0"/>
              </a:rPr>
              <a:t>will serve as the entity in</a:t>
            </a:r>
            <a:r>
              <a:rPr lang="en-US" sz="1800" u="sng" dirty="0">
                <a:effectLst/>
                <a:ea typeface="Times New Roman" panose="02020603050405020304" pitchFamily="18" charset="0"/>
                <a:cs typeface="Calibri Light" panose="020F0302020204030204" pitchFamily="34" charset="0"/>
              </a:rPr>
              <a:t> (name of state) </a:t>
            </a:r>
            <a:r>
              <a:rPr lang="en-US" sz="1800" dirty="0">
                <a:effectLst/>
                <a:ea typeface="Times New Roman" panose="02020603050405020304" pitchFamily="18" charset="0"/>
                <a:cs typeface="Calibri Light" panose="020F0302020204030204" pitchFamily="34" charset="0"/>
              </a:rPr>
              <a:t>designated to receive, administer, and account for funds made available to the state under Title VII, Chapter 1, Part B of the Act on behalf of the State.</a:t>
            </a:r>
          </a:p>
          <a:p>
            <a:pPr marL="0" marR="0" indent="0">
              <a:spcBef>
                <a:spcPts val="0"/>
              </a:spcBef>
              <a:spcAft>
                <a:spcPts val="0"/>
              </a:spcAft>
              <a:buNone/>
            </a:pPr>
            <a:r>
              <a:rPr lang="en-US" sz="1800" dirty="0">
                <a:effectLst/>
                <a:ea typeface="Times New Roman" panose="02020603050405020304" pitchFamily="18" charset="0"/>
                <a:cs typeface="Calibri Light" panose="020F0302020204030204" pitchFamily="34" charset="0"/>
              </a:rPr>
              <a:t> </a:t>
            </a:r>
          </a:p>
          <a:p>
            <a:pPr marL="0" marR="0" indent="0">
              <a:spcBef>
                <a:spcPts val="0"/>
              </a:spcBef>
              <a:spcAft>
                <a:spcPts val="0"/>
              </a:spcAft>
              <a:buNone/>
            </a:pPr>
            <a:r>
              <a:rPr lang="en-US" sz="1800" dirty="0">
                <a:effectLst/>
                <a:ea typeface="Times New Roman" panose="02020603050405020304" pitchFamily="18" charset="0"/>
                <a:cs typeface="Calibri Light" panose="020F0302020204030204" pitchFamily="34" charset="0"/>
              </a:rPr>
              <a:t>4.1 </a:t>
            </a:r>
            <a:r>
              <a:rPr lang="en-US" sz="1800" u="sng" dirty="0">
                <a:effectLst/>
                <a:ea typeface="Times New Roman" panose="02020603050405020304" pitchFamily="18" charset="0"/>
                <a:cs typeface="Calibri Light" panose="020F0302020204030204" pitchFamily="34" charset="0"/>
              </a:rPr>
              <a:t>DSE Responsibilities</a:t>
            </a:r>
            <a:br>
              <a:rPr lang="en-US" sz="1800" dirty="0">
                <a:effectLst/>
                <a:ea typeface="Times New Roman" panose="02020603050405020304" pitchFamily="18" charset="0"/>
                <a:cs typeface="Calibri Light" panose="020F0302020204030204" pitchFamily="34" charset="0"/>
              </a:rPr>
            </a:br>
            <a:r>
              <a:rPr lang="en-US" sz="1800" dirty="0">
                <a:effectLst/>
                <a:ea typeface="Times New Roman" panose="02020603050405020304" pitchFamily="18" charset="0"/>
                <a:cs typeface="Calibri Light" panose="020F0302020204030204" pitchFamily="34" charset="0"/>
              </a:rPr>
              <a:t>(1) receive, account for, and disburse funds received by the State under this chapter based on the plan;</a:t>
            </a:r>
          </a:p>
          <a:p>
            <a:pPr marL="0" marR="0" indent="0">
              <a:spcBef>
                <a:spcPts val="0"/>
              </a:spcBef>
              <a:spcAft>
                <a:spcPts val="1200"/>
              </a:spcAft>
              <a:buNone/>
            </a:pPr>
            <a:r>
              <a:rPr lang="en-US" sz="1800" dirty="0">
                <a:effectLst/>
                <a:ea typeface="Times New Roman" panose="02020603050405020304" pitchFamily="18" charset="0"/>
                <a:cs typeface="Calibri Light" panose="020F0302020204030204" pitchFamily="34" charset="0"/>
              </a:rPr>
              <a:t>(2) provide administrative support services for a program under Part B, and a program under Part C in a case in which the program is administered by the State under section 723;</a:t>
            </a:r>
          </a:p>
          <a:p>
            <a:pPr marL="0" marR="0" indent="0">
              <a:spcBef>
                <a:spcPts val="0"/>
              </a:spcBef>
              <a:spcAft>
                <a:spcPts val="1200"/>
              </a:spcAft>
              <a:buNone/>
            </a:pPr>
            <a:r>
              <a:rPr lang="en-US" sz="1800" dirty="0">
                <a:effectLst/>
                <a:ea typeface="Times New Roman" panose="02020603050405020304" pitchFamily="18" charset="0"/>
                <a:cs typeface="Calibri Light" panose="020F0302020204030204" pitchFamily="34" charset="0"/>
              </a:rPr>
              <a:t>(3) keep such records and afford such access to such records as the Administrator finds to be necessary with respect to the programs;</a:t>
            </a:r>
          </a:p>
          <a:p>
            <a:pPr marL="0" marR="0" indent="0">
              <a:spcBef>
                <a:spcPts val="0"/>
              </a:spcBef>
              <a:spcAft>
                <a:spcPts val="1200"/>
              </a:spcAft>
              <a:buNone/>
            </a:pPr>
            <a:r>
              <a:rPr lang="en-US" sz="1800" dirty="0">
                <a:effectLst/>
                <a:ea typeface="Times New Roman" panose="02020603050405020304" pitchFamily="18" charset="0"/>
                <a:cs typeface="Calibri Light" panose="020F0302020204030204" pitchFamily="34" charset="0"/>
              </a:rPr>
              <a:t>(4) submit such additional information or provide such assurances as the Administrator may require with respect to the programs; and</a:t>
            </a:r>
          </a:p>
          <a:p>
            <a:pPr marL="0" marR="0" indent="0">
              <a:spcBef>
                <a:spcPts val="0"/>
              </a:spcBef>
              <a:spcAft>
                <a:spcPts val="0"/>
              </a:spcAft>
              <a:buNone/>
            </a:pPr>
            <a:r>
              <a:rPr lang="en-US" sz="1800" dirty="0">
                <a:effectLst/>
                <a:ea typeface="Times New Roman" panose="02020603050405020304" pitchFamily="18" charset="0"/>
                <a:cs typeface="Calibri Light" panose="020F0302020204030204" pitchFamily="34" charset="0"/>
              </a:rPr>
              <a:t>(5) retain not more than 5 percent of the funds received by the State for any fiscal year under Part B for the performance of the services outlined in paragraphs (1) through (4).</a:t>
            </a:r>
          </a:p>
          <a:p>
            <a:pPr marL="0" marR="0" indent="0">
              <a:spcBef>
                <a:spcPts val="0"/>
              </a:spcBef>
              <a:spcAft>
                <a:spcPts val="0"/>
              </a:spcAft>
              <a:buNone/>
            </a:pPr>
            <a:r>
              <a:rPr lang="en-US" sz="1800" dirty="0">
                <a:effectLst/>
                <a:ea typeface="Times New Roman" panose="02020603050405020304" pitchFamily="18" charset="0"/>
                <a:cs typeface="Calibri Light" panose="020F0302020204030204" pitchFamily="34" charset="0"/>
              </a:rPr>
              <a:t>Sec. 704(c).</a:t>
            </a:r>
          </a:p>
          <a:p>
            <a:pPr marL="0" indent="0">
              <a:buNone/>
            </a:pPr>
            <a:r>
              <a:rPr lang="en-US" sz="1800" b="1" dirty="0">
                <a:cs typeface="Calibri Light" panose="020F0302020204030204" pitchFamily="34" charset="0"/>
              </a:rPr>
              <a:t> </a:t>
            </a:r>
          </a:p>
          <a:p>
            <a:endParaRPr lang="en-US" dirty="0"/>
          </a:p>
          <a:p>
            <a:pPr marL="0" indent="0">
              <a:buNone/>
            </a:pPr>
            <a:endParaRPr lang="en-US" dirty="0"/>
          </a:p>
        </p:txBody>
      </p:sp>
    </p:spTree>
    <p:extLst>
      <p:ext uri="{BB962C8B-B14F-4D97-AF65-F5344CB8AC3E}">
        <p14:creationId xmlns:p14="http://schemas.microsoft.com/office/powerpoint/2010/main" val="243666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6</a:t>
            </a:fld>
            <a:r>
              <a:rPr lang="en-US" sz="800" dirty="0">
                <a:solidFill>
                  <a:srgbClr val="333399"/>
                </a:solidFill>
              </a:rPr>
              <a:t> </a:t>
            </a:r>
            <a:br>
              <a:rPr lang="en-US" sz="800" dirty="0">
                <a:solidFill>
                  <a:srgbClr val="333399"/>
                </a:solidFill>
              </a:rPr>
            </a:br>
            <a:r>
              <a:rPr lang="en-US" dirty="0"/>
              <a:t>Section 4.2 Administration and Staffing: DSE Assurances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cs typeface="Calibri Light" panose="020F0302020204030204" pitchFamily="34" charset="0"/>
              </a:rPr>
              <a:t>Instrument Language: </a:t>
            </a:r>
            <a:r>
              <a:rPr lang="en-US" sz="2000" dirty="0">
                <a:cs typeface="Calibri Light" panose="020F0302020204030204" pitchFamily="34" charset="0"/>
              </a:rPr>
              <a:t>Administrative and staffing support provided by the DSE.</a:t>
            </a:r>
          </a:p>
          <a:p>
            <a:pPr marL="0" indent="0">
              <a:buNone/>
            </a:pPr>
            <a:endParaRPr lang="en-US" sz="2000" b="1" dirty="0">
              <a:cs typeface="Calibri Light" panose="020F0302020204030204" pitchFamily="34" charset="0"/>
            </a:endParaRPr>
          </a:p>
          <a:p>
            <a:pPr marL="0" indent="0">
              <a:buNone/>
            </a:pPr>
            <a:r>
              <a:rPr lang="en-US" sz="2000" b="1" dirty="0">
                <a:cs typeface="Calibri Light" panose="020F0302020204030204" pitchFamily="34" charset="0"/>
              </a:rPr>
              <a:t>Instructions Language: </a:t>
            </a:r>
            <a:r>
              <a:rPr lang="en-US" sz="2000" dirty="0">
                <a:cs typeface="Calibri Light" panose="020F0302020204030204" pitchFamily="34" charset="0"/>
              </a:rPr>
              <a:t>Explain how the DSE will demonstrate that not more than 5% of the Part B appropriation (including state match) will be used on administrative costs.</a:t>
            </a:r>
          </a:p>
          <a:p>
            <a:pPr marL="0" indent="0">
              <a:buNone/>
            </a:pPr>
            <a:endParaRPr lang="en-US" sz="2000" dirty="0">
              <a:cs typeface="Calibri Light" panose="020F0302020204030204" pitchFamily="34" charset="0"/>
            </a:endParaRPr>
          </a:p>
          <a:p>
            <a:pPr marL="0" indent="0">
              <a:buNone/>
            </a:pPr>
            <a:r>
              <a:rPr lang="en-US" sz="2000" dirty="0">
                <a:cs typeface="Calibri Light" panose="020F0302020204030204" pitchFamily="34" charset="0"/>
              </a:rPr>
              <a:t>When DSE employees serve as staff to the SILC, describe how the DSE will ensure that the SILC has the ability to hire, fire, and supervise such staff.</a:t>
            </a:r>
          </a:p>
          <a:p>
            <a:pPr marL="0" indent="0">
              <a:buNone/>
            </a:pPr>
            <a:endParaRPr lang="en-US" sz="2000" dirty="0">
              <a:cs typeface="Calibri Light" panose="020F0302020204030204" pitchFamily="34" charset="0"/>
            </a:endParaRPr>
          </a:p>
          <a:p>
            <a:pPr marL="0" indent="0">
              <a:buNone/>
            </a:pPr>
            <a:r>
              <a:rPr lang="en-US" sz="2000" dirty="0">
                <a:cs typeface="Calibri Light" panose="020F0302020204030204" pitchFamily="34" charset="0"/>
              </a:rPr>
              <a:t>Describe how the DSE will assure that such staff will not be assigned to other projects/activities that would create a conflict of interest with their SILC responsibilities.</a:t>
            </a:r>
          </a:p>
          <a:p>
            <a:pPr marL="0" indent="0">
              <a:buNone/>
            </a:pPr>
            <a:endParaRPr lang="en-US" b="1" dirty="0"/>
          </a:p>
          <a:p>
            <a:endParaRPr lang="en-US" dirty="0"/>
          </a:p>
          <a:p>
            <a:pPr marL="0" indent="0">
              <a:buNone/>
            </a:pPr>
            <a:endParaRPr lang="en-US" dirty="0"/>
          </a:p>
        </p:txBody>
      </p:sp>
    </p:spTree>
    <p:extLst>
      <p:ext uri="{BB962C8B-B14F-4D97-AF65-F5344CB8AC3E}">
        <p14:creationId xmlns:p14="http://schemas.microsoft.com/office/powerpoint/2010/main" val="3681482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7</a:t>
            </a:fld>
            <a:r>
              <a:rPr lang="en-US" sz="800" dirty="0">
                <a:solidFill>
                  <a:srgbClr val="333399"/>
                </a:solidFill>
              </a:rPr>
              <a:t> </a:t>
            </a:r>
            <a:br>
              <a:rPr lang="en-US" sz="800" dirty="0">
                <a:solidFill>
                  <a:srgbClr val="333399"/>
                </a:solidFill>
              </a:rPr>
            </a:br>
            <a:r>
              <a:rPr lang="en-US" dirty="0"/>
              <a:t>Section 4.3 State-Imposed Requirements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b="1" dirty="0"/>
              <a:t>Instrument Language: </a:t>
            </a:r>
          </a:p>
          <a:p>
            <a:pPr marL="0" indent="0">
              <a:buNone/>
            </a:pPr>
            <a:r>
              <a:rPr lang="en-US" sz="2000" dirty="0"/>
              <a:t>State-imposed requirements contained in the provisions of this SPIL including:  </a:t>
            </a:r>
          </a:p>
          <a:p>
            <a:r>
              <a:rPr lang="en-US" sz="2000" dirty="0"/>
              <a:t>State law, regulation, rule, or policy relating to the DSE’s administration, funding, or operation of IL programs and/or establishment, funding, and operations of the SILC</a:t>
            </a:r>
          </a:p>
          <a:p>
            <a:r>
              <a:rPr lang="en-US" sz="2000" dirty="0"/>
              <a:t>Rule or policy implementing any Federal law, regulation, or guideline that is beyond what would be required to comply with 45 CFR 1329</a:t>
            </a:r>
          </a:p>
          <a:p>
            <a:r>
              <a:rPr lang="en-US" sz="2000" dirty="0"/>
              <a:t>That limits, expands, or alters requirements for the SPIL</a:t>
            </a:r>
          </a:p>
          <a:p>
            <a:pPr marL="0" indent="0">
              <a:buNone/>
            </a:pPr>
            <a:endParaRPr lang="en-US" b="1" dirty="0"/>
          </a:p>
          <a:p>
            <a:endParaRPr lang="en-US" dirty="0"/>
          </a:p>
          <a:p>
            <a:pPr marL="0" indent="0">
              <a:buNone/>
            </a:pPr>
            <a:endParaRPr lang="en-US" dirty="0"/>
          </a:p>
        </p:txBody>
      </p:sp>
    </p:spTree>
    <p:extLst>
      <p:ext uri="{BB962C8B-B14F-4D97-AF65-F5344CB8AC3E}">
        <p14:creationId xmlns:p14="http://schemas.microsoft.com/office/powerpoint/2010/main" val="53951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8</a:t>
            </a:fld>
            <a:r>
              <a:rPr lang="en-US" sz="800" dirty="0">
                <a:solidFill>
                  <a:srgbClr val="333399"/>
                </a:solidFill>
              </a:rPr>
              <a:t> </a:t>
            </a:r>
            <a:br>
              <a:rPr lang="en-US" sz="800" dirty="0">
                <a:solidFill>
                  <a:srgbClr val="333399"/>
                </a:solidFill>
              </a:rPr>
            </a:br>
            <a:r>
              <a:rPr lang="en-US" dirty="0"/>
              <a:t>Section 4.3 State-Imposed Requirements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t>Instructions Language: </a:t>
            </a:r>
          </a:p>
          <a:p>
            <a:pPr marL="0" indent="0">
              <a:buNone/>
            </a:pPr>
            <a:r>
              <a:rPr lang="en-US" sz="2000" dirty="0"/>
              <a:t>Describe any requirements imposed by the State that is in addition to the Act and the IL regulations.  Requirements may be with regard to:</a:t>
            </a:r>
          </a:p>
          <a:p>
            <a:r>
              <a:rPr lang="en-US" sz="2000" dirty="0"/>
              <a:t>Establishment and operations of the SILC</a:t>
            </a:r>
          </a:p>
          <a:p>
            <a:r>
              <a:rPr lang="en-US" sz="2000" dirty="0"/>
              <a:t>Provision of and uses of State funding for Independent Living services and/or the SILC</a:t>
            </a:r>
          </a:p>
          <a:p>
            <a:r>
              <a:rPr lang="en-US" sz="2000" dirty="0"/>
              <a:t>Any other requirements having a direct impact on the SILC, CILs, IL services, and/or processing of funding</a:t>
            </a:r>
          </a:p>
          <a:p>
            <a:pPr marL="0" indent="0">
              <a:buNone/>
            </a:pPr>
            <a:endParaRPr lang="en-US" sz="2000" dirty="0"/>
          </a:p>
          <a:p>
            <a:pPr marL="0" indent="0">
              <a:buNone/>
            </a:pPr>
            <a:r>
              <a:rPr lang="en-US" sz="2000" dirty="0"/>
              <a:t>Describe how the DSE will ensure compliance with State requirements without restricting the autonomy of the SILC in fulfilling its duties, authorities, and responsibilities. </a:t>
            </a:r>
          </a:p>
          <a:p>
            <a:pPr marL="0" indent="0">
              <a:buNone/>
            </a:pPr>
            <a:r>
              <a:rPr lang="en-US" sz="2000" dirty="0"/>
              <a:t> (NOTE: Pursuant to 45 CFR 1329.15(c)(4), the DSE may not include any conditions or requirements in the SILC’s Resource Plan that may compromise the independence of the SILC.) </a:t>
            </a:r>
          </a:p>
          <a:p>
            <a:pPr marL="0" indent="0">
              <a:buNone/>
            </a:pPr>
            <a:endParaRPr lang="en-US" sz="2000" b="1" dirty="0"/>
          </a:p>
          <a:p>
            <a:pPr marL="0" indent="0">
              <a:buNone/>
            </a:pPr>
            <a:endParaRPr lang="en-US" sz="2000" b="1" dirty="0"/>
          </a:p>
          <a:p>
            <a:endParaRPr lang="en-US" sz="2000" dirty="0"/>
          </a:p>
          <a:p>
            <a:pPr marL="0" indent="0">
              <a:buNone/>
            </a:pPr>
            <a:endParaRPr lang="en-US" dirty="0"/>
          </a:p>
        </p:txBody>
      </p:sp>
    </p:spTree>
    <p:extLst>
      <p:ext uri="{BB962C8B-B14F-4D97-AF65-F5344CB8AC3E}">
        <p14:creationId xmlns:p14="http://schemas.microsoft.com/office/powerpoint/2010/main" val="3535282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A013-9414-4FE3-B68A-D19501FA8D7C}"/>
              </a:ext>
            </a:extLst>
          </p:cNvPr>
          <p:cNvSpPr>
            <a:spLocks noGrp="1"/>
          </p:cNvSpPr>
          <p:nvPr>
            <p:ph type="title"/>
          </p:nvPr>
        </p:nvSpPr>
        <p:spPr/>
        <p:txBody>
          <a:bodyPr/>
          <a:lstStyle/>
          <a:p>
            <a:r>
              <a:rPr lang="en-US" sz="800" dirty="0">
                <a:solidFill>
                  <a:srgbClr val="333399"/>
                </a:solidFill>
              </a:rPr>
              <a:t>Slide  </a:t>
            </a:r>
            <a:fld id="{5054B50B-9FA0-4B7D-ACFD-D0DC4D1C0025}" type="slidenum">
              <a:rPr lang="en-US" sz="800" smtClean="0">
                <a:solidFill>
                  <a:srgbClr val="333399"/>
                </a:solidFill>
              </a:rPr>
              <a:t>9</a:t>
            </a:fld>
            <a:r>
              <a:rPr lang="en-US" sz="800" dirty="0">
                <a:solidFill>
                  <a:srgbClr val="333399"/>
                </a:solidFill>
              </a:rPr>
              <a:t> </a:t>
            </a:r>
            <a:br>
              <a:rPr lang="en-US" sz="800" dirty="0">
                <a:solidFill>
                  <a:srgbClr val="333399"/>
                </a:solidFill>
              </a:rPr>
            </a:br>
            <a:r>
              <a:rPr lang="en-US" dirty="0"/>
              <a:t>Section 4.4 Grant Process &amp; Distribution of Funds</a:t>
            </a:r>
          </a:p>
        </p:txBody>
      </p:sp>
      <p:sp>
        <p:nvSpPr>
          <p:cNvPr id="3" name="Content Placeholder 2">
            <a:extLst>
              <a:ext uri="{FF2B5EF4-FFF2-40B4-BE49-F238E27FC236}">
                <a16:creationId xmlns:a16="http://schemas.microsoft.com/office/drawing/2014/main" id="{0B4608E9-97E6-4A9D-B6EC-BC2C44F3EA9F}"/>
              </a:ext>
            </a:extLst>
          </p:cNvPr>
          <p:cNvSpPr>
            <a:spLocks noGrp="1"/>
          </p:cNvSpPr>
          <p:nvPr>
            <p:ph idx="1"/>
          </p:nvPr>
        </p:nvSpPr>
        <p:spPr/>
        <p:txBody>
          <a:bodyPr/>
          <a:lstStyle/>
          <a:p>
            <a:pPr marL="0" indent="0">
              <a:buNone/>
            </a:pPr>
            <a:r>
              <a:rPr lang="en-US" sz="2000" b="1" dirty="0"/>
              <a:t>Instrument Language:  </a:t>
            </a:r>
            <a:r>
              <a:rPr lang="en-US" sz="2000" dirty="0"/>
              <a:t>Grant processes, policies, and procedures to be followed by the DSE in the awarding of grants of Part B funds.</a:t>
            </a:r>
          </a:p>
          <a:p>
            <a:pPr marL="0" indent="0">
              <a:buNone/>
            </a:pPr>
            <a:endParaRPr lang="en-US" sz="2000" dirty="0"/>
          </a:p>
          <a:p>
            <a:pPr marL="0" indent="0">
              <a:buNone/>
            </a:pPr>
            <a:r>
              <a:rPr lang="en-US" sz="2000" b="1" dirty="0"/>
              <a:t>Instructions Language:</a:t>
            </a:r>
          </a:p>
          <a:p>
            <a:pPr marL="0" indent="0">
              <a:buNone/>
            </a:pPr>
            <a:r>
              <a:rPr lang="en-US" sz="2000" dirty="0"/>
              <a:t>Describe the processes, policies, and procedures to be followed by the DSE in the awarding of grants of Part B funds including (all of the following are required):</a:t>
            </a:r>
          </a:p>
          <a:p>
            <a:r>
              <a:rPr lang="en-US" sz="2000" dirty="0"/>
              <a:t>Process for soliciting proposals</a:t>
            </a:r>
          </a:p>
          <a:p>
            <a:r>
              <a:rPr lang="en-US" sz="2000" dirty="0"/>
              <a:t>Development of format for proposals</a:t>
            </a:r>
          </a:p>
          <a:p>
            <a:r>
              <a:rPr lang="en-US" sz="2000" dirty="0"/>
              <a:t>Process for reviewing proposals and who reviewers will be</a:t>
            </a:r>
          </a:p>
          <a:p>
            <a:r>
              <a:rPr lang="en-US" sz="2000" dirty="0"/>
              <a:t>Process for evaluating performance and compliance of grantees</a:t>
            </a:r>
          </a:p>
          <a:p>
            <a:pPr marL="0" indent="0">
              <a:buNone/>
            </a:pPr>
            <a:r>
              <a:rPr lang="en-US" sz="2000" dirty="0"/>
              <a:t>(The above must also specify any differences for continuation funding vs. new awards.)</a:t>
            </a:r>
          </a:p>
          <a:p>
            <a:pPr marL="0" indent="0">
              <a:buNone/>
            </a:pPr>
            <a:endParaRPr lang="en-US" sz="2000" b="1" dirty="0"/>
          </a:p>
          <a:p>
            <a:pPr marL="0" indent="0">
              <a:buNone/>
            </a:pPr>
            <a:endParaRPr lang="en-US" sz="2000" b="1" dirty="0"/>
          </a:p>
          <a:p>
            <a:pPr marL="0" indent="0">
              <a:buNone/>
            </a:pPr>
            <a:endParaRPr lang="en-US" sz="2000" b="1" dirty="0"/>
          </a:p>
          <a:p>
            <a:endParaRPr lang="en-US" sz="2000" dirty="0"/>
          </a:p>
          <a:p>
            <a:pPr marL="0" indent="0">
              <a:buNone/>
            </a:pPr>
            <a:endParaRPr lang="en-US" dirty="0"/>
          </a:p>
        </p:txBody>
      </p:sp>
    </p:spTree>
    <p:extLst>
      <p:ext uri="{BB962C8B-B14F-4D97-AF65-F5344CB8AC3E}">
        <p14:creationId xmlns:p14="http://schemas.microsoft.com/office/powerpoint/2010/main" val="35447155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16357</TotalTime>
  <Words>2576</Words>
  <Application>Microsoft Office PowerPoint</Application>
  <PresentationFormat>On-screen Show (4:3)</PresentationFormat>
  <Paragraphs>214</Paragraphs>
  <Slides>24</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ＭＳ Ｐゴシック</vt:lpstr>
      <vt:lpstr>Arial</vt:lpstr>
      <vt:lpstr>Arial Rounded MT Bold</vt:lpstr>
      <vt:lpstr>Calibri</vt:lpstr>
      <vt:lpstr>Calibri Light</vt:lpstr>
      <vt:lpstr>Courier New</vt:lpstr>
      <vt:lpstr>Tahoma</vt:lpstr>
      <vt:lpstr>Times New Roman</vt:lpstr>
      <vt:lpstr>Wingdings</vt:lpstr>
      <vt:lpstr>Default Design</vt:lpstr>
      <vt:lpstr>Slide  1  Independent Living Research Utilization</vt:lpstr>
      <vt:lpstr>Slide  2  SPIL Training and Technical Assistance  Monthly Series</vt:lpstr>
      <vt:lpstr>Slide  3 Today’s Focus on SPIL Sections</vt:lpstr>
      <vt:lpstr>Slide  4  Instructions and Instrument</vt:lpstr>
      <vt:lpstr>Slide  5  Section 4 DSE</vt:lpstr>
      <vt:lpstr>Slide  6  Section 4.2 Administration and Staffing: DSE Assurances</vt:lpstr>
      <vt:lpstr>Slide  7  Section 4.3 State-Imposed Requirements</vt:lpstr>
      <vt:lpstr>Slide  8  Section 4.3 State-Imposed Requirements</vt:lpstr>
      <vt:lpstr>Slide  9  Section 4.4 Grant Process &amp; Distribution of Funds</vt:lpstr>
      <vt:lpstr>Slide  10  Section 4.5 Oversight Process for Part B Funds</vt:lpstr>
      <vt:lpstr>Slide  11  Section 4.6 722 vs. 723 State</vt:lpstr>
      <vt:lpstr>Slide  12  Section 4.7 723 States</vt:lpstr>
      <vt:lpstr>Slide  13  Section 4.7 723 States</vt:lpstr>
      <vt:lpstr>Slide  14  Section 5.1 Establishment of the SILC</vt:lpstr>
      <vt:lpstr>Slide  15  Section 5.2 SILC Resource Plan </vt:lpstr>
      <vt:lpstr>Slide  16  Section 5.2 SILC Resource Plan </vt:lpstr>
      <vt:lpstr>Slide  17  Section 5.2 SILC Resource Plan, cont.  </vt:lpstr>
      <vt:lpstr>Slide  18  Section 5.2 SILC Resource Plan, cont.  </vt:lpstr>
      <vt:lpstr>Slide  19  Section 5.3 Establishment of the SILC</vt:lpstr>
      <vt:lpstr>Slide  20  Section 6 Legal Basis &amp; Certifications</vt:lpstr>
      <vt:lpstr>Slide  21  Section 6 Legal Basis &amp; Certifications</vt:lpstr>
      <vt:lpstr>Slide  22 For on-going technical assistance, contact:</vt:lpstr>
      <vt:lpstr>Slide 23  Resources</vt:lpstr>
      <vt:lpstr>Slide  24  IL-NET (CIL-NET and SILC-NET)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Support for SILC Chairpersons</dc:title>
  <dc:creator>eubanks</dc:creator>
  <cp:lastModifiedBy>Sandra Breitengross</cp:lastModifiedBy>
  <cp:revision>39</cp:revision>
  <cp:lastPrinted>2018-03-01T19:49:00Z</cp:lastPrinted>
  <dcterms:created xsi:type="dcterms:W3CDTF">2011-01-05T14:17:00Z</dcterms:created>
  <dcterms:modified xsi:type="dcterms:W3CDTF">2024-02-01T18:29:54Z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1033-10.2.0.5838</vt:lpwstr>
  </property>
</Properties>
</file>