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62" r:id="rId2"/>
    <p:sldId id="262" r:id="rId3"/>
    <p:sldId id="359" r:id="rId4"/>
    <p:sldId id="361" r:id="rId5"/>
    <p:sldId id="364"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396" autoAdjust="0"/>
    <p:restoredTop sz="96323" autoAdjust="0"/>
  </p:normalViewPr>
  <p:slideViewPr>
    <p:cSldViewPr snapToGrid="0">
      <p:cViewPr varScale="1">
        <p:scale>
          <a:sx n="84" d="100"/>
          <a:sy n="84" d="100"/>
        </p:scale>
        <p:origin x="780" y="84"/>
      </p:cViewPr>
      <p:guideLst/>
    </p:cSldViewPr>
  </p:slideViewPr>
  <p:outlineViewPr>
    <p:cViewPr>
      <p:scale>
        <a:sx n="33" d="100"/>
        <a:sy n="33" d="100"/>
      </p:scale>
      <p:origin x="0" y="-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9259E-D655-40C2-A21E-480D210B0A28}" type="datetimeFigureOut">
              <a:rPr lang="en-US" smtClean="0"/>
              <a:t>12/22/2020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B4595-C87B-4D6F-A21A-EA45AC820199}" type="slidenum">
              <a:rPr lang="en-US" smtClean="0"/>
              <a:t>‹#›</a:t>
            </a:fld>
            <a:endParaRPr lang="en-US"/>
          </a:p>
        </p:txBody>
      </p:sp>
    </p:spTree>
    <p:extLst>
      <p:ext uri="{BB962C8B-B14F-4D97-AF65-F5344CB8AC3E}">
        <p14:creationId xmlns:p14="http://schemas.microsoft.com/office/powerpoint/2010/main" val="219968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2</a:t>
            </a:fld>
            <a:endParaRPr lang="en-US" dirty="0"/>
          </a:p>
        </p:txBody>
      </p:sp>
    </p:spTree>
    <p:extLst>
      <p:ext uri="{BB962C8B-B14F-4D97-AF65-F5344CB8AC3E}">
        <p14:creationId xmlns:p14="http://schemas.microsoft.com/office/powerpoint/2010/main" val="50953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11</a:t>
            </a:fld>
            <a:endParaRPr lang="en-US" dirty="0"/>
          </a:p>
        </p:txBody>
      </p:sp>
    </p:spTree>
    <p:extLst>
      <p:ext uri="{BB962C8B-B14F-4D97-AF65-F5344CB8AC3E}">
        <p14:creationId xmlns:p14="http://schemas.microsoft.com/office/powerpoint/2010/main" val="276172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12</a:t>
            </a:fld>
            <a:endParaRPr lang="en-US" dirty="0"/>
          </a:p>
        </p:txBody>
      </p:sp>
    </p:spTree>
    <p:extLst>
      <p:ext uri="{BB962C8B-B14F-4D97-AF65-F5344CB8AC3E}">
        <p14:creationId xmlns:p14="http://schemas.microsoft.com/office/powerpoint/2010/main" val="3011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13</a:t>
            </a:fld>
            <a:endParaRPr lang="en-US" dirty="0"/>
          </a:p>
        </p:txBody>
      </p:sp>
    </p:spTree>
    <p:extLst>
      <p:ext uri="{BB962C8B-B14F-4D97-AF65-F5344CB8AC3E}">
        <p14:creationId xmlns:p14="http://schemas.microsoft.com/office/powerpoint/2010/main" val="3907150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14</a:t>
            </a:fld>
            <a:endParaRPr lang="en-US" dirty="0"/>
          </a:p>
        </p:txBody>
      </p:sp>
    </p:spTree>
    <p:extLst>
      <p:ext uri="{BB962C8B-B14F-4D97-AF65-F5344CB8AC3E}">
        <p14:creationId xmlns:p14="http://schemas.microsoft.com/office/powerpoint/2010/main" val="396961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15</a:t>
            </a:fld>
            <a:endParaRPr lang="en-US" dirty="0"/>
          </a:p>
        </p:txBody>
      </p:sp>
    </p:spTree>
    <p:extLst>
      <p:ext uri="{BB962C8B-B14F-4D97-AF65-F5344CB8AC3E}">
        <p14:creationId xmlns:p14="http://schemas.microsoft.com/office/powerpoint/2010/main" val="261471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16</a:t>
            </a:fld>
            <a:endParaRPr lang="en-US" dirty="0"/>
          </a:p>
        </p:txBody>
      </p:sp>
    </p:spTree>
    <p:extLst>
      <p:ext uri="{BB962C8B-B14F-4D97-AF65-F5344CB8AC3E}">
        <p14:creationId xmlns:p14="http://schemas.microsoft.com/office/powerpoint/2010/main" val="116225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17</a:t>
            </a:fld>
            <a:endParaRPr lang="en-US" dirty="0"/>
          </a:p>
        </p:txBody>
      </p:sp>
    </p:spTree>
    <p:extLst>
      <p:ext uri="{BB962C8B-B14F-4D97-AF65-F5344CB8AC3E}">
        <p14:creationId xmlns:p14="http://schemas.microsoft.com/office/powerpoint/2010/main" val="46627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18</a:t>
            </a:fld>
            <a:endParaRPr lang="en-US" dirty="0"/>
          </a:p>
        </p:txBody>
      </p:sp>
    </p:spTree>
    <p:extLst>
      <p:ext uri="{BB962C8B-B14F-4D97-AF65-F5344CB8AC3E}">
        <p14:creationId xmlns:p14="http://schemas.microsoft.com/office/powerpoint/2010/main" val="3568551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19</a:t>
            </a:fld>
            <a:endParaRPr lang="en-US" dirty="0"/>
          </a:p>
        </p:txBody>
      </p:sp>
    </p:spTree>
    <p:extLst>
      <p:ext uri="{BB962C8B-B14F-4D97-AF65-F5344CB8AC3E}">
        <p14:creationId xmlns:p14="http://schemas.microsoft.com/office/powerpoint/2010/main" val="883549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20</a:t>
            </a:fld>
            <a:endParaRPr lang="en-US" dirty="0"/>
          </a:p>
        </p:txBody>
      </p:sp>
    </p:spTree>
    <p:extLst>
      <p:ext uri="{BB962C8B-B14F-4D97-AF65-F5344CB8AC3E}">
        <p14:creationId xmlns:p14="http://schemas.microsoft.com/office/powerpoint/2010/main" val="2788158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a:t>
            </a:fld>
            <a:endParaRPr lang="en-US" dirty="0"/>
          </a:p>
        </p:txBody>
      </p:sp>
    </p:spTree>
    <p:extLst>
      <p:ext uri="{BB962C8B-B14F-4D97-AF65-F5344CB8AC3E}">
        <p14:creationId xmlns:p14="http://schemas.microsoft.com/office/powerpoint/2010/main" val="3383557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21</a:t>
            </a:fld>
            <a:endParaRPr lang="en-US" dirty="0"/>
          </a:p>
        </p:txBody>
      </p:sp>
    </p:spTree>
    <p:extLst>
      <p:ext uri="{BB962C8B-B14F-4D97-AF65-F5344CB8AC3E}">
        <p14:creationId xmlns:p14="http://schemas.microsoft.com/office/powerpoint/2010/main" val="423047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4</a:t>
            </a:fld>
            <a:endParaRPr lang="en-US" dirty="0"/>
          </a:p>
        </p:txBody>
      </p:sp>
    </p:spTree>
    <p:extLst>
      <p:ext uri="{BB962C8B-B14F-4D97-AF65-F5344CB8AC3E}">
        <p14:creationId xmlns:p14="http://schemas.microsoft.com/office/powerpoint/2010/main" val="338355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endParaRPr lang="en-US" dirty="0"/>
          </a:p>
          <a:p>
            <a:pPr defTabSz="897484">
              <a:defRPr/>
            </a:pPr>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5</a:t>
            </a:fld>
            <a:endParaRPr lang="en-US" dirty="0"/>
          </a:p>
        </p:txBody>
      </p:sp>
    </p:spTree>
    <p:extLst>
      <p:ext uri="{BB962C8B-B14F-4D97-AF65-F5344CB8AC3E}">
        <p14:creationId xmlns:p14="http://schemas.microsoft.com/office/powerpoint/2010/main" val="98521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6</a:t>
            </a:fld>
            <a:endParaRPr lang="en-US" dirty="0"/>
          </a:p>
        </p:txBody>
      </p:sp>
    </p:spTree>
    <p:extLst>
      <p:ext uri="{BB962C8B-B14F-4D97-AF65-F5344CB8AC3E}">
        <p14:creationId xmlns:p14="http://schemas.microsoft.com/office/powerpoint/2010/main" val="351454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7</a:t>
            </a:fld>
            <a:endParaRPr lang="en-US" dirty="0"/>
          </a:p>
        </p:txBody>
      </p:sp>
    </p:spTree>
    <p:extLst>
      <p:ext uri="{BB962C8B-B14F-4D97-AF65-F5344CB8AC3E}">
        <p14:creationId xmlns:p14="http://schemas.microsoft.com/office/powerpoint/2010/main" val="330494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8</a:t>
            </a:fld>
            <a:endParaRPr lang="en-US" dirty="0"/>
          </a:p>
        </p:txBody>
      </p:sp>
    </p:spTree>
    <p:extLst>
      <p:ext uri="{BB962C8B-B14F-4D97-AF65-F5344CB8AC3E}">
        <p14:creationId xmlns:p14="http://schemas.microsoft.com/office/powerpoint/2010/main" val="313536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9</a:t>
            </a:fld>
            <a:endParaRPr lang="en-US" dirty="0"/>
          </a:p>
        </p:txBody>
      </p:sp>
    </p:spTree>
    <p:extLst>
      <p:ext uri="{BB962C8B-B14F-4D97-AF65-F5344CB8AC3E}">
        <p14:creationId xmlns:p14="http://schemas.microsoft.com/office/powerpoint/2010/main" val="2496592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Read above.  </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10</a:t>
            </a:fld>
            <a:endParaRPr lang="en-US" dirty="0"/>
          </a:p>
        </p:txBody>
      </p:sp>
    </p:spTree>
    <p:extLst>
      <p:ext uri="{BB962C8B-B14F-4D97-AF65-F5344CB8AC3E}">
        <p14:creationId xmlns:p14="http://schemas.microsoft.com/office/powerpoint/2010/main" val="3274737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4445-1701-443E-AA34-3BC808A7D4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058DBA-A077-477A-83D0-6906FB0CE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49522-69F5-4F47-9201-57B83722EA6A}"/>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5" name="Footer Placeholder 4">
            <a:extLst>
              <a:ext uri="{FF2B5EF4-FFF2-40B4-BE49-F238E27FC236}">
                <a16:creationId xmlns:a16="http://schemas.microsoft.com/office/drawing/2014/main" id="{D27BC68C-B252-4EB1-81F6-5D91143D7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7EF8A-77F2-4B98-927A-DF7E82652061}"/>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209086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D508-5AEB-499C-90E8-FA364D65E9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98CE5-BEF9-448E-ADDE-38EFAFB13D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AEA4E-95D6-45B6-8633-B9E67CBE9D43}"/>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5" name="Footer Placeholder 4">
            <a:extLst>
              <a:ext uri="{FF2B5EF4-FFF2-40B4-BE49-F238E27FC236}">
                <a16:creationId xmlns:a16="http://schemas.microsoft.com/office/drawing/2014/main" id="{17247391-B6D5-471B-B5D2-068749AB8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53899-3BF3-439E-A02D-A0A03741166A}"/>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2620060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3DF1B-F944-408F-88AD-D7401D29D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28AB36-0109-40B4-A6AF-00C62D9AC59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9E4642-45CE-499D-9A1D-7174B8AD8A29}"/>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5" name="Footer Placeholder 4">
            <a:extLst>
              <a:ext uri="{FF2B5EF4-FFF2-40B4-BE49-F238E27FC236}">
                <a16:creationId xmlns:a16="http://schemas.microsoft.com/office/drawing/2014/main" id="{02910CA0-0FC1-40AE-BD58-BADDF40A3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C5874-F1CD-43BC-9680-F0E7D4808BF7}"/>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321187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57471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userDrawn="1"/>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015428905"/>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95282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65D7-A06F-4C67-8D40-256085011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AD3274-B61E-4C0E-8361-616DB75096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27B49-4CFF-4458-9DE4-DB9527DBBB63}"/>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5" name="Footer Placeholder 4">
            <a:extLst>
              <a:ext uri="{FF2B5EF4-FFF2-40B4-BE49-F238E27FC236}">
                <a16:creationId xmlns:a16="http://schemas.microsoft.com/office/drawing/2014/main" id="{444E8452-EA2B-4DD6-A9F8-DB04C2FFA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6B551-2187-43CB-AB01-EE9E52B1813A}"/>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333507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6C59-117B-48B9-B0BB-0E9126F3E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8026D3-C100-47BC-AB1A-083CDC8791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CCF585-444F-423A-B695-DA2A60006EAC}"/>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5" name="Footer Placeholder 4">
            <a:extLst>
              <a:ext uri="{FF2B5EF4-FFF2-40B4-BE49-F238E27FC236}">
                <a16:creationId xmlns:a16="http://schemas.microsoft.com/office/drawing/2014/main" id="{F13BD9A0-BD48-4C79-B773-410BFCC10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F4E8A-CA37-4624-95A3-5BE8A80A8167}"/>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454793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E419-5E09-479B-A512-20D2F5DB6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3B279-6634-40A9-8ACE-F399A975A28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5F6126-A7B0-410D-A064-B21B581BD91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C11181-381C-41C8-8F9C-222EC7E95B8D}"/>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6" name="Footer Placeholder 5">
            <a:extLst>
              <a:ext uri="{FF2B5EF4-FFF2-40B4-BE49-F238E27FC236}">
                <a16:creationId xmlns:a16="http://schemas.microsoft.com/office/drawing/2014/main" id="{CB4361DB-4764-4509-A368-25DBE8540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6C92A4-6B56-469D-B888-18B77D42A6F6}"/>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167182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764B-DFF1-493C-9CD9-75F46F37C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ECAA87-1288-4A54-BC40-3EED14966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867B18-BA20-442A-BA17-79C8E85BC7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2457F5-85AE-4D25-9F88-B2C03F035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CE0E1D-DC24-4BF7-A949-93A0E64907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2819C-E333-47F9-BB3B-26BE2A20BBC0}"/>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8" name="Footer Placeholder 7">
            <a:extLst>
              <a:ext uri="{FF2B5EF4-FFF2-40B4-BE49-F238E27FC236}">
                <a16:creationId xmlns:a16="http://schemas.microsoft.com/office/drawing/2014/main" id="{500E00B1-CBA6-4EFC-A167-C8A1C1B326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A120D-4587-4361-8BCD-3121C7D9517F}"/>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182183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B6A9-D078-44AC-9632-E66EBBF4DB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7AC7C-1786-4447-82E3-0E765C8F9D68}"/>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4" name="Footer Placeholder 3">
            <a:extLst>
              <a:ext uri="{FF2B5EF4-FFF2-40B4-BE49-F238E27FC236}">
                <a16:creationId xmlns:a16="http://schemas.microsoft.com/office/drawing/2014/main" id="{81FF0536-EC67-4883-967D-685CC4FE02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D54CB7-6BC6-45B3-93AB-C99D8E6546AC}"/>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1116585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895DD4-E891-4FB1-8EDE-E278CA43071A}"/>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3" name="Footer Placeholder 2">
            <a:extLst>
              <a:ext uri="{FF2B5EF4-FFF2-40B4-BE49-F238E27FC236}">
                <a16:creationId xmlns:a16="http://schemas.microsoft.com/office/drawing/2014/main" id="{4B617785-0609-4DE2-82D2-D310776F2E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0BA51C-112A-48EF-8FE3-21E225D4A7E0}"/>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258888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BC94B-84B9-4951-86BB-93FD0353C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9C1AAF-B034-49AA-BA82-D3389E4AB3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3BED7B-AAD4-4A60-88CD-0AB5E084C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5A8DDD-CBB0-4B7A-B5DC-460DA9A140D1}"/>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6" name="Footer Placeholder 5">
            <a:extLst>
              <a:ext uri="{FF2B5EF4-FFF2-40B4-BE49-F238E27FC236}">
                <a16:creationId xmlns:a16="http://schemas.microsoft.com/office/drawing/2014/main" id="{3EAC4420-B5DB-41CF-BC69-AA039195E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AA96B-3392-447A-8F2D-C8244ED880BC}"/>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243958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1E7-13BD-4641-8C77-91CAF9CF6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125587-24E9-4F3D-9EAB-86EFBB63D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E6F1C-10F8-46FC-ACF3-F71B93A23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501471-5CC4-4787-A10F-29A56DAAF5DD}"/>
              </a:ext>
            </a:extLst>
          </p:cNvPr>
          <p:cNvSpPr>
            <a:spLocks noGrp="1"/>
          </p:cNvSpPr>
          <p:nvPr>
            <p:ph type="dt" sz="half" idx="10"/>
          </p:nvPr>
        </p:nvSpPr>
        <p:spPr/>
        <p:txBody>
          <a:bodyPr/>
          <a:lstStyle/>
          <a:p>
            <a:fld id="{FA47EE39-1074-4EB1-B1E5-5CC44CC0B7A4}" type="datetimeFigureOut">
              <a:rPr lang="en-US" smtClean="0"/>
              <a:t>12/22/2020</a:t>
            </a:fld>
            <a:endParaRPr lang="en-US"/>
          </a:p>
        </p:txBody>
      </p:sp>
      <p:sp>
        <p:nvSpPr>
          <p:cNvPr id="6" name="Footer Placeholder 5">
            <a:extLst>
              <a:ext uri="{FF2B5EF4-FFF2-40B4-BE49-F238E27FC236}">
                <a16:creationId xmlns:a16="http://schemas.microsoft.com/office/drawing/2014/main" id="{AE55B25D-25CD-4122-AB3C-38542706A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C6084-812E-47AA-9AC9-0A6EAEB1C16F}"/>
              </a:ext>
            </a:extLst>
          </p:cNvPr>
          <p:cNvSpPr>
            <a:spLocks noGrp="1"/>
          </p:cNvSpPr>
          <p:nvPr>
            <p:ph type="sldNum" sz="quarter" idx="12"/>
          </p:nvPr>
        </p:nvSpPr>
        <p:spPr/>
        <p:txBody>
          <a:bodyPr/>
          <a:lstStyle/>
          <a:p>
            <a:fld id="{2525C27A-CC17-4259-9039-67BA334EB69C}" type="slidenum">
              <a:rPr lang="en-US" smtClean="0"/>
              <a:t>‹#›</a:t>
            </a:fld>
            <a:endParaRPr lang="en-US"/>
          </a:p>
        </p:txBody>
      </p:sp>
    </p:spTree>
    <p:extLst>
      <p:ext uri="{BB962C8B-B14F-4D97-AF65-F5344CB8AC3E}">
        <p14:creationId xmlns:p14="http://schemas.microsoft.com/office/powerpoint/2010/main" val="1155316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63A95-5874-4132-990F-038BAD3C2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613D6-B7D8-4080-B48C-954C04A30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91EB6-A3FD-41AE-8E5A-02921BF8B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7EE39-1074-4EB1-B1E5-5CC44CC0B7A4}" type="datetimeFigureOut">
              <a:rPr lang="en-US" smtClean="0"/>
              <a:t>12/22/2020</a:t>
            </a:fld>
            <a:endParaRPr lang="en-US"/>
          </a:p>
        </p:txBody>
      </p:sp>
      <p:sp>
        <p:nvSpPr>
          <p:cNvPr id="5" name="Footer Placeholder 4">
            <a:extLst>
              <a:ext uri="{FF2B5EF4-FFF2-40B4-BE49-F238E27FC236}">
                <a16:creationId xmlns:a16="http://schemas.microsoft.com/office/drawing/2014/main" id="{E3E1580C-3E30-43BE-BD7C-94B3278DA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FE7C7D-DE46-47B6-8144-5877D71AF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5C27A-CC17-4259-9039-67BA334EB69C}" type="slidenum">
              <a:rPr lang="en-US" smtClean="0"/>
              <a:t>‹#›</a:t>
            </a:fld>
            <a:endParaRPr lang="en-US"/>
          </a:p>
        </p:txBody>
      </p:sp>
    </p:spTree>
    <p:extLst>
      <p:ext uri="{BB962C8B-B14F-4D97-AF65-F5344CB8AC3E}">
        <p14:creationId xmlns:p14="http://schemas.microsoft.com/office/powerpoint/2010/main" val="204148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7.png"/><Relationship Id="rId5" Type="http://schemas.microsoft.com/office/2007/relationships/hdphoto" Target="../media/hdphoto3.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linkedin.com/company/christopher-and-dana-reeve-foundation" TargetMode="External"/><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acebook.com/ReeveFoundation" TargetMode="External"/><Relationship Id="rId11" Type="http://schemas.openxmlformats.org/officeDocument/2006/relationships/image" Target="../media/image8.png"/><Relationship Id="rId5" Type="http://schemas.openxmlformats.org/officeDocument/2006/relationships/image" Target="../media/image5.jpeg"/><Relationship Id="rId10" Type="http://schemas.openxmlformats.org/officeDocument/2006/relationships/hyperlink" Target="https://www.youtube.com/user/ReeveFoundation" TargetMode="External"/><Relationship Id="rId4" Type="http://schemas.openxmlformats.org/officeDocument/2006/relationships/hyperlink" Target="https://twitter.com/ReeveFoundation?ref_src=twsrc%5egoogle|twcamp%5eserp|twgr%5eauthor"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3.png"/><Relationship Id="rId7" Type="http://schemas.microsoft.com/office/2007/relationships/hdphoto" Target="../media/hdphoto2.wdp"/><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00" b="1" dirty="0">
                <a:solidFill>
                  <a:schemeClr val="bg1">
                    <a:lumMod val="85000"/>
                  </a:schemeClr>
                </a:solidFill>
                <a:latin typeface="+mn-lt"/>
              </a:rPr>
              <a:t>&gt;&gt;Slide 1</a:t>
            </a:r>
            <a:br>
              <a:rPr lang="en-US" sz="3200" b="1" dirty="0">
                <a:latin typeface="+mn-lt"/>
              </a:rPr>
            </a:br>
            <a:r>
              <a:rPr lang="en-US" sz="3200" b="1" dirty="0">
                <a:latin typeface="+mn-lt"/>
              </a:rPr>
              <a:t>OILP Grantee Quarterly Connection</a:t>
            </a:r>
            <a:br>
              <a:rPr lang="en-US" sz="3200" b="1" dirty="0">
                <a:latin typeface="+mn-lt"/>
              </a:rPr>
            </a:br>
            <a:r>
              <a:rPr lang="en-US" sz="3200" b="1" dirty="0">
                <a:latin typeface="+mn-lt"/>
              </a:rPr>
              <a:t>Friday, December 18, 2020</a:t>
            </a:r>
            <a:br>
              <a:rPr lang="en-US" sz="3200" b="1" dirty="0">
                <a:latin typeface="+mn-lt"/>
              </a:rPr>
            </a:br>
            <a:r>
              <a:rPr lang="en-US" sz="3200" b="1" dirty="0">
                <a:latin typeface="+mn-lt"/>
              </a:rPr>
              <a:t>2:00pm-3:00pm EST</a:t>
            </a:r>
          </a:p>
        </p:txBody>
      </p:sp>
      <p:sp>
        <p:nvSpPr>
          <p:cNvPr id="3" name="Content Placeholder 2"/>
          <p:cNvSpPr>
            <a:spLocks noGrp="1"/>
          </p:cNvSpPr>
          <p:nvPr>
            <p:ph idx="1"/>
          </p:nvPr>
        </p:nvSpPr>
        <p:spPr>
          <a:xfrm>
            <a:off x="838200" y="1852001"/>
            <a:ext cx="10515600" cy="4351338"/>
          </a:xfrm>
        </p:spPr>
        <p:txBody>
          <a:bodyPr>
            <a:normAutofit fontScale="92500"/>
          </a:bodyPr>
          <a:lstStyle/>
          <a:p>
            <a:pPr>
              <a:lnSpc>
                <a:spcPct val="150000"/>
              </a:lnSpc>
            </a:pPr>
            <a:r>
              <a:rPr lang="en-US" dirty="0"/>
              <a:t>Update from the Director (Corinna Stiles, 10 min.)</a:t>
            </a:r>
          </a:p>
          <a:p>
            <a:pPr>
              <a:lnSpc>
                <a:spcPct val="120000"/>
              </a:lnSpc>
            </a:pPr>
            <a:r>
              <a:rPr lang="en-US" dirty="0"/>
              <a:t>Technical assistance: Using your PPRs to increase agency effectiveness. (Sean Barrett, Paula McElwee 10 min.)</a:t>
            </a:r>
          </a:p>
          <a:p>
            <a:pPr>
              <a:lnSpc>
                <a:spcPct val="110000"/>
              </a:lnSpc>
            </a:pPr>
            <a:r>
              <a:rPr lang="en-US" dirty="0"/>
              <a:t>ACL Partnerships: National Paralysis Resource Center run by the Christopher and Dana Reeve Foundation (Elizabeth Leef, Mark 10 min.)</a:t>
            </a:r>
          </a:p>
          <a:p>
            <a:pPr>
              <a:lnSpc>
                <a:spcPct val="150000"/>
              </a:lnSpc>
            </a:pPr>
            <a:r>
              <a:rPr lang="en-US" dirty="0"/>
              <a:t>COVID and the winter – How are CILs addressing the need? (10 min.) </a:t>
            </a:r>
          </a:p>
          <a:p>
            <a:pPr>
              <a:lnSpc>
                <a:spcPct val="150000"/>
              </a:lnSpc>
            </a:pPr>
            <a:r>
              <a:rPr lang="en-US" dirty="0"/>
              <a:t>Q and A</a:t>
            </a:r>
          </a:p>
        </p:txBody>
      </p:sp>
    </p:spTree>
    <p:extLst>
      <p:ext uri="{BB962C8B-B14F-4D97-AF65-F5344CB8AC3E}">
        <p14:creationId xmlns:p14="http://schemas.microsoft.com/office/powerpoint/2010/main" val="388007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Quality of Life Grants Program</a:t>
            </a:r>
          </a:p>
        </p:txBody>
      </p:sp>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0"/>
          </p:nvPr>
        </p:nvSpPr>
        <p:spPr>
          <a:xfrm>
            <a:off x="291441" y="2028825"/>
            <a:ext cx="11214759" cy="3657600"/>
          </a:xfrm>
        </p:spPr>
        <p:txBody>
          <a:bodyPr>
            <a:normAutofit/>
          </a:bodyPr>
          <a:lstStyle/>
          <a:p>
            <a:pPr marL="0" indent="0">
              <a:lnSpc>
                <a:spcPct val="120000"/>
              </a:lnSpc>
              <a:buNone/>
            </a:pPr>
            <a:r>
              <a:rPr lang="en-US" dirty="0"/>
              <a:t>The Quality of Life Grants Program impacts and empowers people living with paralysis, their families and caregivers by providing grants to nonprofit organizations whose projects and initiatives foster inclusion, involvement and community engagement, while promoting health and wellness for those affected by paralysis in all 50 states and U.S. territories.</a:t>
            </a:r>
            <a:endParaRPr lang="en-US" sz="2000" dirty="0"/>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197651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Eligibility</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524000" y="2209800"/>
            <a:ext cx="8051339" cy="3657600"/>
          </a:xfrm>
        </p:spPr>
        <p:txBody>
          <a:bodyPr>
            <a:noAutofit/>
          </a:bodyPr>
          <a:lstStyle/>
          <a:p>
            <a:pPr marL="0" lvl="0" indent="0" algn="ctr" rtl="0">
              <a:spcBef>
                <a:spcPct val="20000"/>
              </a:spcBef>
              <a:buNone/>
            </a:pPr>
            <a:endParaRPr lang="en-US" sz="1100" b="1" i="1" kern="1200" dirty="0">
              <a:solidFill>
                <a:prstClr val="black"/>
              </a:solidFill>
              <a:latin typeface="Calibri"/>
            </a:endParaRPr>
          </a:p>
          <a:p>
            <a:pPr marL="0" lvl="0" indent="0" algn="l" rtl="0">
              <a:spcBef>
                <a:spcPct val="20000"/>
              </a:spcBef>
              <a:buNone/>
            </a:pPr>
            <a:r>
              <a:rPr lang="en-US" sz="2400" kern="1200" dirty="0">
                <a:solidFill>
                  <a:prstClr val="black"/>
                </a:solidFill>
                <a:latin typeface="Calibri"/>
              </a:rPr>
              <a:t>Quality of Life grant applications are accepted from </a:t>
            </a:r>
            <a:r>
              <a:rPr lang="en-US" sz="2400" b="1" kern="1200" dirty="0">
                <a:solidFill>
                  <a:prstClr val="black"/>
                </a:solidFill>
                <a:latin typeface="Calibri"/>
              </a:rPr>
              <a:t>501(c)(3) nonprofit organizations</a:t>
            </a:r>
            <a:r>
              <a:rPr lang="en-US" sz="2400" kern="1200" dirty="0">
                <a:solidFill>
                  <a:prstClr val="black"/>
                </a:solidFill>
                <a:latin typeface="Calibri"/>
              </a:rPr>
              <a:t>, municipal and state governments, school districts, recognized tribal entities, and other institutions such as community or veterans hospitals.  </a:t>
            </a:r>
            <a:endParaRPr lang="en-US" sz="2400" b="1" kern="1200" dirty="0">
              <a:solidFill>
                <a:prstClr val="black"/>
              </a:solidFill>
              <a:latin typeface="Calibri"/>
            </a:endParaRPr>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373589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8547759" cy="1081799"/>
          </a:xfrm>
        </p:spPr>
        <p:txBody>
          <a:bodyPr/>
          <a:lstStyle/>
          <a:p>
            <a:r>
              <a:rPr lang="en-US" sz="4000" b="0" dirty="0"/>
              <a:t>2020-2021 Tiered Grants Structure</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981200" y="1943100"/>
            <a:ext cx="9953625" cy="3657600"/>
          </a:xfrm>
        </p:spPr>
        <p:txBody>
          <a:bodyPr>
            <a:noAutofit/>
          </a:bodyPr>
          <a:lstStyle/>
          <a:p>
            <a:pPr marL="0" lvl="0" indent="0" algn="l" rtl="0">
              <a:spcBef>
                <a:spcPct val="20000"/>
              </a:spcBef>
              <a:buNone/>
            </a:pPr>
            <a:r>
              <a:rPr lang="en-US" sz="2000" b="1" i="1" kern="1200" dirty="0">
                <a:solidFill>
                  <a:prstClr val="black"/>
                </a:solidFill>
                <a:latin typeface="Calibri"/>
              </a:rPr>
              <a:t>Direct Effect </a:t>
            </a:r>
            <a:r>
              <a:rPr lang="en-US" sz="2000" b="1" kern="1200" dirty="0">
                <a:solidFill>
                  <a:prstClr val="black"/>
                </a:solidFill>
                <a:latin typeface="Calibri"/>
              </a:rPr>
              <a:t>(Tier 1)</a:t>
            </a:r>
          </a:p>
          <a:p>
            <a:pPr marL="342900" lvl="0" indent="-342900" algn="l" rtl="0">
              <a:spcBef>
                <a:spcPct val="20000"/>
              </a:spcBef>
            </a:pPr>
            <a:r>
              <a:rPr lang="en-US" sz="1600" kern="1200" dirty="0">
                <a:solidFill>
                  <a:prstClr val="black"/>
                </a:solidFill>
                <a:latin typeface="Calibri"/>
              </a:rPr>
              <a:t>Open Focus; Up $25,000</a:t>
            </a:r>
          </a:p>
          <a:p>
            <a:pPr marL="342900" lvl="0" indent="-342900" algn="l" rtl="0">
              <a:spcBef>
                <a:spcPct val="20000"/>
              </a:spcBef>
            </a:pPr>
            <a:endParaRPr lang="en-US" sz="900" kern="1200" dirty="0">
              <a:solidFill>
                <a:prstClr val="black"/>
              </a:solidFill>
              <a:latin typeface="Calibri"/>
            </a:endParaRPr>
          </a:p>
          <a:p>
            <a:pPr marL="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000" b="1" i="1" kern="1200" dirty="0">
                <a:solidFill>
                  <a:prstClr val="black"/>
                </a:solidFill>
                <a:latin typeface="Calibri"/>
              </a:rPr>
              <a:t>High Impact Priority </a:t>
            </a:r>
            <a:r>
              <a:rPr lang="en-US" sz="2000" b="1" kern="1200" dirty="0">
                <a:solidFill>
                  <a:prstClr val="black"/>
                </a:solidFill>
                <a:latin typeface="Calibri"/>
              </a:rPr>
              <a:t>(Tiers 2, 3, &amp; 4)</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kern="1200" dirty="0">
                <a:solidFill>
                  <a:prstClr val="black"/>
                </a:solidFill>
                <a:latin typeface="Calibri"/>
              </a:rPr>
              <a:t>Focus on specific high priority issues for individuals living with paralysis</a:t>
            </a:r>
          </a:p>
          <a:p>
            <a:pPr marL="342900" lvl="0" indent="-342900" algn="l" rtl="0">
              <a:spcBef>
                <a:spcPct val="20000"/>
              </a:spcBef>
            </a:pPr>
            <a:r>
              <a:rPr lang="en-US" sz="1600" b="1" kern="1200" dirty="0">
                <a:solidFill>
                  <a:prstClr val="black"/>
                </a:solidFill>
                <a:latin typeface="Calibri"/>
              </a:rPr>
              <a:t>Tier 2</a:t>
            </a:r>
            <a:r>
              <a:rPr lang="en-US" sz="1600" kern="1200" dirty="0">
                <a:solidFill>
                  <a:prstClr val="black"/>
                </a:solidFill>
                <a:latin typeface="Calibri"/>
              </a:rPr>
              <a:t> – 10 grants of </a:t>
            </a:r>
            <a:r>
              <a:rPr lang="en-US" sz="1600" b="1" kern="1200" dirty="0">
                <a:solidFill>
                  <a:prstClr val="black"/>
                </a:solidFill>
                <a:latin typeface="Calibri"/>
              </a:rPr>
              <a:t>$30,000</a:t>
            </a:r>
            <a:r>
              <a:rPr lang="en-US" sz="1600" kern="1200" dirty="0">
                <a:solidFill>
                  <a:prstClr val="black"/>
                </a:solidFill>
                <a:latin typeface="Calibri"/>
              </a:rPr>
              <a:t> for the following Priority Areas: </a:t>
            </a:r>
          </a:p>
          <a:p>
            <a:pPr lvl="1" algn="l" rtl="0">
              <a:spcBef>
                <a:spcPct val="20000"/>
              </a:spcBef>
              <a:buFont typeface="Arial" panose="020B0604020202020204" pitchFamily="34" charset="0"/>
              <a:buChar char="–"/>
            </a:pPr>
            <a:r>
              <a:rPr lang="en-US" sz="1600" b="1" kern="1200" dirty="0">
                <a:solidFill>
                  <a:prstClr val="black"/>
                </a:solidFill>
                <a:latin typeface="Calibri"/>
              </a:rPr>
              <a:t>Transportation </a:t>
            </a:r>
            <a:endParaRPr lang="en-US" sz="1600" kern="1200" dirty="0">
              <a:solidFill>
                <a:prstClr val="black"/>
              </a:solidFill>
              <a:latin typeface="Calibri"/>
            </a:endParaRPr>
          </a:p>
          <a:p>
            <a:pPr lvl="1" algn="l" rtl="0">
              <a:spcBef>
                <a:spcPct val="20000"/>
              </a:spcBef>
              <a:buFont typeface="Arial" panose="020B0604020202020204" pitchFamily="34" charset="0"/>
              <a:buChar char="–"/>
            </a:pPr>
            <a:r>
              <a:rPr lang="en-US" sz="1600" b="1" kern="1200" dirty="0">
                <a:solidFill>
                  <a:prstClr val="black"/>
                </a:solidFill>
                <a:latin typeface="Calibri"/>
              </a:rPr>
              <a:t>Respite/Caregiving</a:t>
            </a:r>
            <a:endParaRPr lang="en-US" sz="1600" kern="1200" dirty="0">
              <a:solidFill>
                <a:prstClr val="black"/>
              </a:solidFill>
              <a:latin typeface="Calibri"/>
            </a:endParaRPr>
          </a:p>
          <a:p>
            <a:pPr lvl="1" algn="l" rtl="0">
              <a:spcBef>
                <a:spcPct val="20000"/>
              </a:spcBef>
              <a:buFont typeface="Arial" panose="020B0604020202020204" pitchFamily="34" charset="0"/>
              <a:buChar char="–"/>
            </a:pPr>
            <a:r>
              <a:rPr lang="en-US" sz="1600" b="1" kern="1200" dirty="0">
                <a:solidFill>
                  <a:prstClr val="black"/>
                </a:solidFill>
                <a:latin typeface="Calibri"/>
              </a:rPr>
              <a:t>Disaster Response</a:t>
            </a:r>
            <a:endParaRPr lang="en-US" sz="1600" kern="1200" dirty="0">
              <a:solidFill>
                <a:prstClr val="black"/>
              </a:solidFill>
              <a:latin typeface="Calibri"/>
            </a:endParaRPr>
          </a:p>
          <a:p>
            <a:pPr marL="342900" lvl="0" indent="-342900" algn="l" rtl="0">
              <a:spcBef>
                <a:spcPct val="20000"/>
              </a:spcBef>
            </a:pPr>
            <a:r>
              <a:rPr lang="en-US" sz="1600" b="1" kern="1200" dirty="0">
                <a:solidFill>
                  <a:prstClr val="black"/>
                </a:solidFill>
                <a:latin typeface="Calibri"/>
              </a:rPr>
              <a:t>Tier 3</a:t>
            </a:r>
            <a:r>
              <a:rPr lang="en-US" sz="1600" kern="1200" dirty="0">
                <a:solidFill>
                  <a:prstClr val="black"/>
                </a:solidFill>
                <a:latin typeface="Calibri"/>
              </a:rPr>
              <a:t> – 4 Grants of </a:t>
            </a:r>
            <a:r>
              <a:rPr lang="en-US" sz="1600" b="1" kern="1200" dirty="0">
                <a:solidFill>
                  <a:prstClr val="black"/>
                </a:solidFill>
                <a:latin typeface="Calibri"/>
              </a:rPr>
              <a:t>$40,000</a:t>
            </a:r>
            <a:r>
              <a:rPr lang="en-US" sz="1600" kern="1200" dirty="0">
                <a:solidFill>
                  <a:prstClr val="black"/>
                </a:solidFill>
                <a:latin typeface="Calibri"/>
              </a:rPr>
              <a:t> for </a:t>
            </a:r>
            <a:r>
              <a:rPr lang="en-US" sz="1600" b="1" kern="1200" dirty="0">
                <a:solidFill>
                  <a:prstClr val="black"/>
                </a:solidFill>
                <a:latin typeface="Calibri"/>
              </a:rPr>
              <a:t>Nursing Home Transition</a:t>
            </a:r>
            <a:endParaRPr lang="en-US" sz="1600" kern="1200" dirty="0">
              <a:solidFill>
                <a:prstClr val="black"/>
              </a:solidFill>
              <a:latin typeface="Calibri"/>
            </a:endParaRPr>
          </a:p>
          <a:p>
            <a:pPr marL="342900" lvl="0" indent="-342900" algn="l" rtl="0">
              <a:spcBef>
                <a:spcPct val="20000"/>
              </a:spcBef>
            </a:pPr>
            <a:r>
              <a:rPr lang="en-US" sz="1600" b="1" kern="1200" dirty="0">
                <a:solidFill>
                  <a:prstClr val="black"/>
                </a:solidFill>
                <a:latin typeface="Calibri"/>
              </a:rPr>
              <a:t>Tier 4</a:t>
            </a:r>
            <a:r>
              <a:rPr lang="en-US" sz="1600" kern="1200" dirty="0">
                <a:solidFill>
                  <a:prstClr val="black"/>
                </a:solidFill>
                <a:latin typeface="Calibri"/>
              </a:rPr>
              <a:t> – 5 Grants of </a:t>
            </a:r>
            <a:r>
              <a:rPr lang="en-US" sz="1600" b="1" kern="1200" dirty="0">
                <a:solidFill>
                  <a:prstClr val="black"/>
                </a:solidFill>
                <a:latin typeface="Calibri"/>
              </a:rPr>
              <a:t>$50,000</a:t>
            </a:r>
            <a:r>
              <a:rPr lang="en-US" sz="1600" kern="1200" dirty="0">
                <a:solidFill>
                  <a:prstClr val="black"/>
                </a:solidFill>
                <a:latin typeface="Calibri"/>
              </a:rPr>
              <a:t> for </a:t>
            </a:r>
            <a:r>
              <a:rPr lang="en-US" sz="1600" b="1" kern="1200" dirty="0">
                <a:solidFill>
                  <a:prstClr val="black"/>
                </a:solidFill>
                <a:latin typeface="Calibri"/>
              </a:rPr>
              <a:t>Employment</a:t>
            </a:r>
          </a:p>
          <a:p>
            <a:pPr marL="342900" lvl="0" indent="-342900" algn="l" rtl="0">
              <a:spcBef>
                <a:spcPct val="20000"/>
              </a:spcBef>
            </a:pPr>
            <a:endParaRPr lang="en-US" sz="900" b="1" kern="1200" dirty="0">
              <a:solidFill>
                <a:prstClr val="black"/>
              </a:solidFill>
              <a:latin typeface="Calibri"/>
            </a:endParaRPr>
          </a:p>
          <a:p>
            <a:pPr marL="0" lvl="0" indent="0" algn="l" rtl="0">
              <a:spcBef>
                <a:spcPct val="20000"/>
              </a:spcBef>
              <a:buNone/>
            </a:pPr>
            <a:r>
              <a:rPr lang="en-US" sz="2000" b="1" i="1" kern="1200" dirty="0">
                <a:solidFill>
                  <a:prstClr val="black"/>
                </a:solidFill>
                <a:latin typeface="Calibri"/>
              </a:rPr>
              <a:t>Expanded Effect </a:t>
            </a:r>
            <a:r>
              <a:rPr lang="en-US" sz="2000" b="1" kern="1200" dirty="0">
                <a:solidFill>
                  <a:prstClr val="black"/>
                </a:solidFill>
                <a:latin typeface="Calibri"/>
              </a:rPr>
              <a:t>(Tier 5)</a:t>
            </a:r>
          </a:p>
          <a:p>
            <a:pPr marL="342900" lvl="0" indent="-342900" algn="l" rtl="0">
              <a:spcBef>
                <a:spcPct val="20000"/>
              </a:spcBef>
            </a:pPr>
            <a:r>
              <a:rPr lang="en-US" sz="1600" kern="1200" dirty="0">
                <a:solidFill>
                  <a:prstClr val="black"/>
                </a:solidFill>
                <a:latin typeface="Calibri"/>
              </a:rPr>
              <a:t>Up to $100,000 for previously awarded QOL grantees whose programs and/or projects have achieved demonstrable, successful impact</a:t>
            </a:r>
            <a:r>
              <a:rPr lang="en-US" sz="1800" kern="1200" dirty="0">
                <a:solidFill>
                  <a:prstClr val="black"/>
                </a:solidFill>
                <a:latin typeface="Calibri"/>
              </a:rPr>
              <a:t>.</a:t>
            </a:r>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40776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1138559" cy="1081799"/>
          </a:xfrm>
        </p:spPr>
        <p:txBody>
          <a:bodyPr/>
          <a:lstStyle/>
          <a:p>
            <a:pPr algn="ctr"/>
            <a:r>
              <a:rPr lang="en-US" sz="4000" b="0" dirty="0"/>
              <a:t>Direct Effect – Examples of Funded Projects</a:t>
            </a:r>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780489" y="1828800"/>
            <a:ext cx="11062359" cy="3657600"/>
          </a:xfrm>
        </p:spPr>
        <p:txBody>
          <a:bodyPr numCol="2">
            <a:noAutofit/>
          </a:bodyPr>
          <a:lstStyle/>
          <a:p>
            <a:pPr marL="0" lvl="0" indent="0" algn="l" rtl="0">
              <a:spcBef>
                <a:spcPct val="20000"/>
              </a:spcBef>
              <a:buNone/>
            </a:pPr>
            <a:r>
              <a:rPr lang="en-US" sz="2000" b="1" kern="1200" dirty="0">
                <a:solidFill>
                  <a:prstClr val="black"/>
                </a:solidFill>
                <a:latin typeface="Calibri"/>
              </a:rPr>
              <a:t>Accessibility Modifications</a:t>
            </a:r>
          </a:p>
          <a:p>
            <a:pPr marL="0" lvl="0" indent="0" algn="l" rtl="0">
              <a:spcBef>
                <a:spcPct val="20000"/>
              </a:spcBef>
              <a:buNone/>
            </a:pPr>
            <a:r>
              <a:rPr lang="en-US" sz="2000" b="1" kern="1200" dirty="0">
                <a:solidFill>
                  <a:prstClr val="black"/>
                </a:solidFill>
                <a:latin typeface="Calibri"/>
              </a:rPr>
              <a:t>Adaptive Sports</a:t>
            </a:r>
          </a:p>
          <a:p>
            <a:pPr marL="0" lvl="0" indent="0" algn="l" rtl="0">
              <a:spcBef>
                <a:spcPct val="20000"/>
              </a:spcBef>
              <a:buNone/>
            </a:pPr>
            <a:r>
              <a:rPr lang="en-US" sz="2000" b="1" kern="1200" dirty="0">
                <a:solidFill>
                  <a:prstClr val="black"/>
                </a:solidFill>
                <a:latin typeface="Calibri"/>
              </a:rPr>
              <a:t>Accessible Playground/Ball Field</a:t>
            </a:r>
          </a:p>
          <a:p>
            <a:pPr marL="0" lvl="0" indent="0" algn="l" rtl="0">
              <a:spcBef>
                <a:spcPct val="20000"/>
              </a:spcBef>
              <a:buNone/>
            </a:pPr>
            <a:r>
              <a:rPr lang="en-US" sz="2000" b="1" kern="1200" dirty="0">
                <a:solidFill>
                  <a:prstClr val="black"/>
                </a:solidFill>
                <a:latin typeface="Calibri"/>
              </a:rPr>
              <a:t>Accessible Trail/Tree House/Beach</a:t>
            </a:r>
          </a:p>
          <a:p>
            <a:pPr marL="0" lvl="0" indent="0" algn="l" rtl="0">
              <a:spcBef>
                <a:spcPct val="20000"/>
              </a:spcBef>
              <a:buNone/>
            </a:pPr>
            <a:r>
              <a:rPr lang="en-US" sz="2000" b="1" kern="1200" dirty="0">
                <a:solidFill>
                  <a:prstClr val="black"/>
                </a:solidFill>
                <a:latin typeface="Calibri"/>
              </a:rPr>
              <a:t>Assistive Technology</a:t>
            </a:r>
          </a:p>
          <a:p>
            <a:pPr marL="0" lvl="0" indent="0" algn="l" rtl="0">
              <a:spcBef>
                <a:spcPct val="20000"/>
              </a:spcBef>
              <a:buNone/>
            </a:pPr>
            <a:r>
              <a:rPr lang="en-US" sz="2000" b="1" kern="1200" dirty="0">
                <a:solidFill>
                  <a:prstClr val="black"/>
                </a:solidFill>
                <a:latin typeface="Calibri"/>
              </a:rPr>
              <a:t>Advocacy</a:t>
            </a:r>
          </a:p>
          <a:p>
            <a:pPr marL="0" lvl="0" indent="0" algn="l" rtl="0">
              <a:spcBef>
                <a:spcPct val="20000"/>
              </a:spcBef>
              <a:buNone/>
            </a:pPr>
            <a:r>
              <a:rPr lang="en-US" sz="2000" b="1" kern="1200" dirty="0">
                <a:solidFill>
                  <a:prstClr val="black"/>
                </a:solidFill>
                <a:latin typeface="Calibri"/>
              </a:rPr>
              <a:t>Arts</a:t>
            </a:r>
          </a:p>
          <a:p>
            <a:pPr marL="0" lvl="0" indent="0" algn="l" rtl="0">
              <a:spcBef>
                <a:spcPct val="20000"/>
              </a:spcBef>
              <a:buNone/>
            </a:pPr>
            <a:r>
              <a:rPr lang="en-US" sz="2000" b="1" kern="1200" dirty="0">
                <a:solidFill>
                  <a:prstClr val="black"/>
                </a:solidFill>
                <a:latin typeface="Calibri"/>
              </a:rPr>
              <a:t>Camp</a:t>
            </a:r>
          </a:p>
          <a:p>
            <a:pPr marL="0" lvl="0" indent="0" algn="l" rtl="0">
              <a:spcBef>
                <a:spcPct val="20000"/>
              </a:spcBef>
              <a:buNone/>
            </a:pPr>
            <a:r>
              <a:rPr lang="en-US" sz="2000" b="1" kern="1200" dirty="0">
                <a:solidFill>
                  <a:prstClr val="black"/>
                </a:solidFill>
                <a:latin typeface="Calibri"/>
              </a:rPr>
              <a:t>Caregiving</a:t>
            </a:r>
          </a:p>
          <a:p>
            <a:pPr marL="0" lvl="0" indent="0" algn="l" rtl="0">
              <a:spcBef>
                <a:spcPct val="20000"/>
              </a:spcBef>
              <a:buNone/>
            </a:pPr>
            <a:r>
              <a:rPr lang="en-US" sz="2000" b="1" kern="1200" dirty="0">
                <a:solidFill>
                  <a:prstClr val="black"/>
                </a:solidFill>
                <a:latin typeface="Calibri"/>
              </a:rPr>
              <a:t>Consumer Education</a:t>
            </a:r>
          </a:p>
          <a:p>
            <a:pPr marL="0" lvl="0" indent="0" algn="l" rtl="0">
              <a:spcBef>
                <a:spcPct val="20000"/>
              </a:spcBef>
              <a:buNone/>
            </a:pPr>
            <a:r>
              <a:rPr lang="en-US" sz="2000" b="1" kern="1200" dirty="0">
                <a:solidFill>
                  <a:prstClr val="black"/>
                </a:solidFill>
                <a:latin typeface="Calibri"/>
              </a:rPr>
              <a:t>Durable Medical Equipment </a:t>
            </a:r>
            <a:r>
              <a:rPr lang="en-US" sz="2000" b="1" i="1" kern="1200" dirty="0">
                <a:solidFill>
                  <a:prstClr val="black"/>
                </a:solidFill>
                <a:latin typeface="Calibri"/>
              </a:rPr>
              <a:t>(see</a:t>
            </a:r>
          </a:p>
          <a:p>
            <a:pPr marL="0" lvl="0" indent="0" algn="l" rtl="0">
              <a:spcBef>
                <a:spcPct val="20000"/>
              </a:spcBef>
              <a:buNone/>
            </a:pPr>
            <a:r>
              <a:rPr lang="en-US" sz="2000" b="1" i="1" kern="1200" dirty="0">
                <a:solidFill>
                  <a:prstClr val="black"/>
                </a:solidFill>
                <a:latin typeface="Calibri"/>
              </a:rPr>
              <a:t>funding restrictions)</a:t>
            </a:r>
          </a:p>
          <a:p>
            <a:pPr marL="0" lvl="0" indent="0" algn="l" rtl="0">
              <a:spcBef>
                <a:spcPct val="20000"/>
              </a:spcBef>
              <a:buNone/>
            </a:pPr>
            <a:endParaRPr lang="en-US" sz="2000" b="1" kern="1200" dirty="0">
              <a:solidFill>
                <a:prstClr val="black"/>
              </a:solidFill>
              <a:latin typeface="Calibri"/>
            </a:endParaRPr>
          </a:p>
          <a:p>
            <a:pPr marL="0" lvl="0" indent="0" algn="l" rtl="0">
              <a:spcBef>
                <a:spcPct val="20000"/>
              </a:spcBef>
              <a:buNone/>
            </a:pPr>
            <a:r>
              <a:rPr lang="en-US" sz="2000" b="1" kern="1200" dirty="0">
                <a:solidFill>
                  <a:prstClr val="black"/>
                </a:solidFill>
                <a:latin typeface="Calibri"/>
              </a:rPr>
              <a:t>Education</a:t>
            </a:r>
          </a:p>
          <a:p>
            <a:pPr marL="0" lvl="0" indent="0" algn="l" rtl="0">
              <a:spcBef>
                <a:spcPct val="20000"/>
              </a:spcBef>
              <a:buNone/>
            </a:pPr>
            <a:r>
              <a:rPr lang="en-US" sz="2000" b="1" kern="1200" dirty="0">
                <a:solidFill>
                  <a:prstClr val="black"/>
                </a:solidFill>
                <a:latin typeface="Calibri"/>
              </a:rPr>
              <a:t>Employment</a:t>
            </a:r>
          </a:p>
          <a:p>
            <a:pPr marL="0" lvl="0" indent="0" algn="l" rtl="0">
              <a:spcBef>
                <a:spcPct val="20000"/>
              </a:spcBef>
              <a:buNone/>
            </a:pPr>
            <a:r>
              <a:rPr lang="en-US" sz="2000" b="1" kern="1200" dirty="0">
                <a:solidFill>
                  <a:prstClr val="black"/>
                </a:solidFill>
                <a:latin typeface="Calibri"/>
              </a:rPr>
              <a:t>Facility Accessibility Modifications</a:t>
            </a:r>
          </a:p>
          <a:p>
            <a:pPr marL="0" lvl="0" indent="0" algn="l" rtl="0">
              <a:spcBef>
                <a:spcPct val="20000"/>
              </a:spcBef>
              <a:buNone/>
            </a:pPr>
            <a:r>
              <a:rPr lang="en-US" sz="2000" b="1" kern="1200" dirty="0">
                <a:solidFill>
                  <a:prstClr val="black"/>
                </a:solidFill>
                <a:latin typeface="Calibri"/>
              </a:rPr>
              <a:t>Fitness and Wellness</a:t>
            </a:r>
          </a:p>
          <a:p>
            <a:pPr marL="0" lvl="0" indent="0" algn="l" rtl="0">
              <a:spcBef>
                <a:spcPct val="20000"/>
              </a:spcBef>
              <a:buNone/>
            </a:pPr>
            <a:r>
              <a:rPr lang="en-US" sz="2000" b="1" kern="1200" dirty="0">
                <a:solidFill>
                  <a:prstClr val="black"/>
                </a:solidFill>
                <a:latin typeface="Calibri"/>
              </a:rPr>
              <a:t>Healthcare</a:t>
            </a:r>
          </a:p>
          <a:p>
            <a:pPr marL="0" lvl="0" indent="0" algn="l" rtl="0">
              <a:spcBef>
                <a:spcPct val="20000"/>
              </a:spcBef>
              <a:buNone/>
            </a:pPr>
            <a:r>
              <a:rPr lang="en-US" sz="2000" b="1" kern="1200" dirty="0">
                <a:solidFill>
                  <a:prstClr val="black"/>
                </a:solidFill>
                <a:latin typeface="Calibri"/>
              </a:rPr>
              <a:t>Media Development</a:t>
            </a:r>
          </a:p>
          <a:p>
            <a:pPr marL="0" lvl="0" indent="0" algn="l" rtl="0">
              <a:spcBef>
                <a:spcPct val="20000"/>
              </a:spcBef>
              <a:buNone/>
            </a:pPr>
            <a:r>
              <a:rPr lang="en-US" sz="2000" b="1" kern="1200" dirty="0">
                <a:solidFill>
                  <a:prstClr val="black"/>
                </a:solidFill>
                <a:latin typeface="Calibri"/>
              </a:rPr>
              <a:t>Medical Professional Education</a:t>
            </a:r>
          </a:p>
          <a:p>
            <a:pPr marL="0" lvl="0" indent="0" algn="l" rtl="0">
              <a:spcBef>
                <a:spcPct val="20000"/>
              </a:spcBef>
              <a:buNone/>
            </a:pPr>
            <a:r>
              <a:rPr lang="en-US" sz="2000" b="1" kern="1200" dirty="0">
                <a:solidFill>
                  <a:prstClr val="black"/>
                </a:solidFill>
                <a:latin typeface="Calibri"/>
              </a:rPr>
              <a:t>Peer Mentoring and Support</a:t>
            </a:r>
          </a:p>
          <a:p>
            <a:pPr marL="0" lvl="0" indent="0" algn="l" rtl="0">
              <a:spcBef>
                <a:spcPct val="20000"/>
              </a:spcBef>
              <a:buNone/>
            </a:pPr>
            <a:r>
              <a:rPr lang="en-US" sz="2000" b="1" kern="1200" dirty="0">
                <a:solidFill>
                  <a:prstClr val="black"/>
                </a:solidFill>
                <a:latin typeface="Calibri"/>
              </a:rPr>
              <a:t>Service Animal Program</a:t>
            </a:r>
          </a:p>
          <a:p>
            <a:pPr marL="0" lvl="0" indent="0" algn="l" rtl="0">
              <a:spcBef>
                <a:spcPct val="20000"/>
              </a:spcBef>
              <a:buNone/>
            </a:pPr>
            <a:r>
              <a:rPr lang="en-US" sz="2000" b="1" kern="1200" dirty="0">
                <a:solidFill>
                  <a:prstClr val="black"/>
                </a:solidFill>
                <a:latin typeface="Calibri"/>
              </a:rPr>
              <a:t>Therapeutic Horseback Riding</a:t>
            </a:r>
          </a:p>
          <a:p>
            <a:pPr marL="0" lvl="0" indent="0" algn="l" rtl="0">
              <a:spcBef>
                <a:spcPct val="20000"/>
              </a:spcBef>
              <a:buNone/>
            </a:pPr>
            <a:r>
              <a:rPr lang="en-US" sz="2000" b="1" kern="1200" dirty="0">
                <a:solidFill>
                  <a:prstClr val="black"/>
                </a:solidFill>
                <a:latin typeface="Calibri"/>
              </a:rPr>
              <a:t>Transportation</a:t>
            </a:r>
          </a:p>
          <a:p>
            <a:pPr marL="0" lvl="0" indent="0" algn="l" rtl="0">
              <a:spcBef>
                <a:spcPct val="20000"/>
              </a:spcBef>
              <a:buNone/>
            </a:pPr>
            <a:r>
              <a:rPr lang="en-US" sz="2000" b="1" kern="1200" dirty="0">
                <a:solidFill>
                  <a:prstClr val="black"/>
                </a:solidFill>
                <a:latin typeface="Calibri"/>
              </a:rPr>
              <a:t>Transition from Institution to Home</a:t>
            </a:r>
            <a:endParaRPr lang="en-US" sz="2000" kern="1200" dirty="0">
              <a:solidFill>
                <a:prstClr val="black"/>
              </a:solidFill>
              <a:latin typeface="Calibri"/>
            </a:endParaRPr>
          </a:p>
          <a:p>
            <a:pPr>
              <a:spcAft>
                <a:spcPts val="1200"/>
              </a:spcAft>
            </a:pPr>
            <a:endParaRPr lang="en-US" sz="1800" dirty="0">
              <a:solidFill>
                <a:schemeClr val="tx1">
                  <a:lumMod val="90000"/>
                  <a:lumOff val="10000"/>
                </a:schemeClr>
              </a:solidFill>
            </a:endParaRP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6764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136827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1551407" cy="1081799"/>
          </a:xfrm>
        </p:spPr>
        <p:txBody>
          <a:bodyPr/>
          <a:lstStyle/>
          <a:p>
            <a:pPr algn="ctr"/>
            <a:r>
              <a:rPr lang="en-US" sz="4000" b="0" dirty="0"/>
              <a:t>Types of Direct Effect (Tier 1) Projects Funded</a:t>
            </a:r>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780489" y="1752600"/>
            <a:ext cx="11062359" cy="3657600"/>
          </a:xfrm>
        </p:spPr>
        <p:txBody>
          <a:bodyPr numCol="2">
            <a:noAutofit/>
          </a:bodyPr>
          <a:lstStyle/>
          <a:p>
            <a:pPr marL="342900" lvl="0" indent="-342900" algn="l" rtl="0">
              <a:spcBef>
                <a:spcPct val="20000"/>
              </a:spcBef>
            </a:pPr>
            <a:r>
              <a:rPr lang="en-US" sz="2400" kern="1200" dirty="0">
                <a:solidFill>
                  <a:prstClr val="black"/>
                </a:solidFill>
                <a:latin typeface="Calibri"/>
              </a:rPr>
              <a:t>sports wheelchairs for a wheelchair basketball team </a:t>
            </a:r>
          </a:p>
          <a:p>
            <a:pPr marL="342900" lvl="0" indent="-342900" algn="l" rtl="0">
              <a:spcBef>
                <a:spcPct val="20000"/>
              </a:spcBef>
            </a:pPr>
            <a:r>
              <a:rPr lang="en-US" sz="2400" kern="1200" dirty="0">
                <a:solidFill>
                  <a:prstClr val="black"/>
                </a:solidFill>
                <a:latin typeface="Calibri"/>
              </a:rPr>
              <a:t>adapted glider in a community playground </a:t>
            </a:r>
          </a:p>
          <a:p>
            <a:pPr marL="342900" lvl="0" indent="-342900" algn="l" rtl="0">
              <a:spcBef>
                <a:spcPct val="20000"/>
              </a:spcBef>
            </a:pPr>
            <a:r>
              <a:rPr lang="en-US" sz="2400" kern="1200" dirty="0">
                <a:solidFill>
                  <a:prstClr val="black"/>
                </a:solidFill>
                <a:latin typeface="Calibri"/>
              </a:rPr>
              <a:t>kayak for a rowing program</a:t>
            </a:r>
          </a:p>
          <a:p>
            <a:pPr marL="342900" lvl="0" indent="-342900" algn="l" rtl="0">
              <a:spcBef>
                <a:spcPct val="20000"/>
              </a:spcBef>
            </a:pPr>
            <a:r>
              <a:rPr lang="en-US" sz="2400" kern="1200" dirty="0">
                <a:solidFill>
                  <a:prstClr val="black"/>
                </a:solidFill>
                <a:latin typeface="Calibri"/>
              </a:rPr>
              <a:t>accessible gym equipment </a:t>
            </a:r>
          </a:p>
          <a:p>
            <a:pPr marL="342900" lvl="0" indent="-342900" algn="l" rtl="0">
              <a:spcBef>
                <a:spcPct val="20000"/>
              </a:spcBef>
            </a:pPr>
            <a:r>
              <a:rPr lang="en-US" sz="2400" kern="1200" dirty="0">
                <a:solidFill>
                  <a:prstClr val="black"/>
                </a:solidFill>
                <a:latin typeface="Calibri"/>
              </a:rPr>
              <a:t>hydraulic lift at a pool </a:t>
            </a:r>
          </a:p>
          <a:p>
            <a:pPr marL="342900" lvl="0" indent="-342900" algn="l" rtl="0">
              <a:spcBef>
                <a:spcPct val="20000"/>
              </a:spcBef>
            </a:pPr>
            <a:r>
              <a:rPr lang="en-US" sz="2400" kern="1200" dirty="0">
                <a:solidFill>
                  <a:prstClr val="black"/>
                </a:solidFill>
                <a:latin typeface="Calibri"/>
              </a:rPr>
              <a:t>electronic door openers at a community center </a:t>
            </a:r>
          </a:p>
          <a:p>
            <a:pPr marL="342900" lvl="0" indent="-342900" algn="l" rtl="0">
              <a:spcBef>
                <a:spcPct val="20000"/>
              </a:spcBef>
            </a:pPr>
            <a:r>
              <a:rPr lang="en-US" sz="2400" kern="1200" dirty="0">
                <a:solidFill>
                  <a:prstClr val="black"/>
                </a:solidFill>
                <a:latin typeface="Calibri"/>
              </a:rPr>
              <a:t>Workshop education series on sex and sexuality with a spinal cord injury</a:t>
            </a:r>
          </a:p>
          <a:p>
            <a:pPr marL="342900" lvl="0" indent="-342900" algn="l" rtl="0">
              <a:spcBef>
                <a:spcPct val="20000"/>
              </a:spcBef>
            </a:pPr>
            <a:r>
              <a:rPr lang="en-US" sz="2400" kern="1200" dirty="0">
                <a:solidFill>
                  <a:prstClr val="black"/>
                </a:solidFill>
                <a:latin typeface="Calibri"/>
              </a:rPr>
              <a:t>wheelchair accessible picnic table at a county fairground </a:t>
            </a:r>
          </a:p>
          <a:p>
            <a:pPr marL="342900" lvl="0" indent="-342900" algn="l" rtl="0">
              <a:spcBef>
                <a:spcPct val="20000"/>
              </a:spcBef>
            </a:pPr>
            <a:r>
              <a:rPr lang="en-US" sz="2400" kern="1200" dirty="0">
                <a:solidFill>
                  <a:prstClr val="black"/>
                </a:solidFill>
                <a:latin typeface="Calibri"/>
              </a:rPr>
              <a:t>Program for preventing abuse in adaptive sports</a:t>
            </a:r>
          </a:p>
          <a:p>
            <a:pPr marL="342900" lvl="0" indent="-342900" algn="l" rtl="0">
              <a:spcBef>
                <a:spcPct val="20000"/>
              </a:spcBef>
            </a:pPr>
            <a:r>
              <a:rPr lang="en-US" sz="2400" kern="1200" dirty="0">
                <a:solidFill>
                  <a:prstClr val="black"/>
                </a:solidFill>
                <a:latin typeface="Calibri"/>
              </a:rPr>
              <a:t>camp programs </a:t>
            </a:r>
          </a:p>
          <a:p>
            <a:pPr marL="342900" lvl="0" indent="-342900" algn="l" rtl="0">
              <a:spcBef>
                <a:spcPct val="20000"/>
              </a:spcBef>
            </a:pPr>
            <a:r>
              <a:rPr lang="en-US" sz="2400" kern="1200" dirty="0">
                <a:solidFill>
                  <a:prstClr val="black"/>
                </a:solidFill>
                <a:latin typeface="Calibri"/>
              </a:rPr>
              <a:t>subsidized lessons for therapeutic riding </a:t>
            </a:r>
          </a:p>
          <a:p>
            <a:pPr marL="342900" lvl="0" indent="-342900" algn="l" rtl="0">
              <a:spcBef>
                <a:spcPct val="20000"/>
              </a:spcBef>
            </a:pPr>
            <a:r>
              <a:rPr lang="en-US" sz="2400" kern="1200" dirty="0">
                <a:solidFill>
                  <a:prstClr val="black"/>
                </a:solidFill>
                <a:latin typeface="Calibri"/>
              </a:rPr>
              <a:t>transportation costs for an inclusive afterschool program </a:t>
            </a:r>
          </a:p>
          <a:p>
            <a:pPr marL="342900" lvl="0" indent="-342900" algn="l" rtl="0">
              <a:spcBef>
                <a:spcPct val="20000"/>
              </a:spcBef>
            </a:pPr>
            <a:r>
              <a:rPr lang="en-US" sz="2400" kern="1200" dirty="0">
                <a:solidFill>
                  <a:prstClr val="black"/>
                </a:solidFill>
                <a:latin typeface="Calibri"/>
              </a:rPr>
              <a:t>support groups</a:t>
            </a:r>
          </a:p>
          <a:p>
            <a:pPr>
              <a:spcAft>
                <a:spcPts val="1200"/>
              </a:spcAft>
            </a:pPr>
            <a:endParaRPr lang="en-US" sz="1800" dirty="0">
              <a:solidFill>
                <a:schemeClr val="tx1">
                  <a:lumMod val="90000"/>
                  <a:lumOff val="10000"/>
                </a:schemeClr>
              </a:solidFill>
            </a:endParaRP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6764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07864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0" y="425987"/>
            <a:ext cx="11214760" cy="1081799"/>
          </a:xfrm>
        </p:spPr>
        <p:txBody>
          <a:bodyPr/>
          <a:lstStyle/>
          <a:p>
            <a:pPr algn="ctr"/>
            <a:r>
              <a:rPr lang="en-US" sz="4000" b="0" dirty="0"/>
              <a:t>High Impact Priority – Descriptions of Tiers</a:t>
            </a:r>
            <a:br>
              <a:rPr lang="en-US" sz="4000" i="1" dirty="0"/>
            </a:br>
            <a:endParaRPr lang="en-US" sz="4000" dirty="0"/>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291441" y="1767256"/>
            <a:ext cx="11062359" cy="4419600"/>
          </a:xfrm>
        </p:spPr>
        <p:txBody>
          <a:bodyPr numCol="1">
            <a:noAutofit/>
          </a:bodyPr>
          <a:lstStyle/>
          <a:p>
            <a:pPr marL="0" indent="0" algn="ctr">
              <a:buNone/>
            </a:pPr>
            <a:r>
              <a:rPr lang="en-US" sz="2000" b="1" i="1" dirty="0"/>
              <a:t>Tier 2 (up to $30,000)</a:t>
            </a:r>
          </a:p>
          <a:p>
            <a:pPr marL="0" indent="0">
              <a:buNone/>
            </a:pPr>
            <a:endParaRPr lang="en-US" sz="1050" b="1" i="1" dirty="0"/>
          </a:p>
          <a:p>
            <a:r>
              <a:rPr lang="en-US" sz="3600" b="1" dirty="0"/>
              <a:t>Transportation</a:t>
            </a:r>
          </a:p>
          <a:p>
            <a:pPr lvl="1"/>
            <a:r>
              <a:rPr lang="en-US" sz="1600" dirty="0"/>
              <a:t>Grant funds support nonprofit organizations and programs that provide accessible transportation to people living with paralysis to access services in their communities. In addition, funds may support adaptive driving education programs to enable people to learn how to drive and increase their independence and transportation options.</a:t>
            </a:r>
          </a:p>
          <a:p>
            <a:pPr lvl="1"/>
            <a:r>
              <a:rPr lang="en-US" sz="1600" dirty="0"/>
              <a:t> </a:t>
            </a:r>
            <a:endParaRPr lang="en-US" sz="3200" dirty="0"/>
          </a:p>
          <a:p>
            <a:r>
              <a:rPr lang="en-US" sz="3600" b="1" dirty="0"/>
              <a:t>Respite/Caregiving</a:t>
            </a:r>
          </a:p>
          <a:p>
            <a:pPr lvl="1"/>
            <a:r>
              <a:rPr lang="en-US" sz="1600" dirty="0"/>
              <a:t>This grant area recognizes family caregivers and the vital role they play in caring for those with paralysis. Funds support nonprofits that offer exemplary and innovative respite care services that are evidence-based, appear promising, or are trying new service models.</a:t>
            </a:r>
          </a:p>
          <a:p>
            <a:r>
              <a:rPr lang="en-US" sz="3600" b="1" dirty="0"/>
              <a:t>Disaster Preparedness</a:t>
            </a:r>
          </a:p>
          <a:p>
            <a:pPr lvl="1" algn="l" rtl="0"/>
            <a:r>
              <a:rPr lang="en-US" sz="1600" dirty="0"/>
              <a:t>Grant funds support nonprofit organizations and programs that address the emergency preparedness needs of people with paralysis in a natural disaster environment.</a:t>
            </a:r>
          </a:p>
          <a:p>
            <a:pPr lvl="1"/>
            <a:endParaRPr lang="en-US" sz="3200" dirty="0">
              <a:solidFill>
                <a:schemeClr val="tx1">
                  <a:lumMod val="90000"/>
                  <a:lumOff val="10000"/>
                </a:schemeClr>
              </a:solidFill>
            </a:endParaRP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6764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1212028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1" y="425987"/>
            <a:ext cx="11062358" cy="1081799"/>
          </a:xfrm>
        </p:spPr>
        <p:txBody>
          <a:bodyPr/>
          <a:lstStyle/>
          <a:p>
            <a:pPr algn="ctr"/>
            <a:r>
              <a:rPr lang="en-US" sz="4000" b="0" dirty="0"/>
              <a:t>High Impact Priority </a:t>
            </a:r>
            <a:r>
              <a:rPr lang="en-US" sz="4000" b="0" i="1" dirty="0"/>
              <a:t>– </a:t>
            </a:r>
            <a:r>
              <a:rPr lang="en-US" sz="4000" b="0" dirty="0"/>
              <a:t>Descriptions of Tiers</a:t>
            </a:r>
            <a:br>
              <a:rPr lang="en-US" sz="4000" i="1" dirty="0"/>
            </a:br>
            <a:endParaRPr lang="en-US" sz="4000" dirty="0"/>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381000" y="3062287"/>
            <a:ext cx="11062359" cy="3657600"/>
          </a:xfrm>
        </p:spPr>
        <p:txBody>
          <a:bodyPr numCol="1">
            <a:noAutofit/>
          </a:bodyPr>
          <a:lstStyle/>
          <a:p>
            <a:r>
              <a:rPr lang="en-US" sz="3600" b="1" dirty="0"/>
              <a:t>Tier 3 Nursing Home Transition</a:t>
            </a:r>
            <a:r>
              <a:rPr lang="en-US" sz="3600" dirty="0"/>
              <a:t> </a:t>
            </a:r>
            <a:r>
              <a:rPr lang="en-US" sz="3600" b="1" dirty="0"/>
              <a:t>(up to $40,000)</a:t>
            </a:r>
          </a:p>
          <a:p>
            <a:pPr lvl="1"/>
            <a:r>
              <a:rPr lang="en-US" sz="1600" dirty="0"/>
              <a:t>Funds support Centers for Independent Living (CILs) and other organizations that provide transition services across the country to transition people with paralysis living in nursing homes back into their homes or a community-based setting of their choice. Funding also supports diversion.</a:t>
            </a:r>
          </a:p>
          <a:p>
            <a:endParaRPr lang="en-US" sz="1800" dirty="0">
              <a:solidFill>
                <a:schemeClr val="tx1">
                  <a:lumMod val="90000"/>
                  <a:lumOff val="10000"/>
                </a:schemeClr>
              </a:solidFill>
            </a:endParaRP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6764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33549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291441" y="425987"/>
            <a:ext cx="11062358" cy="1081799"/>
          </a:xfrm>
        </p:spPr>
        <p:txBody>
          <a:bodyPr/>
          <a:lstStyle/>
          <a:p>
            <a:pPr algn="ctr"/>
            <a:r>
              <a:rPr lang="en-US" sz="4000" b="0" dirty="0"/>
              <a:t>High Impact Priority </a:t>
            </a:r>
            <a:r>
              <a:rPr lang="en-US" sz="4000" b="0" i="1" dirty="0"/>
              <a:t>– </a:t>
            </a:r>
            <a:r>
              <a:rPr lang="en-US" sz="4000" b="0" dirty="0"/>
              <a:t>Descriptions of Tiers</a:t>
            </a:r>
            <a:br>
              <a:rPr lang="en-US" sz="4000" i="1" dirty="0"/>
            </a:br>
            <a:endParaRPr lang="en-US" sz="4000" dirty="0"/>
          </a:p>
        </p:txBody>
      </p:sp>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0"/>
          </p:nvPr>
        </p:nvSpPr>
        <p:spPr>
          <a:xfrm>
            <a:off x="298067" y="1919079"/>
            <a:ext cx="11062359" cy="4083389"/>
          </a:xfrm>
        </p:spPr>
        <p:txBody>
          <a:bodyPr numCol="1">
            <a:noAutofit/>
          </a:bodyPr>
          <a:lstStyle/>
          <a:p>
            <a:endParaRPr lang="en-US" sz="2000" dirty="0"/>
          </a:p>
          <a:p>
            <a:r>
              <a:rPr lang="en-US" sz="3600" b="1" dirty="0"/>
              <a:t>Tier 4 Employment</a:t>
            </a:r>
            <a:r>
              <a:rPr lang="en-US" sz="3600" dirty="0"/>
              <a:t> </a:t>
            </a:r>
            <a:r>
              <a:rPr lang="en-US" sz="3600" b="1" dirty="0"/>
              <a:t>(up to $50,000)</a:t>
            </a:r>
          </a:p>
          <a:p>
            <a:pPr lvl="1"/>
            <a:endParaRPr lang="en-US" sz="1800" dirty="0"/>
          </a:p>
          <a:p>
            <a:pPr lvl="1"/>
            <a:r>
              <a:rPr lang="en-US" sz="1800" dirty="0"/>
              <a:t>Grant funds support programs and projects that:</a:t>
            </a:r>
          </a:p>
          <a:p>
            <a:pPr lvl="2"/>
            <a:r>
              <a:rPr lang="en-US" dirty="0"/>
              <a:t>Assist individuals living with paralysis to enter, re-enter, remain, and advance in the workplace;</a:t>
            </a:r>
          </a:p>
          <a:p>
            <a:pPr lvl="2"/>
            <a:endParaRPr lang="en-US" dirty="0"/>
          </a:p>
          <a:p>
            <a:pPr lvl="2"/>
            <a:r>
              <a:rPr lang="en-US" dirty="0"/>
              <a:t>Create career pathways to meaningful, living wage jobs; and</a:t>
            </a:r>
          </a:p>
          <a:p>
            <a:pPr lvl="2"/>
            <a:endParaRPr lang="en-US" dirty="0"/>
          </a:p>
          <a:p>
            <a:pPr lvl="2"/>
            <a:r>
              <a:rPr lang="en-US" dirty="0"/>
              <a:t>Provide job development services to people living with paralysis, including career education, adaptive technology and career training with the goal of finding gainful employment.</a:t>
            </a:r>
          </a:p>
          <a:p>
            <a:pPr lvl="1"/>
            <a:endParaRPr lang="en-US" sz="3200" dirty="0">
              <a:solidFill>
                <a:schemeClr val="tx1">
                  <a:lumMod val="90000"/>
                  <a:lumOff val="10000"/>
                </a:schemeClr>
              </a:solidFill>
            </a:endParaRP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6764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334014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COVID-19 and Winter</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524000" y="2209800"/>
            <a:ext cx="8051339" cy="3657600"/>
          </a:xfrm>
        </p:spPr>
        <p:txBody>
          <a:bodyPr>
            <a:noAutofit/>
          </a:bodyPr>
          <a:lstStyle/>
          <a:p>
            <a:pPr marL="0" lvl="0" indent="0" algn="ctr" rtl="0">
              <a:spcBef>
                <a:spcPct val="20000"/>
              </a:spcBef>
              <a:buNone/>
            </a:pPr>
            <a:endParaRPr lang="en-US" sz="1100" b="1" i="1" kern="1200" dirty="0">
              <a:solidFill>
                <a:prstClr val="black"/>
              </a:solidFill>
              <a:latin typeface="Calibri"/>
            </a:endParaRPr>
          </a:p>
          <a:p>
            <a:pPr marL="0" lvl="0" indent="0" algn="l" rtl="0">
              <a:spcBef>
                <a:spcPct val="20000"/>
              </a:spcBef>
              <a:buNone/>
            </a:pPr>
            <a:r>
              <a:rPr lang="en-US" sz="2400" u="sng" kern="1200" dirty="0">
                <a:solidFill>
                  <a:prstClr val="black"/>
                </a:solidFill>
                <a:latin typeface="Calibri"/>
              </a:rPr>
              <a:t>Reeve Foundation </a:t>
            </a:r>
          </a:p>
          <a:p>
            <a:pPr marL="457200" lvl="0" indent="-457200" algn="l" rtl="0">
              <a:spcBef>
                <a:spcPct val="20000"/>
              </a:spcBef>
              <a:buFont typeface="+mj-lt"/>
              <a:buAutoNum type="arabicPeriod"/>
            </a:pPr>
            <a:r>
              <a:rPr lang="en-US" sz="2400" kern="1200" dirty="0">
                <a:solidFill>
                  <a:prstClr val="black"/>
                </a:solidFill>
                <a:latin typeface="Calibri"/>
              </a:rPr>
              <a:t>Nurse Linda Webinar providing accurate, accurate, timely and specific information about the vaccine for individuals with paralysis/disabilities.</a:t>
            </a:r>
          </a:p>
          <a:p>
            <a:pPr marL="457200" lvl="0" indent="-457200" algn="l" rtl="0">
              <a:spcBef>
                <a:spcPct val="20000"/>
              </a:spcBef>
              <a:buFont typeface="+mj-lt"/>
              <a:buAutoNum type="arabicPeriod"/>
            </a:pPr>
            <a:r>
              <a:rPr lang="en-US" sz="2400" kern="1200" dirty="0">
                <a:solidFill>
                  <a:prstClr val="black"/>
                </a:solidFill>
                <a:latin typeface="Calibri"/>
              </a:rPr>
              <a:t>FAQ</a:t>
            </a:r>
          </a:p>
          <a:p>
            <a:pPr marL="457200" lvl="0" indent="-457200" algn="l" rtl="0">
              <a:spcBef>
                <a:spcPct val="20000"/>
              </a:spcBef>
              <a:buFont typeface="+mj-lt"/>
              <a:buAutoNum type="arabicPeriod"/>
            </a:pPr>
            <a:r>
              <a:rPr lang="en-US" sz="2400" kern="1200" dirty="0">
                <a:solidFill>
                  <a:prstClr val="black"/>
                </a:solidFill>
                <a:latin typeface="Calibri"/>
              </a:rPr>
              <a:t>Ongoing “IS” calls</a:t>
            </a:r>
          </a:p>
          <a:p>
            <a:pPr marL="971550" lvl="1" indent="-457200" algn="l" rtl="0">
              <a:spcBef>
                <a:spcPct val="20000"/>
              </a:spcBef>
              <a:buFont typeface="+mj-lt"/>
              <a:buAutoNum type="arabicPeriod"/>
            </a:pPr>
            <a:r>
              <a:rPr lang="en-US" sz="2000" kern="1200" dirty="0">
                <a:solidFill>
                  <a:prstClr val="black"/>
                </a:solidFill>
                <a:latin typeface="Calibri"/>
              </a:rPr>
              <a:t>Concern in upticks</a:t>
            </a:r>
          </a:p>
          <a:p>
            <a:pPr marL="971550" lvl="1" indent="-457200" algn="l" rtl="0">
              <a:spcBef>
                <a:spcPct val="20000"/>
              </a:spcBef>
              <a:buFont typeface="+mj-lt"/>
              <a:buAutoNum type="arabicPeriod"/>
            </a:pPr>
            <a:r>
              <a:rPr lang="en-US" sz="2000" kern="1200" dirty="0">
                <a:solidFill>
                  <a:prstClr val="black"/>
                </a:solidFill>
                <a:latin typeface="Calibri"/>
              </a:rPr>
              <a:t>Fear of caregivers coming into homes</a:t>
            </a:r>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771090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COVID-19 and Winter</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524000" y="2209800"/>
            <a:ext cx="8051339" cy="3657600"/>
          </a:xfrm>
        </p:spPr>
        <p:txBody>
          <a:bodyPr>
            <a:noAutofit/>
          </a:bodyPr>
          <a:lstStyle/>
          <a:p>
            <a:pPr marL="0" lvl="0" indent="0" algn="ctr" rtl="0">
              <a:spcBef>
                <a:spcPct val="20000"/>
              </a:spcBef>
              <a:buNone/>
            </a:pPr>
            <a:endParaRPr lang="en-US" sz="1100" b="1" i="1" kern="1200" dirty="0">
              <a:solidFill>
                <a:prstClr val="black"/>
              </a:solidFill>
              <a:latin typeface="Calibri"/>
            </a:endParaRPr>
          </a:p>
          <a:p>
            <a:pPr marL="0" lvl="0" indent="0" algn="l" rtl="0">
              <a:spcBef>
                <a:spcPct val="20000"/>
              </a:spcBef>
              <a:buNone/>
            </a:pPr>
            <a:r>
              <a:rPr lang="en-US" sz="2400" u="sng" kern="1200" dirty="0">
                <a:solidFill>
                  <a:prstClr val="black"/>
                </a:solidFill>
                <a:latin typeface="Calibri"/>
              </a:rPr>
              <a:t>QOL Grantees</a:t>
            </a:r>
          </a:p>
          <a:p>
            <a:r>
              <a:rPr lang="en-US" sz="2000" dirty="0"/>
              <a:t>Expand on wellness and telehealth experiences virtually</a:t>
            </a:r>
          </a:p>
          <a:p>
            <a:r>
              <a:rPr lang="en-US" sz="2000" dirty="0"/>
              <a:t>Increased online services: accessible physical activity opportunities, mental health support, and social connection.</a:t>
            </a:r>
          </a:p>
          <a:p>
            <a:pPr lvl="1"/>
            <a:r>
              <a:rPr lang="en-US" sz="1600" dirty="0"/>
              <a:t>virtual social gatherings and activities, cooking and nutrition classes/demonstrations, music therapy, book clubs, movie nights or discussion groups for individuals and families, exercise classes, virtual counseling sessions for individuals and families conducted by licensed clinical social workers and counselors, mindfulness programming</a:t>
            </a:r>
          </a:p>
          <a:p>
            <a:r>
              <a:rPr lang="en-US" sz="2000" dirty="0"/>
              <a:t>Building community partnerships</a:t>
            </a:r>
          </a:p>
          <a:p>
            <a:pPr lvl="1"/>
            <a:r>
              <a:rPr lang="en-US" sz="1600" dirty="0"/>
              <a:t>collaborate with a local library for the lending of video gaming controllers, virtual museum visits</a:t>
            </a:r>
          </a:p>
          <a:p>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36481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2160" y="336176"/>
            <a:ext cx="10647679" cy="1546412"/>
          </a:xfrm>
        </p:spPr>
        <p:txBody>
          <a:bodyPr>
            <a:normAutofit fontScale="90000"/>
          </a:bodyPr>
          <a:lstStyle/>
          <a:p>
            <a:pPr algn="ctr">
              <a:lnSpc>
                <a:spcPct val="100000"/>
              </a:lnSpc>
            </a:pPr>
            <a:r>
              <a:rPr lang="en-US" sz="529" dirty="0">
                <a:solidFill>
                  <a:schemeClr val="bg1">
                    <a:lumMod val="85000"/>
                  </a:schemeClr>
                </a:solidFill>
                <a:latin typeface="IL-Arial Rounded MT Bold"/>
              </a:rPr>
              <a:t>&gt;&gt;Slide 1</a:t>
            </a:r>
            <a:br>
              <a:rPr lang="en-US" sz="529" dirty="0">
                <a:solidFill>
                  <a:schemeClr val="bg1">
                    <a:lumMod val="85000"/>
                  </a:schemeClr>
                </a:solidFill>
                <a:latin typeface="IL-Arial Rounded MT Bold"/>
              </a:rPr>
            </a:br>
            <a:r>
              <a:rPr lang="en-US" sz="3100" b="1" dirty="0">
                <a:latin typeface="IL-Arial Rounded MT Bold"/>
              </a:rPr>
              <a:t>ILRU’s IL-NET </a:t>
            </a:r>
            <a:br>
              <a:rPr lang="en-US" sz="3100" b="1" dirty="0">
                <a:latin typeface="IL-Arial Rounded MT Bold"/>
              </a:rPr>
            </a:br>
            <a:r>
              <a:rPr lang="en-US" sz="3100" b="1" dirty="0">
                <a:latin typeface="IL-Arial Rounded MT Bold"/>
              </a:rPr>
              <a:t>National Training and Technical Assistance Center </a:t>
            </a:r>
            <a:br>
              <a:rPr lang="en-US" sz="3100" b="1" dirty="0">
                <a:latin typeface="IL-Arial Rounded MT Bold"/>
              </a:rPr>
            </a:br>
            <a:r>
              <a:rPr lang="en-US" sz="3100" b="1" dirty="0">
                <a:latin typeface="IL-Arial Rounded MT Bold"/>
              </a:rPr>
              <a:t>for Independent Living</a:t>
            </a:r>
            <a:endParaRPr lang="en-US" sz="3100" b="1" dirty="0"/>
          </a:p>
        </p:txBody>
      </p:sp>
      <p:pic>
        <p:nvPicPr>
          <p:cNvPr id="8" name="Picture 5" descr="We create opportunities for independence for people with disabilities through research, education, and consultation. ILRU logo in block red letters with blue eyebrow swoosh above and below Independent Living Research utilization. www.ilru.org. " title="ILRU Logo"/>
          <p:cNvPicPr>
            <a:picLocks noChangeAspect="1"/>
          </p:cNvPicPr>
          <p:nvPr/>
        </p:nvPicPr>
        <p:blipFill rotWithShape="1">
          <a:blip r:embed="rId3">
            <a:extLst>
              <a:ext uri="{28A0092B-C50C-407E-A947-70E740481C1C}">
                <a14:useLocalDpi xmlns:a14="http://schemas.microsoft.com/office/drawing/2010/main" val="0"/>
              </a:ext>
            </a:extLst>
          </a:blip>
          <a:srcRect l="1" t="16746" r="-944" b="11313"/>
          <a:stretch/>
        </p:blipFill>
        <p:spPr bwMode="auto">
          <a:xfrm>
            <a:off x="2537083" y="2017059"/>
            <a:ext cx="7190672" cy="375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269191" y="6452619"/>
            <a:ext cx="4364691" cy="214546"/>
          </a:xfrm>
          <a:prstGeom prst="rect">
            <a:avLst/>
          </a:prstGeom>
        </p:spPr>
        <p:txBody>
          <a:bodyPr wrap="square">
            <a:spAutoFit/>
          </a:bodyPr>
          <a:lstStyle/>
          <a:p>
            <a:r>
              <a:rPr lang="en-US" sz="794" dirty="0">
                <a:latin typeface="Arial" panose="020B0604020202020204" pitchFamily="34" charset="0"/>
                <a:cs typeface="Arial" panose="020B0604020202020204" pitchFamily="34" charset="0"/>
              </a:rPr>
              <a:t>ILRU’s IL-NET National Training and Technical Assistance Center for Independent Living </a:t>
            </a:r>
          </a:p>
        </p:txBody>
      </p:sp>
      <p:sp>
        <p:nvSpPr>
          <p:cNvPr id="3" name="Slide Number Placeholder 2"/>
          <p:cNvSpPr>
            <a:spLocks noGrp="1"/>
          </p:cNvSpPr>
          <p:nvPr>
            <p:ph type="sldNum" sz="quarter" idx="12"/>
          </p:nvPr>
        </p:nvSpPr>
        <p:spPr>
          <a:xfrm>
            <a:off x="7171765" y="6323500"/>
            <a:ext cx="1996047" cy="365592"/>
          </a:xfrm>
        </p:spPr>
        <p:txBody>
          <a:bodyPr/>
          <a:lstStyle/>
          <a:p>
            <a:fld id="{6153527D-BED1-478D-AC23-D9BDE0E418EC}" type="slidenum">
              <a:rPr lang="en-US" smtClean="0"/>
              <a:t>2</a:t>
            </a:fld>
            <a:endParaRPr lang="en-US" dirty="0"/>
          </a:p>
        </p:txBody>
      </p:sp>
    </p:spTree>
    <p:extLst>
      <p:ext uri="{BB962C8B-B14F-4D97-AF65-F5344CB8AC3E}">
        <p14:creationId xmlns:p14="http://schemas.microsoft.com/office/powerpoint/2010/main" val="1572116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sz="4000" b="0" dirty="0"/>
              <a:t>Reeve Summit 2021:</a:t>
            </a:r>
            <a:br>
              <a:rPr lang="en-US" sz="4000" b="0" dirty="0"/>
            </a:br>
            <a:r>
              <a:rPr lang="en-US" sz="2400" b="0" dirty="0"/>
              <a:t>Where Care, Cure and Community Connect</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10"/>
          </p:nvPr>
        </p:nvSpPr>
        <p:spPr>
          <a:xfrm>
            <a:off x="1524000" y="2209800"/>
            <a:ext cx="8051339" cy="3657600"/>
          </a:xfrm>
        </p:spPr>
        <p:txBody>
          <a:bodyPr>
            <a:noAutofit/>
          </a:bodyPr>
          <a:lstStyle/>
          <a:p>
            <a:pPr algn="ctr" rtl="0">
              <a:spcBef>
                <a:spcPct val="20000"/>
              </a:spcBef>
            </a:pPr>
            <a:endParaRPr lang="en-US" sz="1100" b="1" i="1" kern="1200" dirty="0">
              <a:solidFill>
                <a:prstClr val="black"/>
              </a:solidFill>
              <a:latin typeface="Calibri"/>
            </a:endParaRPr>
          </a:p>
          <a:p>
            <a:pPr algn="l" rtl="0">
              <a:spcBef>
                <a:spcPct val="20000"/>
              </a:spcBef>
            </a:pPr>
            <a:r>
              <a:rPr lang="en-US" sz="2400" kern="1200" dirty="0">
                <a:solidFill>
                  <a:prstClr val="black"/>
                </a:solidFill>
                <a:latin typeface="Calibri"/>
              </a:rPr>
              <a:t>Virtual Conference </a:t>
            </a:r>
            <a:r>
              <a:rPr lang="en-US" sz="2400" b="1" u="sng" kern="1200" dirty="0">
                <a:solidFill>
                  <a:prstClr val="black"/>
                </a:solidFill>
                <a:latin typeface="Calibri"/>
              </a:rPr>
              <a:t>April 27-29, 2021</a:t>
            </a:r>
            <a:endParaRPr lang="en-US" sz="2400" kern="1200" dirty="0">
              <a:solidFill>
                <a:prstClr val="black"/>
              </a:solidFill>
              <a:latin typeface="Calibri"/>
            </a:endParaRP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Convene and galvanize the paralysis community as we mark a new era in our shared mission of improving the quality of life for all people living with or impacted by paralysis and related disabilities.</a:t>
            </a:r>
          </a:p>
          <a:p>
            <a:endParaRPr lang="en-US" sz="2000" dirty="0">
              <a:solidFill>
                <a:srgbClr val="000000"/>
              </a:solidFill>
              <a:latin typeface="Calibri" panose="020F0502020204030204" pitchFamily="34" charset="0"/>
              <a:cs typeface="Calibri" panose="020F0502020204030204" pitchFamily="34" charset="0"/>
            </a:endParaRPr>
          </a:p>
          <a:p>
            <a:r>
              <a:rPr lang="en-US" sz="2000" dirty="0">
                <a:solidFill>
                  <a:srgbClr val="000000"/>
                </a:solidFill>
                <a:latin typeface="Calibri" panose="020F0502020204030204" pitchFamily="34" charset="0"/>
                <a:cs typeface="Calibri" panose="020F0502020204030204" pitchFamily="34" charset="0"/>
              </a:rPr>
              <a:t>Open call for proposals for educational sessions that are informative for the entire paralysis community, including caregivers and health care professionals.</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150090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441" y="1910924"/>
            <a:ext cx="6096000" cy="4267258"/>
          </a:xfrm>
          <a:prstGeom prst="rect">
            <a:avLst/>
          </a:prstGeom>
        </p:spPr>
        <p:txBody>
          <a:bodyPr>
            <a:spAutoFit/>
          </a:bodyPr>
          <a:lstStyle/>
          <a:p>
            <a:pPr>
              <a:lnSpc>
                <a:spcPts val="6000"/>
              </a:lnSpc>
            </a:pPr>
            <a:r>
              <a:rPr lang="en-US" sz="7200" dirty="0">
                <a:solidFill>
                  <a:schemeClr val="bg1"/>
                </a:solidFill>
                <a:latin typeface="+mj-lt"/>
                <a:ea typeface="Trajan Pro" charset="0"/>
                <a:cs typeface="Arial" panose="020B0604020202020204" pitchFamily="34" charset="0"/>
              </a:rPr>
              <a:t>Thank You</a:t>
            </a:r>
          </a:p>
          <a:p>
            <a:endParaRPr lang="en-US" sz="2000" dirty="0">
              <a:solidFill>
                <a:schemeClr val="bg1"/>
              </a:solidFill>
              <a:latin typeface="+mj-lt"/>
            </a:endParaRPr>
          </a:p>
          <a:p>
            <a:r>
              <a:rPr lang="en-US" sz="2000" dirty="0">
                <a:solidFill>
                  <a:schemeClr val="bg1"/>
                </a:solidFill>
                <a:latin typeface="+mj-lt"/>
              </a:rPr>
              <a:t>Mark A. Bogosian</a:t>
            </a:r>
          </a:p>
          <a:p>
            <a:r>
              <a:rPr lang="en-US" sz="2000" dirty="0">
                <a:solidFill>
                  <a:schemeClr val="bg1"/>
                </a:solidFill>
                <a:latin typeface="+mj-lt"/>
              </a:rPr>
              <a:t>Director, Quality of Life Grants Program</a:t>
            </a:r>
          </a:p>
          <a:p>
            <a:r>
              <a:rPr lang="is-IS" sz="2000" dirty="0">
                <a:solidFill>
                  <a:schemeClr val="bg1"/>
                </a:solidFill>
                <a:latin typeface="+mj-lt"/>
              </a:rPr>
              <a:t>(973) 232-0577</a:t>
            </a:r>
          </a:p>
          <a:p>
            <a:r>
              <a:rPr lang="en-US" sz="2000" dirty="0">
                <a:solidFill>
                  <a:schemeClr val="bg1"/>
                </a:solidFill>
                <a:latin typeface="+mj-lt"/>
              </a:rPr>
              <a:t>mbogosian@ChristopherReeve.org</a:t>
            </a:r>
          </a:p>
          <a:p>
            <a:endParaRPr lang="en-US" sz="2000" dirty="0">
              <a:solidFill>
                <a:schemeClr val="bg1"/>
              </a:solidFill>
              <a:latin typeface="+mj-lt"/>
            </a:endParaRPr>
          </a:p>
          <a:p>
            <a:endParaRPr lang="en-US" sz="2000" dirty="0">
              <a:solidFill>
                <a:schemeClr val="bg1"/>
              </a:solidFill>
              <a:latin typeface="+mj-lt"/>
            </a:endParaRPr>
          </a:p>
          <a:p>
            <a:endParaRPr lang="en-US" sz="2000" dirty="0">
              <a:solidFill>
                <a:schemeClr val="bg1"/>
              </a:solidFill>
              <a:latin typeface="+mj-lt"/>
            </a:endParaRPr>
          </a:p>
          <a:p>
            <a:r>
              <a:rPr lang="en-US" sz="2000" dirty="0">
                <a:solidFill>
                  <a:schemeClr val="bg1"/>
                </a:solidFill>
                <a:latin typeface="+mj-lt"/>
              </a:rPr>
              <a:t>www.ChristopherReeve.org</a:t>
            </a:r>
          </a:p>
          <a:p>
            <a:pPr>
              <a:lnSpc>
                <a:spcPts val="6000"/>
              </a:lnSpc>
            </a:pPr>
            <a:endParaRPr lang="en-US" sz="2000" dirty="0">
              <a:solidFill>
                <a:schemeClr val="bg1"/>
              </a:solidFill>
              <a:latin typeface="+mj-lt"/>
              <a:ea typeface="Trajan Pro"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4"/>
          </a:xfrm>
          <a:prstGeom prst="rect">
            <a:avLst/>
          </a:prstGeom>
        </p:spPr>
      </p:pic>
      <p:grpSp>
        <p:nvGrpSpPr>
          <p:cNvPr id="6" name="Group 5">
            <a:extLst>
              <a:ext uri="{FF2B5EF4-FFF2-40B4-BE49-F238E27FC236}">
                <a16:creationId xmlns:a16="http://schemas.microsoft.com/office/drawing/2014/main" id="{35DEB938-1176-4754-B79F-426F44BB9CBC}"/>
              </a:ext>
            </a:extLst>
          </p:cNvPr>
          <p:cNvGrpSpPr/>
          <p:nvPr/>
        </p:nvGrpSpPr>
        <p:grpSpPr>
          <a:xfrm>
            <a:off x="387987" y="4343400"/>
            <a:ext cx="1725277" cy="265011"/>
            <a:chOff x="3595425" y="4165797"/>
            <a:chExt cx="7143520" cy="1097280"/>
          </a:xfrm>
        </p:grpSpPr>
        <p:pic>
          <p:nvPicPr>
            <p:cNvPr id="7" name="Picture 6">
              <a:extLst>
                <a:ext uri="{FF2B5EF4-FFF2-40B4-BE49-F238E27FC236}">
                  <a16:creationId xmlns:a16="http://schemas.microsoft.com/office/drawing/2014/main" id="{A00DAE74-7F84-4ADB-BD40-1E6292591C8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635694" y="4166516"/>
              <a:ext cx="1095842" cy="1095843"/>
            </a:xfrm>
            <a:prstGeom prst="rect">
              <a:avLst/>
            </a:prstGeom>
          </p:spPr>
        </p:pic>
        <p:pic>
          <p:nvPicPr>
            <p:cNvPr id="8" name="Picture 7">
              <a:extLst>
                <a:ext uri="{FF2B5EF4-FFF2-40B4-BE49-F238E27FC236}">
                  <a16:creationId xmlns:a16="http://schemas.microsoft.com/office/drawing/2014/main" id="{5C8C1E92-8D11-473E-A5F5-6438A5333F9B}"/>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l="35325" t="24073" r="36121" b="21588"/>
            <a:stretch/>
          </p:blipFill>
          <p:spPr>
            <a:xfrm>
              <a:off x="3595425" y="4166516"/>
              <a:ext cx="575817" cy="1095843"/>
            </a:xfrm>
            <a:prstGeom prst="rect">
              <a:avLst/>
            </a:prstGeom>
          </p:spPr>
        </p:pic>
        <p:pic>
          <p:nvPicPr>
            <p:cNvPr id="10" name="Picture 9">
              <a:extLst>
                <a:ext uri="{FF2B5EF4-FFF2-40B4-BE49-F238E27FC236}">
                  <a16:creationId xmlns:a16="http://schemas.microsoft.com/office/drawing/2014/main" id="{ABEBAAB9-14D7-43EE-BA6A-2A77B393F210}"/>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195988" y="4166516"/>
              <a:ext cx="1095842" cy="1095843"/>
            </a:xfrm>
            <a:prstGeom prst="rect">
              <a:avLst/>
            </a:prstGeom>
          </p:spPr>
        </p:pic>
        <p:pic>
          <p:nvPicPr>
            <p:cNvPr id="11" name="Picture 10">
              <a:extLst>
                <a:ext uri="{FF2B5EF4-FFF2-40B4-BE49-F238E27FC236}">
                  <a16:creationId xmlns:a16="http://schemas.microsoft.com/office/drawing/2014/main" id="{D5D34FEA-8F73-4C70-BC4F-EBF7DFE5E4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6282" y="4166516"/>
              <a:ext cx="1423177" cy="1095843"/>
            </a:xfrm>
            <a:prstGeom prst="rect">
              <a:avLst/>
            </a:prstGeom>
          </p:spPr>
        </p:pic>
        <p:pic>
          <p:nvPicPr>
            <p:cNvPr id="13" name="Picture 12" descr="A close up of a logo&#10;&#10;Description automatically generated">
              <a:extLst>
                <a:ext uri="{FF2B5EF4-FFF2-40B4-BE49-F238E27FC236}">
                  <a16:creationId xmlns:a16="http://schemas.microsoft.com/office/drawing/2014/main" id="{905D7432-1B66-42BD-B750-DE719C2A11E3}"/>
                </a:ext>
              </a:extLst>
            </p:cNvPr>
            <p:cNvPicPr>
              <a:picLocks noChangeAspect="1"/>
            </p:cNvPicPr>
            <p:nvPr/>
          </p:nvPicPr>
          <p:blipFill rotWithShape="1">
            <a:blip r:embed="rId11"/>
            <a:srcRect l="72889"/>
            <a:stretch/>
          </p:blipFill>
          <p:spPr>
            <a:xfrm>
              <a:off x="9643909" y="4165797"/>
              <a:ext cx="1095036" cy="1097280"/>
            </a:xfrm>
            <a:prstGeom prst="rect">
              <a:avLst/>
            </a:prstGeom>
          </p:spPr>
        </p:pic>
      </p:grpSp>
    </p:spTree>
    <p:extLst>
      <p:ext uri="{BB962C8B-B14F-4D97-AF65-F5344CB8AC3E}">
        <p14:creationId xmlns:p14="http://schemas.microsoft.com/office/powerpoint/2010/main" val="209327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00" b="1" dirty="0">
                <a:solidFill>
                  <a:schemeClr val="bg1">
                    <a:lumMod val="85000"/>
                  </a:schemeClr>
                </a:solidFill>
                <a:latin typeface="+mn-lt"/>
              </a:rPr>
              <a:t>&gt;&gt;Slide 1</a:t>
            </a:r>
            <a:br>
              <a:rPr lang="en-US" sz="3200" b="1" dirty="0">
                <a:latin typeface="+mn-lt"/>
              </a:rPr>
            </a:br>
            <a:r>
              <a:rPr lang="en-US" sz="3200" b="1" dirty="0">
                <a:latin typeface="+mn-lt"/>
              </a:rPr>
              <a:t>OILP Grantee Quarterly Connection</a:t>
            </a:r>
            <a:br>
              <a:rPr lang="en-US" sz="3200" b="1" dirty="0">
                <a:latin typeface="+mn-lt"/>
              </a:rPr>
            </a:br>
            <a:r>
              <a:rPr lang="en-US" sz="3200" b="1" dirty="0">
                <a:latin typeface="+mn-lt"/>
              </a:rPr>
              <a:t>Friday, December 18, 2020</a:t>
            </a:r>
            <a:br>
              <a:rPr lang="en-US" sz="3200" b="1" dirty="0">
                <a:latin typeface="+mn-lt"/>
              </a:rPr>
            </a:br>
            <a:r>
              <a:rPr lang="en-US" sz="3200" b="1" dirty="0">
                <a:latin typeface="+mn-lt"/>
              </a:rPr>
              <a:t>2:00pm-3:00pm EST</a:t>
            </a:r>
          </a:p>
        </p:txBody>
      </p:sp>
      <p:sp>
        <p:nvSpPr>
          <p:cNvPr id="3" name="Content Placeholder 2"/>
          <p:cNvSpPr>
            <a:spLocks noGrp="1"/>
          </p:cNvSpPr>
          <p:nvPr>
            <p:ph idx="1"/>
          </p:nvPr>
        </p:nvSpPr>
        <p:spPr>
          <a:xfrm>
            <a:off x="838200" y="1852001"/>
            <a:ext cx="10515600" cy="4351338"/>
          </a:xfrm>
        </p:spPr>
        <p:txBody>
          <a:bodyPr>
            <a:normAutofit fontScale="92500"/>
          </a:bodyPr>
          <a:lstStyle/>
          <a:p>
            <a:pPr>
              <a:lnSpc>
                <a:spcPct val="150000"/>
              </a:lnSpc>
            </a:pPr>
            <a:r>
              <a:rPr lang="en-US" dirty="0"/>
              <a:t>Update from the Director (Corinna Stiles, 10 min.)</a:t>
            </a:r>
          </a:p>
          <a:p>
            <a:pPr>
              <a:lnSpc>
                <a:spcPct val="120000"/>
              </a:lnSpc>
            </a:pPr>
            <a:r>
              <a:rPr lang="en-US" dirty="0"/>
              <a:t>Technical assistance: Using your PPRs to increase agency effectiveness. (Sean Barrett, Paula McElwee 10 min.)</a:t>
            </a:r>
          </a:p>
          <a:p>
            <a:pPr>
              <a:lnSpc>
                <a:spcPct val="110000"/>
              </a:lnSpc>
            </a:pPr>
            <a:r>
              <a:rPr lang="en-US" dirty="0"/>
              <a:t>ACL Partnerships: National Paralysis Resource Center run by the Christopher and Dana Reeve Foundation (Elizabeth Leef, Mark 10 min.)</a:t>
            </a:r>
          </a:p>
          <a:p>
            <a:pPr>
              <a:lnSpc>
                <a:spcPct val="150000"/>
              </a:lnSpc>
            </a:pPr>
            <a:r>
              <a:rPr lang="en-US" dirty="0"/>
              <a:t>COVID and the winter – How are CILs addressing the need? (10 min.) </a:t>
            </a:r>
          </a:p>
          <a:p>
            <a:pPr>
              <a:lnSpc>
                <a:spcPct val="150000"/>
              </a:lnSpc>
            </a:pPr>
            <a:r>
              <a:rPr lang="en-US" dirty="0"/>
              <a:t>Q and A</a:t>
            </a:r>
          </a:p>
        </p:txBody>
      </p:sp>
    </p:spTree>
    <p:extLst>
      <p:ext uri="{BB962C8B-B14F-4D97-AF65-F5344CB8AC3E}">
        <p14:creationId xmlns:p14="http://schemas.microsoft.com/office/powerpoint/2010/main" val="402646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5E6C-81C5-4658-B0C0-52F0E3BF24C5}"/>
              </a:ext>
            </a:extLst>
          </p:cNvPr>
          <p:cNvSpPr>
            <a:spLocks noGrp="1"/>
          </p:cNvSpPr>
          <p:nvPr>
            <p:ph type="title"/>
          </p:nvPr>
        </p:nvSpPr>
        <p:spPr>
          <a:xfrm>
            <a:off x="838200" y="640080"/>
            <a:ext cx="10515600" cy="934720"/>
          </a:xfrm>
        </p:spPr>
        <p:txBody>
          <a:bodyPr>
            <a:normAutofit/>
          </a:bodyPr>
          <a:lstStyle/>
          <a:p>
            <a:r>
              <a:rPr lang="en-US" sz="529" dirty="0">
                <a:solidFill>
                  <a:schemeClr val="bg2"/>
                </a:solidFill>
                <a:latin typeface="Arial Rounded MT Bold" panose="020F0704030504030204" pitchFamily="34" charset="0"/>
              </a:rPr>
              <a:t>&gt;&gt; Slide </a:t>
            </a:r>
            <a:fld id="{8A444053-2964-4726-8391-23A946A74AF7}" type="slidenum">
              <a:rPr lang="en-US" sz="529">
                <a:solidFill>
                  <a:schemeClr val="bg2"/>
                </a:solidFill>
                <a:latin typeface="Arial Rounded MT Bold" panose="020F0704030504030204" pitchFamily="34" charset="0"/>
              </a:rPr>
              <a:pPr/>
              <a:t>3</a:t>
            </a:fld>
            <a:r>
              <a:rPr lang="en-US" sz="529" dirty="0">
                <a:solidFill>
                  <a:schemeClr val="bg2"/>
                </a:solidFill>
                <a:latin typeface="Arial Rounded MT Bold" panose="020F0704030504030204" pitchFamily="34" charset="0"/>
              </a:rPr>
              <a:t> </a:t>
            </a:r>
            <a:br>
              <a:rPr lang="en-US" sz="706" dirty="0">
                <a:solidFill>
                  <a:schemeClr val="bg2"/>
                </a:solidFill>
                <a:latin typeface="Arial Rounded MT Bold" panose="020F0704030504030204" pitchFamily="34" charset="0"/>
              </a:rPr>
            </a:br>
            <a:r>
              <a:rPr lang="en-US" sz="3200" b="1" dirty="0">
                <a:solidFill>
                  <a:srgbClr val="333399"/>
                </a:solidFill>
                <a:latin typeface="+mn-lt"/>
              </a:rPr>
              <a:t>Internal uses: Program Performance Report</a:t>
            </a:r>
            <a:r>
              <a:rPr lang="en-US" dirty="0"/>
              <a:t>	</a:t>
            </a:r>
          </a:p>
        </p:txBody>
      </p:sp>
      <p:sp>
        <p:nvSpPr>
          <p:cNvPr id="3" name="Content Placeholder 2">
            <a:extLst>
              <a:ext uri="{FF2B5EF4-FFF2-40B4-BE49-F238E27FC236}">
                <a16:creationId xmlns:a16="http://schemas.microsoft.com/office/drawing/2014/main" id="{6BF34905-33F8-4678-B65B-D5DCEA464860}"/>
              </a:ext>
            </a:extLst>
          </p:cNvPr>
          <p:cNvSpPr>
            <a:spLocks noGrp="1"/>
          </p:cNvSpPr>
          <p:nvPr>
            <p:ph idx="1"/>
          </p:nvPr>
        </p:nvSpPr>
        <p:spPr>
          <a:noFill/>
        </p:spPr>
        <p:txBody>
          <a:bodyPr>
            <a:normAutofit fontScale="92500"/>
          </a:bodyPr>
          <a:lstStyle/>
          <a:p>
            <a:pPr>
              <a:lnSpc>
                <a:spcPct val="100000"/>
              </a:lnSpc>
            </a:pPr>
            <a:r>
              <a:rPr lang="en-US" dirty="0"/>
              <a:t>Some Executive Directors provide the entire report to the staff and board of directors. Others provide full report to executive committee only.</a:t>
            </a:r>
          </a:p>
          <a:p>
            <a:pPr>
              <a:lnSpc>
                <a:spcPct val="100000"/>
              </a:lnSpc>
            </a:pPr>
            <a:r>
              <a:rPr lang="en-US" dirty="0"/>
              <a:t>Some Executive Directors summarize information from the PPR and provide the summary to the staff and/or board of directors.</a:t>
            </a:r>
          </a:p>
          <a:p>
            <a:pPr>
              <a:lnSpc>
                <a:spcPct val="100000"/>
              </a:lnSpc>
            </a:pPr>
            <a:r>
              <a:rPr lang="en-US" dirty="0"/>
              <a:t>Highlighting specific information may be useful for identifying the unserved or underserved for future planning purposes.  </a:t>
            </a:r>
          </a:p>
          <a:p>
            <a:pPr>
              <a:lnSpc>
                <a:spcPct val="100000"/>
              </a:lnSpc>
            </a:pPr>
            <a:r>
              <a:rPr lang="en-US" dirty="0"/>
              <a:t>The report may also be useful for developing/updating your work plan. </a:t>
            </a:r>
          </a:p>
          <a:p>
            <a:pPr>
              <a:lnSpc>
                <a:spcPct val="100000"/>
              </a:lnSpc>
            </a:pPr>
            <a:r>
              <a:rPr lang="en-US" dirty="0"/>
              <a:t>The raw data used to develop the report may also be useful in measuring and evaluating employee performance.</a:t>
            </a:r>
          </a:p>
        </p:txBody>
      </p:sp>
      <p:sp>
        <p:nvSpPr>
          <p:cNvPr id="4" name="Slide Number Placeholder 3"/>
          <p:cNvSpPr>
            <a:spLocks noGrp="1"/>
          </p:cNvSpPr>
          <p:nvPr>
            <p:ph type="sldNum" sz="quarter" idx="12"/>
          </p:nvPr>
        </p:nvSpPr>
        <p:spPr/>
        <p:txBody>
          <a:bodyPr/>
          <a:lstStyle/>
          <a:p>
            <a:fld id="{45AF61AB-B0DD-4F9C-9F8E-E57A609D99F7}" type="slidenum">
              <a:rPr lang="en-US" smtClean="0"/>
              <a:t>3</a:t>
            </a:fld>
            <a:endParaRPr lang="en-US" dirty="0"/>
          </a:p>
        </p:txBody>
      </p:sp>
    </p:spTree>
    <p:extLst>
      <p:ext uri="{BB962C8B-B14F-4D97-AF65-F5344CB8AC3E}">
        <p14:creationId xmlns:p14="http://schemas.microsoft.com/office/powerpoint/2010/main" val="2843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5E6C-81C5-4658-B0C0-52F0E3BF24C5}"/>
              </a:ext>
            </a:extLst>
          </p:cNvPr>
          <p:cNvSpPr>
            <a:spLocks noGrp="1"/>
          </p:cNvSpPr>
          <p:nvPr>
            <p:ph type="title"/>
          </p:nvPr>
        </p:nvSpPr>
        <p:spPr/>
        <p:txBody>
          <a:bodyPr/>
          <a:lstStyle/>
          <a:p>
            <a:r>
              <a:rPr lang="en-US" sz="529" dirty="0">
                <a:solidFill>
                  <a:schemeClr val="bg2"/>
                </a:solidFill>
                <a:latin typeface="Arial Rounded MT Bold" panose="020F0704030504030204" pitchFamily="34" charset="0"/>
              </a:rPr>
              <a:t>&gt;&gt; Slide </a:t>
            </a:r>
            <a:fld id="{8A444053-2964-4726-8391-23A946A74AF7}" type="slidenum">
              <a:rPr lang="en-US" sz="529">
                <a:solidFill>
                  <a:schemeClr val="bg2"/>
                </a:solidFill>
                <a:latin typeface="Arial Rounded MT Bold" panose="020F0704030504030204" pitchFamily="34" charset="0"/>
              </a:rPr>
              <a:pPr/>
              <a:t>4</a:t>
            </a:fld>
            <a:r>
              <a:rPr lang="en-US" sz="529" dirty="0">
                <a:solidFill>
                  <a:schemeClr val="bg2"/>
                </a:solidFill>
                <a:latin typeface="Arial Rounded MT Bold" panose="020F0704030504030204" pitchFamily="34" charset="0"/>
              </a:rPr>
              <a:t> </a:t>
            </a:r>
            <a:br>
              <a:rPr lang="en-US" sz="706" dirty="0">
                <a:solidFill>
                  <a:schemeClr val="bg2"/>
                </a:solidFill>
                <a:latin typeface="Arial Rounded MT Bold" panose="020F0704030504030204" pitchFamily="34" charset="0"/>
              </a:rPr>
            </a:br>
            <a:r>
              <a:rPr lang="en-US" sz="3200" b="1" dirty="0">
                <a:solidFill>
                  <a:srgbClr val="333399"/>
                </a:solidFill>
                <a:latin typeface="+mn-lt"/>
              </a:rPr>
              <a:t>External uses: Program Performance Report</a:t>
            </a:r>
            <a:r>
              <a:rPr lang="en-US" dirty="0"/>
              <a:t>	</a:t>
            </a:r>
          </a:p>
        </p:txBody>
      </p:sp>
      <p:sp>
        <p:nvSpPr>
          <p:cNvPr id="3" name="Content Placeholder 2">
            <a:extLst>
              <a:ext uri="{FF2B5EF4-FFF2-40B4-BE49-F238E27FC236}">
                <a16:creationId xmlns:a16="http://schemas.microsoft.com/office/drawing/2014/main" id="{6BF34905-33F8-4678-B65B-D5DCEA464860}"/>
              </a:ext>
            </a:extLst>
          </p:cNvPr>
          <p:cNvSpPr>
            <a:spLocks noGrp="1"/>
          </p:cNvSpPr>
          <p:nvPr>
            <p:ph idx="1"/>
          </p:nvPr>
        </p:nvSpPr>
        <p:spPr>
          <a:noFill/>
        </p:spPr>
        <p:txBody>
          <a:bodyPr>
            <a:normAutofit/>
          </a:bodyPr>
          <a:lstStyle/>
          <a:p>
            <a:pPr>
              <a:lnSpc>
                <a:spcPct val="100000"/>
              </a:lnSpc>
            </a:pPr>
            <a:r>
              <a:rPr lang="en-US" dirty="0"/>
              <a:t>Some states use the information in a combined, statewide report to its stakeholders. This is often done in conjunction with the SILC or the state’s association of centers.</a:t>
            </a:r>
          </a:p>
          <a:p>
            <a:pPr>
              <a:lnSpc>
                <a:spcPct val="100000"/>
              </a:lnSpc>
            </a:pPr>
            <a:r>
              <a:rPr lang="en-US" dirty="0"/>
              <a:t>Individual centers prepare a summary for their “day at the capitol” or other meetings or hearings with legislators or committees. </a:t>
            </a:r>
          </a:p>
        </p:txBody>
      </p:sp>
      <p:sp>
        <p:nvSpPr>
          <p:cNvPr id="4" name="Slide Number Placeholder 3"/>
          <p:cNvSpPr>
            <a:spLocks noGrp="1"/>
          </p:cNvSpPr>
          <p:nvPr>
            <p:ph type="sldNum" sz="quarter" idx="12"/>
          </p:nvPr>
        </p:nvSpPr>
        <p:spPr/>
        <p:txBody>
          <a:bodyPr/>
          <a:lstStyle/>
          <a:p>
            <a:fld id="{45AF61AB-B0DD-4F9C-9F8E-E57A609D99F7}" type="slidenum">
              <a:rPr lang="en-US" smtClean="0"/>
              <a:t>4</a:t>
            </a:fld>
            <a:endParaRPr lang="en-US" dirty="0"/>
          </a:p>
        </p:txBody>
      </p:sp>
    </p:spTree>
    <p:extLst>
      <p:ext uri="{BB962C8B-B14F-4D97-AF65-F5344CB8AC3E}">
        <p14:creationId xmlns:p14="http://schemas.microsoft.com/office/powerpoint/2010/main" val="95224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810ED6-482D-4D92-82E8-45F3DCB30D5D}"/>
              </a:ext>
            </a:extLst>
          </p:cNvPr>
          <p:cNvPicPr>
            <a:picLocks noChangeAspect="1"/>
          </p:cNvPicPr>
          <p:nvPr/>
        </p:nvPicPr>
        <p:blipFill>
          <a:blip r:embed="rId3"/>
          <a:stretch>
            <a:fillRect/>
          </a:stretch>
        </p:blipFill>
        <p:spPr>
          <a:xfrm>
            <a:off x="991245" y="1869348"/>
            <a:ext cx="10209508" cy="2552377"/>
          </a:xfrm>
          <a:prstGeom prst="rect">
            <a:avLst/>
          </a:prstGeom>
        </p:spPr>
      </p:pic>
      <p:sp>
        <p:nvSpPr>
          <p:cNvPr id="3" name="object 28">
            <a:extLst>
              <a:ext uri="{FF2B5EF4-FFF2-40B4-BE49-F238E27FC236}">
                <a16:creationId xmlns:a16="http://schemas.microsoft.com/office/drawing/2014/main" id="{D6A79E9E-6713-4F8A-9192-74234193FAD2}"/>
              </a:ext>
            </a:extLst>
          </p:cNvPr>
          <p:cNvSpPr txBox="1"/>
          <p:nvPr/>
        </p:nvSpPr>
        <p:spPr>
          <a:xfrm>
            <a:off x="4159063" y="5426444"/>
            <a:ext cx="3873874" cy="866327"/>
          </a:xfrm>
          <a:prstGeom prst="rect">
            <a:avLst/>
          </a:prstGeom>
        </p:spPr>
        <p:txBody>
          <a:bodyPr vert="horz" wrap="square" lIns="0" tIns="0" rIns="0" bIns="0" rtlCol="0">
            <a:spAutoFit/>
          </a:bodyPr>
          <a:lstStyle/>
          <a:p>
            <a:pPr marL="12327" algn="ctr" defTabSz="887554">
              <a:lnSpc>
                <a:spcPct val="150000"/>
              </a:lnSpc>
            </a:pPr>
            <a:r>
              <a:rPr sz="2000" dirty="0">
                <a:solidFill>
                  <a:schemeClr val="tx1">
                    <a:lumMod val="90000"/>
                    <a:lumOff val="10000"/>
                  </a:schemeClr>
                </a:solidFill>
                <a:cs typeface="Lucida Sans Unicode"/>
              </a:rPr>
              <a:t>ChristopherReeve.org</a:t>
            </a:r>
            <a:endParaRPr lang="en-US" sz="2000" dirty="0">
              <a:solidFill>
                <a:schemeClr val="tx1">
                  <a:lumMod val="90000"/>
                  <a:lumOff val="10000"/>
                </a:schemeClr>
              </a:solidFill>
              <a:cs typeface="Lucida Sans Unicode"/>
            </a:endParaRPr>
          </a:p>
          <a:p>
            <a:pPr marL="12327" algn="ctr" defTabSz="887554">
              <a:lnSpc>
                <a:spcPct val="150000"/>
              </a:lnSpc>
            </a:pPr>
            <a:r>
              <a:rPr sz="2000" dirty="0">
                <a:solidFill>
                  <a:schemeClr val="tx1">
                    <a:lumMod val="90000"/>
                    <a:lumOff val="10000"/>
                  </a:schemeClr>
                </a:solidFill>
                <a:cs typeface="Lucida Sans Unicode"/>
              </a:rPr>
              <a:t>@ReeveFoundation</a:t>
            </a:r>
          </a:p>
        </p:txBody>
      </p:sp>
      <p:grpSp>
        <p:nvGrpSpPr>
          <p:cNvPr id="4" name="Group 3">
            <a:extLst>
              <a:ext uri="{FF2B5EF4-FFF2-40B4-BE49-F238E27FC236}">
                <a16:creationId xmlns:a16="http://schemas.microsoft.com/office/drawing/2014/main" id="{D0767032-F460-44D5-AC8E-17642B9695E7}"/>
              </a:ext>
            </a:extLst>
          </p:cNvPr>
          <p:cNvGrpSpPr/>
          <p:nvPr/>
        </p:nvGrpSpPr>
        <p:grpSpPr>
          <a:xfrm>
            <a:off x="5410199" y="6400800"/>
            <a:ext cx="1371600" cy="239361"/>
            <a:chOff x="3514908" y="5746679"/>
            <a:chExt cx="2095896" cy="365760"/>
          </a:xfrm>
        </p:grpSpPr>
        <p:pic>
          <p:nvPicPr>
            <p:cNvPr id="5" name="Picture 4">
              <a:hlinkClick r:id="rId4"/>
              <a:extLst>
                <a:ext uri="{FF2B5EF4-FFF2-40B4-BE49-F238E27FC236}">
                  <a16:creationId xmlns:a16="http://schemas.microsoft.com/office/drawing/2014/main" id="{C801CD6F-93F9-478A-9CA8-1791BD5E7E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4908" y="5746679"/>
              <a:ext cx="365760" cy="365760"/>
            </a:xfrm>
            <a:prstGeom prst="rect">
              <a:avLst/>
            </a:prstGeom>
          </p:spPr>
        </p:pic>
        <p:pic>
          <p:nvPicPr>
            <p:cNvPr id="6" name="Picture 5">
              <a:hlinkClick r:id="rId6"/>
              <a:extLst>
                <a:ext uri="{FF2B5EF4-FFF2-40B4-BE49-F238E27FC236}">
                  <a16:creationId xmlns:a16="http://schemas.microsoft.com/office/drawing/2014/main" id="{54BB1221-45E1-456C-B19B-1123E71353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7442" y="5746679"/>
              <a:ext cx="365760" cy="365760"/>
            </a:xfrm>
            <a:prstGeom prst="rect">
              <a:avLst/>
            </a:prstGeom>
          </p:spPr>
        </p:pic>
        <p:pic>
          <p:nvPicPr>
            <p:cNvPr id="7" name="Picture 6">
              <a:hlinkClick r:id="rId8"/>
              <a:extLst>
                <a:ext uri="{FF2B5EF4-FFF2-40B4-BE49-F238E27FC236}">
                  <a16:creationId xmlns:a16="http://schemas.microsoft.com/office/drawing/2014/main" id="{1DFBFCE9-C769-4168-996C-C8634FC3B2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2510" y="5746679"/>
              <a:ext cx="365760" cy="365760"/>
            </a:xfrm>
            <a:prstGeom prst="rect">
              <a:avLst/>
            </a:prstGeom>
          </p:spPr>
        </p:pic>
        <p:pic>
          <p:nvPicPr>
            <p:cNvPr id="8" name="Picture 7">
              <a:hlinkClick r:id="rId10"/>
              <a:extLst>
                <a:ext uri="{FF2B5EF4-FFF2-40B4-BE49-F238E27FC236}">
                  <a16:creationId xmlns:a16="http://schemas.microsoft.com/office/drawing/2014/main" id="{76B5E242-50B2-4C70-A674-4B5E73B0CDF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79976" y="5746679"/>
              <a:ext cx="365760" cy="365760"/>
            </a:xfrm>
            <a:prstGeom prst="rect">
              <a:avLst/>
            </a:prstGeom>
          </p:spPr>
        </p:pic>
        <p:pic>
          <p:nvPicPr>
            <p:cNvPr id="9" name="Picture 2" descr="Image result for instagram logo">
              <a:extLst>
                <a:ext uri="{FF2B5EF4-FFF2-40B4-BE49-F238E27FC236}">
                  <a16:creationId xmlns:a16="http://schemas.microsoft.com/office/drawing/2014/main" id="{5BCE0898-0C4B-4137-80F9-007373428E7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5044" y="5746679"/>
              <a:ext cx="365760"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p:txBody>
          <a:bodyPr>
            <a:normAutofit fontScale="90000"/>
          </a:bodyPr>
          <a:lstStyle/>
          <a:p>
            <a:r>
              <a:rPr lang="en-US" sz="4400" b="0" dirty="0"/>
              <a:t>National Paralysis Resource Center</a:t>
            </a:r>
            <a:br>
              <a:rPr lang="en-US" sz="4400" b="0" dirty="0"/>
            </a:br>
            <a:r>
              <a:rPr lang="en-US" sz="4400" b="0" dirty="0"/>
              <a:t>and</a:t>
            </a:r>
            <a:br>
              <a:rPr lang="en-US" sz="4400" b="0" dirty="0"/>
            </a:br>
            <a:r>
              <a:rPr lang="en-US" sz="4400" b="0" dirty="0"/>
              <a:t>Centers for Independent Living</a:t>
            </a:r>
            <a:br>
              <a:rPr lang="en-US" sz="4400" b="0" dirty="0"/>
            </a:br>
            <a:endParaRPr lang="en-US" dirty="0"/>
          </a:p>
        </p:txBody>
      </p:sp>
      <p:sp>
        <p:nvSpPr>
          <p:cNvPr id="10" name="Subtitle 9"/>
          <p:cNvSpPr>
            <a:spLocks noGrp="1"/>
          </p:cNvSpPr>
          <p:nvPr>
            <p:ph type="subTitle" idx="1"/>
          </p:nvPr>
        </p:nvSpPr>
        <p:spPr/>
        <p:txBody>
          <a:bodyPr/>
          <a:lstStyle/>
          <a:p>
            <a:pPr marL="0" indent="0" algn="ctr">
              <a:buNone/>
            </a:pPr>
            <a:r>
              <a:rPr lang="en-US" sz="1800">
                <a:solidFill>
                  <a:schemeClr val="bg1"/>
                </a:solidFill>
              </a:rPr>
              <a:t>OILP Grantee Quarterly Connection</a:t>
            </a:r>
          </a:p>
          <a:p>
            <a:pPr marL="0" indent="0" algn="ctr">
              <a:buNone/>
            </a:pPr>
            <a:r>
              <a:rPr lang="en-US" sz="1800">
                <a:solidFill>
                  <a:schemeClr val="bg1"/>
                </a:solidFill>
              </a:rPr>
              <a:t>Friday, December 18, 2020</a:t>
            </a:r>
          </a:p>
          <a:p>
            <a:pPr marL="0" indent="0" algn="ctr">
              <a:buNone/>
            </a:pPr>
            <a:r>
              <a:rPr lang="en-US" sz="1800">
                <a:solidFill>
                  <a:schemeClr val="bg1"/>
                </a:solidFill>
              </a:rPr>
              <a:t>2:00pm-3:00pm EST</a:t>
            </a:r>
          </a:p>
        </p:txBody>
      </p:sp>
    </p:spTree>
    <p:extLst>
      <p:ext uri="{BB962C8B-B14F-4D97-AF65-F5344CB8AC3E}">
        <p14:creationId xmlns:p14="http://schemas.microsoft.com/office/powerpoint/2010/main" val="1498922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2902800" cy="6858000"/>
          </a:xfrm>
          <a:prstGeom prst="rect">
            <a:avLst/>
          </a:prstGeom>
          <a:solidFill>
            <a:srgbClr val="ED1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722234" y="2530036"/>
            <a:ext cx="7390265" cy="2129942"/>
          </a:xfrm>
          <a:prstGeom prst="rect">
            <a:avLst/>
          </a:prstGeom>
        </p:spPr>
        <p:txBody>
          <a:bodyPr wrap="square">
            <a:spAutoFit/>
          </a:bodyPr>
          <a:lstStyle/>
          <a:p>
            <a:pPr>
              <a:lnSpc>
                <a:spcPts val="2700"/>
              </a:lnSpc>
            </a:pPr>
            <a:r>
              <a:rPr lang="en-US" sz="2400" b="1" dirty="0">
                <a:solidFill>
                  <a:srgbClr val="ED1C2E"/>
                </a:solidFill>
                <a:latin typeface="Arial" panose="020B0604020202020204" pitchFamily="34" charset="0"/>
                <a:ea typeface="Gotham HTF Book" charset="0"/>
                <a:cs typeface="Arial" panose="020B0604020202020204" pitchFamily="34" charset="0"/>
              </a:rPr>
              <a:t>National Paralysis Resource Center</a:t>
            </a:r>
          </a:p>
          <a:p>
            <a:pPr>
              <a:lnSpc>
                <a:spcPts val="2700"/>
              </a:lnSpc>
            </a:pPr>
            <a:endParaRPr lang="en-US" sz="2400" b="1" dirty="0">
              <a:solidFill>
                <a:srgbClr val="ED1C2E"/>
              </a:solidFill>
              <a:latin typeface="Arial" panose="020B0604020202020204" pitchFamily="34" charset="0"/>
              <a:ea typeface="Gotham HTF Book" charset="0"/>
              <a:cs typeface="Arial" panose="020B0604020202020204" pitchFamily="34" charset="0"/>
            </a:endParaRPr>
          </a:p>
          <a:p>
            <a:pPr>
              <a:lnSpc>
                <a:spcPts val="2700"/>
              </a:lnSpc>
            </a:pPr>
            <a:r>
              <a:rPr lang="en-US" sz="1600" dirty="0">
                <a:solidFill>
                  <a:schemeClr val="tx1">
                    <a:lumMod val="75000"/>
                    <a:lumOff val="25000"/>
                  </a:schemeClr>
                </a:solidFill>
                <a:latin typeface="Arial" panose="020B0604020202020204" pitchFamily="34" charset="0"/>
                <a:ea typeface="Gotham HTF Book" charset="0"/>
                <a:cs typeface="Arial" panose="020B0604020202020204" pitchFamily="34" charset="0"/>
              </a:rPr>
              <a:t>With partnership from the Administration for Community Living, the Paralysis Resource Center (PRC) provides much-needed free educational information, programs, emotional support and individualized assistance to Americans living with paralysis, along with their caregivers, families and medical professionals.</a:t>
            </a:r>
            <a:endParaRPr lang="en-US" sz="1050" dirty="0">
              <a:solidFill>
                <a:schemeClr val="tx1">
                  <a:lumMod val="75000"/>
                  <a:lumOff val="25000"/>
                </a:schemeClr>
              </a:solidFill>
              <a:latin typeface="Arial" panose="020B0604020202020204" pitchFamily="34" charset="0"/>
              <a:ea typeface="Gotham HTF Book" charset="0"/>
              <a:cs typeface="Arial" panose="020B0604020202020204" pitchFamily="34" charset="0"/>
            </a:endParaRPr>
          </a:p>
        </p:txBody>
      </p:sp>
      <p:sp>
        <p:nvSpPr>
          <p:cNvPr id="5" name="Rectangle 4"/>
          <p:cNvSpPr/>
          <p:nvPr/>
        </p:nvSpPr>
        <p:spPr>
          <a:xfrm>
            <a:off x="133540" y="2332546"/>
            <a:ext cx="2769259" cy="2192908"/>
          </a:xfrm>
          <a:prstGeom prst="rect">
            <a:avLst/>
          </a:prstGeom>
        </p:spPr>
        <p:txBody>
          <a:bodyPr wrap="square">
            <a:spAutoFit/>
          </a:bodyPr>
          <a:lstStyle/>
          <a:p>
            <a:endParaRPr lang="en-US" sz="20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Once you</a:t>
            </a:r>
          </a:p>
          <a:p>
            <a:r>
              <a:rPr lang="en-US" sz="2400" dirty="0">
                <a:solidFill>
                  <a:schemeClr val="bg1"/>
                </a:solidFill>
                <a:latin typeface="Arial" panose="020B0604020202020204" pitchFamily="34" charset="0"/>
                <a:cs typeface="Arial" panose="020B0604020202020204" pitchFamily="34" charset="0"/>
              </a:rPr>
              <a:t>choose hope,</a:t>
            </a:r>
          </a:p>
          <a:p>
            <a:r>
              <a:rPr lang="en-US" sz="2400" dirty="0">
                <a:solidFill>
                  <a:schemeClr val="bg1"/>
                </a:solidFill>
                <a:latin typeface="Arial" panose="020B0604020202020204" pitchFamily="34" charset="0"/>
                <a:cs typeface="Arial" panose="020B0604020202020204" pitchFamily="34" charset="0"/>
              </a:rPr>
              <a:t>anything’s</a:t>
            </a:r>
          </a:p>
          <a:p>
            <a:r>
              <a:rPr lang="en-US" sz="2400" dirty="0">
                <a:solidFill>
                  <a:schemeClr val="bg1"/>
                </a:solidFill>
                <a:latin typeface="Arial" panose="020B0604020202020204" pitchFamily="34" charset="0"/>
                <a:cs typeface="Arial" panose="020B0604020202020204" pitchFamily="34" charset="0"/>
              </a:rPr>
              <a:t>possible.”</a:t>
            </a:r>
          </a:p>
          <a:p>
            <a:endParaRPr lang="en-US" sz="10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 CHRISTOPHER REEVE</a:t>
            </a:r>
            <a:endParaRPr lang="en-US" sz="1050" dirty="0">
              <a:solidFill>
                <a:schemeClr val="bg1"/>
              </a:solidFill>
              <a:latin typeface="Arial" panose="020B0604020202020204" pitchFamily="34" charset="0"/>
              <a:ea typeface="Trajan Pro"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4"/>
          </a:xfrm>
          <a:prstGeom prst="rect">
            <a:avLst/>
          </a:prstGeom>
        </p:spPr>
      </p:pic>
      <p:sp>
        <p:nvSpPr>
          <p:cNvPr id="13" name="Rectangle 12"/>
          <p:cNvSpPr/>
          <p:nvPr/>
        </p:nvSpPr>
        <p:spPr>
          <a:xfrm>
            <a:off x="5472223" y="6212155"/>
            <a:ext cx="2908958" cy="376770"/>
          </a:xfrm>
          <a:prstGeom prst="rect">
            <a:avLst/>
          </a:prstGeom>
        </p:spPr>
        <p:txBody>
          <a:bodyPr wrap="square">
            <a:spAutoFit/>
          </a:bodyPr>
          <a:lstStyle/>
          <a:p>
            <a:pPr>
              <a:lnSpc>
                <a:spcPts val="2700"/>
              </a:lnSpc>
            </a:pPr>
            <a:r>
              <a:rPr lang="en-US" sz="800" dirty="0">
                <a:solidFill>
                  <a:schemeClr val="bg1"/>
                </a:solidFill>
                <a:latin typeface="Gotham HTF Book" charset="0"/>
                <a:ea typeface="Gotham HTF Book" charset="0"/>
                <a:cs typeface="Gotham HTF Book" charset="0"/>
              </a:rPr>
              <a:t>00/ 00/ 00</a:t>
            </a:r>
            <a:endParaRPr lang="en-US" sz="800" b="1" dirty="0">
              <a:solidFill>
                <a:schemeClr val="bg1"/>
              </a:solidFill>
              <a:latin typeface="Gotham HTF Book" charset="0"/>
              <a:ea typeface="Gotham HTF Book" charset="0"/>
              <a:cs typeface="Gotham HTF Book" charset="0"/>
            </a:endParaRPr>
          </a:p>
        </p:txBody>
      </p:sp>
      <p:pic>
        <p:nvPicPr>
          <p:cNvPr id="10" name="Graphic 9" descr="Open quotation mark">
            <a:extLst>
              <a:ext uri="{FF2B5EF4-FFF2-40B4-BE49-F238E27FC236}">
                <a16:creationId xmlns:a16="http://schemas.microsoft.com/office/drawing/2014/main" id="{65CBC780-A2ED-45AC-8E1A-406DD57C26B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218" y="2261692"/>
            <a:ext cx="381659" cy="381659"/>
          </a:xfrm>
          <a:prstGeom prst="rect">
            <a:avLst/>
          </a:prstGeom>
        </p:spPr>
      </p:pic>
      <p:cxnSp>
        <p:nvCxnSpPr>
          <p:cNvPr id="12" name="Straight Connector 11">
            <a:extLst>
              <a:ext uri="{FF2B5EF4-FFF2-40B4-BE49-F238E27FC236}">
                <a16:creationId xmlns:a16="http://schemas.microsoft.com/office/drawing/2014/main" id="{A45C28B1-3A54-431D-8CE9-50FCCDAC1430}"/>
              </a:ext>
            </a:extLst>
          </p:cNvPr>
          <p:cNvCxnSpPr>
            <a:cxnSpLocks/>
          </p:cNvCxnSpPr>
          <p:nvPr/>
        </p:nvCxnSpPr>
        <p:spPr>
          <a:xfrm>
            <a:off x="2902799" y="19740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1924DE-9A41-48CC-8116-ECF0015DB8C1}"/>
              </a:ext>
            </a:extLst>
          </p:cNvPr>
          <p:cNvCxnSpPr>
            <a:cxnSpLocks/>
          </p:cNvCxnSpPr>
          <p:nvPr/>
        </p:nvCxnSpPr>
        <p:spPr>
          <a:xfrm>
            <a:off x="2902799" y="49585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2CD4EB-E028-4B1F-A65C-E86485C38F8B}"/>
              </a:ext>
            </a:extLst>
          </p:cNvPr>
          <p:cNvCxnSpPr>
            <a:cxnSpLocks/>
          </p:cNvCxnSpPr>
          <p:nvPr/>
        </p:nvCxnSpPr>
        <p:spPr>
          <a:xfrm>
            <a:off x="291441" y="1974079"/>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D77C2E-4C58-4706-83BD-97BB884FB4AA}"/>
              </a:ext>
            </a:extLst>
          </p:cNvPr>
          <p:cNvCxnSpPr>
            <a:cxnSpLocks/>
          </p:cNvCxnSpPr>
          <p:nvPr/>
        </p:nvCxnSpPr>
        <p:spPr>
          <a:xfrm>
            <a:off x="291441" y="4953000"/>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F03F1E-FE34-4683-A252-B438E94E3F11}"/>
              </a:ext>
            </a:extLst>
          </p:cNvPr>
          <p:cNvSpPr/>
          <p:nvPr/>
        </p:nvSpPr>
        <p:spPr>
          <a:xfrm>
            <a:off x="8381181" y="6488906"/>
            <a:ext cx="3722494" cy="246221"/>
          </a:xfrm>
          <a:prstGeom prst="rect">
            <a:avLst/>
          </a:prstGeom>
        </p:spPr>
        <p:txBody>
          <a:bodyPr wrap="none">
            <a:spAutoFit/>
          </a:bodyPr>
          <a:lstStyle/>
          <a:p>
            <a:r>
              <a:rPr lang="en-US" sz="1000" dirty="0">
                <a:solidFill>
                  <a:schemeClr val="tx1">
                    <a:lumMod val="75000"/>
                    <a:lumOff val="25000"/>
                  </a:schemeClr>
                </a:solidFill>
                <a:latin typeface="Arial" panose="020B0604020202020204" pitchFamily="34" charset="0"/>
                <a:ea typeface="Gotham HTF Book" charset="0"/>
                <a:cs typeface="Arial" panose="020B0604020202020204" pitchFamily="34" charset="0"/>
              </a:rPr>
              <a:t>*Cooperative Agreement Grant Number: 90PRRC0002-03-002</a:t>
            </a:r>
            <a:endParaRPr lang="en-US" sz="1000" dirty="0"/>
          </a:p>
        </p:txBody>
      </p:sp>
    </p:spTree>
    <p:extLst>
      <p:ext uri="{BB962C8B-B14F-4D97-AF65-F5344CB8AC3E}">
        <p14:creationId xmlns:p14="http://schemas.microsoft.com/office/powerpoint/2010/main" val="421198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1441" y="462932"/>
            <a:ext cx="5655507" cy="536109"/>
          </a:xfrm>
          <a:prstGeom prst="rect">
            <a:avLst/>
          </a:prstGeom>
        </p:spPr>
        <p:txBody>
          <a:bodyPr wrap="square">
            <a:spAutoFit/>
          </a:bodyPr>
          <a:lstStyle/>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Snapshot of Impact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grpSp>
        <p:nvGrpSpPr>
          <p:cNvPr id="52" name="Group 51">
            <a:extLst>
              <a:ext uri="{FF2B5EF4-FFF2-40B4-BE49-F238E27FC236}">
                <a16:creationId xmlns:a16="http://schemas.microsoft.com/office/drawing/2014/main" id="{5A6D46B5-4D43-46C6-97D2-20C197D6C2E5}"/>
              </a:ext>
            </a:extLst>
          </p:cNvPr>
          <p:cNvGrpSpPr/>
          <p:nvPr/>
        </p:nvGrpSpPr>
        <p:grpSpPr>
          <a:xfrm>
            <a:off x="4102269" y="1409713"/>
            <a:ext cx="4036442" cy="4036444"/>
            <a:chOff x="3100779" y="1957777"/>
            <a:chExt cx="3856845" cy="3856846"/>
          </a:xfrm>
        </p:grpSpPr>
        <p:sp>
          <p:nvSpPr>
            <p:cNvPr id="75" name="Freeform: Shape 74">
              <a:extLst>
                <a:ext uri="{FF2B5EF4-FFF2-40B4-BE49-F238E27FC236}">
                  <a16:creationId xmlns:a16="http://schemas.microsoft.com/office/drawing/2014/main" id="{C3CE02FB-F01D-4601-A91A-E2C8C3938E77}"/>
                </a:ext>
              </a:extLst>
            </p:cNvPr>
            <p:cNvSpPr/>
            <p:nvPr/>
          </p:nvSpPr>
          <p:spPr>
            <a:xfrm rot="20303597">
              <a:off x="3992065" y="195777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algn="ctr" defTabSz="1141840">
                <a:lnSpc>
                  <a:spcPct val="90000"/>
                </a:lnSpc>
                <a:spcBef>
                  <a:spcPct val="0"/>
                </a:spcBef>
                <a:spcAft>
                  <a:spcPct val="35000"/>
                </a:spcAft>
              </a:pPr>
              <a:endParaRPr lang="en-US" sz="2000" dirty="0"/>
            </a:p>
          </p:txBody>
        </p:sp>
        <p:sp>
          <p:nvSpPr>
            <p:cNvPr id="76" name="Freeform: Shape 75">
              <a:extLst>
                <a:ext uri="{FF2B5EF4-FFF2-40B4-BE49-F238E27FC236}">
                  <a16:creationId xmlns:a16="http://schemas.microsoft.com/office/drawing/2014/main" id="{DAA2E14B-DA0B-4DE3-B879-61A039DB3050}"/>
                </a:ext>
              </a:extLst>
            </p:cNvPr>
            <p:cNvSpPr/>
            <p:nvPr/>
          </p:nvSpPr>
          <p:spPr>
            <a:xfrm rot="20303597">
              <a:off x="5165265" y="1994738"/>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algn="ctr" defTabSz="1141840">
                <a:lnSpc>
                  <a:spcPct val="90000"/>
                </a:lnSpc>
                <a:spcBef>
                  <a:spcPct val="0"/>
                </a:spcBef>
                <a:spcAft>
                  <a:spcPct val="35000"/>
                </a:spcAft>
              </a:pPr>
              <a:endParaRPr lang="en-US" sz="2000" dirty="0"/>
            </a:p>
          </p:txBody>
        </p:sp>
        <p:sp>
          <p:nvSpPr>
            <p:cNvPr id="77" name="Freeform: Shape 76">
              <a:extLst>
                <a:ext uri="{FF2B5EF4-FFF2-40B4-BE49-F238E27FC236}">
                  <a16:creationId xmlns:a16="http://schemas.microsoft.com/office/drawing/2014/main" id="{8D6D7BA0-4206-44FE-8867-E9B6CC80D448}"/>
                </a:ext>
              </a:extLst>
            </p:cNvPr>
            <p:cNvSpPr/>
            <p:nvPr/>
          </p:nvSpPr>
          <p:spPr>
            <a:xfrm rot="20303597">
              <a:off x="6052368" y="2849062"/>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algn="ctr" defTabSz="2350847">
                <a:lnSpc>
                  <a:spcPct val="90000"/>
                </a:lnSpc>
                <a:spcBef>
                  <a:spcPct val="0"/>
                </a:spcBef>
                <a:spcAft>
                  <a:spcPct val="35000"/>
                </a:spcAft>
              </a:pPr>
              <a:endParaRPr lang="en-US" sz="4400" dirty="0"/>
            </a:p>
          </p:txBody>
        </p:sp>
        <p:sp>
          <p:nvSpPr>
            <p:cNvPr id="78" name="Freeform: Shape 77">
              <a:extLst>
                <a:ext uri="{FF2B5EF4-FFF2-40B4-BE49-F238E27FC236}">
                  <a16:creationId xmlns:a16="http://schemas.microsoft.com/office/drawing/2014/main" id="{E790125D-E4D1-4924-B993-1C4D0DA574DD}"/>
                </a:ext>
              </a:extLst>
            </p:cNvPr>
            <p:cNvSpPr/>
            <p:nvPr/>
          </p:nvSpPr>
          <p:spPr>
            <a:xfrm rot="20303597">
              <a:off x="6033427" y="406380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algn="ctr" defTabSz="2350847">
                <a:lnSpc>
                  <a:spcPct val="90000"/>
                </a:lnSpc>
                <a:spcBef>
                  <a:spcPct val="0"/>
                </a:spcBef>
                <a:spcAft>
                  <a:spcPct val="35000"/>
                </a:spcAft>
              </a:pPr>
              <a:endParaRPr lang="en-US" sz="4400" dirty="0"/>
            </a:p>
          </p:txBody>
        </p:sp>
        <p:sp>
          <p:nvSpPr>
            <p:cNvPr id="79" name="Freeform: Shape 78">
              <a:extLst>
                <a:ext uri="{FF2B5EF4-FFF2-40B4-BE49-F238E27FC236}">
                  <a16:creationId xmlns:a16="http://schemas.microsoft.com/office/drawing/2014/main" id="{52191B65-ECB8-4287-8524-001E68745E15}"/>
                </a:ext>
              </a:extLst>
            </p:cNvPr>
            <p:cNvSpPr/>
            <p:nvPr/>
          </p:nvSpPr>
          <p:spPr>
            <a:xfrm rot="20303597">
              <a:off x="5161083" y="490936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algn="ctr" defTabSz="2350847">
                <a:lnSpc>
                  <a:spcPct val="90000"/>
                </a:lnSpc>
                <a:spcBef>
                  <a:spcPct val="0"/>
                </a:spcBef>
                <a:spcAft>
                  <a:spcPct val="35000"/>
                </a:spcAft>
              </a:pPr>
              <a:endParaRPr lang="en-US" sz="4400" dirty="0"/>
            </a:p>
          </p:txBody>
        </p:sp>
        <p:sp>
          <p:nvSpPr>
            <p:cNvPr id="80" name="Freeform: Shape 79">
              <a:extLst>
                <a:ext uri="{FF2B5EF4-FFF2-40B4-BE49-F238E27FC236}">
                  <a16:creationId xmlns:a16="http://schemas.microsoft.com/office/drawing/2014/main" id="{450CADDE-FB89-4CC4-B416-3496AD475D6E}"/>
                </a:ext>
              </a:extLst>
            </p:cNvPr>
            <p:cNvSpPr/>
            <p:nvPr/>
          </p:nvSpPr>
          <p:spPr>
            <a:xfrm rot="20303597">
              <a:off x="3946339" y="489042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algn="ctr" defTabSz="2350847">
                <a:lnSpc>
                  <a:spcPct val="90000"/>
                </a:lnSpc>
                <a:spcBef>
                  <a:spcPct val="0"/>
                </a:spcBef>
                <a:spcAft>
                  <a:spcPct val="35000"/>
                </a:spcAft>
              </a:pPr>
              <a:endParaRPr lang="en-US" sz="4400" dirty="0"/>
            </a:p>
          </p:txBody>
        </p:sp>
        <p:sp>
          <p:nvSpPr>
            <p:cNvPr id="81" name="Freeform: Shape 80">
              <a:extLst>
                <a:ext uri="{FF2B5EF4-FFF2-40B4-BE49-F238E27FC236}">
                  <a16:creationId xmlns:a16="http://schemas.microsoft.com/office/drawing/2014/main" id="{B26CC94E-4470-46FC-8CEE-8CC912DDEDBB}"/>
                </a:ext>
              </a:extLst>
            </p:cNvPr>
            <p:cNvSpPr/>
            <p:nvPr/>
          </p:nvSpPr>
          <p:spPr>
            <a:xfrm rot="20303597">
              <a:off x="3100779" y="4018081"/>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algn="ctr" defTabSz="2350847">
                <a:lnSpc>
                  <a:spcPct val="90000"/>
                </a:lnSpc>
                <a:spcBef>
                  <a:spcPct val="0"/>
                </a:spcBef>
                <a:spcAft>
                  <a:spcPct val="35000"/>
                </a:spcAft>
              </a:pPr>
              <a:endParaRPr lang="en-US" sz="4400" dirty="0"/>
            </a:p>
          </p:txBody>
        </p:sp>
        <p:sp>
          <p:nvSpPr>
            <p:cNvPr id="82" name="Freeform: Shape 81">
              <a:extLst>
                <a:ext uri="{FF2B5EF4-FFF2-40B4-BE49-F238E27FC236}">
                  <a16:creationId xmlns:a16="http://schemas.microsoft.com/office/drawing/2014/main" id="{4FCFDA0C-B1C8-4C0C-AD10-07C84408CDB1}"/>
                </a:ext>
              </a:extLst>
            </p:cNvPr>
            <p:cNvSpPr/>
            <p:nvPr/>
          </p:nvSpPr>
          <p:spPr>
            <a:xfrm rot="20303597">
              <a:off x="3119720" y="280333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algn="ctr" defTabSz="2350847">
                <a:lnSpc>
                  <a:spcPct val="90000"/>
                </a:lnSpc>
                <a:spcBef>
                  <a:spcPct val="0"/>
                </a:spcBef>
                <a:spcAft>
                  <a:spcPct val="35000"/>
                </a:spcAft>
              </a:pPr>
              <a:endParaRPr lang="en-US" sz="4400" dirty="0"/>
            </a:p>
          </p:txBody>
        </p:sp>
      </p:grpSp>
      <p:sp>
        <p:nvSpPr>
          <p:cNvPr id="53" name="object 8">
            <a:extLst>
              <a:ext uri="{FF2B5EF4-FFF2-40B4-BE49-F238E27FC236}">
                <a16:creationId xmlns:a16="http://schemas.microsoft.com/office/drawing/2014/main" id="{1D953EA8-A22D-499A-906E-B4B8B9730702}"/>
              </a:ext>
            </a:extLst>
          </p:cNvPr>
          <p:cNvSpPr txBox="1"/>
          <p:nvPr/>
        </p:nvSpPr>
        <p:spPr>
          <a:xfrm>
            <a:off x="2114550" y="1477938"/>
            <a:ext cx="2795753" cy="512961"/>
          </a:xfrm>
          <a:prstGeom prst="rect">
            <a:avLst/>
          </a:prstGeom>
        </p:spPr>
        <p:txBody>
          <a:bodyPr vert="horz" wrap="square" lIns="0" tIns="5080" rIns="0" bIns="0" rtlCol="0">
            <a:spAutoFit/>
          </a:bodyPr>
          <a:lstStyle/>
          <a:p>
            <a:pPr marL="16934" marR="6774" algn="r">
              <a:spcBef>
                <a:spcPts val="40"/>
              </a:spcBef>
            </a:pPr>
            <a:r>
              <a:rPr lang="en-US" sz="1100" b="1" dirty="0">
                <a:solidFill>
                  <a:srgbClr val="F58C1F"/>
                </a:solidFill>
                <a:latin typeface="Arial" panose="020B0604020202020204" pitchFamily="34" charset="0"/>
                <a:cs typeface="Arial" panose="020B0604020202020204" pitchFamily="34" charset="0"/>
              </a:rPr>
              <a:t>Information Specialists</a:t>
            </a:r>
          </a:p>
          <a:p>
            <a:pPr marL="16934" marR="6774" algn="r">
              <a:spcBef>
                <a:spcPts val="40"/>
              </a:spcBef>
            </a:pPr>
            <a:r>
              <a:rPr lang="en-US" sz="1100" b="1" dirty="0">
                <a:solidFill>
                  <a:srgbClr val="F58C1F"/>
                </a:solidFill>
                <a:latin typeface="Arial" panose="020B0604020202020204" pitchFamily="34" charset="0"/>
                <a:cs typeface="Arial" panose="020B0604020202020204" pitchFamily="34" charset="0"/>
              </a:rPr>
              <a:t>100</a:t>
            </a:r>
            <a:r>
              <a:rPr sz="1100" b="1" dirty="0">
                <a:solidFill>
                  <a:srgbClr val="F58C1F"/>
                </a:solidFill>
                <a:latin typeface="Arial" panose="020B0604020202020204" pitchFamily="34" charset="0"/>
                <a:cs typeface="Arial" panose="020B0604020202020204" pitchFamily="34" charset="0"/>
              </a:rPr>
              <a:t>,000</a:t>
            </a:r>
            <a:r>
              <a:rPr lang="en-US" sz="1100" b="1" dirty="0">
                <a:solidFill>
                  <a:srgbClr val="F58C1F"/>
                </a:solidFill>
                <a:latin typeface="Arial" panose="020B0604020202020204" pitchFamily="34" charset="0"/>
                <a:cs typeface="Arial" panose="020B0604020202020204" pitchFamily="34" charset="0"/>
              </a:rPr>
              <a:t>+</a:t>
            </a:r>
            <a:r>
              <a:rPr sz="1100" b="1" dirty="0">
                <a:solidFill>
                  <a:srgbClr val="F58C1F"/>
                </a:solidFill>
                <a:latin typeface="Arial" panose="020B0604020202020204" pitchFamily="34" charset="0"/>
                <a:cs typeface="Arial" panose="020B0604020202020204" pitchFamily="34" charset="0"/>
              </a:rPr>
              <a:t> </a:t>
            </a:r>
            <a:r>
              <a:rPr lang="en-US" sz="1100" dirty="0">
                <a:solidFill>
                  <a:schemeClr val="tx1">
                    <a:lumMod val="75000"/>
                    <a:lumOff val="25000"/>
                  </a:schemeClr>
                </a:solidFill>
                <a:latin typeface="Arial" panose="020B0604020202020204" pitchFamily="34" charset="0"/>
                <a:cs typeface="Arial" panose="020B0604020202020204" pitchFamily="34" charset="0"/>
              </a:rPr>
              <a:t>families have received one-on-one assistance in </a:t>
            </a:r>
            <a:r>
              <a:rPr lang="en-US" sz="1100" b="1" dirty="0">
                <a:solidFill>
                  <a:srgbClr val="F58C1F"/>
                </a:solidFill>
                <a:latin typeface="Arial" panose="020B0604020202020204" pitchFamily="34" charset="0"/>
                <a:cs typeface="Arial" panose="020B0604020202020204" pitchFamily="34" charset="0"/>
              </a:rPr>
              <a:t>170 language</a:t>
            </a:r>
            <a:endParaRPr sz="1100" b="1" dirty="0">
              <a:solidFill>
                <a:srgbClr val="F58C1F"/>
              </a:solidFill>
              <a:latin typeface="Arial" panose="020B0604020202020204" pitchFamily="34" charset="0"/>
              <a:cs typeface="Arial" panose="020B0604020202020204" pitchFamily="34" charset="0"/>
            </a:endParaRPr>
          </a:p>
        </p:txBody>
      </p:sp>
      <p:sp>
        <p:nvSpPr>
          <p:cNvPr id="54" name="object 8">
            <a:extLst>
              <a:ext uri="{FF2B5EF4-FFF2-40B4-BE49-F238E27FC236}">
                <a16:creationId xmlns:a16="http://schemas.microsoft.com/office/drawing/2014/main" id="{DD4A8AAF-E0CD-45D9-95D8-B85DC1B7F3DC}"/>
              </a:ext>
            </a:extLst>
          </p:cNvPr>
          <p:cNvSpPr txBox="1"/>
          <p:nvPr/>
        </p:nvSpPr>
        <p:spPr>
          <a:xfrm>
            <a:off x="1362075" y="2530049"/>
            <a:ext cx="2661010" cy="512961"/>
          </a:xfrm>
          <a:prstGeom prst="rect">
            <a:avLst/>
          </a:prstGeom>
        </p:spPr>
        <p:txBody>
          <a:bodyPr vert="horz" wrap="square" lIns="0" tIns="5080" rIns="0" bIns="0" rtlCol="0">
            <a:spAutoFit/>
          </a:bodyPr>
          <a:lstStyle/>
          <a:p>
            <a:pPr marL="16934" marR="6774" algn="r">
              <a:spcBef>
                <a:spcPts val="40"/>
              </a:spcBef>
            </a:pPr>
            <a:r>
              <a:rPr lang="en-US" sz="1100" b="1" dirty="0">
                <a:solidFill>
                  <a:srgbClr val="FF233A"/>
                </a:solidFill>
                <a:latin typeface="Arial" panose="020B0604020202020204" pitchFamily="34" charset="0"/>
                <a:cs typeface="Arial" panose="020B0604020202020204" pitchFamily="34" charset="0"/>
              </a:rPr>
              <a:t>Reeve Connect </a:t>
            </a:r>
          </a:p>
          <a:p>
            <a:pPr marL="16934" marR="6774" algn="r">
              <a:spcBef>
                <a:spcPts val="40"/>
              </a:spcBef>
            </a:pPr>
            <a:r>
              <a:rPr lang="en-US" sz="1100" b="1" dirty="0">
                <a:solidFill>
                  <a:srgbClr val="FF233A"/>
                </a:solidFill>
                <a:latin typeface="Arial" panose="020B0604020202020204" pitchFamily="34" charset="0"/>
                <a:cs typeface="Arial" panose="020B0604020202020204" pitchFamily="34" charset="0"/>
              </a:rPr>
              <a:t>7000+ </a:t>
            </a:r>
            <a:r>
              <a:rPr lang="en-US" sz="1100" dirty="0">
                <a:solidFill>
                  <a:schemeClr val="tx1">
                    <a:lumMod val="75000"/>
                    <a:lumOff val="25000"/>
                  </a:schemeClr>
                </a:solidFill>
                <a:latin typeface="Arial" panose="020B0604020202020204" pitchFamily="34" charset="0"/>
                <a:cs typeface="Arial" panose="020B0604020202020204" pitchFamily="34" charset="0"/>
              </a:rPr>
              <a:t>users on the private forum where individuals ask questions and share</a:t>
            </a:r>
            <a:endParaRPr sz="1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 name="object 5">
            <a:extLst>
              <a:ext uri="{FF2B5EF4-FFF2-40B4-BE49-F238E27FC236}">
                <a16:creationId xmlns:a16="http://schemas.microsoft.com/office/drawing/2014/main" id="{D9ADB234-9107-4DAC-8F52-696FA1275E37}"/>
              </a:ext>
            </a:extLst>
          </p:cNvPr>
          <p:cNvSpPr txBox="1"/>
          <p:nvPr/>
        </p:nvSpPr>
        <p:spPr>
          <a:xfrm>
            <a:off x="8214349" y="3738924"/>
            <a:ext cx="2529851" cy="507831"/>
          </a:xfrm>
          <a:prstGeom prst="rect">
            <a:avLst/>
          </a:prstGeom>
        </p:spPr>
        <p:txBody>
          <a:bodyPr vert="horz" wrap="square" lIns="0" tIns="0" rIns="0" bIns="0" rtlCol="0">
            <a:spAutoFit/>
          </a:bodyPr>
          <a:lstStyle/>
          <a:p>
            <a:pPr marR="6774"/>
            <a:r>
              <a:rPr lang="en-US" sz="1100" b="1" dirty="0">
                <a:solidFill>
                  <a:srgbClr val="296DD7"/>
                </a:solidFill>
                <a:latin typeface="Arial" panose="020B0604020202020204" pitchFamily="34" charset="0"/>
                <a:cs typeface="Arial" panose="020B0604020202020204" pitchFamily="34" charset="0"/>
              </a:rPr>
              <a:t>Health-Related Materials</a:t>
            </a:r>
          </a:p>
          <a:p>
            <a:pPr marR="6774"/>
            <a:r>
              <a:rPr lang="en-US" sz="1100" b="1" dirty="0">
                <a:solidFill>
                  <a:srgbClr val="296DD7"/>
                </a:solidFill>
                <a:latin typeface="Arial" panose="020B0604020202020204" pitchFamily="34" charset="0"/>
                <a:cs typeface="Arial" panose="020B0604020202020204" pitchFamily="34" charset="0"/>
              </a:rPr>
              <a:t>300</a:t>
            </a:r>
            <a:r>
              <a:rPr sz="1100" b="1" dirty="0">
                <a:solidFill>
                  <a:srgbClr val="296DD7"/>
                </a:solidFill>
                <a:latin typeface="Arial" panose="020B0604020202020204" pitchFamily="34" charset="0"/>
                <a:cs typeface="Arial" panose="020B0604020202020204" pitchFamily="34" charset="0"/>
              </a:rPr>
              <a:t>+ </a:t>
            </a:r>
            <a:r>
              <a:rPr sz="1100" dirty="0">
                <a:solidFill>
                  <a:schemeClr val="tx1">
                    <a:lumMod val="75000"/>
                    <a:lumOff val="25000"/>
                  </a:schemeClr>
                </a:solidFill>
                <a:latin typeface="Arial" panose="020B0604020202020204" pitchFamily="34" charset="0"/>
                <a:cs typeface="Arial" panose="020B0604020202020204" pitchFamily="34" charset="0"/>
              </a:rPr>
              <a:t>publications on how to live a healthy and independent life</a:t>
            </a:r>
          </a:p>
        </p:txBody>
      </p:sp>
      <p:sp>
        <p:nvSpPr>
          <p:cNvPr id="56" name="TextBox 55">
            <a:extLst>
              <a:ext uri="{FF2B5EF4-FFF2-40B4-BE49-F238E27FC236}">
                <a16:creationId xmlns:a16="http://schemas.microsoft.com/office/drawing/2014/main" id="{42F8A1A4-E64A-4851-AC87-567D2181F588}"/>
              </a:ext>
            </a:extLst>
          </p:cNvPr>
          <p:cNvSpPr txBox="1"/>
          <p:nvPr/>
        </p:nvSpPr>
        <p:spPr>
          <a:xfrm>
            <a:off x="4939596" y="3282955"/>
            <a:ext cx="2361787" cy="492443"/>
          </a:xfrm>
          <a:prstGeom prst="rect">
            <a:avLst/>
          </a:prstGeom>
          <a:noFill/>
        </p:spPr>
        <p:txBody>
          <a:bodyPr wrap="square" rtlCol="0">
            <a:spAutoFit/>
          </a:bodyPr>
          <a:lstStyle/>
          <a:p>
            <a:pPr algn="ctr"/>
            <a:r>
              <a:rPr lang="en-US" sz="1400" b="1" dirty="0">
                <a:solidFill>
                  <a:srgbClr val="F58C1F"/>
                </a:solidFill>
                <a:latin typeface="Arial" panose="020B0604020202020204" pitchFamily="34" charset="0"/>
                <a:cs typeface="Arial" panose="020B0604020202020204" pitchFamily="34" charset="0"/>
              </a:rPr>
              <a:t>1st</a:t>
            </a:r>
            <a:r>
              <a:rPr lang="en-US" sz="1200" b="1" dirty="0">
                <a:solidFill>
                  <a:schemeClr val="tx1">
                    <a:lumMod val="75000"/>
                    <a:lumOff val="25000"/>
                  </a:schemeClr>
                </a:solidFill>
                <a:latin typeface="Arial" panose="020B0604020202020204" pitchFamily="34" charset="0"/>
                <a:cs typeface="Arial" panose="020B0604020202020204" pitchFamily="34" charset="0"/>
              </a:rPr>
              <a:t> </a:t>
            </a:r>
            <a:r>
              <a:rPr lang="en-US" sz="1100" dirty="0">
                <a:solidFill>
                  <a:schemeClr val="tx1">
                    <a:lumMod val="75000"/>
                    <a:lumOff val="25000"/>
                  </a:schemeClr>
                </a:solidFill>
                <a:latin typeface="Arial" panose="020B0604020202020204" pitchFamily="34" charset="0"/>
                <a:cs typeface="Arial" panose="020B0604020202020204" pitchFamily="34" charset="0"/>
              </a:rPr>
              <a:t>call made when loved one is diagnosed with paralysis</a:t>
            </a:r>
          </a:p>
        </p:txBody>
      </p:sp>
      <p:sp>
        <p:nvSpPr>
          <p:cNvPr id="57" name="Rectangle 56">
            <a:extLst>
              <a:ext uri="{FF2B5EF4-FFF2-40B4-BE49-F238E27FC236}">
                <a16:creationId xmlns:a16="http://schemas.microsoft.com/office/drawing/2014/main" id="{30E7E413-9CA3-41FC-9A5D-F3777F52402D}"/>
              </a:ext>
            </a:extLst>
          </p:cNvPr>
          <p:cNvSpPr/>
          <p:nvPr/>
        </p:nvSpPr>
        <p:spPr>
          <a:xfrm>
            <a:off x="8194319" y="2530049"/>
            <a:ext cx="2635606" cy="600164"/>
          </a:xfrm>
          <a:prstGeom prst="rect">
            <a:avLst/>
          </a:prstGeom>
        </p:spPr>
        <p:txBody>
          <a:bodyPr wrap="square">
            <a:spAutoFit/>
          </a:bodyPr>
          <a:lstStyle/>
          <a:p>
            <a:pPr marR="260780" indent="-846"/>
            <a:r>
              <a:rPr lang="en-US" sz="1100" b="1" i="1" dirty="0">
                <a:solidFill>
                  <a:srgbClr val="FF233A"/>
                </a:solidFill>
                <a:latin typeface="Arial" panose="020B0604020202020204" pitchFamily="34" charset="0"/>
                <a:cs typeface="Arial" panose="020B0604020202020204" pitchFamily="34" charset="0"/>
              </a:rPr>
              <a:t>Paralysis Resource Guide </a:t>
            </a:r>
            <a:r>
              <a:rPr lang="en-US" sz="1100" b="1" dirty="0">
                <a:solidFill>
                  <a:srgbClr val="FF233A"/>
                </a:solidFill>
                <a:latin typeface="Arial" panose="020B0604020202020204" pitchFamily="34" charset="0"/>
                <a:cs typeface="Arial" panose="020B0604020202020204" pitchFamily="34" charset="0"/>
              </a:rPr>
              <a:t>210,000</a:t>
            </a:r>
            <a:r>
              <a:rPr lang="en-US" sz="1100" b="1" dirty="0">
                <a:solidFill>
                  <a:schemeClr val="tx1">
                    <a:lumMod val="75000"/>
                    <a:lumOff val="25000"/>
                  </a:schemeClr>
                </a:solidFill>
                <a:latin typeface="Arial" panose="020B0604020202020204" pitchFamily="34" charset="0"/>
                <a:cs typeface="Arial" panose="020B0604020202020204" pitchFamily="34" charset="0"/>
              </a:rPr>
              <a:t> </a:t>
            </a:r>
            <a:r>
              <a:rPr lang="en-US" sz="1100" dirty="0">
                <a:solidFill>
                  <a:schemeClr val="tx1">
                    <a:lumMod val="75000"/>
                    <a:lumOff val="25000"/>
                  </a:schemeClr>
                </a:solidFill>
                <a:latin typeface="Arial" panose="020B0604020202020204" pitchFamily="34" charset="0"/>
                <a:cs typeface="Arial" panose="020B0604020202020204" pitchFamily="34" charset="0"/>
              </a:rPr>
              <a:t>copies distributed of the Reeve Foundation’s community</a:t>
            </a:r>
          </a:p>
        </p:txBody>
      </p:sp>
      <p:sp>
        <p:nvSpPr>
          <p:cNvPr id="58" name="object 2">
            <a:extLst>
              <a:ext uri="{FF2B5EF4-FFF2-40B4-BE49-F238E27FC236}">
                <a16:creationId xmlns:a16="http://schemas.microsoft.com/office/drawing/2014/main" id="{D672EB2C-81E9-4FF5-90B3-09F7F396C258}"/>
              </a:ext>
            </a:extLst>
          </p:cNvPr>
          <p:cNvSpPr txBox="1"/>
          <p:nvPr/>
        </p:nvSpPr>
        <p:spPr>
          <a:xfrm>
            <a:off x="7335055" y="1477938"/>
            <a:ext cx="2504270" cy="524931"/>
          </a:xfrm>
          <a:prstGeom prst="rect">
            <a:avLst/>
          </a:prstGeom>
        </p:spPr>
        <p:txBody>
          <a:bodyPr vert="horz" wrap="square" lIns="0" tIns="16934" rIns="0" bIns="0" rtlCol="0">
            <a:spAutoFit/>
          </a:bodyPr>
          <a:lstStyle/>
          <a:p>
            <a:r>
              <a:rPr lang="en-US" sz="1100" b="1" kern="0" dirty="0">
                <a:solidFill>
                  <a:srgbClr val="F58C1F"/>
                </a:solidFill>
                <a:latin typeface="Arial" panose="020B0604020202020204" pitchFamily="34" charset="0"/>
                <a:cs typeface="Arial" panose="020B0604020202020204" pitchFamily="34" charset="0"/>
              </a:rPr>
              <a:t>Quality of Life Grants</a:t>
            </a:r>
          </a:p>
          <a:p>
            <a:r>
              <a:rPr sz="1100" b="1" kern="0" dirty="0">
                <a:solidFill>
                  <a:srgbClr val="F58C1F"/>
                </a:solidFill>
                <a:latin typeface="Arial" panose="020B0604020202020204" pitchFamily="34" charset="0"/>
                <a:cs typeface="Arial" panose="020B0604020202020204" pitchFamily="34" charset="0"/>
              </a:rPr>
              <a:t>$</a:t>
            </a:r>
            <a:r>
              <a:rPr lang="en-US" sz="1100" b="1" kern="0" dirty="0">
                <a:solidFill>
                  <a:srgbClr val="F58C1F"/>
                </a:solidFill>
                <a:latin typeface="Arial" panose="020B0604020202020204" pitchFamily="34" charset="0"/>
                <a:cs typeface="Arial" panose="020B0604020202020204" pitchFamily="34" charset="0"/>
              </a:rPr>
              <a:t>30</a:t>
            </a:r>
            <a:r>
              <a:rPr sz="1100" b="1" kern="0" dirty="0">
                <a:solidFill>
                  <a:srgbClr val="F58C1F"/>
                </a:solidFill>
                <a:latin typeface="Arial" panose="020B0604020202020204" pitchFamily="34" charset="0"/>
                <a:cs typeface="Arial" panose="020B0604020202020204" pitchFamily="34" charset="0"/>
              </a:rPr>
              <a:t> million</a:t>
            </a:r>
            <a:r>
              <a:rPr lang="en-US" sz="1100" b="1" kern="0" dirty="0">
                <a:solidFill>
                  <a:srgbClr val="F58C1F"/>
                </a:solidFill>
                <a:latin typeface="Arial" panose="020B0604020202020204" pitchFamily="34" charset="0"/>
                <a:cs typeface="Arial" panose="020B0604020202020204" pitchFamily="34" charset="0"/>
              </a:rPr>
              <a:t>+ </a:t>
            </a:r>
            <a:r>
              <a:rPr sz="1100" kern="0" dirty="0">
                <a:solidFill>
                  <a:schemeClr val="tx1">
                    <a:lumMod val="75000"/>
                    <a:lumOff val="25000"/>
                  </a:schemeClr>
                </a:solidFill>
                <a:latin typeface="Arial" panose="020B0604020202020204" pitchFamily="34" charset="0"/>
                <a:cs typeface="Arial" panose="020B0604020202020204" pitchFamily="34" charset="0"/>
              </a:rPr>
              <a:t>awarded to </a:t>
            </a:r>
            <a:r>
              <a:rPr lang="en-US" sz="1100" kern="0" dirty="0">
                <a:solidFill>
                  <a:schemeClr val="tx1">
                    <a:lumMod val="75000"/>
                    <a:lumOff val="25000"/>
                  </a:schemeClr>
                </a:solidFill>
                <a:latin typeface="Arial" panose="020B0604020202020204" pitchFamily="34" charset="0"/>
                <a:cs typeface="Arial" panose="020B0604020202020204" pitchFamily="34" charset="0"/>
              </a:rPr>
              <a:t>over </a:t>
            </a:r>
            <a:r>
              <a:rPr sz="1100" kern="0" dirty="0">
                <a:solidFill>
                  <a:schemeClr val="tx1">
                    <a:lumMod val="75000"/>
                    <a:lumOff val="25000"/>
                  </a:schemeClr>
                </a:solidFill>
                <a:latin typeface="Arial" panose="020B0604020202020204" pitchFamily="34" charset="0"/>
                <a:cs typeface="Arial" panose="020B0604020202020204" pitchFamily="34" charset="0"/>
              </a:rPr>
              <a:t>3,</a:t>
            </a:r>
            <a:r>
              <a:rPr lang="en-US" sz="1100" kern="0" dirty="0">
                <a:solidFill>
                  <a:schemeClr val="tx1">
                    <a:lumMod val="75000"/>
                    <a:lumOff val="25000"/>
                  </a:schemeClr>
                </a:solidFill>
                <a:latin typeface="Arial" panose="020B0604020202020204" pitchFamily="34" charset="0"/>
                <a:cs typeface="Arial" panose="020B0604020202020204" pitchFamily="34" charset="0"/>
              </a:rPr>
              <a:t>1</a:t>
            </a:r>
            <a:r>
              <a:rPr sz="1100" kern="0" dirty="0">
                <a:solidFill>
                  <a:schemeClr val="tx1">
                    <a:lumMod val="75000"/>
                    <a:lumOff val="25000"/>
                  </a:schemeClr>
                </a:solidFill>
                <a:latin typeface="Arial" panose="020B0604020202020204" pitchFamily="34" charset="0"/>
                <a:cs typeface="Arial" panose="020B0604020202020204" pitchFamily="34" charset="0"/>
              </a:rPr>
              <a:t>00</a:t>
            </a:r>
            <a:r>
              <a:rPr lang="en-US" sz="1100" kern="0" dirty="0">
                <a:solidFill>
                  <a:schemeClr val="tx1">
                    <a:lumMod val="75000"/>
                    <a:lumOff val="25000"/>
                  </a:schemeClr>
                </a:solidFill>
                <a:latin typeface="Arial" panose="020B0604020202020204" pitchFamily="34" charset="0"/>
                <a:cs typeface="Arial" panose="020B0604020202020204" pitchFamily="34" charset="0"/>
              </a:rPr>
              <a:t> </a:t>
            </a:r>
            <a:r>
              <a:rPr sz="1100" kern="0" dirty="0">
                <a:solidFill>
                  <a:schemeClr val="tx1">
                    <a:lumMod val="75000"/>
                    <a:lumOff val="25000"/>
                  </a:schemeClr>
                </a:solidFill>
                <a:latin typeface="Arial" panose="020B0604020202020204" pitchFamily="34" charset="0"/>
                <a:cs typeface="Arial" panose="020B0604020202020204" pitchFamily="34" charset="0"/>
              </a:rPr>
              <a:t>non-profit</a:t>
            </a:r>
            <a:r>
              <a:rPr lang="en-US" sz="1100" kern="0" dirty="0">
                <a:solidFill>
                  <a:schemeClr val="tx1">
                    <a:lumMod val="75000"/>
                    <a:lumOff val="25000"/>
                  </a:schemeClr>
                </a:solidFill>
                <a:latin typeface="Arial" panose="020B0604020202020204" pitchFamily="34" charset="0"/>
                <a:cs typeface="Arial" panose="020B0604020202020204" pitchFamily="34" charset="0"/>
              </a:rPr>
              <a:t> </a:t>
            </a:r>
            <a:r>
              <a:rPr sz="1100" kern="0" dirty="0">
                <a:solidFill>
                  <a:schemeClr val="tx1">
                    <a:lumMod val="75000"/>
                    <a:lumOff val="25000"/>
                  </a:schemeClr>
                </a:solidFill>
                <a:latin typeface="Arial" panose="020B0604020202020204" pitchFamily="34" charset="0"/>
                <a:cs typeface="Arial" panose="020B0604020202020204" pitchFamily="34" charset="0"/>
              </a:rPr>
              <a:t>programs</a:t>
            </a:r>
            <a:r>
              <a:rPr lang="en-US" sz="1100" kern="0" dirty="0">
                <a:solidFill>
                  <a:schemeClr val="tx1">
                    <a:lumMod val="75000"/>
                    <a:lumOff val="25000"/>
                  </a:schemeClr>
                </a:solidFill>
                <a:latin typeface="Arial" panose="020B0604020202020204" pitchFamily="34" charset="0"/>
                <a:cs typeface="Arial" panose="020B0604020202020204" pitchFamily="34" charset="0"/>
              </a:rPr>
              <a:t> i</a:t>
            </a:r>
            <a:r>
              <a:rPr sz="1100" kern="0" dirty="0">
                <a:solidFill>
                  <a:schemeClr val="tx1">
                    <a:lumMod val="75000"/>
                    <a:lumOff val="25000"/>
                  </a:schemeClr>
                </a:solidFill>
                <a:latin typeface="Arial" panose="020B0604020202020204" pitchFamily="34" charset="0"/>
                <a:cs typeface="Arial" panose="020B0604020202020204" pitchFamily="34" charset="0"/>
              </a:rPr>
              <a:t>n all </a:t>
            </a:r>
            <a:r>
              <a:rPr sz="1100" b="1" kern="0" dirty="0">
                <a:solidFill>
                  <a:srgbClr val="F58C1F"/>
                </a:solidFill>
                <a:latin typeface="Arial" panose="020B0604020202020204" pitchFamily="34" charset="0"/>
                <a:cs typeface="Arial" panose="020B0604020202020204" pitchFamily="34" charset="0"/>
              </a:rPr>
              <a:t>50 states</a:t>
            </a:r>
          </a:p>
        </p:txBody>
      </p:sp>
      <p:sp>
        <p:nvSpPr>
          <p:cNvPr id="59" name="object 45">
            <a:extLst>
              <a:ext uri="{FF2B5EF4-FFF2-40B4-BE49-F238E27FC236}">
                <a16:creationId xmlns:a16="http://schemas.microsoft.com/office/drawing/2014/main" id="{05744A8C-64AF-41A6-8055-21C4F4E98377}"/>
              </a:ext>
            </a:extLst>
          </p:cNvPr>
          <p:cNvSpPr/>
          <p:nvPr/>
        </p:nvSpPr>
        <p:spPr>
          <a:xfrm>
            <a:off x="6422412" y="1698843"/>
            <a:ext cx="671111" cy="495305"/>
          </a:xfrm>
          <a:custGeom>
            <a:avLst/>
            <a:gdLst/>
            <a:ahLst/>
            <a:cxnLst/>
            <a:rect l="l" t="t" r="r" b="b"/>
            <a:pathLst>
              <a:path w="1061720" h="783589">
                <a:moveTo>
                  <a:pt x="459602" y="695960"/>
                </a:moveTo>
                <a:lnTo>
                  <a:pt x="436310" y="731520"/>
                </a:lnTo>
                <a:lnTo>
                  <a:pt x="447582" y="739140"/>
                </a:lnTo>
                <a:lnTo>
                  <a:pt x="458184" y="748030"/>
                </a:lnTo>
                <a:lnTo>
                  <a:pt x="468384" y="755650"/>
                </a:lnTo>
                <a:lnTo>
                  <a:pt x="478449" y="762000"/>
                </a:lnTo>
                <a:lnTo>
                  <a:pt x="512167" y="779780"/>
                </a:lnTo>
                <a:lnTo>
                  <a:pt x="546349" y="783590"/>
                </a:lnTo>
                <a:lnTo>
                  <a:pt x="579579" y="775970"/>
                </a:lnTo>
                <a:lnTo>
                  <a:pt x="610440" y="754380"/>
                </a:lnTo>
                <a:lnTo>
                  <a:pt x="617274" y="748030"/>
                </a:lnTo>
                <a:lnTo>
                  <a:pt x="624026" y="745490"/>
                </a:lnTo>
                <a:lnTo>
                  <a:pt x="631525" y="744220"/>
                </a:lnTo>
                <a:lnTo>
                  <a:pt x="696104" y="744220"/>
                </a:lnTo>
                <a:lnTo>
                  <a:pt x="710098" y="740410"/>
                </a:lnTo>
                <a:lnTo>
                  <a:pt x="529734" y="740410"/>
                </a:lnTo>
                <a:lnTo>
                  <a:pt x="504509" y="728980"/>
                </a:lnTo>
                <a:lnTo>
                  <a:pt x="493483" y="721360"/>
                </a:lnTo>
                <a:lnTo>
                  <a:pt x="482413" y="712470"/>
                </a:lnTo>
                <a:lnTo>
                  <a:pt x="459602" y="695960"/>
                </a:lnTo>
                <a:close/>
              </a:path>
              <a:path w="1061720" h="783589">
                <a:moveTo>
                  <a:pt x="696104" y="744220"/>
                </a:moveTo>
                <a:lnTo>
                  <a:pt x="631525" y="744220"/>
                </a:lnTo>
                <a:lnTo>
                  <a:pt x="640602" y="745490"/>
                </a:lnTo>
                <a:lnTo>
                  <a:pt x="677445" y="749300"/>
                </a:lnTo>
                <a:lnTo>
                  <a:pt x="696104" y="744220"/>
                </a:lnTo>
                <a:close/>
              </a:path>
              <a:path w="1061720" h="783589">
                <a:moveTo>
                  <a:pt x="150643" y="393700"/>
                </a:moveTo>
                <a:lnTo>
                  <a:pt x="126905" y="401320"/>
                </a:lnTo>
                <a:lnTo>
                  <a:pt x="105323" y="421640"/>
                </a:lnTo>
                <a:lnTo>
                  <a:pt x="78115" y="461010"/>
                </a:lnTo>
                <a:lnTo>
                  <a:pt x="70315" y="490220"/>
                </a:lnTo>
                <a:lnTo>
                  <a:pt x="82756" y="516890"/>
                </a:lnTo>
                <a:lnTo>
                  <a:pt x="116270" y="552450"/>
                </a:lnTo>
                <a:lnTo>
                  <a:pt x="116867" y="552450"/>
                </a:lnTo>
                <a:lnTo>
                  <a:pt x="117426" y="553720"/>
                </a:lnTo>
                <a:lnTo>
                  <a:pt x="157540" y="590550"/>
                </a:lnTo>
                <a:lnTo>
                  <a:pt x="196995" y="626110"/>
                </a:lnTo>
                <a:lnTo>
                  <a:pt x="236507" y="662940"/>
                </a:lnTo>
                <a:lnTo>
                  <a:pt x="316067" y="734060"/>
                </a:lnTo>
                <a:lnTo>
                  <a:pt x="333759" y="745490"/>
                </a:lnTo>
                <a:lnTo>
                  <a:pt x="352020" y="748030"/>
                </a:lnTo>
                <a:lnTo>
                  <a:pt x="369463" y="741680"/>
                </a:lnTo>
                <a:lnTo>
                  <a:pt x="397311" y="712470"/>
                </a:lnTo>
                <a:lnTo>
                  <a:pt x="420554" y="678180"/>
                </a:lnTo>
                <a:lnTo>
                  <a:pt x="436649" y="636270"/>
                </a:lnTo>
                <a:lnTo>
                  <a:pt x="429876" y="613410"/>
                </a:lnTo>
                <a:lnTo>
                  <a:pt x="413071" y="595630"/>
                </a:lnTo>
                <a:lnTo>
                  <a:pt x="388749" y="588010"/>
                </a:lnTo>
                <a:lnTo>
                  <a:pt x="371629" y="588010"/>
                </a:lnTo>
                <a:lnTo>
                  <a:pt x="369517" y="568960"/>
                </a:lnTo>
                <a:lnTo>
                  <a:pt x="358535" y="520700"/>
                </a:lnTo>
                <a:lnTo>
                  <a:pt x="296267" y="490220"/>
                </a:lnTo>
                <a:lnTo>
                  <a:pt x="295122" y="453390"/>
                </a:lnTo>
                <a:lnTo>
                  <a:pt x="278984" y="430530"/>
                </a:lnTo>
                <a:lnTo>
                  <a:pt x="271416" y="427990"/>
                </a:lnTo>
                <a:lnTo>
                  <a:pt x="205170" y="427990"/>
                </a:lnTo>
                <a:lnTo>
                  <a:pt x="200281" y="421640"/>
                </a:lnTo>
                <a:lnTo>
                  <a:pt x="197639" y="419100"/>
                </a:lnTo>
                <a:lnTo>
                  <a:pt x="174799" y="400050"/>
                </a:lnTo>
                <a:lnTo>
                  <a:pt x="150643" y="393700"/>
                </a:lnTo>
                <a:close/>
              </a:path>
              <a:path w="1061720" h="783589">
                <a:moveTo>
                  <a:pt x="492171" y="590550"/>
                </a:moveTo>
                <a:lnTo>
                  <a:pt x="485380" y="590550"/>
                </a:lnTo>
                <a:lnTo>
                  <a:pt x="478070" y="591820"/>
                </a:lnTo>
                <a:lnTo>
                  <a:pt x="470943" y="591820"/>
                </a:lnTo>
                <a:lnTo>
                  <a:pt x="472636" y="599440"/>
                </a:lnTo>
                <a:lnTo>
                  <a:pt x="474259" y="605790"/>
                </a:lnTo>
                <a:lnTo>
                  <a:pt x="476171" y="612140"/>
                </a:lnTo>
                <a:lnTo>
                  <a:pt x="478728" y="617220"/>
                </a:lnTo>
                <a:lnTo>
                  <a:pt x="481141" y="622300"/>
                </a:lnTo>
                <a:lnTo>
                  <a:pt x="487758" y="624840"/>
                </a:lnTo>
                <a:lnTo>
                  <a:pt x="591936" y="703580"/>
                </a:lnTo>
                <a:lnTo>
                  <a:pt x="574705" y="727710"/>
                </a:lnTo>
                <a:lnTo>
                  <a:pt x="553552" y="740410"/>
                </a:lnTo>
                <a:lnTo>
                  <a:pt x="710098" y="740410"/>
                </a:lnTo>
                <a:lnTo>
                  <a:pt x="737848" y="720090"/>
                </a:lnTo>
                <a:lnTo>
                  <a:pt x="748434" y="706120"/>
                </a:lnTo>
                <a:lnTo>
                  <a:pt x="671562" y="706120"/>
                </a:lnTo>
                <a:lnTo>
                  <a:pt x="654288" y="703580"/>
                </a:lnTo>
                <a:lnTo>
                  <a:pt x="636983" y="694690"/>
                </a:lnTo>
                <a:lnTo>
                  <a:pt x="601707" y="669290"/>
                </a:lnTo>
                <a:lnTo>
                  <a:pt x="566536" y="642620"/>
                </a:lnTo>
                <a:lnTo>
                  <a:pt x="515335" y="604520"/>
                </a:lnTo>
                <a:lnTo>
                  <a:pt x="497740" y="591820"/>
                </a:lnTo>
                <a:lnTo>
                  <a:pt x="492171" y="590550"/>
                </a:lnTo>
                <a:close/>
              </a:path>
              <a:path w="1061720" h="783589">
                <a:moveTo>
                  <a:pt x="531995" y="469900"/>
                </a:moveTo>
                <a:lnTo>
                  <a:pt x="508052" y="469900"/>
                </a:lnTo>
                <a:lnTo>
                  <a:pt x="513669" y="485140"/>
                </a:lnTo>
                <a:lnTo>
                  <a:pt x="516546" y="492760"/>
                </a:lnTo>
                <a:lnTo>
                  <a:pt x="519571" y="499110"/>
                </a:lnTo>
                <a:lnTo>
                  <a:pt x="520422" y="501650"/>
                </a:lnTo>
                <a:lnTo>
                  <a:pt x="659788" y="603250"/>
                </a:lnTo>
                <a:lnTo>
                  <a:pt x="704496" y="637540"/>
                </a:lnTo>
                <a:lnTo>
                  <a:pt x="723087" y="664210"/>
                </a:lnTo>
                <a:lnTo>
                  <a:pt x="718760" y="676910"/>
                </a:lnTo>
                <a:lnTo>
                  <a:pt x="705398" y="692150"/>
                </a:lnTo>
                <a:lnTo>
                  <a:pt x="688650" y="702310"/>
                </a:lnTo>
                <a:lnTo>
                  <a:pt x="671562" y="706120"/>
                </a:lnTo>
                <a:lnTo>
                  <a:pt x="748434" y="706120"/>
                </a:lnTo>
                <a:lnTo>
                  <a:pt x="759982" y="690880"/>
                </a:lnTo>
                <a:lnTo>
                  <a:pt x="764545" y="684530"/>
                </a:lnTo>
                <a:lnTo>
                  <a:pt x="770508" y="678180"/>
                </a:lnTo>
                <a:lnTo>
                  <a:pt x="777342" y="673100"/>
                </a:lnTo>
                <a:lnTo>
                  <a:pt x="784519" y="669290"/>
                </a:lnTo>
                <a:lnTo>
                  <a:pt x="807882" y="655320"/>
                </a:lnTo>
                <a:lnTo>
                  <a:pt x="826769" y="638810"/>
                </a:lnTo>
                <a:lnTo>
                  <a:pt x="833485" y="628650"/>
                </a:lnTo>
                <a:lnTo>
                  <a:pt x="754327" y="628650"/>
                </a:lnTo>
                <a:lnTo>
                  <a:pt x="739688" y="622300"/>
                </a:lnTo>
                <a:lnTo>
                  <a:pt x="717008" y="604520"/>
                </a:lnTo>
                <a:lnTo>
                  <a:pt x="649175" y="554990"/>
                </a:lnTo>
                <a:lnTo>
                  <a:pt x="621616" y="533400"/>
                </a:lnTo>
                <a:lnTo>
                  <a:pt x="566370" y="492760"/>
                </a:lnTo>
                <a:lnTo>
                  <a:pt x="538304" y="472440"/>
                </a:lnTo>
                <a:lnTo>
                  <a:pt x="531995" y="469900"/>
                </a:lnTo>
                <a:close/>
              </a:path>
              <a:path w="1061720" h="783589">
                <a:moveTo>
                  <a:pt x="574778" y="359410"/>
                </a:moveTo>
                <a:lnTo>
                  <a:pt x="567656" y="360680"/>
                </a:lnTo>
                <a:lnTo>
                  <a:pt x="560719" y="360680"/>
                </a:lnTo>
                <a:lnTo>
                  <a:pt x="562479" y="368300"/>
                </a:lnTo>
                <a:lnTo>
                  <a:pt x="577547" y="394970"/>
                </a:lnTo>
                <a:lnTo>
                  <a:pt x="749492" y="523240"/>
                </a:lnTo>
                <a:lnTo>
                  <a:pt x="791288" y="553720"/>
                </a:lnTo>
                <a:lnTo>
                  <a:pt x="803390" y="566420"/>
                </a:lnTo>
                <a:lnTo>
                  <a:pt x="808327" y="577850"/>
                </a:lnTo>
                <a:lnTo>
                  <a:pt x="806217" y="591820"/>
                </a:lnTo>
                <a:lnTo>
                  <a:pt x="797181" y="607060"/>
                </a:lnTo>
                <a:lnTo>
                  <a:pt x="783792" y="621030"/>
                </a:lnTo>
                <a:lnTo>
                  <a:pt x="769268" y="628650"/>
                </a:lnTo>
                <a:lnTo>
                  <a:pt x="833485" y="628650"/>
                </a:lnTo>
                <a:lnTo>
                  <a:pt x="841040" y="617220"/>
                </a:lnTo>
                <a:lnTo>
                  <a:pt x="850559" y="593090"/>
                </a:lnTo>
                <a:lnTo>
                  <a:pt x="853006" y="585470"/>
                </a:lnTo>
                <a:lnTo>
                  <a:pt x="861607" y="574040"/>
                </a:lnTo>
                <a:lnTo>
                  <a:pt x="866954" y="570230"/>
                </a:lnTo>
                <a:lnTo>
                  <a:pt x="893236" y="547370"/>
                </a:lnTo>
                <a:lnTo>
                  <a:pt x="901326" y="533400"/>
                </a:lnTo>
                <a:lnTo>
                  <a:pt x="827188" y="533400"/>
                </a:lnTo>
                <a:lnTo>
                  <a:pt x="804458" y="523240"/>
                </a:lnTo>
                <a:lnTo>
                  <a:pt x="690005" y="436880"/>
                </a:lnTo>
                <a:lnTo>
                  <a:pt x="638726" y="398780"/>
                </a:lnTo>
                <a:lnTo>
                  <a:pt x="612899" y="381000"/>
                </a:lnTo>
                <a:lnTo>
                  <a:pt x="586780" y="361950"/>
                </a:lnTo>
                <a:lnTo>
                  <a:pt x="581386" y="360680"/>
                </a:lnTo>
                <a:lnTo>
                  <a:pt x="574778" y="359410"/>
                </a:lnTo>
                <a:close/>
              </a:path>
              <a:path w="1061720" h="783589">
                <a:moveTo>
                  <a:pt x="380710" y="586740"/>
                </a:moveTo>
                <a:lnTo>
                  <a:pt x="372543" y="588010"/>
                </a:lnTo>
                <a:lnTo>
                  <a:pt x="388749" y="588010"/>
                </a:lnTo>
                <a:lnTo>
                  <a:pt x="380710" y="586740"/>
                </a:lnTo>
                <a:close/>
              </a:path>
              <a:path w="1061720" h="783589">
                <a:moveTo>
                  <a:pt x="911290" y="450850"/>
                </a:moveTo>
                <a:lnTo>
                  <a:pt x="873050" y="454660"/>
                </a:lnTo>
                <a:lnTo>
                  <a:pt x="873217" y="464820"/>
                </a:lnTo>
                <a:lnTo>
                  <a:pt x="873365" y="469900"/>
                </a:lnTo>
                <a:lnTo>
                  <a:pt x="873468" y="482600"/>
                </a:lnTo>
                <a:lnTo>
                  <a:pt x="872835" y="491490"/>
                </a:lnTo>
                <a:lnTo>
                  <a:pt x="864371" y="515620"/>
                </a:lnTo>
                <a:lnTo>
                  <a:pt x="848157" y="529590"/>
                </a:lnTo>
                <a:lnTo>
                  <a:pt x="827188" y="533400"/>
                </a:lnTo>
                <a:lnTo>
                  <a:pt x="901326" y="533400"/>
                </a:lnTo>
                <a:lnTo>
                  <a:pt x="909415" y="519430"/>
                </a:lnTo>
                <a:lnTo>
                  <a:pt x="915448" y="487680"/>
                </a:lnTo>
                <a:lnTo>
                  <a:pt x="911290" y="450850"/>
                </a:lnTo>
                <a:close/>
              </a:path>
              <a:path w="1061720" h="783589">
                <a:moveTo>
                  <a:pt x="248713" y="420370"/>
                </a:moveTo>
                <a:lnTo>
                  <a:pt x="205170" y="427990"/>
                </a:lnTo>
                <a:lnTo>
                  <a:pt x="271416" y="427990"/>
                </a:lnTo>
                <a:lnTo>
                  <a:pt x="248713" y="420370"/>
                </a:lnTo>
                <a:close/>
              </a:path>
              <a:path w="1061720" h="783589">
                <a:moveTo>
                  <a:pt x="120207" y="0"/>
                </a:moveTo>
                <a:lnTo>
                  <a:pt x="69499" y="50800"/>
                </a:lnTo>
                <a:lnTo>
                  <a:pt x="40998" y="93980"/>
                </a:lnTo>
                <a:lnTo>
                  <a:pt x="19977" y="140970"/>
                </a:lnTo>
                <a:lnTo>
                  <a:pt x="6343" y="189230"/>
                </a:lnTo>
                <a:lnTo>
                  <a:pt x="0" y="241300"/>
                </a:lnTo>
                <a:lnTo>
                  <a:pt x="853" y="295910"/>
                </a:lnTo>
                <a:lnTo>
                  <a:pt x="5639" y="328930"/>
                </a:lnTo>
                <a:lnTo>
                  <a:pt x="15886" y="359410"/>
                </a:lnTo>
                <a:lnTo>
                  <a:pt x="33510" y="387350"/>
                </a:lnTo>
                <a:lnTo>
                  <a:pt x="60428" y="410210"/>
                </a:lnTo>
                <a:lnTo>
                  <a:pt x="81142" y="383540"/>
                </a:lnTo>
                <a:lnTo>
                  <a:pt x="72079" y="367030"/>
                </a:lnTo>
                <a:lnTo>
                  <a:pt x="63216" y="351790"/>
                </a:lnTo>
                <a:lnTo>
                  <a:pt x="55667" y="337820"/>
                </a:lnTo>
                <a:lnTo>
                  <a:pt x="50548" y="322580"/>
                </a:lnTo>
                <a:lnTo>
                  <a:pt x="42983" y="274320"/>
                </a:lnTo>
                <a:lnTo>
                  <a:pt x="43567" y="227330"/>
                </a:lnTo>
                <a:lnTo>
                  <a:pt x="51883" y="181610"/>
                </a:lnTo>
                <a:lnTo>
                  <a:pt x="67510" y="138430"/>
                </a:lnTo>
                <a:lnTo>
                  <a:pt x="90031" y="96520"/>
                </a:lnTo>
                <a:lnTo>
                  <a:pt x="119026" y="57150"/>
                </a:lnTo>
                <a:lnTo>
                  <a:pt x="139797" y="48260"/>
                </a:lnTo>
                <a:lnTo>
                  <a:pt x="396175" y="48260"/>
                </a:lnTo>
                <a:lnTo>
                  <a:pt x="398121" y="46990"/>
                </a:lnTo>
                <a:lnTo>
                  <a:pt x="120207" y="0"/>
                </a:lnTo>
                <a:close/>
              </a:path>
              <a:path w="1061720" h="783589">
                <a:moveTo>
                  <a:pt x="986934" y="193040"/>
                </a:moveTo>
                <a:lnTo>
                  <a:pt x="541876" y="193040"/>
                </a:lnTo>
                <a:lnTo>
                  <a:pt x="551919" y="196850"/>
                </a:lnTo>
                <a:lnTo>
                  <a:pt x="562129" y="201930"/>
                </a:lnTo>
                <a:lnTo>
                  <a:pt x="604676" y="231140"/>
                </a:lnTo>
                <a:lnTo>
                  <a:pt x="647254" y="259080"/>
                </a:lnTo>
                <a:lnTo>
                  <a:pt x="689860" y="288290"/>
                </a:lnTo>
                <a:lnTo>
                  <a:pt x="775144" y="344170"/>
                </a:lnTo>
                <a:lnTo>
                  <a:pt x="867780" y="406400"/>
                </a:lnTo>
                <a:lnTo>
                  <a:pt x="876568" y="408940"/>
                </a:lnTo>
                <a:lnTo>
                  <a:pt x="930057" y="402590"/>
                </a:lnTo>
                <a:lnTo>
                  <a:pt x="974684" y="388620"/>
                </a:lnTo>
                <a:lnTo>
                  <a:pt x="1015007" y="367030"/>
                </a:lnTo>
                <a:lnTo>
                  <a:pt x="1050774" y="335280"/>
                </a:lnTo>
                <a:lnTo>
                  <a:pt x="1061463" y="317500"/>
                </a:lnTo>
                <a:lnTo>
                  <a:pt x="1060545" y="307340"/>
                </a:lnTo>
                <a:lnTo>
                  <a:pt x="1054597" y="297180"/>
                </a:lnTo>
                <a:lnTo>
                  <a:pt x="1047301" y="285750"/>
                </a:lnTo>
                <a:lnTo>
                  <a:pt x="1040759" y="274320"/>
                </a:lnTo>
                <a:lnTo>
                  <a:pt x="1034328" y="262890"/>
                </a:lnTo>
                <a:lnTo>
                  <a:pt x="1027368" y="251460"/>
                </a:lnTo>
                <a:lnTo>
                  <a:pt x="998643" y="209550"/>
                </a:lnTo>
                <a:lnTo>
                  <a:pt x="986934" y="193040"/>
                </a:lnTo>
                <a:close/>
              </a:path>
              <a:path w="1061720" h="783589">
                <a:moveTo>
                  <a:pt x="531791" y="46990"/>
                </a:moveTo>
                <a:lnTo>
                  <a:pt x="508475" y="48260"/>
                </a:lnTo>
                <a:lnTo>
                  <a:pt x="485992" y="53340"/>
                </a:lnTo>
                <a:lnTo>
                  <a:pt x="464161" y="62230"/>
                </a:lnTo>
                <a:lnTo>
                  <a:pt x="422564" y="85090"/>
                </a:lnTo>
                <a:lnTo>
                  <a:pt x="381127" y="106680"/>
                </a:lnTo>
                <a:lnTo>
                  <a:pt x="339783" y="129540"/>
                </a:lnTo>
                <a:lnTo>
                  <a:pt x="298464" y="151130"/>
                </a:lnTo>
                <a:lnTo>
                  <a:pt x="285971" y="160020"/>
                </a:lnTo>
                <a:lnTo>
                  <a:pt x="280067" y="171450"/>
                </a:lnTo>
                <a:lnTo>
                  <a:pt x="280743" y="182880"/>
                </a:lnTo>
                <a:lnTo>
                  <a:pt x="287987" y="195580"/>
                </a:lnTo>
                <a:lnTo>
                  <a:pt x="304489" y="213360"/>
                </a:lnTo>
                <a:lnTo>
                  <a:pt x="323590" y="227330"/>
                </a:lnTo>
                <a:lnTo>
                  <a:pt x="345174" y="234950"/>
                </a:lnTo>
                <a:lnTo>
                  <a:pt x="369127" y="240030"/>
                </a:lnTo>
                <a:lnTo>
                  <a:pt x="409226" y="238760"/>
                </a:lnTo>
                <a:lnTo>
                  <a:pt x="446899" y="228600"/>
                </a:lnTo>
                <a:lnTo>
                  <a:pt x="483166" y="213360"/>
                </a:lnTo>
                <a:lnTo>
                  <a:pt x="519051" y="196850"/>
                </a:lnTo>
                <a:lnTo>
                  <a:pt x="531189" y="194310"/>
                </a:lnTo>
                <a:lnTo>
                  <a:pt x="541876" y="193040"/>
                </a:lnTo>
                <a:lnTo>
                  <a:pt x="986934" y="193040"/>
                </a:lnTo>
                <a:lnTo>
                  <a:pt x="969822" y="168910"/>
                </a:lnTo>
                <a:lnTo>
                  <a:pt x="912125" y="85090"/>
                </a:lnTo>
                <a:lnTo>
                  <a:pt x="725323" y="85090"/>
                </a:lnTo>
                <a:lnTo>
                  <a:pt x="717615" y="83820"/>
                </a:lnTo>
                <a:lnTo>
                  <a:pt x="636630" y="68580"/>
                </a:lnTo>
                <a:lnTo>
                  <a:pt x="556122" y="50800"/>
                </a:lnTo>
                <a:lnTo>
                  <a:pt x="531791" y="46990"/>
                </a:lnTo>
                <a:close/>
              </a:path>
              <a:path w="1061720" h="783589">
                <a:moveTo>
                  <a:pt x="868299" y="33020"/>
                </a:moveTo>
                <a:lnTo>
                  <a:pt x="859569" y="33020"/>
                </a:lnTo>
                <a:lnTo>
                  <a:pt x="849530" y="36830"/>
                </a:lnTo>
                <a:lnTo>
                  <a:pt x="774169" y="71120"/>
                </a:lnTo>
                <a:lnTo>
                  <a:pt x="748717" y="81280"/>
                </a:lnTo>
                <a:lnTo>
                  <a:pt x="741302" y="83820"/>
                </a:lnTo>
                <a:lnTo>
                  <a:pt x="733362" y="85090"/>
                </a:lnTo>
                <a:lnTo>
                  <a:pt x="912125" y="85090"/>
                </a:lnTo>
                <a:lnTo>
                  <a:pt x="883363" y="44450"/>
                </a:lnTo>
                <a:lnTo>
                  <a:pt x="876103" y="35560"/>
                </a:lnTo>
                <a:lnTo>
                  <a:pt x="868299" y="33020"/>
                </a:lnTo>
                <a:close/>
              </a:path>
              <a:path w="1061720" h="783589">
                <a:moveTo>
                  <a:pt x="396175" y="48260"/>
                </a:moveTo>
                <a:lnTo>
                  <a:pt x="147271" y="48260"/>
                </a:lnTo>
                <a:lnTo>
                  <a:pt x="219112" y="58420"/>
                </a:lnTo>
                <a:lnTo>
                  <a:pt x="254824" y="64770"/>
                </a:lnTo>
                <a:lnTo>
                  <a:pt x="290171" y="72390"/>
                </a:lnTo>
                <a:lnTo>
                  <a:pt x="319615" y="76200"/>
                </a:lnTo>
                <a:lnTo>
                  <a:pt x="346909" y="73660"/>
                </a:lnTo>
                <a:lnTo>
                  <a:pt x="372821" y="63500"/>
                </a:lnTo>
                <a:lnTo>
                  <a:pt x="396175" y="48260"/>
                </a:lnTo>
                <a:close/>
              </a:path>
            </a:pathLst>
          </a:custGeom>
          <a:solidFill>
            <a:srgbClr val="F5821F"/>
          </a:solidFill>
        </p:spPr>
        <p:txBody>
          <a:bodyPr wrap="square" lIns="0" tIns="0" rIns="0" bIns="0" rtlCol="0"/>
          <a:lstStyle/>
          <a:p>
            <a:endParaRPr dirty="0"/>
          </a:p>
        </p:txBody>
      </p:sp>
      <p:sp>
        <p:nvSpPr>
          <p:cNvPr id="60" name="object 6">
            <a:extLst>
              <a:ext uri="{FF2B5EF4-FFF2-40B4-BE49-F238E27FC236}">
                <a16:creationId xmlns:a16="http://schemas.microsoft.com/office/drawing/2014/main" id="{4E7120F1-349C-48E3-98DB-36D71D53DC8D}"/>
              </a:ext>
            </a:extLst>
          </p:cNvPr>
          <p:cNvSpPr txBox="1"/>
          <p:nvPr/>
        </p:nvSpPr>
        <p:spPr>
          <a:xfrm>
            <a:off x="7322025" y="4776462"/>
            <a:ext cx="2800948" cy="682238"/>
          </a:xfrm>
          <a:prstGeom prst="rect">
            <a:avLst/>
          </a:prstGeom>
        </p:spPr>
        <p:txBody>
          <a:bodyPr vert="horz" wrap="square" lIns="0" tIns="5080" rIns="0" bIns="0" rtlCol="0">
            <a:spAutoFit/>
          </a:bodyPr>
          <a:lstStyle/>
          <a:p>
            <a:pPr marL="16934" marR="6774" indent="-846">
              <a:spcBef>
                <a:spcPts val="40"/>
              </a:spcBef>
            </a:pPr>
            <a:r>
              <a:rPr lang="en-US" sz="1100" b="1" dirty="0">
                <a:solidFill>
                  <a:srgbClr val="3AA0AA"/>
                </a:solidFill>
                <a:latin typeface="Arial" panose="020B0604020202020204" pitchFamily="34" charset="0"/>
                <a:cs typeface="Arial" panose="020B0604020202020204" pitchFamily="34" charset="0"/>
              </a:rPr>
              <a:t>Peer &amp; Family Support Program</a:t>
            </a:r>
          </a:p>
          <a:p>
            <a:pPr marL="16934" marR="6774" indent="-846">
              <a:spcBef>
                <a:spcPts val="40"/>
              </a:spcBef>
            </a:pPr>
            <a:r>
              <a:rPr lang="en-US" sz="1100" b="1" dirty="0">
                <a:solidFill>
                  <a:srgbClr val="3AA0AA"/>
                </a:solidFill>
                <a:latin typeface="Arial" panose="020B0604020202020204" pitchFamily="34" charset="0"/>
                <a:cs typeface="Arial" panose="020B0604020202020204" pitchFamily="34" charset="0"/>
              </a:rPr>
              <a:t>14</a:t>
            </a:r>
            <a:r>
              <a:rPr sz="1100" b="1" dirty="0">
                <a:solidFill>
                  <a:srgbClr val="3AA0AA"/>
                </a:solidFill>
                <a:latin typeface="Arial" panose="020B0604020202020204" pitchFamily="34" charset="0"/>
                <a:cs typeface="Arial" panose="020B0604020202020204" pitchFamily="34" charset="0"/>
              </a:rPr>
              <a:t>,000+ </a:t>
            </a:r>
            <a:r>
              <a:rPr sz="1100" dirty="0">
                <a:solidFill>
                  <a:schemeClr val="tx1">
                    <a:lumMod val="75000"/>
                    <a:lumOff val="25000"/>
                  </a:schemeClr>
                </a:solidFill>
                <a:latin typeface="Arial" panose="020B0604020202020204" pitchFamily="34" charset="0"/>
                <a:cs typeface="Arial" panose="020B0604020202020204" pitchFamily="34" charset="0"/>
              </a:rPr>
              <a:t>people have received support from </a:t>
            </a:r>
            <a:r>
              <a:rPr lang="en-US" sz="1100" b="1" dirty="0">
                <a:solidFill>
                  <a:srgbClr val="3AA0AA"/>
                </a:solidFill>
                <a:latin typeface="Arial" panose="020B0604020202020204" pitchFamily="34" charset="0"/>
                <a:cs typeface="Arial" panose="020B0604020202020204" pitchFamily="34" charset="0"/>
              </a:rPr>
              <a:t>400+ </a:t>
            </a:r>
            <a:r>
              <a:rPr lang="en-US" sz="1100" dirty="0">
                <a:solidFill>
                  <a:schemeClr val="tx1">
                    <a:lumMod val="75000"/>
                    <a:lumOff val="25000"/>
                  </a:schemeClr>
                </a:solidFill>
                <a:latin typeface="Arial" panose="020B0604020202020204" pitchFamily="34" charset="0"/>
                <a:cs typeface="Arial" panose="020B0604020202020204" pitchFamily="34" charset="0"/>
              </a:rPr>
              <a:t>certified peer mentors </a:t>
            </a:r>
            <a:r>
              <a:rPr sz="1100" dirty="0">
                <a:solidFill>
                  <a:schemeClr val="tx1">
                    <a:lumMod val="75000"/>
                    <a:lumOff val="25000"/>
                  </a:schemeClr>
                </a:solidFill>
                <a:latin typeface="Arial" panose="020B0604020202020204" pitchFamily="34" charset="0"/>
                <a:cs typeface="Arial" panose="020B0604020202020204" pitchFamily="34" charset="0"/>
              </a:rPr>
              <a:t>who are also living with paralysis</a:t>
            </a:r>
            <a:endParaRPr lang="en-US" sz="11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54F0DC28-FFF5-4427-AF71-D8D1D301E7AA}"/>
              </a:ext>
            </a:extLst>
          </p:cNvPr>
          <p:cNvSpPr/>
          <p:nvPr/>
        </p:nvSpPr>
        <p:spPr>
          <a:xfrm>
            <a:off x="1476956" y="3738924"/>
            <a:ext cx="2520725" cy="507831"/>
          </a:xfrm>
          <a:prstGeom prst="rect">
            <a:avLst/>
          </a:prstGeom>
        </p:spPr>
        <p:txBody>
          <a:bodyPr wrap="square" lIns="0" tIns="0" rIns="0" bIns="0">
            <a:spAutoFit/>
          </a:bodyPr>
          <a:lstStyle/>
          <a:p>
            <a:pPr marL="16934" marR="6774" algn="r">
              <a:spcBef>
                <a:spcPts val="40"/>
              </a:spcBef>
            </a:pPr>
            <a:r>
              <a:rPr lang="en-US" sz="1100" b="1" dirty="0">
                <a:solidFill>
                  <a:srgbClr val="296DD7"/>
                </a:solidFill>
                <a:latin typeface="Arial" panose="020B0604020202020204" pitchFamily="34" charset="0"/>
                <a:cs typeface="Arial" panose="020B0604020202020204" pitchFamily="34" charset="0"/>
              </a:rPr>
              <a:t>Virtual Community</a:t>
            </a:r>
          </a:p>
          <a:p>
            <a:pPr marL="16934" marR="6774" algn="r">
              <a:spcBef>
                <a:spcPts val="40"/>
              </a:spcBef>
            </a:pPr>
            <a:r>
              <a:rPr lang="en-US" sz="1100" b="1" dirty="0">
                <a:solidFill>
                  <a:srgbClr val="296DD7"/>
                </a:solidFill>
                <a:latin typeface="Arial" panose="020B0604020202020204" pitchFamily="34" charset="0"/>
                <a:cs typeface="Arial" panose="020B0604020202020204" pitchFamily="34" charset="0"/>
              </a:rPr>
              <a:t>3M+ </a:t>
            </a:r>
            <a:r>
              <a:rPr lang="en-US" sz="1100" dirty="0">
                <a:solidFill>
                  <a:schemeClr val="tx1">
                    <a:lumMod val="75000"/>
                    <a:lumOff val="25000"/>
                  </a:schemeClr>
                </a:solidFill>
                <a:latin typeface="Arial" panose="020B0604020202020204" pitchFamily="34" charset="0"/>
                <a:cs typeface="Arial" panose="020B0604020202020204" pitchFamily="34" charset="0"/>
              </a:rPr>
              <a:t>users visit ChristopherReeve.org and social media channels annually</a:t>
            </a:r>
          </a:p>
        </p:txBody>
      </p:sp>
      <p:pic>
        <p:nvPicPr>
          <p:cNvPr id="62" name="Picture 61">
            <a:extLst>
              <a:ext uri="{FF2B5EF4-FFF2-40B4-BE49-F238E27FC236}">
                <a16:creationId xmlns:a16="http://schemas.microsoft.com/office/drawing/2014/main" id="{5944C25F-A87B-428C-944D-BBC4D9674DAF}"/>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0000"/>
                    </a14:imgEffect>
                  </a14:imgLayer>
                </a14:imgProps>
              </a:ext>
              <a:ext uri="{28A0092B-C50C-407E-A947-70E740481C1C}">
                <a14:useLocalDpi xmlns:a14="http://schemas.microsoft.com/office/drawing/2010/main"/>
              </a:ext>
            </a:extLst>
          </a:blip>
          <a:stretch>
            <a:fillRect/>
          </a:stretch>
        </p:blipFill>
        <p:spPr>
          <a:xfrm>
            <a:off x="4332904" y="3755206"/>
            <a:ext cx="546637" cy="546637"/>
          </a:xfrm>
          <a:prstGeom prst="rect">
            <a:avLst/>
          </a:prstGeom>
        </p:spPr>
      </p:pic>
      <p:pic>
        <p:nvPicPr>
          <p:cNvPr id="63" name="Picture 62">
            <a:extLst>
              <a:ext uri="{FF2B5EF4-FFF2-40B4-BE49-F238E27FC236}">
                <a16:creationId xmlns:a16="http://schemas.microsoft.com/office/drawing/2014/main" id="{082DF1EC-062B-4F8E-AFF1-3588BC7C2D06}"/>
              </a:ext>
            </a:extLst>
          </p:cNvPr>
          <p:cNvPicPr>
            <a:picLocks noChangeAspect="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colorTemperature colorTemp="8800"/>
                    </a14:imgEffect>
                    <a14:imgEffect>
                      <a14:saturation sat="30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626362" y="2631416"/>
            <a:ext cx="854754" cy="660304"/>
          </a:xfrm>
          <a:prstGeom prst="rect">
            <a:avLst/>
          </a:prstGeom>
        </p:spPr>
      </p:pic>
      <p:sp>
        <p:nvSpPr>
          <p:cNvPr id="64" name="object 8">
            <a:extLst>
              <a:ext uri="{FF2B5EF4-FFF2-40B4-BE49-F238E27FC236}">
                <a16:creationId xmlns:a16="http://schemas.microsoft.com/office/drawing/2014/main" id="{66ACE719-8BC4-489F-A189-1835BD06D438}"/>
              </a:ext>
            </a:extLst>
          </p:cNvPr>
          <p:cNvSpPr txBox="1"/>
          <p:nvPr/>
        </p:nvSpPr>
        <p:spPr>
          <a:xfrm>
            <a:off x="2016669" y="4776462"/>
            <a:ext cx="2842230" cy="682238"/>
          </a:xfrm>
          <a:prstGeom prst="rect">
            <a:avLst/>
          </a:prstGeom>
        </p:spPr>
        <p:txBody>
          <a:bodyPr vert="horz" wrap="square" lIns="0" tIns="5080" rIns="0" bIns="0" rtlCol="0">
            <a:spAutoFit/>
          </a:bodyPr>
          <a:lstStyle/>
          <a:p>
            <a:pPr marL="16934" marR="6774" algn="r">
              <a:spcBef>
                <a:spcPts val="40"/>
              </a:spcBef>
            </a:pPr>
            <a:r>
              <a:rPr lang="en-US" sz="1100" b="1" dirty="0">
                <a:solidFill>
                  <a:srgbClr val="4AB4BD"/>
                </a:solidFill>
                <a:latin typeface="Arial" panose="020B0604020202020204" pitchFamily="34" charset="0"/>
                <a:cs typeface="Arial" panose="020B0604020202020204" pitchFamily="34" charset="0"/>
              </a:rPr>
              <a:t>Military and Veterans Program</a:t>
            </a:r>
          </a:p>
          <a:p>
            <a:pPr marL="16934" marR="6774" algn="r">
              <a:spcBef>
                <a:spcPts val="40"/>
              </a:spcBef>
            </a:pPr>
            <a:r>
              <a:rPr lang="en-US" sz="1100" dirty="0">
                <a:solidFill>
                  <a:schemeClr val="tx1">
                    <a:lumMod val="75000"/>
                    <a:lumOff val="25000"/>
                  </a:schemeClr>
                </a:solidFill>
                <a:latin typeface="Arial" panose="020B0604020202020204" pitchFamily="34" charset="0"/>
                <a:cs typeface="Arial" panose="020B0604020202020204" pitchFamily="34" charset="0"/>
              </a:rPr>
              <a:t>Supports the unique needs of </a:t>
            </a:r>
            <a:r>
              <a:rPr lang="en-US" sz="1100" b="1" dirty="0">
                <a:solidFill>
                  <a:srgbClr val="3AA0AA"/>
                </a:solidFill>
                <a:latin typeface="Arial" panose="020B0604020202020204" pitchFamily="34" charset="0"/>
                <a:cs typeface="Arial" panose="020B0604020202020204" pitchFamily="34" charset="0"/>
              </a:rPr>
              <a:t>service men and women</a:t>
            </a:r>
            <a:r>
              <a:rPr lang="en-US" sz="1100" dirty="0">
                <a:solidFill>
                  <a:srgbClr val="3AA0AA"/>
                </a:solidFill>
                <a:latin typeface="Arial" panose="020B0604020202020204" pitchFamily="34" charset="0"/>
                <a:cs typeface="Arial" panose="020B0604020202020204" pitchFamily="34" charset="0"/>
              </a:rPr>
              <a:t> </a:t>
            </a:r>
            <a:r>
              <a:rPr lang="en-US" sz="1100" dirty="0">
                <a:solidFill>
                  <a:schemeClr val="tx1">
                    <a:lumMod val="75000"/>
                    <a:lumOff val="25000"/>
                  </a:schemeClr>
                </a:solidFill>
                <a:latin typeface="Arial" panose="020B0604020202020204" pitchFamily="34" charset="0"/>
                <a:cs typeface="Arial" panose="020B0604020202020204" pitchFamily="34" charset="0"/>
              </a:rPr>
              <a:t>regardless of when they served or how they were injured</a:t>
            </a:r>
            <a:endParaRPr sz="11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id="{8CDD8753-0037-45D5-A67B-750879158B3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18405" y="1585801"/>
            <a:ext cx="595234" cy="595234"/>
          </a:xfrm>
          <a:prstGeom prst="rect">
            <a:avLst/>
          </a:prstGeom>
        </p:spPr>
      </p:pic>
      <p:pic>
        <p:nvPicPr>
          <p:cNvPr id="67" name="Picture 66">
            <a:extLst>
              <a:ext uri="{FF2B5EF4-FFF2-40B4-BE49-F238E27FC236}">
                <a16:creationId xmlns:a16="http://schemas.microsoft.com/office/drawing/2014/main" id="{186C1750-203D-46DD-B9BF-52ED51DF19B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18585" y="3746456"/>
            <a:ext cx="661814" cy="661814"/>
          </a:xfrm>
          <a:prstGeom prst="rect">
            <a:avLst/>
          </a:prstGeom>
        </p:spPr>
      </p:pic>
      <p:pic>
        <p:nvPicPr>
          <p:cNvPr id="69" name="Picture 68">
            <a:extLst>
              <a:ext uri="{FF2B5EF4-FFF2-40B4-BE49-F238E27FC236}">
                <a16:creationId xmlns:a16="http://schemas.microsoft.com/office/drawing/2014/main" id="{8F16BF0D-9D66-42F4-A50A-E1978889BD0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282945" y="2447693"/>
            <a:ext cx="641319" cy="641319"/>
          </a:xfrm>
          <a:prstGeom prst="rect">
            <a:avLst/>
          </a:prstGeom>
        </p:spPr>
      </p:pic>
      <p:pic>
        <p:nvPicPr>
          <p:cNvPr id="70" name="Picture 69">
            <a:extLst>
              <a:ext uri="{FF2B5EF4-FFF2-40B4-BE49-F238E27FC236}">
                <a16:creationId xmlns:a16="http://schemas.microsoft.com/office/drawing/2014/main" id="{BD2A00B7-9CD9-4905-BA8A-B4F9BFC4CAC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346205" y="2502860"/>
            <a:ext cx="626692" cy="626692"/>
          </a:xfrm>
          <a:prstGeom prst="rect">
            <a:avLst/>
          </a:prstGeom>
        </p:spPr>
      </p:pic>
      <p:pic>
        <p:nvPicPr>
          <p:cNvPr id="3" name="Picture 2">
            <a:extLst>
              <a:ext uri="{FF2B5EF4-FFF2-40B4-BE49-F238E27FC236}">
                <a16:creationId xmlns:a16="http://schemas.microsoft.com/office/drawing/2014/main" id="{FAB4FB54-9ADA-48C0-B3C1-43768A50FE1B}"/>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987712" y="4480466"/>
            <a:ext cx="959236" cy="959236"/>
          </a:xfrm>
          <a:prstGeom prst="rect">
            <a:avLst/>
          </a:prstGeom>
          <a:noFill/>
        </p:spPr>
      </p:pic>
      <p:grpSp>
        <p:nvGrpSpPr>
          <p:cNvPr id="12" name="Group 11">
            <a:extLst>
              <a:ext uri="{FF2B5EF4-FFF2-40B4-BE49-F238E27FC236}">
                <a16:creationId xmlns:a16="http://schemas.microsoft.com/office/drawing/2014/main" id="{51CF1CDF-537A-4191-B523-DF89EC625149}"/>
              </a:ext>
            </a:extLst>
          </p:cNvPr>
          <p:cNvGrpSpPr/>
          <p:nvPr/>
        </p:nvGrpSpPr>
        <p:grpSpPr>
          <a:xfrm>
            <a:off x="6223625" y="4642860"/>
            <a:ext cx="1070417" cy="682779"/>
            <a:chOff x="-4218371" y="1068585"/>
            <a:chExt cx="1976157" cy="1260516"/>
          </a:xfrm>
        </p:grpSpPr>
        <p:pic>
          <p:nvPicPr>
            <p:cNvPr id="5" name="Picture 4">
              <a:extLst>
                <a:ext uri="{FF2B5EF4-FFF2-40B4-BE49-F238E27FC236}">
                  <a16:creationId xmlns:a16="http://schemas.microsoft.com/office/drawing/2014/main" id="{E3ED9B5E-EEB4-459E-ADFE-3FE43C623208}"/>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218371" y="1068585"/>
              <a:ext cx="1260516" cy="1260516"/>
            </a:xfrm>
            <a:prstGeom prst="rect">
              <a:avLst/>
            </a:prstGeom>
          </p:spPr>
        </p:pic>
        <p:pic>
          <p:nvPicPr>
            <p:cNvPr id="43" name="Picture 42">
              <a:extLst>
                <a:ext uri="{FF2B5EF4-FFF2-40B4-BE49-F238E27FC236}">
                  <a16:creationId xmlns:a16="http://schemas.microsoft.com/office/drawing/2014/main" id="{D1131D2E-887E-4554-8DBC-6BF1D7E8FF4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flipH="1">
              <a:off x="-3502730" y="1068585"/>
              <a:ext cx="1260516" cy="1260516"/>
            </a:xfrm>
            <a:prstGeom prst="rect">
              <a:avLst/>
            </a:prstGeom>
          </p:spPr>
        </p:pic>
        <p:grpSp>
          <p:nvGrpSpPr>
            <p:cNvPr id="11" name="Group 10">
              <a:extLst>
                <a:ext uri="{FF2B5EF4-FFF2-40B4-BE49-F238E27FC236}">
                  <a16:creationId xmlns:a16="http://schemas.microsoft.com/office/drawing/2014/main" id="{952830FF-6FC0-488A-8C22-922D1DC20FA3}"/>
                </a:ext>
              </a:extLst>
            </p:cNvPr>
            <p:cNvGrpSpPr/>
            <p:nvPr/>
          </p:nvGrpSpPr>
          <p:grpSpPr>
            <a:xfrm>
              <a:off x="-3502730" y="1185602"/>
              <a:ext cx="544875" cy="232162"/>
              <a:chOff x="-1671883" y="1573484"/>
              <a:chExt cx="847097" cy="360934"/>
            </a:xfrm>
          </p:grpSpPr>
          <p:sp>
            <p:nvSpPr>
              <p:cNvPr id="9" name="Speech Bubble: Oval 8">
                <a:extLst>
                  <a:ext uri="{FF2B5EF4-FFF2-40B4-BE49-F238E27FC236}">
                    <a16:creationId xmlns:a16="http://schemas.microsoft.com/office/drawing/2014/main" id="{B8154D92-ED11-4512-BFB9-944D0A810360}"/>
                  </a:ext>
                </a:extLst>
              </p:cNvPr>
              <p:cNvSpPr/>
              <p:nvPr/>
            </p:nvSpPr>
            <p:spPr>
              <a:xfrm>
                <a:off x="-1671883" y="1573484"/>
                <a:ext cx="495545" cy="348616"/>
              </a:xfrm>
              <a:prstGeom prst="wedgeEllipseCallout">
                <a:avLst>
                  <a:gd name="adj1" fmla="val -52110"/>
                  <a:gd name="adj2" fmla="val 45683"/>
                </a:avLst>
              </a:prstGeom>
              <a:solidFill>
                <a:srgbClr val="4AB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peech Bubble: Oval 44">
                <a:extLst>
                  <a:ext uri="{FF2B5EF4-FFF2-40B4-BE49-F238E27FC236}">
                    <a16:creationId xmlns:a16="http://schemas.microsoft.com/office/drawing/2014/main" id="{B39FFC23-B8A7-47E2-8102-0D2F6C37EF0F}"/>
                  </a:ext>
                </a:extLst>
              </p:cNvPr>
              <p:cNvSpPr/>
              <p:nvPr/>
            </p:nvSpPr>
            <p:spPr>
              <a:xfrm flipH="1">
                <a:off x="-1176338" y="1687101"/>
                <a:ext cx="351552" cy="247317"/>
              </a:xfrm>
              <a:prstGeom prst="wedgeEllipseCallout">
                <a:avLst>
                  <a:gd name="adj1" fmla="val -52110"/>
                  <a:gd name="adj2" fmla="val 45683"/>
                </a:avLst>
              </a:prstGeom>
              <a:solidFill>
                <a:srgbClr val="4AB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1571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1441" y="462932"/>
            <a:ext cx="6096000" cy="981038"/>
          </a:xfrm>
          <a:prstGeom prst="rect">
            <a:avLst/>
          </a:prstGeom>
        </p:spPr>
        <p:txBody>
          <a:bodyPr>
            <a:spAutoFit/>
          </a:bodyPr>
          <a:lstStyle/>
          <a:p>
            <a:pPr>
              <a:lnSpc>
                <a:spcPts val="3430"/>
              </a:lnSpc>
            </a:pPr>
            <a:r>
              <a:rPr lang="en-US" sz="4000" dirty="0">
                <a:solidFill>
                  <a:srgbClr val="ED1C2E"/>
                </a:solidFill>
                <a:latin typeface="Arial" panose="020B0604020202020204" pitchFamily="34" charset="0"/>
                <a:ea typeface="Trajan Pro" charset="0"/>
                <a:cs typeface="Arial" panose="020B0604020202020204" pitchFamily="34" charset="0"/>
              </a:rPr>
              <a:t>Free Materials &amp; Resources</a:t>
            </a:r>
          </a:p>
        </p:txBody>
      </p:sp>
      <p:sp>
        <p:nvSpPr>
          <p:cNvPr id="7" name="Rectangle 6"/>
          <p:cNvSpPr/>
          <p:nvPr/>
        </p:nvSpPr>
        <p:spPr>
          <a:xfrm>
            <a:off x="11287688" y="6212155"/>
            <a:ext cx="904312" cy="376770"/>
          </a:xfrm>
          <a:prstGeom prst="rect">
            <a:avLst/>
          </a:prstGeom>
        </p:spPr>
        <p:txBody>
          <a:bodyPr wrap="square">
            <a:spAutoFit/>
          </a:bodyPr>
          <a:lstStyle/>
          <a:p>
            <a:pPr>
              <a:lnSpc>
                <a:spcPts val="2700"/>
              </a:lnSpc>
            </a:pPr>
            <a:r>
              <a:rPr lang="en-US" sz="800" dirty="0">
                <a:solidFill>
                  <a:schemeClr val="bg1"/>
                </a:solidFill>
                <a:latin typeface="Gotham HTF Book" charset="0"/>
                <a:ea typeface="Gotham HTF Book" charset="0"/>
                <a:cs typeface="Gotham HTF Book" charset="0"/>
              </a:rPr>
              <a:t>PAGE </a:t>
            </a:r>
            <a:fld id="{15BC3B4D-1736-9F4F-903D-FEB8D5D2E2B6}" type="slidenum">
              <a:rPr lang="en-US" sz="800" smtClean="0">
                <a:solidFill>
                  <a:schemeClr val="bg1"/>
                </a:solidFill>
                <a:latin typeface="Gotham HTF Book" charset="0"/>
                <a:ea typeface="Gotham HTF Book" charset="0"/>
                <a:cs typeface="Gotham HTF Book" charset="0"/>
              </a:rPr>
              <a:t>8</a:t>
            </a:fld>
            <a:endParaRPr lang="en-US" sz="800" b="1" dirty="0">
              <a:solidFill>
                <a:schemeClr val="bg1"/>
              </a:solidFill>
              <a:latin typeface="Gotham HTF Book" charset="0"/>
              <a:ea typeface="Gotham HTF Book" charset="0"/>
              <a:cs typeface="Gotham HTF Book"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grpSp>
        <p:nvGrpSpPr>
          <p:cNvPr id="8" name="Group 7">
            <a:extLst>
              <a:ext uri="{FF2B5EF4-FFF2-40B4-BE49-F238E27FC236}">
                <a16:creationId xmlns:a16="http://schemas.microsoft.com/office/drawing/2014/main" id="{85F1BAF5-2AA1-4376-B0CA-B24AD1256DD1}"/>
              </a:ext>
            </a:extLst>
          </p:cNvPr>
          <p:cNvGrpSpPr/>
          <p:nvPr/>
        </p:nvGrpSpPr>
        <p:grpSpPr>
          <a:xfrm>
            <a:off x="4228264" y="1973896"/>
            <a:ext cx="1489626" cy="2819400"/>
            <a:chOff x="2713756" y="2258989"/>
            <a:chExt cx="1489626" cy="2819400"/>
          </a:xfrm>
        </p:grpSpPr>
        <p:pic>
          <p:nvPicPr>
            <p:cNvPr id="10" name="Picture 9">
              <a:extLst>
                <a:ext uri="{FF2B5EF4-FFF2-40B4-BE49-F238E27FC236}">
                  <a16:creationId xmlns:a16="http://schemas.microsoft.com/office/drawing/2014/main" id="{E048070F-19EE-4BF3-B6FF-E6AE49F141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700307">
              <a:off x="2713756" y="2412346"/>
              <a:ext cx="954910" cy="2655559"/>
            </a:xfrm>
            <a:prstGeom prst="rect">
              <a:avLst/>
            </a:prstGeom>
          </p:spPr>
        </p:pic>
        <p:pic>
          <p:nvPicPr>
            <p:cNvPr id="11" name="Picture 10">
              <a:extLst>
                <a:ext uri="{FF2B5EF4-FFF2-40B4-BE49-F238E27FC236}">
                  <a16:creationId xmlns:a16="http://schemas.microsoft.com/office/drawing/2014/main" id="{A64BF3EE-8C8F-465B-AA93-8DC7EAD04BD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87120" y="2258989"/>
              <a:ext cx="963553" cy="2655559"/>
            </a:xfrm>
            <a:prstGeom prst="rect">
              <a:avLst/>
            </a:prstGeom>
          </p:spPr>
        </p:pic>
        <p:pic>
          <p:nvPicPr>
            <p:cNvPr id="14" name="Picture 13">
              <a:extLst>
                <a:ext uri="{FF2B5EF4-FFF2-40B4-BE49-F238E27FC236}">
                  <a16:creationId xmlns:a16="http://schemas.microsoft.com/office/drawing/2014/main" id="{6E5513F2-4A97-4F29-A0FC-0F4434C91A0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071608">
              <a:off x="3285593" y="2422830"/>
              <a:ext cx="917789" cy="2655559"/>
            </a:xfrm>
            <a:prstGeom prst="rect">
              <a:avLst/>
            </a:prstGeom>
          </p:spPr>
        </p:pic>
      </p:grpSp>
      <p:grpSp>
        <p:nvGrpSpPr>
          <p:cNvPr id="15" name="Group 14">
            <a:extLst>
              <a:ext uri="{FF2B5EF4-FFF2-40B4-BE49-F238E27FC236}">
                <a16:creationId xmlns:a16="http://schemas.microsoft.com/office/drawing/2014/main" id="{EE79D10B-D14A-435B-9655-2C8053E34ADE}"/>
              </a:ext>
            </a:extLst>
          </p:cNvPr>
          <p:cNvGrpSpPr/>
          <p:nvPr/>
        </p:nvGrpSpPr>
        <p:grpSpPr>
          <a:xfrm>
            <a:off x="6399550" y="1973896"/>
            <a:ext cx="1833354" cy="3183902"/>
            <a:chOff x="4695572" y="2087540"/>
            <a:chExt cx="1833354" cy="3183902"/>
          </a:xfrm>
        </p:grpSpPr>
        <p:pic>
          <p:nvPicPr>
            <p:cNvPr id="16" name="Picture 15">
              <a:extLst>
                <a:ext uri="{FF2B5EF4-FFF2-40B4-BE49-F238E27FC236}">
                  <a16:creationId xmlns:a16="http://schemas.microsoft.com/office/drawing/2014/main" id="{0D9A27C7-55A4-4307-8F30-023E62F377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95572" y="2087540"/>
              <a:ext cx="1417489" cy="1980189"/>
            </a:xfrm>
            <a:prstGeom prst="rect">
              <a:avLst/>
            </a:prstGeom>
            <a:ln w="3175">
              <a:solidFill>
                <a:schemeClr val="accent6">
                  <a:lumMod val="40000"/>
                  <a:lumOff val="60000"/>
                </a:schemeClr>
              </a:solidFill>
            </a:ln>
          </p:spPr>
        </p:pic>
        <p:pic>
          <p:nvPicPr>
            <p:cNvPr id="17" name="Picture 16">
              <a:extLst>
                <a:ext uri="{FF2B5EF4-FFF2-40B4-BE49-F238E27FC236}">
                  <a16:creationId xmlns:a16="http://schemas.microsoft.com/office/drawing/2014/main" id="{BF2D4907-2AD1-41BC-A5E1-8DF26F0BDB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15579" y="2710469"/>
              <a:ext cx="1413347" cy="1916441"/>
            </a:xfrm>
            <a:prstGeom prst="rect">
              <a:avLst/>
            </a:prstGeom>
            <a:ln w="3175">
              <a:solidFill>
                <a:schemeClr val="accent6">
                  <a:lumMod val="40000"/>
                  <a:lumOff val="60000"/>
                </a:schemeClr>
              </a:solidFill>
            </a:ln>
          </p:spPr>
        </p:pic>
        <p:pic>
          <p:nvPicPr>
            <p:cNvPr id="18" name="Picture 17">
              <a:extLst>
                <a:ext uri="{FF2B5EF4-FFF2-40B4-BE49-F238E27FC236}">
                  <a16:creationId xmlns:a16="http://schemas.microsoft.com/office/drawing/2014/main" id="{85EF3596-051A-47EF-AEB6-4990C13F4BC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40509" y="3296974"/>
              <a:ext cx="1436119" cy="1974468"/>
            </a:xfrm>
            <a:prstGeom prst="rect">
              <a:avLst/>
            </a:prstGeom>
            <a:ln w="3175">
              <a:solidFill>
                <a:schemeClr val="accent6">
                  <a:lumMod val="40000"/>
                  <a:lumOff val="60000"/>
                </a:schemeClr>
              </a:solidFill>
            </a:ln>
          </p:spPr>
        </p:pic>
      </p:grpSp>
      <p:grpSp>
        <p:nvGrpSpPr>
          <p:cNvPr id="19" name="Group 18">
            <a:extLst>
              <a:ext uri="{FF2B5EF4-FFF2-40B4-BE49-F238E27FC236}">
                <a16:creationId xmlns:a16="http://schemas.microsoft.com/office/drawing/2014/main" id="{DA6F061C-DC14-4673-9F86-54CF0BA52D96}"/>
              </a:ext>
            </a:extLst>
          </p:cNvPr>
          <p:cNvGrpSpPr/>
          <p:nvPr/>
        </p:nvGrpSpPr>
        <p:grpSpPr>
          <a:xfrm>
            <a:off x="8747122" y="1973896"/>
            <a:ext cx="1873722" cy="3192686"/>
            <a:chOff x="7065548" y="1991466"/>
            <a:chExt cx="1873722" cy="3192686"/>
          </a:xfrm>
        </p:grpSpPr>
        <p:pic>
          <p:nvPicPr>
            <p:cNvPr id="20" name="Picture 19">
              <a:extLst>
                <a:ext uri="{FF2B5EF4-FFF2-40B4-BE49-F238E27FC236}">
                  <a16:creationId xmlns:a16="http://schemas.microsoft.com/office/drawing/2014/main" id="{9631C7F9-E985-4B03-B6BB-707F5F618F3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617528" y="1991466"/>
              <a:ext cx="1212702" cy="1791316"/>
            </a:xfrm>
            <a:prstGeom prst="rect">
              <a:avLst/>
            </a:prstGeom>
          </p:spPr>
        </p:pic>
        <p:pic>
          <p:nvPicPr>
            <p:cNvPr id="21" name="Picture 20">
              <a:extLst>
                <a:ext uri="{FF2B5EF4-FFF2-40B4-BE49-F238E27FC236}">
                  <a16:creationId xmlns:a16="http://schemas.microsoft.com/office/drawing/2014/main" id="{39B34ADD-1A59-41D2-8B4C-B1ADB0C3C4C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65548" y="2607723"/>
              <a:ext cx="1103960" cy="1859713"/>
            </a:xfrm>
            <a:prstGeom prst="rect">
              <a:avLst/>
            </a:prstGeom>
          </p:spPr>
        </p:pic>
        <p:pic>
          <p:nvPicPr>
            <p:cNvPr id="22" name="Picture 21">
              <a:extLst>
                <a:ext uri="{FF2B5EF4-FFF2-40B4-BE49-F238E27FC236}">
                  <a16:creationId xmlns:a16="http://schemas.microsoft.com/office/drawing/2014/main" id="{2D86CE8F-3658-4201-9B28-EDFB4026978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781095" y="3445264"/>
              <a:ext cx="1158175" cy="1738888"/>
            </a:xfrm>
            <a:prstGeom prst="rect">
              <a:avLst/>
            </a:prstGeom>
          </p:spPr>
        </p:pic>
      </p:grpSp>
      <p:cxnSp>
        <p:nvCxnSpPr>
          <p:cNvPr id="23" name="Straight Connector 22">
            <a:extLst>
              <a:ext uri="{FF2B5EF4-FFF2-40B4-BE49-F238E27FC236}">
                <a16:creationId xmlns:a16="http://schemas.microsoft.com/office/drawing/2014/main" id="{8B4EFB19-22B7-4B70-9A68-895F1994F802}"/>
              </a:ext>
            </a:extLst>
          </p:cNvPr>
          <p:cNvCxnSpPr/>
          <p:nvPr/>
        </p:nvCxnSpPr>
        <p:spPr>
          <a:xfrm>
            <a:off x="3762844" y="1669096"/>
            <a:ext cx="0" cy="44656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C21A695-BA04-4157-8DA9-9429F2F8ACE2}"/>
              </a:ext>
            </a:extLst>
          </p:cNvPr>
          <p:cNvCxnSpPr/>
          <p:nvPr/>
        </p:nvCxnSpPr>
        <p:spPr>
          <a:xfrm>
            <a:off x="6201244" y="1669096"/>
            <a:ext cx="0" cy="44656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4015EA2-D66B-42EF-9118-B0080B767E9B}"/>
              </a:ext>
            </a:extLst>
          </p:cNvPr>
          <p:cNvCxnSpPr/>
          <p:nvPr/>
        </p:nvCxnSpPr>
        <p:spPr>
          <a:xfrm>
            <a:off x="8487244" y="1669096"/>
            <a:ext cx="0" cy="446566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58358FC-9748-4723-9381-573C8947D1EE}"/>
              </a:ext>
            </a:extLst>
          </p:cNvPr>
          <p:cNvSpPr/>
          <p:nvPr/>
        </p:nvSpPr>
        <p:spPr>
          <a:xfrm>
            <a:off x="1811676"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Books</a:t>
            </a:r>
          </a:p>
        </p:txBody>
      </p:sp>
      <p:sp>
        <p:nvSpPr>
          <p:cNvPr id="27" name="Rectangle 26">
            <a:extLst>
              <a:ext uri="{FF2B5EF4-FFF2-40B4-BE49-F238E27FC236}">
                <a16:creationId xmlns:a16="http://schemas.microsoft.com/office/drawing/2014/main" id="{A09E1089-EF31-4EB3-A845-CA3E6C3B47D5}"/>
              </a:ext>
            </a:extLst>
          </p:cNvPr>
          <p:cNvSpPr/>
          <p:nvPr/>
        </p:nvSpPr>
        <p:spPr>
          <a:xfrm>
            <a:off x="4049164"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Wallet Cards</a:t>
            </a:r>
          </a:p>
        </p:txBody>
      </p:sp>
      <p:sp>
        <p:nvSpPr>
          <p:cNvPr id="28" name="Rectangle 27">
            <a:extLst>
              <a:ext uri="{FF2B5EF4-FFF2-40B4-BE49-F238E27FC236}">
                <a16:creationId xmlns:a16="http://schemas.microsoft.com/office/drawing/2014/main" id="{36F28E26-3B6A-485B-9431-DC15C68E0D3A}"/>
              </a:ext>
            </a:extLst>
          </p:cNvPr>
          <p:cNvSpPr/>
          <p:nvPr/>
        </p:nvSpPr>
        <p:spPr>
          <a:xfrm>
            <a:off x="8849764"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Publications</a:t>
            </a:r>
          </a:p>
        </p:txBody>
      </p:sp>
      <p:sp>
        <p:nvSpPr>
          <p:cNvPr id="29" name="Rectangle 28">
            <a:extLst>
              <a:ext uri="{FF2B5EF4-FFF2-40B4-BE49-F238E27FC236}">
                <a16:creationId xmlns:a16="http://schemas.microsoft.com/office/drawing/2014/main" id="{9448F09A-00A3-4777-9D1C-967043DE46D8}"/>
              </a:ext>
            </a:extLst>
          </p:cNvPr>
          <p:cNvSpPr/>
          <p:nvPr/>
        </p:nvSpPr>
        <p:spPr>
          <a:xfrm>
            <a:off x="6456287" y="5280490"/>
            <a:ext cx="1771080" cy="5607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Fact Sheets</a:t>
            </a:r>
          </a:p>
        </p:txBody>
      </p:sp>
      <p:pic>
        <p:nvPicPr>
          <p:cNvPr id="30" name="Picture 3">
            <a:extLst>
              <a:ext uri="{FF2B5EF4-FFF2-40B4-BE49-F238E27FC236}">
                <a16:creationId xmlns:a16="http://schemas.microsoft.com/office/drawing/2014/main" id="{AD2A0DF8-CE25-414F-B8C4-A577C3569992}"/>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850584" y="1852003"/>
            <a:ext cx="1430132" cy="21326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30">
            <a:extLst>
              <a:ext uri="{FF2B5EF4-FFF2-40B4-BE49-F238E27FC236}">
                <a16:creationId xmlns:a16="http://schemas.microsoft.com/office/drawing/2014/main" id="{EFD3A5CD-4F74-438F-9470-254144C6865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rot="536482">
            <a:off x="2123792" y="3647135"/>
            <a:ext cx="1400081" cy="1425692"/>
          </a:xfrm>
          <a:prstGeom prst="rect">
            <a:avLst/>
          </a:prstGeom>
        </p:spPr>
      </p:pic>
    </p:spTree>
    <p:extLst>
      <p:ext uri="{BB962C8B-B14F-4D97-AF65-F5344CB8AC3E}">
        <p14:creationId xmlns:p14="http://schemas.microsoft.com/office/powerpoint/2010/main" val="95793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6781800" y="1371600"/>
            <a:ext cx="4556125" cy="3834289"/>
          </a:xfrm>
          <a:prstGeom prst="rect">
            <a:avLst/>
          </a:prstGeom>
        </p:spPr>
        <p:txBody>
          <a:bodyPr numCol="2">
            <a:no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1800" kern="0" dirty="0">
              <a:solidFill>
                <a:schemeClr val="tx1">
                  <a:lumMod val="90000"/>
                  <a:lumOff val="10000"/>
                </a:schemeClr>
              </a:solidFill>
            </a:endParaRPr>
          </a:p>
        </p:txBody>
      </p:sp>
      <p:sp>
        <p:nvSpPr>
          <p:cNvPr id="11" name="Rectangle 10">
            <a:extLst>
              <a:ext uri="{FF2B5EF4-FFF2-40B4-BE49-F238E27FC236}">
                <a16:creationId xmlns:a16="http://schemas.microsoft.com/office/drawing/2014/main" id="{406C70EA-E081-464A-A0EA-AADEC0AAD751}"/>
              </a:ext>
            </a:extLst>
          </p:cNvPr>
          <p:cNvSpPr/>
          <p:nvPr/>
        </p:nvSpPr>
        <p:spPr>
          <a:xfrm>
            <a:off x="312738" y="1981200"/>
            <a:ext cx="4981978" cy="1693847"/>
          </a:xfrm>
          <a:prstGeom prst="rect">
            <a:avLst/>
          </a:prstGeom>
        </p:spPr>
        <p:txBody>
          <a:bodyPr wrap="square">
            <a:noAutofit/>
          </a:bodyPr>
          <a:lstStyle/>
          <a:p>
            <a:pPr lvl="2"/>
            <a:r>
              <a:rPr lang="en-US" sz="4800" dirty="0">
                <a:solidFill>
                  <a:srgbClr val="ED1C2E"/>
                </a:solidFill>
                <a:latin typeface="Arial" panose="020B0604020202020204" pitchFamily="34" charset="0"/>
                <a:ea typeface="Trajan Pro" charset="0"/>
                <a:cs typeface="Arial" panose="020B0604020202020204" pitchFamily="34" charset="0"/>
              </a:rPr>
              <a:t>NPRC,</a:t>
            </a:r>
          </a:p>
          <a:p>
            <a:pPr lvl="2"/>
            <a:r>
              <a:rPr lang="en-US" sz="4800" dirty="0">
                <a:solidFill>
                  <a:srgbClr val="ED1C2E"/>
                </a:solidFill>
                <a:latin typeface="Arial" panose="020B0604020202020204" pitchFamily="34" charset="0"/>
                <a:ea typeface="Trajan Pro" charset="0"/>
                <a:cs typeface="Arial" panose="020B0604020202020204" pitchFamily="34" charset="0"/>
              </a:rPr>
              <a:t>ACL,</a:t>
            </a:r>
          </a:p>
          <a:p>
            <a:pPr lvl="2"/>
            <a:r>
              <a:rPr lang="en-US" sz="4800" dirty="0">
                <a:solidFill>
                  <a:srgbClr val="ED1C2E"/>
                </a:solidFill>
                <a:latin typeface="Arial" panose="020B0604020202020204" pitchFamily="34" charset="0"/>
                <a:ea typeface="Trajan Pro" charset="0"/>
                <a:cs typeface="Arial" panose="020B0604020202020204" pitchFamily="34" charset="0"/>
              </a:rPr>
              <a:t>and the CILS</a:t>
            </a:r>
          </a:p>
        </p:txBody>
      </p:sp>
      <p:sp>
        <p:nvSpPr>
          <p:cNvPr id="2" name="Rectangle 1">
            <a:extLst>
              <a:ext uri="{FF2B5EF4-FFF2-40B4-BE49-F238E27FC236}">
                <a16:creationId xmlns:a16="http://schemas.microsoft.com/office/drawing/2014/main" id="{CC05F1B0-CE99-4D09-8879-8F422B73DD0A}"/>
              </a:ext>
            </a:extLst>
          </p:cNvPr>
          <p:cNvSpPr/>
          <p:nvPr/>
        </p:nvSpPr>
        <p:spPr>
          <a:xfrm>
            <a:off x="6256228" y="1582340"/>
            <a:ext cx="5638800" cy="3693319"/>
          </a:xfrm>
          <a:prstGeom prst="rect">
            <a:avLst/>
          </a:prstGeom>
        </p:spPr>
        <p:txBody>
          <a:bodyPr wrap="square">
            <a:spAutoFit/>
          </a:bodyPr>
          <a:lstStyle/>
          <a:p>
            <a:pPr marL="285750" indent="-285750">
              <a:buFont typeface="Arial" panose="020B0604020202020204" pitchFamily="34" charset="0"/>
              <a:buChar char="•"/>
            </a:pPr>
            <a:r>
              <a:rPr lang="en-US" dirty="0"/>
              <a:t>NPRC awarded 210 grants to CILs and 9 to Associations of CILs totaling $2.7 million</a:t>
            </a:r>
          </a:p>
          <a:p>
            <a:pPr marL="742950" lvl="1" indent="-285750">
              <a:buFont typeface="Arial" panose="020B0604020202020204" pitchFamily="34" charset="0"/>
              <a:buChar char="•"/>
            </a:pPr>
            <a:r>
              <a:rPr lang="en-US" dirty="0"/>
              <a:t>5 awards to State Independent Living Councils totaling $32,500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ACL awarded two targeted state initiatives:</a:t>
            </a:r>
          </a:p>
          <a:p>
            <a:pPr marL="742950" lvl="1" indent="-285750">
              <a:buFont typeface="Arial" panose="020B0604020202020204" pitchFamily="34" charset="0"/>
              <a:buChar char="•"/>
            </a:pPr>
            <a:r>
              <a:rPr lang="en-US" dirty="0"/>
              <a:t>Texas State Independent Living Council - </a:t>
            </a:r>
            <a:r>
              <a:rPr lang="en-US" i="1" dirty="0"/>
              <a:t>Virtual Independent Living Services in Underserved Areas</a:t>
            </a:r>
          </a:p>
          <a:p>
            <a:pPr marL="742950" lvl="1" indent="-285750">
              <a:buFont typeface="Arial" panose="020B0604020202020204" pitchFamily="34" charset="0"/>
              <a:buChar char="•"/>
            </a:pPr>
            <a:r>
              <a:rPr lang="en-US" dirty="0"/>
              <a:t>Ohio State Independent Living Council – </a:t>
            </a:r>
            <a:r>
              <a:rPr lang="en-US" i="1" dirty="0"/>
              <a:t>Disaster Preparedness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360844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1623</Words>
  <Application>Microsoft Office PowerPoint</Application>
  <PresentationFormat>Widescreen</PresentationFormat>
  <Paragraphs>214</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Rounded MT Bold</vt:lpstr>
      <vt:lpstr>Calibri</vt:lpstr>
      <vt:lpstr>Calibri Light</vt:lpstr>
      <vt:lpstr>Gotham HTF Book</vt:lpstr>
      <vt:lpstr>IL-Arial Rounded MT Bold</vt:lpstr>
      <vt:lpstr>Office Theme</vt:lpstr>
      <vt:lpstr>&gt;&gt;Slide 1 OILP Grantee Quarterly Connection Friday, December 18, 2020 2:00pm-3:00pm EST</vt:lpstr>
      <vt:lpstr>&gt;&gt;Slide 1 ILRU’s IL-NET  National Training and Technical Assistance Center  for Independent Living</vt:lpstr>
      <vt:lpstr>&gt;&gt; Slide 3  Internal uses: Program Performance Report </vt:lpstr>
      <vt:lpstr>&gt;&gt; Slide 4  External uses: Program Performance Report </vt:lpstr>
      <vt:lpstr>National Paralysis Resource Center and Centers for Independent Living </vt:lpstr>
      <vt:lpstr>PowerPoint Presentation</vt:lpstr>
      <vt:lpstr>PowerPoint Presentation</vt:lpstr>
      <vt:lpstr>PowerPoint Presentation</vt:lpstr>
      <vt:lpstr>PowerPoint Presentation</vt:lpstr>
      <vt:lpstr>Quality of Life Grants Program</vt:lpstr>
      <vt:lpstr>Eligibility</vt:lpstr>
      <vt:lpstr>2020-2021 Tiered Grants Structure</vt:lpstr>
      <vt:lpstr>Direct Effect – Examples of Funded Projects</vt:lpstr>
      <vt:lpstr>Types of Direct Effect (Tier 1) Projects Funded</vt:lpstr>
      <vt:lpstr>High Impact Priority – Descriptions of Tiers </vt:lpstr>
      <vt:lpstr>High Impact Priority – Descriptions of Tiers </vt:lpstr>
      <vt:lpstr>High Impact Priority – Descriptions of Tiers </vt:lpstr>
      <vt:lpstr>COVID-19 and Winter</vt:lpstr>
      <vt:lpstr>COVID-19 and Winter</vt:lpstr>
      <vt:lpstr>Reeve Summit 2021: Where Care, Cure and Community Connect</vt:lpstr>
      <vt:lpstr>PowerPoint Presentation</vt:lpstr>
      <vt:lpstr>&gt;&gt;Slide 1 OILP Grantee Quarterly Connection Friday, December 18, 2020 2:00pm-3:00pm 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&gt;&gt;Slide 1 ILRU’s IL-NET National  Training and Technical Assistance Center for Independent Living</dc:title>
  <dc:creator>McElwee, Paula</dc:creator>
  <cp:lastModifiedBy>Marjorie Elhardt</cp:lastModifiedBy>
  <cp:revision>12</cp:revision>
  <dcterms:created xsi:type="dcterms:W3CDTF">2020-12-17T15:51:58Z</dcterms:created>
  <dcterms:modified xsi:type="dcterms:W3CDTF">2020-12-22T19:40:50Z</dcterms:modified>
</cp:coreProperties>
</file>