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3.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4.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99" r:id="rId2"/>
    <p:sldId id="594" r:id="rId3"/>
    <p:sldId id="691" r:id="rId4"/>
    <p:sldId id="692" r:id="rId5"/>
    <p:sldId id="693" r:id="rId6"/>
    <p:sldId id="694" r:id="rId7"/>
    <p:sldId id="695" r:id="rId8"/>
    <p:sldId id="696" r:id="rId9"/>
    <p:sldId id="697" r:id="rId10"/>
    <p:sldId id="698" r:id="rId11"/>
    <p:sldId id="699" r:id="rId12"/>
    <p:sldId id="700" r:id="rId13"/>
    <p:sldId id="701" r:id="rId14"/>
    <p:sldId id="728" r:id="rId15"/>
    <p:sldId id="702" r:id="rId16"/>
    <p:sldId id="703" r:id="rId17"/>
    <p:sldId id="704" r:id="rId18"/>
    <p:sldId id="705" r:id="rId19"/>
    <p:sldId id="706" r:id="rId20"/>
    <p:sldId id="707" r:id="rId21"/>
    <p:sldId id="708" r:id="rId22"/>
    <p:sldId id="709" r:id="rId23"/>
    <p:sldId id="710" r:id="rId24"/>
    <p:sldId id="712" r:id="rId25"/>
    <p:sldId id="714" r:id="rId26"/>
    <p:sldId id="715" r:id="rId27"/>
    <p:sldId id="727" r:id="rId28"/>
    <p:sldId id="729" r:id="rId29"/>
    <p:sldId id="717" r:id="rId30"/>
    <p:sldId id="718" r:id="rId31"/>
    <p:sldId id="719" r:id="rId32"/>
    <p:sldId id="720" r:id="rId33"/>
    <p:sldId id="721" r:id="rId34"/>
    <p:sldId id="722" r:id="rId35"/>
    <p:sldId id="723" r:id="rId36"/>
    <p:sldId id="724" r:id="rId37"/>
    <p:sldId id="725" r:id="rId38"/>
    <p:sldId id="726" r:id="rId39"/>
    <p:sldId id="732" r:id="rId40"/>
    <p:sldId id="733" r:id="rId41"/>
    <p:sldId id="734" r:id="rId42"/>
    <p:sldId id="730" r:id="rId43"/>
    <p:sldId id="623" r:id="rId44"/>
    <p:sldId id="612" r:id="rId45"/>
    <p:sldId id="629" r:id="rId46"/>
    <p:sldId id="613" r:id="rId47"/>
  </p:sldIdLst>
  <p:sldSz cx="9144000" cy="6858000" type="screen4x3"/>
  <p:notesSz cx="10233025" cy="7102475"/>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333399"/>
    <a:srgbClr val="CCFFFF"/>
    <a:srgbClr val="000066"/>
    <a:srgbClr val="CC3300"/>
    <a:srgbClr val="FF3300"/>
    <a:srgbClr val="DA2A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83" autoAdjust="0"/>
    <p:restoredTop sz="94660" autoAdjust="0"/>
  </p:normalViewPr>
  <p:slideViewPr>
    <p:cSldViewPr>
      <p:cViewPr varScale="1">
        <p:scale>
          <a:sx n="66" d="100"/>
          <a:sy n="66" d="100"/>
        </p:scale>
        <p:origin x="1284" y="60"/>
      </p:cViewPr>
      <p:guideLst>
        <p:guide orient="horz" pos="2160"/>
        <p:guide pos="2880"/>
      </p:guideLst>
    </p:cSldViewPr>
  </p:slideViewPr>
  <p:notesTextViewPr>
    <p:cViewPr>
      <p:scale>
        <a:sx n="100" d="100"/>
        <a:sy n="100" d="100"/>
      </p:scale>
      <p:origin x="0" y="0"/>
    </p:cViewPr>
  </p:notesTextViewPr>
  <p:sorterViewPr>
    <p:cViewPr>
      <p:scale>
        <a:sx n="126" d="100"/>
        <a:sy n="126" d="100"/>
      </p:scale>
      <p:origin x="0" y="28818"/>
    </p:cViewPr>
  </p:sorterViewPr>
  <p:notesViewPr>
    <p:cSldViewPr>
      <p:cViewPr varScale="1">
        <p:scale>
          <a:sx n="71" d="100"/>
          <a:sy n="71" d="100"/>
        </p:scale>
        <p:origin x="-1752" y="-108"/>
      </p:cViewPr>
      <p:guideLst>
        <p:guide orient="horz" pos="2237"/>
        <p:guide pos="322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28675" name="Rectangle 3"/>
          <p:cNvSpPr>
            <a:spLocks noGrp="1" noChangeArrowheads="1"/>
          </p:cNvSpPr>
          <p:nvPr>
            <p:ph type="dt" sz="quarter"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28676" name="Rectangle 4"/>
          <p:cNvSpPr>
            <a:spLocks noGrp="1" noChangeArrowheads="1"/>
          </p:cNvSpPr>
          <p:nvPr>
            <p:ph type="ftr" sz="quarter" idx="2"/>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28677" name="Rectangle 5"/>
          <p:cNvSpPr>
            <a:spLocks noGrp="1" noChangeArrowheads="1"/>
          </p:cNvSpPr>
          <p:nvPr>
            <p:ph type="sldNum" sz="quarter" idx="3"/>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BEBCCCAE-A064-4100-BDCB-AE8BEF986E80}" type="slidenum">
              <a:rPr lang="en-US"/>
              <a:pPr>
                <a:defRPr/>
              </a:pPr>
              <a:t>‹#›</a:t>
            </a:fld>
            <a:endParaRPr lang="en-US"/>
          </a:p>
        </p:txBody>
      </p:sp>
    </p:spTree>
    <p:extLst>
      <p:ext uri="{BB962C8B-B14F-4D97-AF65-F5344CB8AC3E}">
        <p14:creationId xmlns:p14="http://schemas.microsoft.com/office/powerpoint/2010/main" val="898061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3075" name="Rectangle 3"/>
          <p:cNvSpPr>
            <a:spLocks noGrp="1" noChangeArrowheads="1"/>
          </p:cNvSpPr>
          <p:nvPr>
            <p:ph type="dt"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67588" name="Rectangle 4"/>
          <p:cNvSpPr>
            <a:spLocks noGrp="1" noRot="1" noChangeAspect="1" noChangeArrowheads="1" noTextEdit="1"/>
          </p:cNvSpPr>
          <p:nvPr>
            <p:ph type="sldImg" idx="2"/>
          </p:nvPr>
        </p:nvSpPr>
        <p:spPr bwMode="auto">
          <a:xfrm>
            <a:off x="3341688" y="531813"/>
            <a:ext cx="3551237"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023938" y="3375025"/>
            <a:ext cx="818515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3079" name="Rectangle 7"/>
          <p:cNvSpPr>
            <a:spLocks noGrp="1" noChangeArrowheads="1"/>
          </p:cNvSpPr>
          <p:nvPr>
            <p:ph type="sldNum" sz="quarter" idx="5"/>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93A514EC-939E-4848-8427-7076D2D13F20}" type="slidenum">
              <a:rPr lang="en-US"/>
              <a:pPr>
                <a:defRPr/>
              </a:pPr>
              <a:t>‹#›</a:t>
            </a:fld>
            <a:endParaRPr lang="en-US"/>
          </a:p>
        </p:txBody>
      </p:sp>
    </p:spTree>
    <p:extLst>
      <p:ext uri="{BB962C8B-B14F-4D97-AF65-F5344CB8AC3E}">
        <p14:creationId xmlns:p14="http://schemas.microsoft.com/office/powerpoint/2010/main" val="3620384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a:t>
            </a:fld>
            <a:endParaRPr lang="en-US"/>
          </a:p>
        </p:txBody>
      </p:sp>
    </p:spTree>
    <p:extLst>
      <p:ext uri="{BB962C8B-B14F-4D97-AF65-F5344CB8AC3E}">
        <p14:creationId xmlns:p14="http://schemas.microsoft.com/office/powerpoint/2010/main" val="115363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10</a:t>
            </a:fld>
            <a:endParaRPr lang="en-US"/>
          </a:p>
        </p:txBody>
      </p:sp>
    </p:spTree>
    <p:extLst>
      <p:ext uri="{BB962C8B-B14F-4D97-AF65-F5344CB8AC3E}">
        <p14:creationId xmlns:p14="http://schemas.microsoft.com/office/powerpoint/2010/main" val="333434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11</a:t>
            </a:fld>
            <a:endParaRPr lang="en-US"/>
          </a:p>
        </p:txBody>
      </p:sp>
    </p:spTree>
    <p:extLst>
      <p:ext uri="{BB962C8B-B14F-4D97-AF65-F5344CB8AC3E}">
        <p14:creationId xmlns:p14="http://schemas.microsoft.com/office/powerpoint/2010/main" val="393324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12</a:t>
            </a:fld>
            <a:endParaRPr lang="en-US"/>
          </a:p>
        </p:txBody>
      </p:sp>
    </p:spTree>
    <p:extLst>
      <p:ext uri="{BB962C8B-B14F-4D97-AF65-F5344CB8AC3E}">
        <p14:creationId xmlns:p14="http://schemas.microsoft.com/office/powerpoint/2010/main" val="3956849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13</a:t>
            </a:fld>
            <a:endParaRPr lang="en-US"/>
          </a:p>
        </p:txBody>
      </p:sp>
    </p:spTree>
    <p:extLst>
      <p:ext uri="{BB962C8B-B14F-4D97-AF65-F5344CB8AC3E}">
        <p14:creationId xmlns:p14="http://schemas.microsoft.com/office/powerpoint/2010/main" val="79661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14</a:t>
            </a:fld>
            <a:endParaRPr lang="en-US"/>
          </a:p>
        </p:txBody>
      </p:sp>
    </p:spTree>
    <p:extLst>
      <p:ext uri="{BB962C8B-B14F-4D97-AF65-F5344CB8AC3E}">
        <p14:creationId xmlns:p14="http://schemas.microsoft.com/office/powerpoint/2010/main" val="2564140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15</a:t>
            </a:fld>
            <a:endParaRPr lang="en-US"/>
          </a:p>
        </p:txBody>
      </p:sp>
    </p:spTree>
    <p:extLst>
      <p:ext uri="{BB962C8B-B14F-4D97-AF65-F5344CB8AC3E}">
        <p14:creationId xmlns:p14="http://schemas.microsoft.com/office/powerpoint/2010/main" val="3245226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16</a:t>
            </a:fld>
            <a:endParaRPr lang="en-US"/>
          </a:p>
        </p:txBody>
      </p:sp>
    </p:spTree>
    <p:extLst>
      <p:ext uri="{BB962C8B-B14F-4D97-AF65-F5344CB8AC3E}">
        <p14:creationId xmlns:p14="http://schemas.microsoft.com/office/powerpoint/2010/main" val="2623339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17</a:t>
            </a:fld>
            <a:endParaRPr lang="en-US"/>
          </a:p>
        </p:txBody>
      </p:sp>
    </p:spTree>
    <p:extLst>
      <p:ext uri="{BB962C8B-B14F-4D97-AF65-F5344CB8AC3E}">
        <p14:creationId xmlns:p14="http://schemas.microsoft.com/office/powerpoint/2010/main" val="3393012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18</a:t>
            </a:fld>
            <a:endParaRPr lang="en-US"/>
          </a:p>
        </p:txBody>
      </p:sp>
    </p:spTree>
    <p:extLst>
      <p:ext uri="{BB962C8B-B14F-4D97-AF65-F5344CB8AC3E}">
        <p14:creationId xmlns:p14="http://schemas.microsoft.com/office/powerpoint/2010/main" val="3042768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19</a:t>
            </a:fld>
            <a:endParaRPr lang="en-US"/>
          </a:p>
        </p:txBody>
      </p:sp>
    </p:spTree>
    <p:extLst>
      <p:ext uri="{BB962C8B-B14F-4D97-AF65-F5344CB8AC3E}">
        <p14:creationId xmlns:p14="http://schemas.microsoft.com/office/powerpoint/2010/main" val="42335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a:t>
            </a:fld>
            <a:endParaRPr lang="en-US"/>
          </a:p>
        </p:txBody>
      </p:sp>
    </p:spTree>
    <p:extLst>
      <p:ext uri="{BB962C8B-B14F-4D97-AF65-F5344CB8AC3E}">
        <p14:creationId xmlns:p14="http://schemas.microsoft.com/office/powerpoint/2010/main" val="2309986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20</a:t>
            </a:fld>
            <a:endParaRPr lang="en-US"/>
          </a:p>
        </p:txBody>
      </p:sp>
    </p:spTree>
    <p:extLst>
      <p:ext uri="{BB962C8B-B14F-4D97-AF65-F5344CB8AC3E}">
        <p14:creationId xmlns:p14="http://schemas.microsoft.com/office/powerpoint/2010/main" val="86133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21</a:t>
            </a:fld>
            <a:endParaRPr lang="en-US"/>
          </a:p>
        </p:txBody>
      </p:sp>
    </p:spTree>
    <p:extLst>
      <p:ext uri="{BB962C8B-B14F-4D97-AF65-F5344CB8AC3E}">
        <p14:creationId xmlns:p14="http://schemas.microsoft.com/office/powerpoint/2010/main" val="2921566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22</a:t>
            </a:fld>
            <a:endParaRPr lang="en-US"/>
          </a:p>
        </p:txBody>
      </p:sp>
    </p:spTree>
    <p:extLst>
      <p:ext uri="{BB962C8B-B14F-4D97-AF65-F5344CB8AC3E}">
        <p14:creationId xmlns:p14="http://schemas.microsoft.com/office/powerpoint/2010/main" val="906181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23</a:t>
            </a:fld>
            <a:endParaRPr lang="en-US"/>
          </a:p>
        </p:txBody>
      </p:sp>
    </p:spTree>
    <p:extLst>
      <p:ext uri="{BB962C8B-B14F-4D97-AF65-F5344CB8AC3E}">
        <p14:creationId xmlns:p14="http://schemas.microsoft.com/office/powerpoint/2010/main" val="1449631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24</a:t>
            </a:fld>
            <a:endParaRPr lang="en-US"/>
          </a:p>
        </p:txBody>
      </p:sp>
    </p:spTree>
    <p:extLst>
      <p:ext uri="{BB962C8B-B14F-4D97-AF65-F5344CB8AC3E}">
        <p14:creationId xmlns:p14="http://schemas.microsoft.com/office/powerpoint/2010/main" val="3024969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25</a:t>
            </a:fld>
            <a:endParaRPr lang="en-US"/>
          </a:p>
        </p:txBody>
      </p:sp>
    </p:spTree>
    <p:extLst>
      <p:ext uri="{BB962C8B-B14F-4D97-AF65-F5344CB8AC3E}">
        <p14:creationId xmlns:p14="http://schemas.microsoft.com/office/powerpoint/2010/main" val="3374167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26</a:t>
            </a:fld>
            <a:endParaRPr lang="en-US"/>
          </a:p>
        </p:txBody>
      </p:sp>
    </p:spTree>
    <p:extLst>
      <p:ext uri="{BB962C8B-B14F-4D97-AF65-F5344CB8AC3E}">
        <p14:creationId xmlns:p14="http://schemas.microsoft.com/office/powerpoint/2010/main" val="913594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28</a:t>
            </a:fld>
            <a:endParaRPr lang="en-US"/>
          </a:p>
        </p:txBody>
      </p:sp>
    </p:spTree>
    <p:extLst>
      <p:ext uri="{BB962C8B-B14F-4D97-AF65-F5344CB8AC3E}">
        <p14:creationId xmlns:p14="http://schemas.microsoft.com/office/powerpoint/2010/main" val="2642424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29</a:t>
            </a:fld>
            <a:endParaRPr lang="en-US"/>
          </a:p>
        </p:txBody>
      </p:sp>
    </p:spTree>
    <p:extLst>
      <p:ext uri="{BB962C8B-B14F-4D97-AF65-F5344CB8AC3E}">
        <p14:creationId xmlns:p14="http://schemas.microsoft.com/office/powerpoint/2010/main" val="4242321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30</a:t>
            </a:fld>
            <a:endParaRPr lang="en-US"/>
          </a:p>
        </p:txBody>
      </p:sp>
    </p:spTree>
    <p:extLst>
      <p:ext uri="{BB962C8B-B14F-4D97-AF65-F5344CB8AC3E}">
        <p14:creationId xmlns:p14="http://schemas.microsoft.com/office/powerpoint/2010/main" val="1011549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3</a:t>
            </a:fld>
            <a:endParaRPr lang="en-US"/>
          </a:p>
        </p:txBody>
      </p:sp>
    </p:spTree>
    <p:extLst>
      <p:ext uri="{BB962C8B-B14F-4D97-AF65-F5344CB8AC3E}">
        <p14:creationId xmlns:p14="http://schemas.microsoft.com/office/powerpoint/2010/main" val="385536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31</a:t>
            </a:fld>
            <a:endParaRPr lang="en-US"/>
          </a:p>
        </p:txBody>
      </p:sp>
    </p:spTree>
    <p:extLst>
      <p:ext uri="{BB962C8B-B14F-4D97-AF65-F5344CB8AC3E}">
        <p14:creationId xmlns:p14="http://schemas.microsoft.com/office/powerpoint/2010/main" val="2639106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32</a:t>
            </a:fld>
            <a:endParaRPr lang="en-US"/>
          </a:p>
        </p:txBody>
      </p:sp>
    </p:spTree>
    <p:extLst>
      <p:ext uri="{BB962C8B-B14F-4D97-AF65-F5344CB8AC3E}">
        <p14:creationId xmlns:p14="http://schemas.microsoft.com/office/powerpoint/2010/main" val="3035231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33</a:t>
            </a:fld>
            <a:endParaRPr lang="en-US"/>
          </a:p>
        </p:txBody>
      </p:sp>
    </p:spTree>
    <p:extLst>
      <p:ext uri="{BB962C8B-B14F-4D97-AF65-F5344CB8AC3E}">
        <p14:creationId xmlns:p14="http://schemas.microsoft.com/office/powerpoint/2010/main" val="2983209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34</a:t>
            </a:fld>
            <a:endParaRPr lang="en-US"/>
          </a:p>
        </p:txBody>
      </p:sp>
    </p:spTree>
    <p:extLst>
      <p:ext uri="{BB962C8B-B14F-4D97-AF65-F5344CB8AC3E}">
        <p14:creationId xmlns:p14="http://schemas.microsoft.com/office/powerpoint/2010/main" val="38792979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35</a:t>
            </a:fld>
            <a:endParaRPr lang="en-US"/>
          </a:p>
        </p:txBody>
      </p:sp>
    </p:spTree>
    <p:extLst>
      <p:ext uri="{BB962C8B-B14F-4D97-AF65-F5344CB8AC3E}">
        <p14:creationId xmlns:p14="http://schemas.microsoft.com/office/powerpoint/2010/main" val="2711513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36</a:t>
            </a:fld>
            <a:endParaRPr lang="en-US"/>
          </a:p>
        </p:txBody>
      </p:sp>
    </p:spTree>
    <p:extLst>
      <p:ext uri="{BB962C8B-B14F-4D97-AF65-F5344CB8AC3E}">
        <p14:creationId xmlns:p14="http://schemas.microsoft.com/office/powerpoint/2010/main" val="23963364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37</a:t>
            </a:fld>
            <a:endParaRPr lang="en-US"/>
          </a:p>
        </p:txBody>
      </p:sp>
    </p:spTree>
    <p:extLst>
      <p:ext uri="{BB962C8B-B14F-4D97-AF65-F5344CB8AC3E}">
        <p14:creationId xmlns:p14="http://schemas.microsoft.com/office/powerpoint/2010/main" val="3970513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38</a:t>
            </a:fld>
            <a:endParaRPr lang="en-US"/>
          </a:p>
        </p:txBody>
      </p:sp>
    </p:spTree>
    <p:extLst>
      <p:ext uri="{BB962C8B-B14F-4D97-AF65-F5344CB8AC3E}">
        <p14:creationId xmlns:p14="http://schemas.microsoft.com/office/powerpoint/2010/main" val="38317895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39</a:t>
            </a:fld>
            <a:endParaRPr lang="en-US"/>
          </a:p>
        </p:txBody>
      </p:sp>
    </p:spTree>
    <p:extLst>
      <p:ext uri="{BB962C8B-B14F-4D97-AF65-F5344CB8AC3E}">
        <p14:creationId xmlns:p14="http://schemas.microsoft.com/office/powerpoint/2010/main" val="6162083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40</a:t>
            </a:fld>
            <a:endParaRPr lang="en-US"/>
          </a:p>
        </p:txBody>
      </p:sp>
    </p:spTree>
    <p:extLst>
      <p:ext uri="{BB962C8B-B14F-4D97-AF65-F5344CB8AC3E}">
        <p14:creationId xmlns:p14="http://schemas.microsoft.com/office/powerpoint/2010/main" val="549519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57400" y="531813"/>
            <a:ext cx="3551238" cy="2663825"/>
          </a:xfrm>
        </p:spPr>
      </p:sp>
      <p:sp>
        <p:nvSpPr>
          <p:cNvPr id="3" name="Notes Placeholder 2"/>
          <p:cNvSpPr>
            <a:spLocks noGrp="1"/>
          </p:cNvSpPr>
          <p:nvPr>
            <p:ph type="body" idx="1"/>
          </p:nvPr>
        </p:nvSpPr>
        <p:spPr>
          <a:xfrm>
            <a:off x="1023938" y="3375025"/>
            <a:ext cx="5376862" cy="3195638"/>
          </a:xfrm>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4</a:t>
            </a:fld>
            <a:endParaRPr lang="en-US"/>
          </a:p>
        </p:txBody>
      </p:sp>
    </p:spTree>
    <p:extLst>
      <p:ext uri="{BB962C8B-B14F-4D97-AF65-F5344CB8AC3E}">
        <p14:creationId xmlns:p14="http://schemas.microsoft.com/office/powerpoint/2010/main" val="15815774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41</a:t>
            </a:fld>
            <a:endParaRPr lang="en-US"/>
          </a:p>
        </p:txBody>
      </p:sp>
    </p:spTree>
    <p:extLst>
      <p:ext uri="{BB962C8B-B14F-4D97-AF65-F5344CB8AC3E}">
        <p14:creationId xmlns:p14="http://schemas.microsoft.com/office/powerpoint/2010/main" val="31111309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42</a:t>
            </a:fld>
            <a:endParaRPr lang="en-US"/>
          </a:p>
        </p:txBody>
      </p:sp>
    </p:spTree>
    <p:extLst>
      <p:ext uri="{BB962C8B-B14F-4D97-AF65-F5344CB8AC3E}">
        <p14:creationId xmlns:p14="http://schemas.microsoft.com/office/powerpoint/2010/main" val="3561621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44</a:t>
            </a:fld>
            <a:endParaRPr lang="en-US"/>
          </a:p>
        </p:txBody>
      </p:sp>
    </p:spTree>
    <p:extLst>
      <p:ext uri="{BB962C8B-B14F-4D97-AF65-F5344CB8AC3E}">
        <p14:creationId xmlns:p14="http://schemas.microsoft.com/office/powerpoint/2010/main" val="15809155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F21BB868-27E2-4694-AE34-0B3BF8C84213}" type="slidenum">
              <a:rPr lang="en-US" sz="1200" b="0" smtClean="0"/>
              <a:pPr eaLnBrk="1" hangingPunct="1"/>
              <a:t>46</a:t>
            </a:fld>
            <a:endParaRPr lang="en-US" sz="1200" b="0" smtClean="0"/>
          </a:p>
        </p:txBody>
      </p:sp>
    </p:spTree>
    <p:extLst>
      <p:ext uri="{BB962C8B-B14F-4D97-AF65-F5344CB8AC3E}">
        <p14:creationId xmlns:p14="http://schemas.microsoft.com/office/powerpoint/2010/main" val="1092510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5</a:t>
            </a:fld>
            <a:endParaRPr lang="en-US"/>
          </a:p>
        </p:txBody>
      </p:sp>
    </p:spTree>
    <p:extLst>
      <p:ext uri="{BB962C8B-B14F-4D97-AF65-F5344CB8AC3E}">
        <p14:creationId xmlns:p14="http://schemas.microsoft.com/office/powerpoint/2010/main" val="298427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6</a:t>
            </a:fld>
            <a:endParaRPr lang="en-US"/>
          </a:p>
        </p:txBody>
      </p:sp>
    </p:spTree>
    <p:extLst>
      <p:ext uri="{BB962C8B-B14F-4D97-AF65-F5344CB8AC3E}">
        <p14:creationId xmlns:p14="http://schemas.microsoft.com/office/powerpoint/2010/main" val="888541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7</a:t>
            </a:fld>
            <a:endParaRPr lang="en-US"/>
          </a:p>
        </p:txBody>
      </p:sp>
    </p:spTree>
    <p:extLst>
      <p:ext uri="{BB962C8B-B14F-4D97-AF65-F5344CB8AC3E}">
        <p14:creationId xmlns:p14="http://schemas.microsoft.com/office/powerpoint/2010/main" val="25333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8</a:t>
            </a:fld>
            <a:endParaRPr lang="en-US"/>
          </a:p>
        </p:txBody>
      </p:sp>
    </p:spTree>
    <p:extLst>
      <p:ext uri="{BB962C8B-B14F-4D97-AF65-F5344CB8AC3E}">
        <p14:creationId xmlns:p14="http://schemas.microsoft.com/office/powerpoint/2010/main" val="3910515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907A00-750C-46DF-93BA-75B81FE3F403}" type="slidenum">
              <a:rPr lang="en-US" smtClean="0"/>
              <a:pPr/>
              <a:t>9</a:t>
            </a:fld>
            <a:endParaRPr lang="en-US"/>
          </a:p>
        </p:txBody>
      </p:sp>
    </p:spTree>
    <p:extLst>
      <p:ext uri="{BB962C8B-B14F-4D97-AF65-F5344CB8AC3E}">
        <p14:creationId xmlns:p14="http://schemas.microsoft.com/office/powerpoint/2010/main" val="179136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7FE070-C1B7-4BC7-A534-D034F76FAC67}" type="slidenum">
              <a:rPr lang="en-US"/>
              <a:pPr>
                <a:defRPr/>
              </a:pPr>
              <a:t>‹#›</a:t>
            </a:fld>
            <a:endParaRPr lang="en-US"/>
          </a:p>
        </p:txBody>
      </p:sp>
    </p:spTree>
    <p:extLst>
      <p:ext uri="{BB962C8B-B14F-4D97-AF65-F5344CB8AC3E}">
        <p14:creationId xmlns:p14="http://schemas.microsoft.com/office/powerpoint/2010/main" val="39221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4DC449C-7A14-4E01-A261-4C8BDA9277F1}" type="slidenum">
              <a:rPr lang="en-US"/>
              <a:pPr>
                <a:defRPr/>
              </a:pPr>
              <a:t>‹#›</a:t>
            </a:fld>
            <a:endParaRPr lang="en-US"/>
          </a:p>
        </p:txBody>
      </p:sp>
    </p:spTree>
    <p:extLst>
      <p:ext uri="{BB962C8B-B14F-4D97-AF65-F5344CB8AC3E}">
        <p14:creationId xmlns:p14="http://schemas.microsoft.com/office/powerpoint/2010/main" val="295282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4EA9970-0DBD-4977-84E3-CEB729943619}" type="slidenum">
              <a:rPr lang="en-US"/>
              <a:pPr>
                <a:defRPr/>
              </a:pPr>
              <a:t>‹#›</a:t>
            </a:fld>
            <a:endParaRPr lang="en-US"/>
          </a:p>
        </p:txBody>
      </p:sp>
    </p:spTree>
    <p:extLst>
      <p:ext uri="{BB962C8B-B14F-4D97-AF65-F5344CB8AC3E}">
        <p14:creationId xmlns:p14="http://schemas.microsoft.com/office/powerpoint/2010/main" val="90855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2274636E-2EFF-444B-85BD-66BB63A02212}" type="slidenum">
              <a:rPr lang="en-US"/>
              <a:pPr>
                <a:defRPr/>
              </a:pPr>
              <a:t>‹#›</a:t>
            </a:fld>
            <a:endParaRPr lang="en-US"/>
          </a:p>
        </p:txBody>
      </p:sp>
    </p:spTree>
    <p:extLst>
      <p:ext uri="{BB962C8B-B14F-4D97-AF65-F5344CB8AC3E}">
        <p14:creationId xmlns:p14="http://schemas.microsoft.com/office/powerpoint/2010/main" val="32835221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8D8F0C6-C8EF-4658-A94A-67EADE0AC702}" type="slidenum">
              <a:rPr lang="en-US"/>
              <a:pPr>
                <a:defRPr/>
              </a:pPr>
              <a:t>‹#›</a:t>
            </a:fld>
            <a:endParaRPr lang="en-US"/>
          </a:p>
        </p:txBody>
      </p:sp>
    </p:spTree>
    <p:extLst>
      <p:ext uri="{BB962C8B-B14F-4D97-AF65-F5344CB8AC3E}">
        <p14:creationId xmlns:p14="http://schemas.microsoft.com/office/powerpoint/2010/main" val="12680935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B4DA0C39-A759-4F8A-996A-E1DCE786B7E0}" type="slidenum">
              <a:rPr lang="en-US" smtClean="0"/>
              <a:pPr>
                <a:defRPr/>
              </a:pPr>
              <a:t>‹#›</a:t>
            </a:fld>
            <a:endParaRPr lang="en-US"/>
          </a:p>
        </p:txBody>
      </p:sp>
    </p:spTree>
    <p:extLst>
      <p:ext uri="{BB962C8B-B14F-4D97-AF65-F5344CB8AC3E}">
        <p14:creationId xmlns:p14="http://schemas.microsoft.com/office/powerpoint/2010/main" val="311389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402F16A-A08B-46C5-83CF-72F4E1942523}" type="slidenum">
              <a:rPr lang="en-US"/>
              <a:pPr>
                <a:defRPr/>
              </a:pPr>
              <a:t>‹#›</a:t>
            </a:fld>
            <a:endParaRPr lang="en-US"/>
          </a:p>
        </p:txBody>
      </p:sp>
    </p:spTree>
    <p:extLst>
      <p:ext uri="{BB962C8B-B14F-4D97-AF65-F5344CB8AC3E}">
        <p14:creationId xmlns:p14="http://schemas.microsoft.com/office/powerpoint/2010/main" val="351032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16B619-3A3E-446D-8BBF-F0A416F47CEC}" type="slidenum">
              <a:rPr lang="en-US"/>
              <a:pPr>
                <a:defRPr/>
              </a:pPr>
              <a:t>‹#›</a:t>
            </a:fld>
            <a:endParaRPr lang="en-US"/>
          </a:p>
        </p:txBody>
      </p:sp>
    </p:spTree>
    <p:extLst>
      <p:ext uri="{BB962C8B-B14F-4D97-AF65-F5344CB8AC3E}">
        <p14:creationId xmlns:p14="http://schemas.microsoft.com/office/powerpoint/2010/main" val="29880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77FE010-CCE8-4C15-A33D-C635D9059CBE}" type="slidenum">
              <a:rPr lang="en-US"/>
              <a:pPr>
                <a:defRPr/>
              </a:pPr>
              <a:t>‹#›</a:t>
            </a:fld>
            <a:endParaRPr lang="en-US"/>
          </a:p>
        </p:txBody>
      </p:sp>
    </p:spTree>
    <p:extLst>
      <p:ext uri="{BB962C8B-B14F-4D97-AF65-F5344CB8AC3E}">
        <p14:creationId xmlns:p14="http://schemas.microsoft.com/office/powerpoint/2010/main" val="169182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1B0811D-1C81-41C6-99B6-05E968960813}" type="slidenum">
              <a:rPr lang="en-US"/>
              <a:pPr>
                <a:defRPr/>
              </a:pPr>
              <a:t>‹#›</a:t>
            </a:fld>
            <a:endParaRPr lang="en-US"/>
          </a:p>
        </p:txBody>
      </p:sp>
    </p:spTree>
    <p:extLst>
      <p:ext uri="{BB962C8B-B14F-4D97-AF65-F5344CB8AC3E}">
        <p14:creationId xmlns:p14="http://schemas.microsoft.com/office/powerpoint/2010/main" val="288228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0F0E7C3-AA8E-4917-8D34-5D5339F90687}" type="slidenum">
              <a:rPr lang="en-US"/>
              <a:pPr>
                <a:defRPr/>
              </a:pPr>
              <a:t>‹#›</a:t>
            </a:fld>
            <a:endParaRPr lang="en-US"/>
          </a:p>
        </p:txBody>
      </p:sp>
    </p:spTree>
    <p:extLst>
      <p:ext uri="{BB962C8B-B14F-4D97-AF65-F5344CB8AC3E}">
        <p14:creationId xmlns:p14="http://schemas.microsoft.com/office/powerpoint/2010/main" val="393802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6D6F502-7A7B-4477-AD10-74AF3DC11E70}" type="slidenum">
              <a:rPr lang="en-US"/>
              <a:pPr>
                <a:defRPr/>
              </a:pPr>
              <a:t>‹#›</a:t>
            </a:fld>
            <a:endParaRPr lang="en-US"/>
          </a:p>
        </p:txBody>
      </p:sp>
    </p:spTree>
    <p:extLst>
      <p:ext uri="{BB962C8B-B14F-4D97-AF65-F5344CB8AC3E}">
        <p14:creationId xmlns:p14="http://schemas.microsoft.com/office/powerpoint/2010/main" val="139335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0D273AE-B379-4B7D-AB58-5D42440D590F}" type="slidenum">
              <a:rPr lang="en-US"/>
              <a:pPr>
                <a:defRPr/>
              </a:pPr>
              <a:t>‹#›</a:t>
            </a:fld>
            <a:endParaRPr lang="en-US"/>
          </a:p>
        </p:txBody>
      </p:sp>
    </p:spTree>
    <p:extLst>
      <p:ext uri="{BB962C8B-B14F-4D97-AF65-F5344CB8AC3E}">
        <p14:creationId xmlns:p14="http://schemas.microsoft.com/office/powerpoint/2010/main" val="19555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70C59133-D65F-4726-A371-F5F886B14D58}"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5.xml.rels><?xml version="1.0" encoding="UTF-8" standalone="yes"?>
<Relationships xmlns="http://schemas.openxmlformats.org/package/2006/relationships"><Relationship Id="rId2" Type="http://schemas.openxmlformats.org/officeDocument/2006/relationships/hyperlink" Target="https://vovici.com/wsb.dll/s/12291g56c86"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cs typeface="Arial" pitchFamily="34" charset="0"/>
              </a:defRPr>
            </a:lvl1pPr>
            <a:lvl2pPr marL="742950" indent="-285750" eaLnBrk="0" hangingPunct="0">
              <a:defRPr sz="2000" b="1">
                <a:solidFill>
                  <a:schemeClr val="tx1"/>
                </a:solidFill>
                <a:latin typeface="Arial" pitchFamily="34" charset="0"/>
                <a:cs typeface="Arial" pitchFamily="34" charset="0"/>
              </a:defRPr>
            </a:lvl2pPr>
            <a:lvl3pPr marL="1143000" indent="-228600" eaLnBrk="0" hangingPunct="0">
              <a:defRPr sz="2000" b="1">
                <a:solidFill>
                  <a:schemeClr val="tx1"/>
                </a:solidFill>
                <a:latin typeface="Arial" pitchFamily="34" charset="0"/>
                <a:cs typeface="Arial" pitchFamily="34" charset="0"/>
              </a:defRPr>
            </a:lvl3pPr>
            <a:lvl4pPr marL="1600200" indent="-228600" eaLnBrk="0" hangingPunct="0">
              <a:defRPr sz="2000" b="1">
                <a:solidFill>
                  <a:schemeClr val="tx1"/>
                </a:solidFill>
                <a:latin typeface="Arial" pitchFamily="34" charset="0"/>
                <a:cs typeface="Arial" pitchFamily="34" charset="0"/>
              </a:defRPr>
            </a:lvl4pPr>
            <a:lvl5pPr marL="2057400" indent="-228600" eaLnBrk="0" hangingPunct="0">
              <a:defRPr sz="20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cs typeface="Arial" pitchFamily="34" charset="0"/>
              </a:defRPr>
            </a:lvl9pPr>
          </a:lstStyle>
          <a:p>
            <a:pPr algn="r" eaLnBrk="1" hangingPunct="1"/>
            <a:fld id="{2F2FACB2-A217-4F05-8F38-169579760A81}" type="slidenum">
              <a:rPr lang="en-US" sz="800">
                <a:ea typeface="ＭＳ Ｐゴシック"/>
                <a:cs typeface="ＭＳ Ｐゴシック"/>
              </a:rPr>
              <a:pPr algn="r" eaLnBrk="1" hangingPunct="1"/>
              <a:t>1</a:t>
            </a:fld>
            <a:endParaRPr lang="en-US" sz="800">
              <a:ea typeface="ＭＳ Ｐゴシック"/>
              <a:cs typeface="ＭＳ Ｐゴシック"/>
            </a:endParaRPr>
          </a:p>
        </p:txBody>
      </p:sp>
      <p:sp>
        <p:nvSpPr>
          <p:cNvPr id="3" name="Title 2"/>
          <p:cNvSpPr>
            <a:spLocks noGrp="1"/>
          </p:cNvSpPr>
          <p:nvPr>
            <p:ph type="title"/>
          </p:nvPr>
        </p:nvSpPr>
        <p:spPr>
          <a:xfrm>
            <a:off x="152400" y="228600"/>
            <a:ext cx="8763000" cy="715963"/>
          </a:xfrm>
        </p:spPr>
        <p:txBody>
          <a:bodyPr/>
          <a:lstStyle/>
          <a:p>
            <a:pPr>
              <a:defRPr/>
            </a:pPr>
            <a:r>
              <a:rPr lang="en-US" sz="2000" dirty="0">
                <a:solidFill>
                  <a:schemeClr val="accent2"/>
                </a:solidFill>
                <a:latin typeface="Arial Rounded MT Bold" pitchFamily="34" charset="0"/>
                <a:ea typeface="ＭＳ Ｐゴシック" pitchFamily="-112" charset="-128"/>
              </a:rPr>
              <a:t>New Community Opportunities Center at </a:t>
            </a:r>
            <a:r>
              <a:rPr lang="en-US" sz="2000" dirty="0" smtClean="0">
                <a:solidFill>
                  <a:schemeClr val="accent2"/>
                </a:solidFill>
                <a:latin typeface="Arial Rounded MT Bold" pitchFamily="34" charset="0"/>
                <a:ea typeface="ＭＳ Ｐゴシック" pitchFamily="-112" charset="-128"/>
              </a:rPr>
              <a:t>ILRU </a:t>
            </a:r>
            <a:r>
              <a:rPr lang="en-US" sz="2000" dirty="0">
                <a:solidFill>
                  <a:schemeClr val="accent2"/>
                </a:solidFill>
                <a:latin typeface="Arial Rounded MT Bold" pitchFamily="34" charset="0"/>
                <a:ea typeface="ＭＳ Ｐゴシック" pitchFamily="-112" charset="-128"/>
              </a:rPr>
              <a:t>Presents</a:t>
            </a:r>
            <a:r>
              <a:rPr lang="en-US" sz="2000" dirty="0" smtClean="0">
                <a:solidFill>
                  <a:schemeClr val="accent2"/>
                </a:solidFill>
                <a:latin typeface="Arial Rounded MT Bold" pitchFamily="34" charset="0"/>
                <a:ea typeface="ＭＳ Ｐゴシック" pitchFamily="-112" charset="-128"/>
              </a:rPr>
              <a:t>…</a:t>
            </a:r>
            <a:endParaRPr lang="en-US" sz="2000" dirty="0"/>
          </a:p>
        </p:txBody>
      </p:sp>
      <p:sp>
        <p:nvSpPr>
          <p:cNvPr id="2053" name="Rectangle 3"/>
          <p:cNvSpPr>
            <a:spLocks noGrp="1" noChangeArrowheads="1"/>
          </p:cNvSpPr>
          <p:nvPr>
            <p:ph idx="1"/>
          </p:nvPr>
        </p:nvSpPr>
        <p:spPr>
          <a:xfrm>
            <a:off x="0" y="1504210"/>
            <a:ext cx="9144000" cy="4876800"/>
          </a:xfrm>
        </p:spPr>
        <p:txBody>
          <a:bodyPr/>
          <a:lstStyle/>
          <a:p>
            <a:pPr marL="0" indent="0" algn="ctr" eaLnBrk="1" hangingPunct="1">
              <a:buFontTx/>
              <a:buNone/>
              <a:defRPr/>
            </a:pPr>
            <a:r>
              <a:rPr lang="en-US" b="1" dirty="0">
                <a:solidFill>
                  <a:srgbClr val="000099"/>
                </a:solidFill>
                <a:latin typeface="+mj-lt"/>
              </a:rPr>
              <a:t>Expanding CIL Capacity: </a:t>
            </a:r>
            <a:endParaRPr lang="en-US" b="1" dirty="0" smtClean="0">
              <a:solidFill>
                <a:srgbClr val="000099"/>
              </a:solidFill>
              <a:latin typeface="+mj-lt"/>
            </a:endParaRPr>
          </a:p>
          <a:p>
            <a:pPr marL="0" indent="0" algn="ctr" eaLnBrk="1" hangingPunct="1">
              <a:buFontTx/>
              <a:buNone/>
              <a:defRPr/>
            </a:pPr>
            <a:r>
              <a:rPr lang="en-US" b="1" dirty="0" smtClean="0">
                <a:solidFill>
                  <a:srgbClr val="000099"/>
                </a:solidFill>
                <a:latin typeface="+mj-lt"/>
              </a:rPr>
              <a:t>One </a:t>
            </a:r>
            <a:r>
              <a:rPr lang="en-US" b="1" dirty="0">
                <a:solidFill>
                  <a:srgbClr val="000099"/>
                </a:solidFill>
                <a:latin typeface="+mj-lt"/>
              </a:rPr>
              <a:t>CIL’s Experience with </a:t>
            </a:r>
            <a:endParaRPr lang="en-US" b="1" dirty="0" smtClean="0">
              <a:solidFill>
                <a:srgbClr val="000099"/>
              </a:solidFill>
              <a:latin typeface="+mj-lt"/>
            </a:endParaRPr>
          </a:p>
          <a:p>
            <a:pPr marL="0" indent="0" algn="ctr" eaLnBrk="1" hangingPunct="1">
              <a:buFontTx/>
              <a:buNone/>
              <a:defRPr/>
            </a:pPr>
            <a:r>
              <a:rPr lang="en-US" b="1" dirty="0" smtClean="0">
                <a:solidFill>
                  <a:srgbClr val="000099"/>
                </a:solidFill>
                <a:latin typeface="+mj-lt"/>
              </a:rPr>
              <a:t>Volunteer </a:t>
            </a:r>
            <a:r>
              <a:rPr lang="en-US" b="1" dirty="0">
                <a:solidFill>
                  <a:srgbClr val="000099"/>
                </a:solidFill>
                <a:latin typeface="+mj-lt"/>
              </a:rPr>
              <a:t>Service Corps</a:t>
            </a:r>
            <a:endParaRPr lang="en-US" sz="700" b="1" dirty="0" smtClean="0">
              <a:solidFill>
                <a:srgbClr val="000099"/>
              </a:solidFill>
              <a:latin typeface="+mj-lt"/>
              <a:ea typeface="ＭＳ Ｐゴシック" pitchFamily="34" charset="-128"/>
            </a:endParaRPr>
          </a:p>
          <a:p>
            <a:pPr marL="0" indent="0" algn="ctr" eaLnBrk="1" hangingPunct="1">
              <a:buNone/>
              <a:defRPr/>
            </a:pPr>
            <a:endParaRPr lang="en-US" sz="1800" dirty="0" smtClean="0">
              <a:solidFill>
                <a:schemeClr val="accent2"/>
              </a:solidFill>
              <a:latin typeface="+mj-lt"/>
              <a:ea typeface="ＭＳ Ｐゴシック" pitchFamily="34" charset="-128"/>
            </a:endParaRPr>
          </a:p>
          <a:p>
            <a:pPr marL="0" indent="0" algn="ctr" eaLnBrk="1" hangingPunct="1">
              <a:buNone/>
              <a:defRPr/>
            </a:pPr>
            <a:r>
              <a:rPr lang="en-US" sz="2400" dirty="0" smtClean="0">
                <a:solidFill>
                  <a:schemeClr val="accent2"/>
                </a:solidFill>
                <a:latin typeface="+mj-lt"/>
                <a:ea typeface="ＭＳ Ｐゴシック" pitchFamily="34" charset="-128"/>
              </a:rPr>
              <a:t>August 26, 2014</a:t>
            </a:r>
            <a:endParaRPr lang="en-US" sz="2400" dirty="0">
              <a:solidFill>
                <a:schemeClr val="accent2"/>
              </a:solidFill>
              <a:latin typeface="+mj-lt"/>
              <a:ea typeface="ＭＳ Ｐゴシック" pitchFamily="34" charset="-128"/>
            </a:endParaRPr>
          </a:p>
          <a:p>
            <a:pPr marL="0" indent="0" algn="ctr" eaLnBrk="1" hangingPunct="1">
              <a:buNone/>
              <a:defRPr/>
            </a:pPr>
            <a:r>
              <a:rPr lang="en-US" sz="2400" dirty="0" smtClean="0">
                <a:solidFill>
                  <a:schemeClr val="accent2"/>
                </a:solidFill>
                <a:latin typeface="+mj-lt"/>
                <a:ea typeface="ＭＳ Ｐゴシック" pitchFamily="34" charset="-128"/>
              </a:rPr>
              <a:t>3:00 P.M.- 4:30 P.M. EDT</a:t>
            </a:r>
            <a:endParaRPr lang="en-US" sz="2400" dirty="0">
              <a:solidFill>
                <a:schemeClr val="accent2"/>
              </a:solidFill>
              <a:latin typeface="+mj-lt"/>
              <a:ea typeface="ＭＳ Ｐゴシック" pitchFamily="34" charset="-128"/>
            </a:endParaRPr>
          </a:p>
          <a:p>
            <a:pPr marL="0" indent="0" algn="ctr" eaLnBrk="1" hangingPunct="1">
              <a:buNone/>
              <a:defRPr/>
            </a:pPr>
            <a:endParaRPr lang="en-US" sz="200" dirty="0">
              <a:solidFill>
                <a:srgbClr val="333399"/>
              </a:solidFill>
              <a:latin typeface="+mj-lt"/>
              <a:ea typeface="ＭＳ Ｐゴシック" pitchFamily="34" charset="-128"/>
            </a:endParaRPr>
          </a:p>
          <a:p>
            <a:pPr marL="0" indent="0" algn="ctr" eaLnBrk="1" hangingPunct="1">
              <a:buNone/>
              <a:defRPr/>
            </a:pPr>
            <a:endParaRPr lang="en-US" sz="900" dirty="0">
              <a:solidFill>
                <a:srgbClr val="333399"/>
              </a:solidFill>
              <a:latin typeface="+mj-lt"/>
              <a:ea typeface="ＭＳ Ｐゴシック" pitchFamily="34" charset="-128"/>
            </a:endParaRPr>
          </a:p>
          <a:p>
            <a:pPr marL="0" indent="0" algn="ctr" eaLnBrk="1" hangingPunct="1">
              <a:buNone/>
              <a:defRPr/>
            </a:pPr>
            <a:r>
              <a:rPr lang="en-US" sz="2400" dirty="0" smtClean="0">
                <a:solidFill>
                  <a:srgbClr val="333399"/>
                </a:solidFill>
                <a:latin typeface="+mj-lt"/>
                <a:ea typeface="ＭＳ Ｐゴシック" pitchFamily="34" charset="-128"/>
              </a:rPr>
              <a:t>Presenters:</a:t>
            </a:r>
            <a:endParaRPr lang="en-US" sz="2400" dirty="0">
              <a:solidFill>
                <a:srgbClr val="333399"/>
              </a:solidFill>
              <a:latin typeface="+mj-lt"/>
              <a:ea typeface="ＭＳ Ｐゴシック" pitchFamily="34" charset="-128"/>
            </a:endParaRPr>
          </a:p>
          <a:p>
            <a:pPr marL="0" indent="0" algn="ctr" eaLnBrk="1" hangingPunct="1">
              <a:buNone/>
              <a:defRPr/>
            </a:pPr>
            <a:r>
              <a:rPr lang="en-US" sz="2400" dirty="0" smtClean="0">
                <a:solidFill>
                  <a:srgbClr val="333399"/>
                </a:solidFill>
                <a:latin typeface="+mj-lt"/>
                <a:ea typeface="ＭＳ Ｐゴシック" pitchFamily="-1" charset="-128"/>
              </a:rPr>
              <a:t>Margie Moore</a:t>
            </a:r>
          </a:p>
          <a:p>
            <a:pPr marL="0" indent="0" algn="ctr" eaLnBrk="1" hangingPunct="1">
              <a:buNone/>
              <a:defRPr/>
            </a:pPr>
            <a:r>
              <a:rPr lang="en-US" sz="2400" dirty="0" smtClean="0">
                <a:solidFill>
                  <a:srgbClr val="333399"/>
                </a:solidFill>
                <a:latin typeface="+mj-lt"/>
                <a:ea typeface="ＭＳ Ｐゴシック" pitchFamily="-1" charset="-128"/>
              </a:rPr>
              <a:t>Augusta Smith</a:t>
            </a:r>
            <a:endParaRPr lang="en-US" sz="2400" dirty="0" smtClean="0">
              <a:solidFill>
                <a:srgbClr val="333399"/>
              </a:solidFill>
              <a:latin typeface="+mj-lt"/>
              <a:ea typeface="ＭＳ Ｐゴシック" pitchFamily="-112" charset="-128"/>
            </a:endParaRPr>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077200" cy="715963"/>
          </a:xfrm>
        </p:spPr>
        <p:txBody>
          <a:bodyPr>
            <a:normAutofit fontScale="90000"/>
          </a:bodyPr>
          <a:lstStyle/>
          <a:p>
            <a:r>
              <a:rPr lang="en-US" sz="3100" dirty="0" smtClean="0"/>
              <a:t>What do AmeriCorps State and National Programs Do? </a:t>
            </a:r>
            <a:r>
              <a:rPr lang="en-US" sz="2700" dirty="0" smtClean="0"/>
              <a:t>cont’d.</a:t>
            </a:r>
            <a:r>
              <a:rPr lang="en-US" dirty="0" smtClean="0"/>
              <a:t>	</a:t>
            </a:r>
            <a:endParaRPr lang="en-US" dirty="0"/>
          </a:p>
        </p:txBody>
      </p:sp>
      <p:sp>
        <p:nvSpPr>
          <p:cNvPr id="3" name="Content Placeholder 2"/>
          <p:cNvSpPr>
            <a:spLocks noGrp="1"/>
          </p:cNvSpPr>
          <p:nvPr>
            <p:ph idx="1"/>
          </p:nvPr>
        </p:nvSpPr>
        <p:spPr/>
        <p:txBody>
          <a:bodyPr/>
          <a:lstStyle/>
          <a:p>
            <a:r>
              <a:rPr lang="en-US" sz="2600" dirty="0" smtClean="0"/>
              <a:t>Improve </a:t>
            </a:r>
            <a:r>
              <a:rPr lang="en-US" sz="2600" dirty="0"/>
              <a:t>environmental condition of distressed public lands and waterways.</a:t>
            </a:r>
          </a:p>
          <a:p>
            <a:r>
              <a:rPr lang="en-US" sz="2600" dirty="0" smtClean="0"/>
              <a:t>Enhance quality of life for homebound OR older adults and individuals with disabilities.</a:t>
            </a:r>
          </a:p>
          <a:p>
            <a:r>
              <a:rPr lang="en-US" sz="2600" dirty="0" smtClean="0"/>
              <a:t>Increase access to food resources for economically disadvantaged individuals.</a:t>
            </a:r>
          </a:p>
          <a:p>
            <a:r>
              <a:rPr lang="en-US" sz="2600" dirty="0" smtClean="0"/>
              <a:t>Engage veterans and military families in service or providing service to these individuals</a:t>
            </a:r>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10</a:t>
            </a:fld>
            <a:endParaRPr lang="en-US"/>
          </a:p>
        </p:txBody>
      </p:sp>
    </p:spTree>
    <p:extLst>
      <p:ext uri="{BB962C8B-B14F-4D97-AF65-F5344CB8AC3E}">
        <p14:creationId xmlns:p14="http://schemas.microsoft.com/office/powerpoint/2010/main" val="3697504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How Does an Organization Become an AmeriCorps State and National Program?</a:t>
            </a:r>
            <a:endParaRPr lang="en-US" sz="2800" dirty="0"/>
          </a:p>
        </p:txBody>
      </p:sp>
      <p:sp>
        <p:nvSpPr>
          <p:cNvPr id="3" name="Content Placeholder 2"/>
          <p:cNvSpPr>
            <a:spLocks noGrp="1"/>
          </p:cNvSpPr>
          <p:nvPr>
            <p:ph idx="1"/>
          </p:nvPr>
        </p:nvSpPr>
        <p:spPr>
          <a:xfrm>
            <a:off x="457200" y="1371600"/>
            <a:ext cx="8534400" cy="4876800"/>
          </a:xfrm>
        </p:spPr>
        <p:txBody>
          <a:bodyPr/>
          <a:lstStyle/>
          <a:p>
            <a:pPr marL="0" indent="0">
              <a:buNone/>
            </a:pPr>
            <a:r>
              <a:rPr lang="en-US" sz="2600" dirty="0" smtClean="0"/>
              <a:t>There are two ways an organization can become an AmeriCorps Program.</a:t>
            </a:r>
          </a:p>
          <a:p>
            <a:pPr marL="0" indent="0">
              <a:buNone/>
            </a:pPr>
            <a:endParaRPr lang="en-US" sz="900" dirty="0" smtClean="0"/>
          </a:p>
          <a:p>
            <a:pPr marL="914400" lvl="1" indent="-514350">
              <a:buFont typeface="+mj-lt"/>
              <a:buAutoNum type="arabicPeriod"/>
            </a:pPr>
            <a:r>
              <a:rPr lang="en-US" sz="2600" dirty="0" smtClean="0"/>
              <a:t>Apply directly to the  CNCS (Corporation for National and Community Service) </a:t>
            </a:r>
          </a:p>
          <a:p>
            <a:pPr marL="400050" lvl="1" indent="0">
              <a:buNone/>
            </a:pPr>
            <a:r>
              <a:rPr lang="en-US" sz="2600" b="1" i="1" dirty="0"/>
              <a:t>	</a:t>
            </a:r>
            <a:r>
              <a:rPr lang="en-US" sz="2600" b="1" i="1" dirty="0" smtClean="0"/>
              <a:t>			or</a:t>
            </a:r>
            <a:r>
              <a:rPr lang="en-US" sz="2600" dirty="0" smtClean="0"/>
              <a:t>	</a:t>
            </a:r>
          </a:p>
          <a:p>
            <a:pPr marL="857250" lvl="1" indent="-457200">
              <a:buAutoNum type="arabicPeriod" startAt="2"/>
            </a:pPr>
            <a:r>
              <a:rPr lang="en-US" sz="2600" dirty="0" smtClean="0"/>
              <a:t>Submit an application to a State Service Commission.</a:t>
            </a:r>
          </a:p>
          <a:p>
            <a:pPr marL="457200" indent="-457200">
              <a:buAutoNum type="arabicPeriod" startAt="2"/>
            </a:pPr>
            <a:endParaRPr lang="en-US" sz="2600" dirty="0" smtClean="0"/>
          </a:p>
          <a:p>
            <a:pPr marL="0" indent="0" algn="ctr">
              <a:buNone/>
            </a:pPr>
            <a:endParaRPr lang="en-US" sz="2600" b="1"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11</a:t>
            </a:fld>
            <a:endParaRPr lang="en-US"/>
          </a:p>
        </p:txBody>
      </p:sp>
    </p:spTree>
    <p:extLst>
      <p:ext uri="{BB962C8B-B14F-4D97-AF65-F5344CB8AC3E}">
        <p14:creationId xmlns:p14="http://schemas.microsoft.com/office/powerpoint/2010/main" val="160459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Single-State AmeriCorps Programs</a:t>
            </a:r>
            <a:endParaRPr lang="en-US" sz="2800" dirty="0"/>
          </a:p>
        </p:txBody>
      </p:sp>
      <p:sp>
        <p:nvSpPr>
          <p:cNvPr id="3" name="Content Placeholder 2"/>
          <p:cNvSpPr>
            <a:spLocks noGrp="1"/>
          </p:cNvSpPr>
          <p:nvPr>
            <p:ph idx="1"/>
          </p:nvPr>
        </p:nvSpPr>
        <p:spPr/>
        <p:txBody>
          <a:bodyPr/>
          <a:lstStyle/>
          <a:p>
            <a:pPr marL="0" indent="0" algn="ctr">
              <a:buNone/>
            </a:pPr>
            <a:r>
              <a:rPr lang="en-US" dirty="0" smtClean="0"/>
              <a:t>If your program wishes to address community needs in only one state, your organization must apply to your state’s State Service Commission for AmeriCorps funding.</a:t>
            </a:r>
          </a:p>
          <a:p>
            <a:pPr marL="0" indent="0" algn="ctr">
              <a:buNone/>
            </a:pPr>
            <a:endParaRPr lang="en-US" dirty="0"/>
          </a:p>
          <a:p>
            <a:pPr marL="0" indent="0" algn="ctr">
              <a:buNone/>
            </a:pPr>
            <a:r>
              <a:rPr lang="en-US" dirty="0" smtClean="0"/>
              <a:t>http://www.nationalservice.gov/about/contact-us/state-service-commissions/all</a:t>
            </a:r>
          </a:p>
          <a:p>
            <a:pPr marL="0" indent="0" algn="ctr">
              <a:buNone/>
            </a:pP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12</a:t>
            </a:fld>
            <a:endParaRPr lang="en-US"/>
          </a:p>
        </p:txBody>
      </p:sp>
    </p:spTree>
    <p:extLst>
      <p:ext uri="{BB962C8B-B14F-4D97-AF65-F5344CB8AC3E}">
        <p14:creationId xmlns:p14="http://schemas.microsoft.com/office/powerpoint/2010/main" val="3087402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Multi-State AmeriCorps Programs</a:t>
            </a:r>
            <a:endParaRPr lang="en-US" sz="2800" dirty="0"/>
          </a:p>
        </p:txBody>
      </p:sp>
      <p:sp>
        <p:nvSpPr>
          <p:cNvPr id="3" name="Content Placeholder 2"/>
          <p:cNvSpPr>
            <a:spLocks noGrp="1"/>
          </p:cNvSpPr>
          <p:nvPr>
            <p:ph idx="1"/>
          </p:nvPr>
        </p:nvSpPr>
        <p:spPr/>
        <p:txBody>
          <a:bodyPr/>
          <a:lstStyle/>
          <a:p>
            <a:r>
              <a:rPr lang="en-US" sz="2600" dirty="0" smtClean="0"/>
              <a:t>Address community needs in at least two states</a:t>
            </a:r>
          </a:p>
          <a:p>
            <a:r>
              <a:rPr lang="en-US" sz="2600" dirty="0" smtClean="0"/>
              <a:t>Have relationships with entities in different states that will operate the local programs</a:t>
            </a:r>
          </a:p>
          <a:p>
            <a:r>
              <a:rPr lang="en-US" sz="2600" dirty="0" smtClean="0"/>
              <a:t>Consult with State Commissions in each of the states where they operate programming</a:t>
            </a:r>
          </a:p>
          <a:p>
            <a:r>
              <a:rPr lang="en-US" sz="2600" dirty="0" smtClean="0"/>
              <a:t>Submit grant applications directly to the Corporation </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13</a:t>
            </a:fld>
            <a:endParaRPr lang="en-US"/>
          </a:p>
        </p:txBody>
      </p:sp>
    </p:spTree>
    <p:extLst>
      <p:ext uri="{BB962C8B-B14F-4D97-AF65-F5344CB8AC3E}">
        <p14:creationId xmlns:p14="http://schemas.microsoft.com/office/powerpoint/2010/main" val="424652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Questions &amp; Answers</a:t>
            </a:r>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14</a:t>
            </a:fld>
            <a:endParaRPr lang="en-US"/>
          </a:p>
        </p:txBody>
      </p:sp>
    </p:spTree>
    <p:custDataLst>
      <p:tags r:id="rId1"/>
    </p:custDataLst>
    <p:extLst>
      <p:ext uri="{BB962C8B-B14F-4D97-AF65-F5344CB8AC3E}">
        <p14:creationId xmlns:p14="http://schemas.microsoft.com/office/powerpoint/2010/main" val="818375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15963"/>
          </a:xfrm>
        </p:spPr>
        <p:txBody>
          <a:bodyPr/>
          <a:lstStyle/>
          <a:p>
            <a:r>
              <a:rPr lang="en-US" sz="2800" dirty="0" smtClean="0"/>
              <a:t>AmeriCorps Grants Applications</a:t>
            </a:r>
            <a:endParaRPr lang="en-US" sz="2800" dirty="0"/>
          </a:p>
        </p:txBody>
      </p:sp>
      <p:sp>
        <p:nvSpPr>
          <p:cNvPr id="3" name="Content Placeholder 2"/>
          <p:cNvSpPr>
            <a:spLocks noGrp="1"/>
          </p:cNvSpPr>
          <p:nvPr>
            <p:ph idx="1"/>
          </p:nvPr>
        </p:nvSpPr>
        <p:spPr>
          <a:xfrm>
            <a:off x="228600" y="914400"/>
            <a:ext cx="8763000" cy="4876800"/>
          </a:xfrm>
        </p:spPr>
        <p:txBody>
          <a:bodyPr/>
          <a:lstStyle/>
          <a:p>
            <a:r>
              <a:rPr lang="en-US" sz="2600" dirty="0" smtClean="0"/>
              <a:t>NOFA and application instructions are provided by CNCS</a:t>
            </a:r>
          </a:p>
          <a:p>
            <a:r>
              <a:rPr lang="en-US" sz="2600" dirty="0" smtClean="0"/>
              <a:t>Organizations submit grant applications to CNCS via online eGrants system or to their State Service Commission’s competition</a:t>
            </a:r>
          </a:p>
          <a:p>
            <a:pPr marL="0" indent="0" algn="ctr">
              <a:buNone/>
            </a:pPr>
            <a:r>
              <a:rPr lang="en-US" sz="2600" dirty="0" smtClean="0"/>
              <a:t>http://www.nationalservice.gov/egrants/</a:t>
            </a:r>
          </a:p>
          <a:p>
            <a:r>
              <a:rPr lang="en-US" sz="2600" dirty="0" smtClean="0"/>
              <a:t>Applications consist of a narrative, budget, and performance measures, plus a few supplementary items such as letters of commitment</a:t>
            </a:r>
          </a:p>
          <a:p>
            <a:r>
              <a:rPr lang="en-US" sz="2600" dirty="0" smtClean="0"/>
              <a:t>Budgets include costs such as:  member living allowance and benefits, member and staff training, personnel costs, supplies, and evaluation</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15</a:t>
            </a:fld>
            <a:endParaRPr lang="en-US"/>
          </a:p>
        </p:txBody>
      </p:sp>
    </p:spTree>
    <p:extLst>
      <p:ext uri="{BB962C8B-B14F-4D97-AF65-F5344CB8AC3E}">
        <p14:creationId xmlns:p14="http://schemas.microsoft.com/office/powerpoint/2010/main" val="1596815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AmeriCorps Applications are Processed</a:t>
            </a:r>
            <a:endParaRPr lang="en-US" sz="2800" dirty="0"/>
          </a:p>
        </p:txBody>
      </p:sp>
      <p:sp>
        <p:nvSpPr>
          <p:cNvPr id="5" name="Content Placeholder 4"/>
          <p:cNvSpPr>
            <a:spLocks noGrp="1"/>
          </p:cNvSpPr>
          <p:nvPr>
            <p:ph sz="half" idx="1"/>
          </p:nvPr>
        </p:nvSpPr>
        <p:spPr>
          <a:xfrm>
            <a:off x="152400" y="1295400"/>
            <a:ext cx="4495800" cy="4876800"/>
          </a:xfrm>
        </p:spPr>
        <p:txBody>
          <a:bodyPr/>
          <a:lstStyle/>
          <a:p>
            <a:pPr marL="0" indent="0" algn="ctr">
              <a:buNone/>
            </a:pPr>
            <a:r>
              <a:rPr lang="en-US" sz="2600" b="1" dirty="0" smtClean="0"/>
              <a:t>Single State Programs</a:t>
            </a:r>
          </a:p>
          <a:p>
            <a:r>
              <a:rPr lang="en-US" sz="2600" dirty="0" smtClean="0"/>
              <a:t>Apply to State Commission (deadlines vary)</a:t>
            </a:r>
          </a:p>
          <a:p>
            <a:r>
              <a:rPr lang="en-US" sz="2600" dirty="0" smtClean="0"/>
              <a:t>Commission conducts review of applications</a:t>
            </a:r>
          </a:p>
          <a:p>
            <a:r>
              <a:rPr lang="en-US" sz="2600" dirty="0" smtClean="0"/>
              <a:t>Commission submits application to CNCS</a:t>
            </a:r>
            <a:endParaRPr lang="en-US" sz="2600" dirty="0"/>
          </a:p>
        </p:txBody>
      </p:sp>
      <p:sp>
        <p:nvSpPr>
          <p:cNvPr id="6" name="Content Placeholder 5"/>
          <p:cNvSpPr>
            <a:spLocks noGrp="1"/>
          </p:cNvSpPr>
          <p:nvPr>
            <p:ph sz="half" idx="2"/>
          </p:nvPr>
        </p:nvSpPr>
        <p:spPr>
          <a:xfrm>
            <a:off x="4648200" y="1295400"/>
            <a:ext cx="4343400" cy="4876800"/>
          </a:xfrm>
        </p:spPr>
        <p:txBody>
          <a:bodyPr/>
          <a:lstStyle/>
          <a:p>
            <a:pPr marL="0" indent="0" algn="ctr">
              <a:buNone/>
            </a:pPr>
            <a:r>
              <a:rPr lang="en-US" sz="2600" b="1" dirty="0" smtClean="0"/>
              <a:t>Multi-State Programs and Indian Tribes</a:t>
            </a:r>
            <a:endParaRPr lang="en-US" sz="2600" dirty="0" smtClean="0"/>
          </a:p>
          <a:p>
            <a:r>
              <a:rPr lang="en-US" sz="2600" dirty="0" smtClean="0"/>
              <a:t>Submit application directly to CNCS</a:t>
            </a:r>
          </a:p>
          <a:p>
            <a:r>
              <a:rPr lang="en-US" sz="2600" dirty="0" smtClean="0"/>
              <a:t>The rest of the process is identical	</a:t>
            </a:r>
            <a:endParaRPr lang="en-US" sz="2600" dirty="0"/>
          </a:p>
        </p:txBody>
      </p:sp>
      <p:sp>
        <p:nvSpPr>
          <p:cNvPr id="2" name="Slide Number Placeholder 1"/>
          <p:cNvSpPr>
            <a:spLocks noGrp="1"/>
          </p:cNvSpPr>
          <p:nvPr>
            <p:ph type="sldNum" sz="quarter" idx="10"/>
          </p:nvPr>
        </p:nvSpPr>
        <p:spPr/>
        <p:txBody>
          <a:bodyPr/>
          <a:lstStyle/>
          <a:p>
            <a:pPr>
              <a:defRPr/>
            </a:pPr>
            <a:fld id="{3B16B619-3A3E-446D-8BBF-F0A416F47CEC}" type="slidenum">
              <a:rPr lang="en-US" smtClean="0"/>
              <a:pPr>
                <a:defRPr/>
              </a:pPr>
              <a:t>16</a:t>
            </a:fld>
            <a:endParaRPr lang="en-US"/>
          </a:p>
        </p:txBody>
      </p:sp>
    </p:spTree>
    <p:extLst>
      <p:ext uri="{BB962C8B-B14F-4D97-AF65-F5344CB8AC3E}">
        <p14:creationId xmlns:p14="http://schemas.microsoft.com/office/powerpoint/2010/main" val="945740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381000"/>
            <a:ext cx="8763000" cy="715963"/>
          </a:xfrm>
        </p:spPr>
        <p:txBody>
          <a:bodyPr>
            <a:noAutofit/>
          </a:bodyPr>
          <a:lstStyle/>
          <a:p>
            <a:r>
              <a:rPr lang="en-US" sz="2800" dirty="0"/>
              <a:t>Corporation for National Community Service (CNCS) Priorities and Objectives</a:t>
            </a:r>
          </a:p>
        </p:txBody>
      </p:sp>
      <p:sp>
        <p:nvSpPr>
          <p:cNvPr id="6" name="Content Placeholder 5"/>
          <p:cNvSpPr>
            <a:spLocks noGrp="1"/>
          </p:cNvSpPr>
          <p:nvPr>
            <p:ph idx="1"/>
          </p:nvPr>
        </p:nvSpPr>
        <p:spPr/>
        <p:txBody>
          <a:bodyPr/>
          <a:lstStyle/>
          <a:p>
            <a:r>
              <a:rPr lang="en-US" sz="2600" dirty="0" smtClean="0"/>
              <a:t>Disaster Services</a:t>
            </a:r>
          </a:p>
          <a:p>
            <a:r>
              <a:rPr lang="en-US" sz="2600" dirty="0" smtClean="0"/>
              <a:t>Education</a:t>
            </a:r>
          </a:p>
          <a:p>
            <a:r>
              <a:rPr lang="en-US" sz="2600" dirty="0" smtClean="0"/>
              <a:t>Healthy Futures</a:t>
            </a:r>
          </a:p>
          <a:p>
            <a:r>
              <a:rPr lang="en-US" sz="2600" dirty="0" smtClean="0"/>
              <a:t>Opportunity</a:t>
            </a:r>
          </a:p>
          <a:p>
            <a:r>
              <a:rPr lang="en-US" sz="2600" dirty="0" smtClean="0"/>
              <a:t>Veterans</a:t>
            </a:r>
          </a:p>
          <a:p>
            <a:r>
              <a:rPr lang="en-US" sz="2600" dirty="0" smtClean="0"/>
              <a:t>Environmental Stewardship</a:t>
            </a:r>
            <a:endParaRPr lang="en-US" sz="2600"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17</a:t>
            </a:fld>
            <a:endParaRPr lang="en-US"/>
          </a:p>
        </p:txBody>
      </p:sp>
    </p:spTree>
    <p:extLst>
      <p:ext uri="{BB962C8B-B14F-4D97-AF65-F5344CB8AC3E}">
        <p14:creationId xmlns:p14="http://schemas.microsoft.com/office/powerpoint/2010/main" val="4263024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381000"/>
            <a:ext cx="8763000" cy="715963"/>
          </a:xfrm>
        </p:spPr>
        <p:txBody>
          <a:bodyPr>
            <a:noAutofit/>
          </a:bodyPr>
          <a:lstStyle/>
          <a:p>
            <a:r>
              <a:rPr lang="en-US" sz="2800" dirty="0"/>
              <a:t>Corporation for National Community Service (CNCS) Priorities and </a:t>
            </a:r>
            <a:r>
              <a:rPr lang="en-US" sz="2800" dirty="0" smtClean="0"/>
              <a:t>Objectives, </a:t>
            </a:r>
            <a:r>
              <a:rPr lang="en-US" sz="2400" dirty="0" smtClean="0"/>
              <a:t>cont’d.</a:t>
            </a:r>
            <a:endParaRPr lang="en-US" sz="2400" dirty="0"/>
          </a:p>
        </p:txBody>
      </p:sp>
      <p:sp>
        <p:nvSpPr>
          <p:cNvPr id="6" name="Content Placeholder 5"/>
          <p:cNvSpPr>
            <a:spLocks noGrp="1"/>
          </p:cNvSpPr>
          <p:nvPr>
            <p:ph idx="1"/>
          </p:nvPr>
        </p:nvSpPr>
        <p:spPr>
          <a:xfrm>
            <a:off x="228600" y="1295400"/>
            <a:ext cx="8763000" cy="4876800"/>
          </a:xfrm>
        </p:spPr>
        <p:txBody>
          <a:bodyPr>
            <a:normAutofit fontScale="92500" lnSpcReduction="20000"/>
          </a:bodyPr>
          <a:lstStyle/>
          <a:p>
            <a:pPr>
              <a:lnSpc>
                <a:spcPct val="120000"/>
              </a:lnSpc>
            </a:pPr>
            <a:r>
              <a:rPr lang="en-US" dirty="0" smtClean="0"/>
              <a:t>Provides </a:t>
            </a:r>
            <a:r>
              <a:rPr lang="en-US" dirty="0"/>
              <a:t>persuasive </a:t>
            </a:r>
            <a:r>
              <a:rPr lang="en-US" u="sng" dirty="0"/>
              <a:t>evidence that the identified </a:t>
            </a:r>
            <a:r>
              <a:rPr lang="en-US" u="sng" dirty="0" smtClean="0"/>
              <a:t>need(s</a:t>
            </a:r>
            <a:r>
              <a:rPr lang="en-US" u="sng" dirty="0"/>
              <a:t>) exist</a:t>
            </a:r>
            <a:r>
              <a:rPr lang="en-US" dirty="0"/>
              <a:t> in the targeted community(</a:t>
            </a:r>
            <a:r>
              <a:rPr lang="en-US" dirty="0" err="1"/>
              <a:t>ies</a:t>
            </a:r>
            <a:r>
              <a:rPr lang="en-US" dirty="0"/>
              <a:t>) </a:t>
            </a:r>
            <a:r>
              <a:rPr lang="en-US" b="1" dirty="0"/>
              <a:t>(5 points)</a:t>
            </a:r>
          </a:p>
          <a:p>
            <a:pPr>
              <a:lnSpc>
                <a:spcPct val="120000"/>
              </a:lnSpc>
            </a:pPr>
            <a:r>
              <a:rPr lang="en-US" dirty="0" smtClean="0"/>
              <a:t>Describes </a:t>
            </a:r>
            <a:r>
              <a:rPr lang="en-US" dirty="0"/>
              <a:t>the ways in which members are a highly effective means to solve the identified need(s).  Communicates the </a:t>
            </a:r>
            <a:r>
              <a:rPr lang="en-US" u="sng" dirty="0"/>
              <a:t>unique value added by AmeriCorps </a:t>
            </a:r>
            <a:r>
              <a:rPr lang="en-US" b="1" dirty="0"/>
              <a:t>(15 points)</a:t>
            </a:r>
            <a:r>
              <a:rPr lang="en-US" dirty="0"/>
              <a:t> Corporation for National Community Service (CNCS) Priorities and Objectives</a:t>
            </a:r>
            <a:endParaRPr lang="en-US" b="1" dirty="0"/>
          </a:p>
          <a:p>
            <a:pPr>
              <a:lnSpc>
                <a:spcPct val="120000"/>
              </a:lnSpc>
            </a:pPr>
            <a:r>
              <a:rPr lang="en-US" dirty="0" smtClean="0"/>
              <a:t>Describes </a:t>
            </a:r>
            <a:r>
              <a:rPr lang="en-US" dirty="0"/>
              <a:t>how the interventions </a:t>
            </a:r>
            <a:r>
              <a:rPr lang="en-US" dirty="0" smtClean="0"/>
              <a:t>that the </a:t>
            </a:r>
            <a:r>
              <a:rPr lang="en-US" dirty="0"/>
              <a:t>AmeriCorps members and volunteers are engaged in are both </a:t>
            </a:r>
            <a:r>
              <a:rPr lang="en-US" u="sng" dirty="0"/>
              <a:t>evidence-based</a:t>
            </a:r>
            <a:r>
              <a:rPr lang="en-US" dirty="0"/>
              <a:t> and </a:t>
            </a:r>
            <a:r>
              <a:rPr lang="en-US" u="sng" dirty="0"/>
              <a:t>will have a measurable community impact</a:t>
            </a:r>
            <a:r>
              <a:rPr lang="en-US" dirty="0"/>
              <a:t> </a:t>
            </a:r>
            <a:r>
              <a:rPr lang="en-US" b="1" dirty="0"/>
              <a:t>(15 points) </a:t>
            </a:r>
          </a:p>
          <a:p>
            <a:pPr>
              <a:lnSpc>
                <a:spcPct val="120000"/>
              </a:lnSpc>
            </a:pPr>
            <a:endParaRPr lang="en-US"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18</a:t>
            </a:fld>
            <a:endParaRPr lang="en-US"/>
          </a:p>
        </p:txBody>
      </p:sp>
    </p:spTree>
    <p:extLst>
      <p:ext uri="{BB962C8B-B14F-4D97-AF65-F5344CB8AC3E}">
        <p14:creationId xmlns:p14="http://schemas.microsoft.com/office/powerpoint/2010/main" val="3728262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763000" cy="715963"/>
          </a:xfrm>
        </p:spPr>
        <p:txBody>
          <a:bodyPr>
            <a:noAutofit/>
          </a:bodyPr>
          <a:lstStyle/>
          <a:p>
            <a:r>
              <a:rPr lang="en-US" sz="2800" dirty="0"/>
              <a:t>Corporation for National Community Service (CNCS) Priorities and </a:t>
            </a:r>
            <a:r>
              <a:rPr lang="en-US" sz="2800" dirty="0" smtClean="0"/>
              <a:t>Objectives, </a:t>
            </a:r>
            <a:r>
              <a:rPr lang="en-US" sz="2400" dirty="0" smtClean="0"/>
              <a:t>cont’d. 2</a:t>
            </a:r>
            <a:endParaRPr lang="en-US" sz="2400" dirty="0"/>
          </a:p>
        </p:txBody>
      </p:sp>
      <p:sp>
        <p:nvSpPr>
          <p:cNvPr id="3" name="Content Placeholder 2"/>
          <p:cNvSpPr>
            <a:spLocks noGrp="1"/>
          </p:cNvSpPr>
          <p:nvPr>
            <p:ph idx="1"/>
          </p:nvPr>
        </p:nvSpPr>
        <p:spPr/>
        <p:txBody>
          <a:bodyPr/>
          <a:lstStyle/>
          <a:p>
            <a:r>
              <a:rPr lang="en-US" sz="2600" dirty="0" smtClean="0"/>
              <a:t>Describes the program components that </a:t>
            </a:r>
            <a:r>
              <a:rPr lang="en-US" sz="2600" u="sng" dirty="0" smtClean="0"/>
              <a:t>enable the AmeriCorps members to have powerful service experiences</a:t>
            </a:r>
            <a:r>
              <a:rPr lang="en-US" sz="2600" dirty="0" smtClean="0"/>
              <a:t> </a:t>
            </a:r>
            <a:r>
              <a:rPr lang="en-US" sz="2600" b="1" dirty="0" smtClean="0"/>
              <a:t>(10 points)</a:t>
            </a:r>
          </a:p>
          <a:p>
            <a:r>
              <a:rPr lang="en-US" sz="2600" u="sng" dirty="0" smtClean="0"/>
              <a:t>Convincingly links the above elements</a:t>
            </a:r>
            <a:r>
              <a:rPr lang="en-US" sz="2600" dirty="0" smtClean="0"/>
              <a:t> </a:t>
            </a:r>
            <a:r>
              <a:rPr lang="en-US" sz="2600" b="1" dirty="0" smtClean="0"/>
              <a:t>(5 points)</a:t>
            </a:r>
            <a:endParaRPr lang="en-US" sz="2600" b="1"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19</a:t>
            </a:fld>
            <a:endParaRPr lang="en-US"/>
          </a:p>
        </p:txBody>
      </p:sp>
    </p:spTree>
    <p:extLst>
      <p:ext uri="{BB962C8B-B14F-4D97-AF65-F5344CB8AC3E}">
        <p14:creationId xmlns:p14="http://schemas.microsoft.com/office/powerpoint/2010/main" val="1980240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76200"/>
            <a:ext cx="8763000" cy="715963"/>
          </a:xfrm>
        </p:spPr>
        <p:txBody>
          <a:bodyPr/>
          <a:lstStyle/>
          <a:p>
            <a:r>
              <a:rPr lang="en-US" sz="2800" dirty="0" smtClean="0">
                <a:ea typeface="ＭＳ Ｐゴシック" pitchFamily="34" charset="-128"/>
              </a:rPr>
              <a:t>What You Will Learn</a:t>
            </a:r>
          </a:p>
        </p:txBody>
      </p:sp>
      <p:sp>
        <p:nvSpPr>
          <p:cNvPr id="3" name="Content Placeholder 2"/>
          <p:cNvSpPr>
            <a:spLocks noGrp="1"/>
          </p:cNvSpPr>
          <p:nvPr>
            <p:ph idx="1"/>
          </p:nvPr>
        </p:nvSpPr>
        <p:spPr>
          <a:xfrm>
            <a:off x="304800" y="762000"/>
            <a:ext cx="8534400" cy="4876800"/>
          </a:xfrm>
        </p:spPr>
        <p:txBody>
          <a:bodyPr/>
          <a:lstStyle/>
          <a:p>
            <a:r>
              <a:rPr lang="en-US" sz="2400" dirty="0" smtClean="0"/>
              <a:t>Background </a:t>
            </a:r>
            <a:r>
              <a:rPr lang="en-US" sz="2400" dirty="0"/>
              <a:t>and process used by one CIL to establish and maintain a partnership with a volunteer service corps that transitions people with disabilities out of institutions and into the community</a:t>
            </a:r>
          </a:p>
          <a:p>
            <a:pPr lvl="0"/>
            <a:r>
              <a:rPr lang="en-US" sz="2400" dirty="0" smtClean="0"/>
              <a:t>Criteria </a:t>
            </a:r>
            <a:r>
              <a:rPr lang="en-US" sz="2400" dirty="0"/>
              <a:t>and crucial first steps in assessing the viability of a volunteer services program in their state </a:t>
            </a:r>
          </a:p>
          <a:p>
            <a:pPr lvl="0"/>
            <a:r>
              <a:rPr lang="en-US" sz="2400" dirty="0" smtClean="0"/>
              <a:t>Administrative </a:t>
            </a:r>
            <a:r>
              <a:rPr lang="en-US" sz="2400" dirty="0"/>
              <a:t>duties in developing and maintaining a volunteer services program, including compliance, financial recordkeeping, reporting, and volunteer recruitment</a:t>
            </a:r>
          </a:p>
          <a:p>
            <a:r>
              <a:rPr lang="en-US" sz="2400" dirty="0" smtClean="0"/>
              <a:t>Benefits </a:t>
            </a:r>
            <a:r>
              <a:rPr lang="en-US" sz="2400" dirty="0"/>
              <a:t>of a successful volunteer services program that include significant capacity building as described by one CIL with a longstanding and proven track record </a:t>
            </a:r>
          </a:p>
          <a:p>
            <a:endParaRPr lang="en-US" sz="24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a:t>
            </a:fld>
            <a:endParaRPr lang="en-US"/>
          </a:p>
        </p:txBody>
      </p:sp>
    </p:spTree>
    <p:custDataLst>
      <p:tags r:id="rId1"/>
    </p:custDataLst>
    <p:extLst>
      <p:ext uri="{BB962C8B-B14F-4D97-AF65-F5344CB8AC3E}">
        <p14:creationId xmlns:p14="http://schemas.microsoft.com/office/powerpoint/2010/main" val="1776932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715963"/>
          </a:xfrm>
        </p:spPr>
        <p:txBody>
          <a:bodyPr>
            <a:noAutofit/>
          </a:bodyPr>
          <a:lstStyle/>
          <a:p>
            <a:r>
              <a:rPr lang="en-US" sz="2800" dirty="0" smtClean="0"/>
              <a:t>Fiscal Responsibilities Under Grant Administration</a:t>
            </a:r>
            <a:endParaRPr lang="en-US" sz="2800" dirty="0"/>
          </a:p>
        </p:txBody>
      </p:sp>
      <p:sp>
        <p:nvSpPr>
          <p:cNvPr id="3" name="Content Placeholder 2"/>
          <p:cNvSpPr>
            <a:spLocks noGrp="1"/>
          </p:cNvSpPr>
          <p:nvPr>
            <p:ph idx="1"/>
          </p:nvPr>
        </p:nvSpPr>
        <p:spPr/>
        <p:txBody>
          <a:bodyPr/>
          <a:lstStyle/>
          <a:p>
            <a:r>
              <a:rPr lang="en-US" sz="2600" dirty="0" smtClean="0"/>
              <a:t>The Grantee has full fiscal responsibility for managing all aspects of the grant and grant supported activities, subject to the oversight of the Corporation and the State Commission</a:t>
            </a:r>
          </a:p>
          <a:p>
            <a:r>
              <a:rPr lang="en-US" sz="2600" dirty="0" smtClean="0"/>
              <a:t>The Grantee must expend grant funds in a judicious and reasonable manner</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20</a:t>
            </a:fld>
            <a:endParaRPr lang="en-US"/>
          </a:p>
        </p:txBody>
      </p:sp>
    </p:spTree>
    <p:extLst>
      <p:ext uri="{BB962C8B-B14F-4D97-AF65-F5344CB8AC3E}">
        <p14:creationId xmlns:p14="http://schemas.microsoft.com/office/powerpoint/2010/main" val="3343275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Exceptions for Federal Financial Reports</a:t>
            </a:r>
            <a:endParaRPr lang="en-US" sz="2800" dirty="0"/>
          </a:p>
        </p:txBody>
      </p:sp>
      <p:sp>
        <p:nvSpPr>
          <p:cNvPr id="3" name="Content Placeholder 2"/>
          <p:cNvSpPr>
            <a:spLocks noGrp="1"/>
          </p:cNvSpPr>
          <p:nvPr>
            <p:ph idx="1"/>
          </p:nvPr>
        </p:nvSpPr>
        <p:spPr/>
        <p:txBody>
          <a:bodyPr/>
          <a:lstStyle/>
          <a:p>
            <a:r>
              <a:rPr lang="en-US" sz="2600" dirty="0" smtClean="0"/>
              <a:t>Grantees with fixed amount grants are not subject to the requirements of Federal Financial Reports. This includes EAP fixed amount grants </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21</a:t>
            </a:fld>
            <a:endParaRPr lang="en-US"/>
          </a:p>
        </p:txBody>
      </p:sp>
    </p:spTree>
    <p:extLst>
      <p:ext uri="{BB962C8B-B14F-4D97-AF65-F5344CB8AC3E}">
        <p14:creationId xmlns:p14="http://schemas.microsoft.com/office/powerpoint/2010/main" val="1226101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REMEMBER…</a:t>
            </a:r>
            <a:endParaRPr lang="en-US" sz="2800" dirty="0"/>
          </a:p>
        </p:txBody>
      </p:sp>
      <p:sp>
        <p:nvSpPr>
          <p:cNvPr id="3" name="Content Placeholder 2"/>
          <p:cNvSpPr>
            <a:spLocks noGrp="1"/>
          </p:cNvSpPr>
          <p:nvPr>
            <p:ph idx="1"/>
          </p:nvPr>
        </p:nvSpPr>
        <p:spPr>
          <a:xfrm>
            <a:off x="457200" y="1219200"/>
            <a:ext cx="8534400" cy="4876800"/>
          </a:xfrm>
        </p:spPr>
        <p:txBody>
          <a:bodyPr/>
          <a:lstStyle/>
          <a:p>
            <a:r>
              <a:rPr lang="en-US" sz="2600" dirty="0" smtClean="0"/>
              <a:t>A Living Allowance is not a wage</a:t>
            </a:r>
          </a:p>
          <a:p>
            <a:r>
              <a:rPr lang="en-US" sz="2600" dirty="0" smtClean="0"/>
              <a:t>Programs may </a:t>
            </a:r>
            <a:r>
              <a:rPr lang="en-US" sz="2600" u="sng" dirty="0" smtClean="0"/>
              <a:t>not</a:t>
            </a:r>
            <a:r>
              <a:rPr lang="en-US" sz="2600" dirty="0" smtClean="0"/>
              <a:t> pay living allowances on an hourly basis.  Payments should not fluctuate based on the number of hours served in a particular time period</a:t>
            </a:r>
          </a:p>
          <a:p>
            <a:r>
              <a:rPr lang="en-US" sz="2600" dirty="0" smtClean="0"/>
              <a:t>If a member serves all required hours and is permitted to conclude their term of service before the originally agreed upon end of term, the grantee may </a:t>
            </a:r>
            <a:r>
              <a:rPr lang="en-US" sz="2600" u="sng" dirty="0" smtClean="0"/>
              <a:t>not</a:t>
            </a:r>
            <a:r>
              <a:rPr lang="en-US" sz="2600" dirty="0" smtClean="0"/>
              <a:t> provide a lump sum payment to the member</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22</a:t>
            </a:fld>
            <a:endParaRPr lang="en-US"/>
          </a:p>
        </p:txBody>
      </p:sp>
    </p:spTree>
    <p:extLst>
      <p:ext uri="{BB962C8B-B14F-4D97-AF65-F5344CB8AC3E}">
        <p14:creationId xmlns:p14="http://schemas.microsoft.com/office/powerpoint/2010/main" val="3196251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715963"/>
          </a:xfrm>
        </p:spPr>
        <p:txBody>
          <a:bodyPr/>
          <a:lstStyle/>
          <a:p>
            <a:r>
              <a:rPr lang="en-US" sz="2800" dirty="0" smtClean="0"/>
              <a:t>Living Allowance, cont’d.</a:t>
            </a:r>
            <a:endParaRPr lang="en-US" sz="2800" dirty="0"/>
          </a:p>
        </p:txBody>
      </p:sp>
      <p:sp>
        <p:nvSpPr>
          <p:cNvPr id="3" name="Content Placeholder 2"/>
          <p:cNvSpPr>
            <a:spLocks noGrp="1"/>
          </p:cNvSpPr>
          <p:nvPr>
            <p:ph idx="1"/>
          </p:nvPr>
        </p:nvSpPr>
        <p:spPr>
          <a:xfrm>
            <a:off x="152400" y="838200"/>
            <a:ext cx="8915400" cy="4876800"/>
          </a:xfrm>
        </p:spPr>
        <p:txBody>
          <a:bodyPr/>
          <a:lstStyle/>
          <a:p>
            <a:r>
              <a:rPr lang="en-US" sz="2600" dirty="0" smtClean="0"/>
              <a:t>If a member is selected after the program’s start date, the grantee must provide regular living allowance payments from the member’s start date and may not increase the member’s living allowance payment or provide a lump sum to make up any missed payments</a:t>
            </a:r>
          </a:p>
          <a:p>
            <a:r>
              <a:rPr lang="en-US" sz="2600" dirty="0"/>
              <a:t>The federal unemployment compensation law does not require coverage for members because there is no employer-employee relationship. </a:t>
            </a:r>
            <a:r>
              <a:rPr lang="en-US" sz="2600" dirty="0" smtClean="0"/>
              <a:t>Therefore</a:t>
            </a:r>
            <a:r>
              <a:rPr lang="en-US" sz="2600" dirty="0"/>
              <a:t>, no unemployment insurance is to be deducted from living allowances. </a:t>
            </a:r>
            <a:r>
              <a:rPr lang="en-US" sz="2600" dirty="0" smtClean="0"/>
              <a:t>And </a:t>
            </a:r>
            <a:r>
              <a:rPr lang="en-US" sz="2600" dirty="0"/>
              <a:t>no unemployment compensation is available to members upon exiting the </a:t>
            </a:r>
            <a:r>
              <a:rPr lang="en-US" sz="2600" dirty="0" smtClean="0"/>
              <a:t>program</a:t>
            </a:r>
          </a:p>
          <a:p>
            <a:r>
              <a:rPr lang="en-US" sz="2600" dirty="0"/>
              <a:t>Living Allowances are subject to FICA and personal income tax</a:t>
            </a:r>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23</a:t>
            </a:fld>
            <a:endParaRPr lang="en-US"/>
          </a:p>
        </p:txBody>
      </p:sp>
    </p:spTree>
    <p:extLst>
      <p:ext uri="{BB962C8B-B14F-4D97-AF65-F5344CB8AC3E}">
        <p14:creationId xmlns:p14="http://schemas.microsoft.com/office/powerpoint/2010/main" val="104428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715963"/>
          </a:xfrm>
        </p:spPr>
        <p:txBody>
          <a:bodyPr/>
          <a:lstStyle/>
          <a:p>
            <a:r>
              <a:rPr lang="en-US" sz="2800" dirty="0"/>
              <a:t>Living Allowance, </a:t>
            </a:r>
            <a:r>
              <a:rPr lang="en-US" sz="2400" dirty="0"/>
              <a:t>cont’d</a:t>
            </a:r>
            <a:r>
              <a:rPr lang="en-US" sz="2400" dirty="0" smtClean="0"/>
              <a:t>. 2</a:t>
            </a:r>
            <a:endParaRPr lang="en-US" sz="2400" dirty="0"/>
          </a:p>
        </p:txBody>
      </p:sp>
      <p:sp>
        <p:nvSpPr>
          <p:cNvPr id="3" name="Content Placeholder 2"/>
          <p:cNvSpPr>
            <a:spLocks noGrp="1"/>
          </p:cNvSpPr>
          <p:nvPr>
            <p:ph idx="1"/>
          </p:nvPr>
        </p:nvSpPr>
        <p:spPr>
          <a:xfrm>
            <a:off x="304800" y="1143000"/>
            <a:ext cx="8610600" cy="4876800"/>
          </a:xfrm>
        </p:spPr>
        <p:txBody>
          <a:bodyPr/>
          <a:lstStyle/>
          <a:p>
            <a:r>
              <a:rPr lang="en-US" sz="2600" dirty="0" smtClean="0"/>
              <a:t>If Workers Compensation is not available through your agency, grantees must obtain liability (occupational, accidental, and death and dismemberment) coverage for members to cover in-service injury or accidents </a:t>
            </a:r>
          </a:p>
          <a:p>
            <a:r>
              <a:rPr lang="en-US" sz="2600" dirty="0"/>
              <a:t>The Grantee must provide healthcare insurance to full-time members who are not otherwise covered by a healthcare policy</a:t>
            </a:r>
          </a:p>
          <a:p>
            <a:r>
              <a:rPr lang="en-US" sz="2600" dirty="0" smtClean="0"/>
              <a:t>Programs </a:t>
            </a:r>
            <a:r>
              <a:rPr lang="en-US" sz="2600" dirty="0"/>
              <a:t>may provide heath insurance to less-than-full-time members serving in a full-time capacity; however, federal funds cannot be used</a:t>
            </a:r>
          </a:p>
          <a:p>
            <a:r>
              <a:rPr lang="en-US" sz="2600" dirty="0" smtClean="0"/>
              <a:t>No </a:t>
            </a:r>
            <a:r>
              <a:rPr lang="en-US" sz="2600" dirty="0"/>
              <a:t>health care for family members</a:t>
            </a:r>
          </a:p>
          <a:p>
            <a:pPr marL="0" indent="0">
              <a:buNone/>
            </a:pPr>
            <a:r>
              <a:rPr lang="en-US" sz="2600" dirty="0" smtClean="0"/>
              <a:t> </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24</a:t>
            </a:fld>
            <a:endParaRPr lang="en-US"/>
          </a:p>
        </p:txBody>
      </p:sp>
    </p:spTree>
    <p:extLst>
      <p:ext uri="{BB962C8B-B14F-4D97-AF65-F5344CB8AC3E}">
        <p14:creationId xmlns:p14="http://schemas.microsoft.com/office/powerpoint/2010/main" val="827714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Members Contracts</a:t>
            </a:r>
            <a:endParaRPr lang="en-US" sz="2800" dirty="0"/>
          </a:p>
        </p:txBody>
      </p:sp>
      <p:sp>
        <p:nvSpPr>
          <p:cNvPr id="3" name="Content Placeholder 2"/>
          <p:cNvSpPr>
            <a:spLocks noGrp="1"/>
          </p:cNvSpPr>
          <p:nvPr>
            <p:ph idx="1"/>
          </p:nvPr>
        </p:nvSpPr>
        <p:spPr>
          <a:xfrm>
            <a:off x="457200" y="1295400"/>
            <a:ext cx="8305800" cy="4876800"/>
          </a:xfrm>
        </p:spPr>
        <p:txBody>
          <a:bodyPr/>
          <a:lstStyle/>
          <a:p>
            <a:r>
              <a:rPr lang="en-US" sz="2600" dirty="0" smtClean="0"/>
              <a:t>All member contracts must specify the member service year, including start and end dates, the number of pay periods, and the amount to be received per pay period</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25</a:t>
            </a:fld>
            <a:endParaRPr lang="en-US"/>
          </a:p>
        </p:txBody>
      </p:sp>
    </p:spTree>
    <p:extLst>
      <p:ext uri="{BB962C8B-B14F-4D97-AF65-F5344CB8AC3E}">
        <p14:creationId xmlns:p14="http://schemas.microsoft.com/office/powerpoint/2010/main" val="1160267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Financial Management</a:t>
            </a:r>
            <a:r>
              <a:rPr lang="en-US" sz="2800" dirty="0" smtClean="0">
                <a:latin typeface="Tahoma" panose="020B0604030504040204" pitchFamily="34" charset="0"/>
                <a:ea typeface="Tahoma" panose="020B0604030504040204" pitchFamily="34" charset="0"/>
                <a:cs typeface="Tahoma" panose="020B0604030504040204" pitchFamily="34" charset="0"/>
              </a:rPr>
              <a:t>―</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ea typeface="Tahoma" panose="020B0604030504040204" pitchFamily="34" charset="0"/>
                <a:cs typeface="Tahoma" panose="020B0604030504040204" pitchFamily="34" charset="0"/>
              </a:rPr>
              <a:t>Financial Management Standards</a:t>
            </a:r>
            <a:endParaRPr lang="en-US" sz="2800" dirty="0"/>
          </a:p>
        </p:txBody>
      </p:sp>
      <p:sp>
        <p:nvSpPr>
          <p:cNvPr id="5" name="Content Placeholder 4"/>
          <p:cNvSpPr>
            <a:spLocks noGrp="1"/>
          </p:cNvSpPr>
          <p:nvPr>
            <p:ph idx="1"/>
          </p:nvPr>
        </p:nvSpPr>
        <p:spPr/>
        <p:txBody>
          <a:bodyPr/>
          <a:lstStyle/>
          <a:p>
            <a:pPr marL="0" indent="0">
              <a:buNone/>
            </a:pPr>
            <a:r>
              <a:rPr lang="en-US" sz="2600" dirty="0" smtClean="0"/>
              <a:t>The Grantee must maintain financial systems that include the following:</a:t>
            </a:r>
          </a:p>
          <a:p>
            <a:r>
              <a:rPr lang="en-US" sz="2600" dirty="0" smtClean="0"/>
              <a:t>standard accounting practices</a:t>
            </a:r>
          </a:p>
          <a:p>
            <a:r>
              <a:rPr lang="en-US" sz="2600" dirty="0" smtClean="0"/>
              <a:t>sufficient internal controls</a:t>
            </a:r>
          </a:p>
          <a:p>
            <a:r>
              <a:rPr lang="en-US" sz="2600" dirty="0" smtClean="0"/>
              <a:t>a clear audit trail </a:t>
            </a:r>
          </a:p>
          <a:p>
            <a:r>
              <a:rPr lang="en-US" sz="2600" dirty="0" smtClean="0"/>
              <a:t>written cost allocation procedures</a:t>
            </a:r>
            <a:endParaRPr lang="en-US" sz="2600"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26</a:t>
            </a:fld>
            <a:endParaRPr lang="en-US"/>
          </a:p>
        </p:txBody>
      </p:sp>
    </p:spTree>
    <p:extLst>
      <p:ext uri="{BB962C8B-B14F-4D97-AF65-F5344CB8AC3E}">
        <p14:creationId xmlns:p14="http://schemas.microsoft.com/office/powerpoint/2010/main" val="3493187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15963"/>
          </a:xfrm>
        </p:spPr>
        <p:txBody>
          <a:bodyPr/>
          <a:lstStyle/>
          <a:p>
            <a:r>
              <a:rPr lang="en-US" sz="2800" dirty="0"/>
              <a:t>Develop a Clear Audit Trail</a:t>
            </a:r>
          </a:p>
        </p:txBody>
      </p:sp>
      <p:grpSp>
        <p:nvGrpSpPr>
          <p:cNvPr id="15" name="Group 14" descr="Slide title Develop a Clear Audit Trail&#10;Four circles with arrows pointing to the right between each one.&#10;Starting from the left: 1. Documentation System; 2. Accounting; 3. General Ledger; and 4. Monthly Reimbursement Request."/>
          <p:cNvGrpSpPr/>
          <p:nvPr/>
        </p:nvGrpSpPr>
        <p:grpSpPr>
          <a:xfrm>
            <a:off x="310673" y="1430480"/>
            <a:ext cx="8598854" cy="1773008"/>
            <a:chOff x="50240" y="1166358"/>
            <a:chExt cx="8598854" cy="1773008"/>
          </a:xfrm>
        </p:grpSpPr>
        <p:sp>
          <p:nvSpPr>
            <p:cNvPr id="16" name="Freeform 15"/>
            <p:cNvSpPr/>
            <p:nvPr/>
          </p:nvSpPr>
          <p:spPr>
            <a:xfrm>
              <a:off x="50240" y="1183678"/>
              <a:ext cx="1755688" cy="1755688"/>
            </a:xfrm>
            <a:custGeom>
              <a:avLst/>
              <a:gdLst>
                <a:gd name="connsiteX0" fmla="*/ 0 w 1755688"/>
                <a:gd name="connsiteY0" fmla="*/ 877844 h 1755688"/>
                <a:gd name="connsiteX1" fmla="*/ 877844 w 1755688"/>
                <a:gd name="connsiteY1" fmla="*/ 0 h 1755688"/>
                <a:gd name="connsiteX2" fmla="*/ 1755688 w 1755688"/>
                <a:gd name="connsiteY2" fmla="*/ 877844 h 1755688"/>
                <a:gd name="connsiteX3" fmla="*/ 877844 w 1755688"/>
                <a:gd name="connsiteY3" fmla="*/ 1755688 h 1755688"/>
                <a:gd name="connsiteX4" fmla="*/ 0 w 1755688"/>
                <a:gd name="connsiteY4" fmla="*/ 877844 h 175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688" h="1755688">
                  <a:moveTo>
                    <a:pt x="0" y="877844"/>
                  </a:moveTo>
                  <a:cubicBezTo>
                    <a:pt x="0" y="393024"/>
                    <a:pt x="393024" y="0"/>
                    <a:pt x="877844" y="0"/>
                  </a:cubicBezTo>
                  <a:cubicBezTo>
                    <a:pt x="1362664" y="0"/>
                    <a:pt x="1755688" y="393024"/>
                    <a:pt x="1755688" y="877844"/>
                  </a:cubicBezTo>
                  <a:cubicBezTo>
                    <a:pt x="1755688" y="1362664"/>
                    <a:pt x="1362664" y="1755688"/>
                    <a:pt x="877844" y="1755688"/>
                  </a:cubicBezTo>
                  <a:cubicBezTo>
                    <a:pt x="393024" y="1755688"/>
                    <a:pt x="0" y="1362664"/>
                    <a:pt x="0" y="877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55" tIns="272355" rIns="272355" bIns="272355"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99"/>
                  </a:solidFill>
                </a:rPr>
                <a:t>1. Documentation System</a:t>
              </a:r>
              <a:endParaRPr lang="en-US" sz="1200" b="1" kern="1200" dirty="0">
                <a:solidFill>
                  <a:srgbClr val="000099"/>
                </a:solidFill>
              </a:endParaRPr>
            </a:p>
          </p:txBody>
        </p:sp>
        <p:sp>
          <p:nvSpPr>
            <p:cNvPr id="17" name="Freeform 16"/>
            <p:cNvSpPr/>
            <p:nvPr/>
          </p:nvSpPr>
          <p:spPr>
            <a:xfrm>
              <a:off x="1836886" y="1793278"/>
              <a:ext cx="466334" cy="592544"/>
            </a:xfrm>
            <a:custGeom>
              <a:avLst/>
              <a:gdLst>
                <a:gd name="connsiteX0" fmla="*/ 0 w 466334"/>
                <a:gd name="connsiteY0" fmla="*/ 118509 h 592544"/>
                <a:gd name="connsiteX1" fmla="*/ 233167 w 466334"/>
                <a:gd name="connsiteY1" fmla="*/ 118509 h 592544"/>
                <a:gd name="connsiteX2" fmla="*/ 233167 w 466334"/>
                <a:gd name="connsiteY2" fmla="*/ 0 h 592544"/>
                <a:gd name="connsiteX3" fmla="*/ 466334 w 466334"/>
                <a:gd name="connsiteY3" fmla="*/ 296272 h 592544"/>
                <a:gd name="connsiteX4" fmla="*/ 233167 w 466334"/>
                <a:gd name="connsiteY4" fmla="*/ 592544 h 592544"/>
                <a:gd name="connsiteX5" fmla="*/ 233167 w 466334"/>
                <a:gd name="connsiteY5" fmla="*/ 474035 h 592544"/>
                <a:gd name="connsiteX6" fmla="*/ 0 w 466334"/>
                <a:gd name="connsiteY6" fmla="*/ 474035 h 592544"/>
                <a:gd name="connsiteX7" fmla="*/ 0 w 466334"/>
                <a:gd name="connsiteY7" fmla="*/ 118509 h 59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334" h="592544">
                  <a:moveTo>
                    <a:pt x="0" y="118509"/>
                  </a:moveTo>
                  <a:lnTo>
                    <a:pt x="233167" y="118509"/>
                  </a:lnTo>
                  <a:lnTo>
                    <a:pt x="233167" y="0"/>
                  </a:lnTo>
                  <a:lnTo>
                    <a:pt x="466334" y="296272"/>
                  </a:lnTo>
                  <a:lnTo>
                    <a:pt x="233167" y="592544"/>
                  </a:lnTo>
                  <a:lnTo>
                    <a:pt x="233167" y="474035"/>
                  </a:lnTo>
                  <a:lnTo>
                    <a:pt x="0" y="474035"/>
                  </a:lnTo>
                  <a:lnTo>
                    <a:pt x="0" y="118509"/>
                  </a:lnTo>
                  <a:close/>
                </a:path>
              </a:pathLst>
            </a:custGeom>
            <a:solidFill>
              <a:srgbClr val="000099"/>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118509" rIns="139899" bIns="118508" numCol="1" spcCol="1270" anchor="ctr" anchorCtr="0">
              <a:noAutofit/>
            </a:bodyPr>
            <a:lstStyle/>
            <a:p>
              <a:pPr lvl="0" algn="ctr" defTabSz="444500">
                <a:lnSpc>
                  <a:spcPct val="90000"/>
                </a:lnSpc>
                <a:spcBef>
                  <a:spcPct val="0"/>
                </a:spcBef>
                <a:spcAft>
                  <a:spcPct val="35000"/>
                </a:spcAft>
              </a:pPr>
              <a:endParaRPr lang="en-US" sz="1000" b="1" kern="1200">
                <a:solidFill>
                  <a:srgbClr val="000099"/>
                </a:solidFill>
              </a:endParaRPr>
            </a:p>
          </p:txBody>
        </p:sp>
        <p:sp>
          <p:nvSpPr>
            <p:cNvPr id="18" name="Freeform 17"/>
            <p:cNvSpPr/>
            <p:nvPr/>
          </p:nvSpPr>
          <p:spPr>
            <a:xfrm>
              <a:off x="2327279" y="1183678"/>
              <a:ext cx="1755688" cy="1755688"/>
            </a:xfrm>
            <a:custGeom>
              <a:avLst/>
              <a:gdLst>
                <a:gd name="connsiteX0" fmla="*/ 0 w 1755688"/>
                <a:gd name="connsiteY0" fmla="*/ 877844 h 1755688"/>
                <a:gd name="connsiteX1" fmla="*/ 877844 w 1755688"/>
                <a:gd name="connsiteY1" fmla="*/ 0 h 1755688"/>
                <a:gd name="connsiteX2" fmla="*/ 1755688 w 1755688"/>
                <a:gd name="connsiteY2" fmla="*/ 877844 h 1755688"/>
                <a:gd name="connsiteX3" fmla="*/ 877844 w 1755688"/>
                <a:gd name="connsiteY3" fmla="*/ 1755688 h 1755688"/>
                <a:gd name="connsiteX4" fmla="*/ 0 w 1755688"/>
                <a:gd name="connsiteY4" fmla="*/ 877844 h 175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688" h="1755688">
                  <a:moveTo>
                    <a:pt x="0" y="877844"/>
                  </a:moveTo>
                  <a:cubicBezTo>
                    <a:pt x="0" y="393024"/>
                    <a:pt x="393024" y="0"/>
                    <a:pt x="877844" y="0"/>
                  </a:cubicBezTo>
                  <a:cubicBezTo>
                    <a:pt x="1362664" y="0"/>
                    <a:pt x="1755688" y="393024"/>
                    <a:pt x="1755688" y="877844"/>
                  </a:cubicBezTo>
                  <a:cubicBezTo>
                    <a:pt x="1755688" y="1362664"/>
                    <a:pt x="1362664" y="1755688"/>
                    <a:pt x="877844" y="1755688"/>
                  </a:cubicBezTo>
                  <a:cubicBezTo>
                    <a:pt x="393024" y="1755688"/>
                    <a:pt x="0" y="1362664"/>
                    <a:pt x="0" y="877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55" tIns="272355" rIns="272355" bIns="272355"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99"/>
                  </a:solidFill>
                </a:rPr>
                <a:t>2. </a:t>
              </a:r>
            </a:p>
            <a:p>
              <a:pPr lvl="0" algn="ctr" defTabSz="533400">
                <a:lnSpc>
                  <a:spcPct val="90000"/>
                </a:lnSpc>
                <a:spcBef>
                  <a:spcPct val="0"/>
                </a:spcBef>
                <a:spcAft>
                  <a:spcPct val="35000"/>
                </a:spcAft>
              </a:pPr>
              <a:r>
                <a:rPr lang="en-US" sz="1200" b="1" kern="1200" dirty="0" smtClean="0">
                  <a:solidFill>
                    <a:srgbClr val="000099"/>
                  </a:solidFill>
                </a:rPr>
                <a:t>Accounting</a:t>
              </a:r>
              <a:endParaRPr lang="en-US" sz="1200" b="1" kern="1200" dirty="0">
                <a:solidFill>
                  <a:srgbClr val="000099"/>
                </a:solidFill>
              </a:endParaRPr>
            </a:p>
          </p:txBody>
        </p:sp>
        <p:sp>
          <p:nvSpPr>
            <p:cNvPr id="20" name="Freeform 19"/>
            <p:cNvSpPr/>
            <p:nvPr/>
          </p:nvSpPr>
          <p:spPr>
            <a:xfrm>
              <a:off x="4537079" y="1180590"/>
              <a:ext cx="1755688" cy="1755688"/>
            </a:xfrm>
            <a:custGeom>
              <a:avLst/>
              <a:gdLst>
                <a:gd name="connsiteX0" fmla="*/ 0 w 1755688"/>
                <a:gd name="connsiteY0" fmla="*/ 877844 h 1755688"/>
                <a:gd name="connsiteX1" fmla="*/ 877844 w 1755688"/>
                <a:gd name="connsiteY1" fmla="*/ 0 h 1755688"/>
                <a:gd name="connsiteX2" fmla="*/ 1755688 w 1755688"/>
                <a:gd name="connsiteY2" fmla="*/ 877844 h 1755688"/>
                <a:gd name="connsiteX3" fmla="*/ 877844 w 1755688"/>
                <a:gd name="connsiteY3" fmla="*/ 1755688 h 1755688"/>
                <a:gd name="connsiteX4" fmla="*/ 0 w 1755688"/>
                <a:gd name="connsiteY4" fmla="*/ 877844 h 175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5688" h="1755688">
                  <a:moveTo>
                    <a:pt x="0" y="877844"/>
                  </a:moveTo>
                  <a:cubicBezTo>
                    <a:pt x="0" y="393024"/>
                    <a:pt x="393024" y="0"/>
                    <a:pt x="877844" y="0"/>
                  </a:cubicBezTo>
                  <a:cubicBezTo>
                    <a:pt x="1362664" y="0"/>
                    <a:pt x="1755688" y="393024"/>
                    <a:pt x="1755688" y="877844"/>
                  </a:cubicBezTo>
                  <a:cubicBezTo>
                    <a:pt x="1755688" y="1362664"/>
                    <a:pt x="1362664" y="1755688"/>
                    <a:pt x="877844" y="1755688"/>
                  </a:cubicBezTo>
                  <a:cubicBezTo>
                    <a:pt x="393024" y="1755688"/>
                    <a:pt x="0" y="1362664"/>
                    <a:pt x="0" y="877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55" tIns="272355" rIns="272355" bIns="272355"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99"/>
                  </a:solidFill>
                </a:rPr>
                <a:t>3. </a:t>
              </a:r>
            </a:p>
            <a:p>
              <a:pPr lvl="0" algn="ctr" defTabSz="533400">
                <a:lnSpc>
                  <a:spcPct val="90000"/>
                </a:lnSpc>
                <a:spcBef>
                  <a:spcPct val="0"/>
                </a:spcBef>
                <a:spcAft>
                  <a:spcPct val="35000"/>
                </a:spcAft>
              </a:pPr>
              <a:r>
                <a:rPr lang="en-US" sz="1200" b="1" kern="1200" dirty="0" smtClean="0">
                  <a:solidFill>
                    <a:srgbClr val="000099"/>
                  </a:solidFill>
                </a:rPr>
                <a:t>General Ledger</a:t>
              </a:r>
              <a:endParaRPr lang="en-US" sz="1200" b="1" kern="1200" dirty="0">
                <a:solidFill>
                  <a:srgbClr val="000099"/>
                </a:solidFill>
              </a:endParaRPr>
            </a:p>
          </p:txBody>
        </p:sp>
        <p:sp>
          <p:nvSpPr>
            <p:cNvPr id="21" name="Freeform 20"/>
            <p:cNvSpPr/>
            <p:nvPr/>
          </p:nvSpPr>
          <p:spPr>
            <a:xfrm rot="10800000">
              <a:off x="6301520" y="1717078"/>
              <a:ext cx="448447" cy="592545"/>
            </a:xfrm>
            <a:custGeom>
              <a:avLst/>
              <a:gdLst>
                <a:gd name="connsiteX0" fmla="*/ 0 w 448446"/>
                <a:gd name="connsiteY0" fmla="*/ 118509 h 592544"/>
                <a:gd name="connsiteX1" fmla="*/ 224223 w 448446"/>
                <a:gd name="connsiteY1" fmla="*/ 118509 h 592544"/>
                <a:gd name="connsiteX2" fmla="*/ 224223 w 448446"/>
                <a:gd name="connsiteY2" fmla="*/ 0 h 592544"/>
                <a:gd name="connsiteX3" fmla="*/ 448446 w 448446"/>
                <a:gd name="connsiteY3" fmla="*/ 296272 h 592544"/>
                <a:gd name="connsiteX4" fmla="*/ 224223 w 448446"/>
                <a:gd name="connsiteY4" fmla="*/ 592544 h 592544"/>
                <a:gd name="connsiteX5" fmla="*/ 224223 w 448446"/>
                <a:gd name="connsiteY5" fmla="*/ 474035 h 592544"/>
                <a:gd name="connsiteX6" fmla="*/ 0 w 448446"/>
                <a:gd name="connsiteY6" fmla="*/ 474035 h 592544"/>
                <a:gd name="connsiteX7" fmla="*/ 0 w 448446"/>
                <a:gd name="connsiteY7" fmla="*/ 118509 h 59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446" h="592544">
                  <a:moveTo>
                    <a:pt x="448446" y="474035"/>
                  </a:moveTo>
                  <a:lnTo>
                    <a:pt x="224223" y="474035"/>
                  </a:lnTo>
                  <a:lnTo>
                    <a:pt x="224223" y="592544"/>
                  </a:lnTo>
                  <a:lnTo>
                    <a:pt x="0" y="296272"/>
                  </a:lnTo>
                  <a:lnTo>
                    <a:pt x="224223" y="0"/>
                  </a:lnTo>
                  <a:lnTo>
                    <a:pt x="224223" y="118509"/>
                  </a:lnTo>
                  <a:lnTo>
                    <a:pt x="448446" y="118509"/>
                  </a:lnTo>
                  <a:lnTo>
                    <a:pt x="448446" y="474035"/>
                  </a:lnTo>
                  <a:close/>
                </a:path>
              </a:pathLst>
            </a:custGeom>
            <a:solidFill>
              <a:srgbClr val="000099"/>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34534" tIns="118509" rIns="0" bIns="118509" numCol="1" spcCol="1270" anchor="ctr" anchorCtr="0">
              <a:noAutofit/>
            </a:bodyPr>
            <a:lstStyle/>
            <a:p>
              <a:pPr lvl="0" algn="ctr" defTabSz="444500">
                <a:lnSpc>
                  <a:spcPct val="90000"/>
                </a:lnSpc>
                <a:spcBef>
                  <a:spcPct val="0"/>
                </a:spcBef>
                <a:spcAft>
                  <a:spcPct val="35000"/>
                </a:spcAft>
              </a:pPr>
              <a:endParaRPr lang="en-US" sz="1000" b="1" kern="1200">
                <a:solidFill>
                  <a:srgbClr val="000099"/>
                </a:solidFill>
              </a:endParaRPr>
            </a:p>
          </p:txBody>
        </p:sp>
        <p:sp>
          <p:nvSpPr>
            <p:cNvPr id="22" name="Freeform 21"/>
            <p:cNvSpPr/>
            <p:nvPr/>
          </p:nvSpPr>
          <p:spPr>
            <a:xfrm>
              <a:off x="6749967" y="1166358"/>
              <a:ext cx="1899127" cy="1755688"/>
            </a:xfrm>
            <a:custGeom>
              <a:avLst/>
              <a:gdLst>
                <a:gd name="connsiteX0" fmla="*/ 0 w 1899127"/>
                <a:gd name="connsiteY0" fmla="*/ 877844 h 1755688"/>
                <a:gd name="connsiteX1" fmla="*/ 949564 w 1899127"/>
                <a:gd name="connsiteY1" fmla="*/ 0 h 1755688"/>
                <a:gd name="connsiteX2" fmla="*/ 1899128 w 1899127"/>
                <a:gd name="connsiteY2" fmla="*/ 877844 h 1755688"/>
                <a:gd name="connsiteX3" fmla="*/ 949564 w 1899127"/>
                <a:gd name="connsiteY3" fmla="*/ 1755688 h 1755688"/>
                <a:gd name="connsiteX4" fmla="*/ 0 w 1899127"/>
                <a:gd name="connsiteY4" fmla="*/ 877844 h 175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127" h="1755688">
                  <a:moveTo>
                    <a:pt x="0" y="877844"/>
                  </a:moveTo>
                  <a:cubicBezTo>
                    <a:pt x="0" y="393024"/>
                    <a:pt x="425134" y="0"/>
                    <a:pt x="949564" y="0"/>
                  </a:cubicBezTo>
                  <a:cubicBezTo>
                    <a:pt x="1473994" y="0"/>
                    <a:pt x="1899128" y="393024"/>
                    <a:pt x="1899128" y="877844"/>
                  </a:cubicBezTo>
                  <a:cubicBezTo>
                    <a:pt x="1899128" y="1362664"/>
                    <a:pt x="1473994" y="1755688"/>
                    <a:pt x="949564" y="1755688"/>
                  </a:cubicBezTo>
                  <a:cubicBezTo>
                    <a:pt x="425134" y="1755688"/>
                    <a:pt x="0" y="1362664"/>
                    <a:pt x="0" y="877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3361" tIns="272355" rIns="293361" bIns="272355" numCol="1" spcCol="1270" anchor="ctr" anchorCtr="0">
              <a:noAutofit/>
            </a:bodyPr>
            <a:lstStyle/>
            <a:p>
              <a:pPr lvl="0" algn="ctr" defTabSz="533400">
                <a:lnSpc>
                  <a:spcPct val="90000"/>
                </a:lnSpc>
                <a:spcBef>
                  <a:spcPct val="0"/>
                </a:spcBef>
                <a:spcAft>
                  <a:spcPct val="35000"/>
                </a:spcAft>
              </a:pPr>
              <a:endParaRPr lang="en-US" sz="1200" b="1" kern="1200" dirty="0" smtClean="0">
                <a:solidFill>
                  <a:srgbClr val="000099"/>
                </a:solidFill>
              </a:endParaRPr>
            </a:p>
            <a:p>
              <a:pPr lvl="0" algn="ctr" defTabSz="533400">
                <a:lnSpc>
                  <a:spcPct val="90000"/>
                </a:lnSpc>
                <a:spcBef>
                  <a:spcPct val="0"/>
                </a:spcBef>
                <a:spcAft>
                  <a:spcPct val="35000"/>
                </a:spcAft>
              </a:pPr>
              <a:r>
                <a:rPr lang="en-US" sz="1200" b="1" kern="1200" dirty="0" smtClean="0">
                  <a:solidFill>
                    <a:srgbClr val="000099"/>
                  </a:solidFill>
                </a:rPr>
                <a:t>4. </a:t>
              </a:r>
            </a:p>
            <a:p>
              <a:pPr lvl="0" algn="ctr" defTabSz="533400">
                <a:lnSpc>
                  <a:spcPct val="90000"/>
                </a:lnSpc>
                <a:spcBef>
                  <a:spcPct val="0"/>
                </a:spcBef>
                <a:spcAft>
                  <a:spcPct val="35000"/>
                </a:spcAft>
              </a:pPr>
              <a:r>
                <a:rPr lang="en-US" sz="1200" b="1" kern="1200" dirty="0" smtClean="0">
                  <a:solidFill>
                    <a:srgbClr val="000099"/>
                  </a:solidFill>
                </a:rPr>
                <a:t>Monthly Reimbursement Request</a:t>
              </a:r>
              <a:endParaRPr lang="en-US" sz="1200" b="1" kern="1200" dirty="0">
                <a:solidFill>
                  <a:srgbClr val="000099"/>
                </a:solidFill>
              </a:endParaRPr>
            </a:p>
          </p:txBody>
        </p:sp>
        <p:sp>
          <p:nvSpPr>
            <p:cNvPr id="23" name="Freeform 22"/>
            <p:cNvSpPr/>
            <p:nvPr/>
          </p:nvSpPr>
          <p:spPr>
            <a:xfrm>
              <a:off x="4091721" y="1742755"/>
              <a:ext cx="448446" cy="592544"/>
            </a:xfrm>
            <a:custGeom>
              <a:avLst/>
              <a:gdLst>
                <a:gd name="connsiteX0" fmla="*/ 0 w 448446"/>
                <a:gd name="connsiteY0" fmla="*/ 118509 h 592544"/>
                <a:gd name="connsiteX1" fmla="*/ 224223 w 448446"/>
                <a:gd name="connsiteY1" fmla="*/ 118509 h 592544"/>
                <a:gd name="connsiteX2" fmla="*/ 224223 w 448446"/>
                <a:gd name="connsiteY2" fmla="*/ 0 h 592544"/>
                <a:gd name="connsiteX3" fmla="*/ 448446 w 448446"/>
                <a:gd name="connsiteY3" fmla="*/ 296272 h 592544"/>
                <a:gd name="connsiteX4" fmla="*/ 224223 w 448446"/>
                <a:gd name="connsiteY4" fmla="*/ 592544 h 592544"/>
                <a:gd name="connsiteX5" fmla="*/ 224223 w 448446"/>
                <a:gd name="connsiteY5" fmla="*/ 474035 h 592544"/>
                <a:gd name="connsiteX6" fmla="*/ 0 w 448446"/>
                <a:gd name="connsiteY6" fmla="*/ 474035 h 592544"/>
                <a:gd name="connsiteX7" fmla="*/ 0 w 448446"/>
                <a:gd name="connsiteY7" fmla="*/ 118509 h 59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446" h="592544">
                  <a:moveTo>
                    <a:pt x="0" y="118509"/>
                  </a:moveTo>
                  <a:lnTo>
                    <a:pt x="224223" y="118509"/>
                  </a:lnTo>
                  <a:lnTo>
                    <a:pt x="224223" y="0"/>
                  </a:lnTo>
                  <a:lnTo>
                    <a:pt x="448446" y="296272"/>
                  </a:lnTo>
                  <a:lnTo>
                    <a:pt x="224223" y="592544"/>
                  </a:lnTo>
                  <a:lnTo>
                    <a:pt x="224223" y="474035"/>
                  </a:lnTo>
                  <a:lnTo>
                    <a:pt x="0" y="474035"/>
                  </a:lnTo>
                  <a:lnTo>
                    <a:pt x="0" y="118509"/>
                  </a:lnTo>
                  <a:close/>
                </a:path>
              </a:pathLst>
            </a:custGeom>
            <a:solidFill>
              <a:srgbClr val="000099"/>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118508" rIns="134534" bIns="118508" numCol="1" spcCol="1270" anchor="ctr" anchorCtr="0">
              <a:noAutofit/>
            </a:bodyPr>
            <a:lstStyle/>
            <a:p>
              <a:pPr lvl="0" algn="ctr" defTabSz="444500">
                <a:lnSpc>
                  <a:spcPct val="90000"/>
                </a:lnSpc>
                <a:spcBef>
                  <a:spcPct val="0"/>
                </a:spcBef>
                <a:spcAft>
                  <a:spcPct val="35000"/>
                </a:spcAft>
              </a:pPr>
              <a:endParaRPr lang="en-US" sz="1000" b="1" kern="1200">
                <a:solidFill>
                  <a:srgbClr val="000099"/>
                </a:solidFill>
              </a:endParaRPr>
            </a:p>
          </p:txBody>
        </p:sp>
      </p:gr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27</a:t>
            </a:fld>
            <a:endParaRPr lang="en-US"/>
          </a:p>
        </p:txBody>
      </p:sp>
    </p:spTree>
    <p:extLst>
      <p:ext uri="{BB962C8B-B14F-4D97-AF65-F5344CB8AC3E}">
        <p14:creationId xmlns:p14="http://schemas.microsoft.com/office/powerpoint/2010/main" val="2709600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Questions &amp; Answers</a:t>
            </a:r>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28</a:t>
            </a:fld>
            <a:endParaRPr lang="en-US"/>
          </a:p>
        </p:txBody>
      </p:sp>
    </p:spTree>
    <p:custDataLst>
      <p:tags r:id="rId1"/>
    </p:custDataLst>
    <p:extLst>
      <p:ext uri="{BB962C8B-B14F-4D97-AF65-F5344CB8AC3E}">
        <p14:creationId xmlns:p14="http://schemas.microsoft.com/office/powerpoint/2010/main" val="2088154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Financial Management Systems</a:t>
            </a:r>
            <a:endParaRPr lang="en-US" sz="2800" dirty="0"/>
          </a:p>
        </p:txBody>
      </p:sp>
      <p:sp>
        <p:nvSpPr>
          <p:cNvPr id="3" name="Content Placeholder 2"/>
          <p:cNvSpPr>
            <a:spLocks noGrp="1"/>
          </p:cNvSpPr>
          <p:nvPr>
            <p:ph idx="1"/>
          </p:nvPr>
        </p:nvSpPr>
        <p:spPr/>
        <p:txBody>
          <a:bodyPr/>
          <a:lstStyle/>
          <a:p>
            <a:r>
              <a:rPr lang="en-US" sz="2600" dirty="0" smtClean="0"/>
              <a:t>Must be capable of distinguishing between grant versus non-grant related expenditures</a:t>
            </a:r>
          </a:p>
          <a:p>
            <a:r>
              <a:rPr lang="en-US" sz="2600" dirty="0" smtClean="0"/>
              <a:t>Must be able to identify costs by program year</a:t>
            </a:r>
          </a:p>
          <a:p>
            <a:r>
              <a:rPr lang="en-US" sz="2600" dirty="0" smtClean="0"/>
              <a:t>Must be able to identify by budget category</a:t>
            </a:r>
          </a:p>
          <a:p>
            <a:r>
              <a:rPr lang="en-US" sz="2600" dirty="0" smtClean="0"/>
              <a:t>Must be able to distinguish between direct and indirect costs (Administrative Costs)</a:t>
            </a:r>
            <a:endParaRPr lang="en-US" sz="2600" dirty="0"/>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29</a:t>
            </a:fld>
            <a:endParaRPr lang="en-US"/>
          </a:p>
        </p:txBody>
      </p:sp>
    </p:spTree>
    <p:extLst>
      <p:ext uri="{BB962C8B-B14F-4D97-AF65-F5344CB8AC3E}">
        <p14:creationId xmlns:p14="http://schemas.microsoft.com/office/powerpoint/2010/main" val="1743629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What is AmeriCorps?</a:t>
            </a:r>
            <a:endParaRPr lang="en-US" sz="2800" dirty="0"/>
          </a:p>
        </p:txBody>
      </p:sp>
      <p:pic>
        <p:nvPicPr>
          <p:cNvPr id="6" name="Picture 5" descr="Americorps Mississippi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1684564"/>
            <a:ext cx="1981200" cy="1953986"/>
          </a:xfrm>
          <a:prstGeom prst="rect">
            <a:avLst/>
          </a:prstGeom>
        </p:spPr>
      </p:pic>
      <p:pic>
        <p:nvPicPr>
          <p:cNvPr id="7" name="Picture 6" descr="Americorps NCCC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1684564"/>
            <a:ext cx="1905000" cy="1953986"/>
          </a:xfrm>
          <a:prstGeom prst="rect">
            <a:avLst/>
          </a:prstGeom>
          <a:noFill/>
          <a:ln>
            <a:noFill/>
          </a:ln>
        </p:spPr>
      </p:pic>
      <p:pic>
        <p:nvPicPr>
          <p:cNvPr id="8" name="Picture 7" descr="Americorps Vista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676400"/>
            <a:ext cx="1905000" cy="1953986"/>
          </a:xfrm>
          <a:prstGeom prst="rect">
            <a:avLst/>
          </a:prstGeom>
          <a:noFill/>
          <a:ln>
            <a:noFill/>
          </a:ln>
        </p:spPr>
      </p:pic>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a:t>
            </a:fld>
            <a:endParaRPr lang="en-US"/>
          </a:p>
        </p:txBody>
      </p:sp>
    </p:spTree>
    <p:extLst>
      <p:ext uri="{BB962C8B-B14F-4D97-AF65-F5344CB8AC3E}">
        <p14:creationId xmlns:p14="http://schemas.microsoft.com/office/powerpoint/2010/main" val="1983448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715963"/>
          </a:xfrm>
        </p:spPr>
        <p:txBody>
          <a:bodyPr/>
          <a:lstStyle/>
          <a:p>
            <a:r>
              <a:rPr lang="en-US" sz="2800" dirty="0" smtClean="0"/>
              <a:t>Definitions</a:t>
            </a:r>
            <a:endParaRPr lang="en-US" sz="2800" dirty="0"/>
          </a:p>
        </p:txBody>
      </p:sp>
      <p:sp>
        <p:nvSpPr>
          <p:cNvPr id="3" name="Content Placeholder 2"/>
          <p:cNvSpPr>
            <a:spLocks noGrp="1"/>
          </p:cNvSpPr>
          <p:nvPr>
            <p:ph idx="1"/>
          </p:nvPr>
        </p:nvSpPr>
        <p:spPr>
          <a:xfrm>
            <a:off x="457200" y="762000"/>
            <a:ext cx="8534400" cy="5334000"/>
          </a:xfrm>
        </p:spPr>
        <p:txBody>
          <a:bodyPr>
            <a:noAutofit/>
          </a:bodyPr>
          <a:lstStyle/>
          <a:p>
            <a:pPr>
              <a:lnSpc>
                <a:spcPct val="120000"/>
              </a:lnSpc>
            </a:pPr>
            <a:r>
              <a:rPr lang="en-US" sz="2600" dirty="0" smtClean="0"/>
              <a:t>Direct Costs			</a:t>
            </a:r>
          </a:p>
          <a:p>
            <a:pPr lvl="1">
              <a:lnSpc>
                <a:spcPct val="120000"/>
              </a:lnSpc>
            </a:pPr>
            <a:r>
              <a:rPr lang="en-US" dirty="0" smtClean="0"/>
              <a:t>Specific expenses related to the operation of a specific project</a:t>
            </a:r>
            <a:r>
              <a:rPr lang="en-US" sz="2600" dirty="0" smtClean="0"/>
              <a:t>	</a:t>
            </a:r>
          </a:p>
          <a:p>
            <a:pPr>
              <a:lnSpc>
                <a:spcPct val="120000"/>
              </a:lnSpc>
            </a:pPr>
            <a:r>
              <a:rPr lang="en-US" sz="2600" dirty="0" smtClean="0"/>
              <a:t>Indirect/Administrative Costs</a:t>
            </a:r>
          </a:p>
          <a:p>
            <a:pPr lvl="1">
              <a:lnSpc>
                <a:spcPct val="120000"/>
              </a:lnSpc>
            </a:pPr>
            <a:r>
              <a:rPr lang="en-US" dirty="0" smtClean="0"/>
              <a:t>General expenses related to overall administration of an organization receiving CNCS funds</a:t>
            </a:r>
          </a:p>
          <a:p>
            <a:pPr>
              <a:lnSpc>
                <a:spcPct val="120000"/>
              </a:lnSpc>
            </a:pPr>
            <a:r>
              <a:rPr lang="en-US" sz="2600" dirty="0" smtClean="0"/>
              <a:t>Indirect/Administrative Costs</a:t>
            </a:r>
          </a:p>
          <a:p>
            <a:pPr lvl="1">
              <a:lnSpc>
                <a:spcPct val="120000"/>
              </a:lnSpc>
            </a:pPr>
            <a:r>
              <a:rPr lang="en-US" dirty="0" smtClean="0"/>
              <a:t>Expenses incurred for common or joint objectives and cannot be readily </a:t>
            </a:r>
            <a:r>
              <a:rPr lang="en-US" dirty="0"/>
              <a:t>identifiable with a specific project or </a:t>
            </a:r>
            <a:r>
              <a:rPr lang="en-US" dirty="0" smtClean="0"/>
              <a:t>cost </a:t>
            </a:r>
            <a:r>
              <a:rPr lang="en-US" dirty="0"/>
              <a:t>objective</a:t>
            </a:r>
            <a:r>
              <a:rPr lang="en-US" dirty="0" smtClean="0"/>
              <a:t>.</a:t>
            </a:r>
            <a:endParaRPr lang="en-US" sz="2600" dirty="0" smtClean="0"/>
          </a:p>
          <a:p>
            <a:pPr marL="0" indent="0">
              <a:lnSpc>
                <a:spcPct val="120000"/>
              </a:lnSpc>
              <a:buNone/>
            </a:pPr>
            <a:r>
              <a:rPr lang="en-US" sz="2600" dirty="0" smtClean="0"/>
              <a:t>			</a:t>
            </a:r>
          </a:p>
          <a:p>
            <a:pPr marL="0" indent="0">
              <a:lnSpc>
                <a:spcPct val="120000"/>
              </a:lnSpc>
              <a:buNone/>
            </a:pPr>
            <a:r>
              <a:rPr lang="en-US" sz="2600" dirty="0" smtClean="0"/>
              <a:t>	</a:t>
            </a:r>
          </a:p>
          <a:p>
            <a:pPr marL="0" indent="0">
              <a:lnSpc>
                <a:spcPct val="120000"/>
              </a:lnSpc>
              <a:buNone/>
            </a:pPr>
            <a:endParaRPr lang="en-US" sz="2600" dirty="0" smtClean="0"/>
          </a:p>
        </p:txBody>
      </p:sp>
      <p:sp>
        <p:nvSpPr>
          <p:cNvPr id="5" name="Slide Number Placeholder 4"/>
          <p:cNvSpPr>
            <a:spLocks noGrp="1"/>
          </p:cNvSpPr>
          <p:nvPr>
            <p:ph type="sldNum" sz="quarter" idx="10"/>
          </p:nvPr>
        </p:nvSpPr>
        <p:spPr/>
        <p:txBody>
          <a:bodyPr/>
          <a:lstStyle/>
          <a:p>
            <a:pPr>
              <a:defRPr/>
            </a:pPr>
            <a:fld id="{B4DA0C39-A759-4F8A-996A-E1DCE786B7E0}" type="slidenum">
              <a:rPr lang="en-US" smtClean="0"/>
              <a:pPr>
                <a:defRPr/>
              </a:pPr>
              <a:t>30</a:t>
            </a:fld>
            <a:endParaRPr lang="en-US"/>
          </a:p>
        </p:txBody>
      </p:sp>
    </p:spTree>
    <p:extLst>
      <p:ext uri="{BB962C8B-B14F-4D97-AF65-F5344CB8AC3E}">
        <p14:creationId xmlns:p14="http://schemas.microsoft.com/office/powerpoint/2010/main" val="34439140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are Direct Costs?</a:t>
            </a:r>
            <a:endParaRPr lang="en-US" sz="2800" dirty="0"/>
          </a:p>
        </p:txBody>
      </p:sp>
      <p:sp>
        <p:nvSpPr>
          <p:cNvPr id="3" name="Content Placeholder 2"/>
          <p:cNvSpPr>
            <a:spLocks noGrp="1"/>
          </p:cNvSpPr>
          <p:nvPr>
            <p:ph idx="1"/>
          </p:nvPr>
        </p:nvSpPr>
        <p:spPr>
          <a:xfrm>
            <a:off x="457200" y="1295400"/>
            <a:ext cx="8534400" cy="4876800"/>
          </a:xfrm>
        </p:spPr>
        <p:txBody>
          <a:bodyPr/>
          <a:lstStyle/>
          <a:p>
            <a:r>
              <a:rPr lang="en-US" sz="2600" dirty="0" smtClean="0"/>
              <a:t>Allowable direct expenses for members, e.g., living allowances and insurance costs</a:t>
            </a:r>
          </a:p>
          <a:p>
            <a:r>
              <a:rPr lang="en-US" sz="2600" dirty="0" smtClean="0"/>
              <a:t>Cost for staff who train, place, or supervise</a:t>
            </a:r>
          </a:p>
          <a:p>
            <a:r>
              <a:rPr lang="en-US" sz="2600" dirty="0" smtClean="0"/>
              <a:t>Evaluations of programs</a:t>
            </a:r>
          </a:p>
          <a:p>
            <a:r>
              <a:rPr lang="en-US" sz="2600" dirty="0" smtClean="0"/>
              <a:t>Supplies and Facility costs</a:t>
            </a:r>
          </a:p>
          <a:p>
            <a:r>
              <a:rPr lang="en-US" sz="2600" dirty="0" smtClean="0"/>
              <a:t>Travel</a:t>
            </a:r>
          </a:p>
          <a:p>
            <a:r>
              <a:rPr lang="en-US" sz="2600" dirty="0" smtClean="0"/>
              <a:t>Training </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31</a:t>
            </a:fld>
            <a:endParaRPr lang="en-US"/>
          </a:p>
        </p:txBody>
      </p:sp>
    </p:spTree>
    <p:extLst>
      <p:ext uri="{BB962C8B-B14F-4D97-AF65-F5344CB8AC3E}">
        <p14:creationId xmlns:p14="http://schemas.microsoft.com/office/powerpoint/2010/main" val="4228121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are Administrative Costs? </a:t>
            </a:r>
            <a:r>
              <a:rPr lang="en-US" sz="2400" dirty="0" smtClean="0"/>
              <a:t>cont’d.</a:t>
            </a:r>
            <a:endParaRPr lang="en-US" sz="2400" dirty="0"/>
          </a:p>
        </p:txBody>
      </p:sp>
      <p:sp>
        <p:nvSpPr>
          <p:cNvPr id="3" name="Content Placeholder 2"/>
          <p:cNvSpPr>
            <a:spLocks noGrp="1"/>
          </p:cNvSpPr>
          <p:nvPr>
            <p:ph idx="1"/>
          </p:nvPr>
        </p:nvSpPr>
        <p:spPr/>
        <p:txBody>
          <a:bodyPr/>
          <a:lstStyle/>
          <a:p>
            <a:r>
              <a:rPr lang="en-US" sz="2600" dirty="0" smtClean="0"/>
              <a:t>Accounting, auditing, contracting, budgeting, and general legal services</a:t>
            </a:r>
          </a:p>
          <a:p>
            <a:r>
              <a:rPr lang="en-US" sz="2600" dirty="0" smtClean="0"/>
              <a:t>Facility occupancy costs, e.g., rent, utilities, insurance, taxes, and maintenance</a:t>
            </a:r>
          </a:p>
          <a:p>
            <a:r>
              <a:rPr lang="en-US" sz="2600" dirty="0" smtClean="0"/>
              <a:t>General liability insurance that protects the organization (not directly related to a program)</a:t>
            </a:r>
          </a:p>
          <a:p>
            <a:r>
              <a:rPr lang="en-US" sz="2600" dirty="0" smtClean="0"/>
              <a:t>Depreciation on building and equipment</a:t>
            </a:r>
          </a:p>
          <a:p>
            <a:r>
              <a:rPr lang="en-US" sz="2600" dirty="0" smtClean="0"/>
              <a:t>General and administrative salaries and wages</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32</a:t>
            </a:fld>
            <a:endParaRPr lang="en-US"/>
          </a:p>
        </p:txBody>
      </p:sp>
    </p:spTree>
    <p:extLst>
      <p:ext uri="{BB962C8B-B14F-4D97-AF65-F5344CB8AC3E}">
        <p14:creationId xmlns:p14="http://schemas.microsoft.com/office/powerpoint/2010/main" val="35168393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Reporting</a:t>
            </a:r>
            <a:endParaRPr lang="en-US" sz="2800" dirty="0"/>
          </a:p>
        </p:txBody>
      </p:sp>
      <p:sp>
        <p:nvSpPr>
          <p:cNvPr id="3" name="Content Placeholder 2"/>
          <p:cNvSpPr>
            <a:spLocks noGrp="1"/>
          </p:cNvSpPr>
          <p:nvPr>
            <p:ph idx="1"/>
          </p:nvPr>
        </p:nvSpPr>
        <p:spPr/>
        <p:txBody>
          <a:bodyPr/>
          <a:lstStyle/>
          <a:p>
            <a:r>
              <a:rPr lang="en-US" sz="2600" dirty="0" smtClean="0"/>
              <a:t>All Monthly Reimbursement Requests must be supported by the accounting system and should match the information on the general ledger</a:t>
            </a:r>
          </a:p>
          <a:p>
            <a:r>
              <a:rPr lang="en-US" sz="2600" dirty="0" smtClean="0"/>
              <a:t>Financial records must be retained for seven years from the date of the submission of the final Federal Financial Report (FFR)</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33</a:t>
            </a:fld>
            <a:endParaRPr lang="en-US"/>
          </a:p>
        </p:txBody>
      </p:sp>
    </p:spTree>
    <p:extLst>
      <p:ext uri="{BB962C8B-B14F-4D97-AF65-F5344CB8AC3E}">
        <p14:creationId xmlns:p14="http://schemas.microsoft.com/office/powerpoint/2010/main" val="24919396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Selected Items of Costs</a:t>
            </a:r>
            <a:r>
              <a:rPr lang="en-US" sz="2800" dirty="0" smtClean="0">
                <a:ea typeface="Tahoma" panose="020B0604030504040204" pitchFamily="34" charset="0"/>
                <a:cs typeface="Tahoma" panose="020B0604030504040204" pitchFamily="34" charset="0"/>
              </a:rPr>
              <a:t>―</a:t>
            </a:r>
            <a:br>
              <a:rPr lang="en-US" sz="2800" dirty="0" smtClean="0">
                <a:ea typeface="Tahoma" panose="020B0604030504040204" pitchFamily="34" charset="0"/>
                <a:cs typeface="Tahoma" panose="020B0604030504040204" pitchFamily="34" charset="0"/>
              </a:rPr>
            </a:br>
            <a:r>
              <a:rPr lang="en-US" sz="2800" dirty="0" smtClean="0">
                <a:ea typeface="Tahoma" panose="020B0604030504040204" pitchFamily="34" charset="0"/>
                <a:cs typeface="Tahoma" panose="020B0604030504040204" pitchFamily="34" charset="0"/>
              </a:rPr>
              <a:t>Gifts and Memorabilia</a:t>
            </a:r>
            <a:endParaRPr lang="en-US" sz="2800" dirty="0"/>
          </a:p>
        </p:txBody>
      </p:sp>
      <p:sp>
        <p:nvSpPr>
          <p:cNvPr id="5" name="Content Placeholder 4"/>
          <p:cNvSpPr>
            <a:spLocks noGrp="1"/>
          </p:cNvSpPr>
          <p:nvPr>
            <p:ph idx="1"/>
          </p:nvPr>
        </p:nvSpPr>
        <p:spPr/>
        <p:txBody>
          <a:bodyPr/>
          <a:lstStyle/>
          <a:p>
            <a:r>
              <a:rPr lang="en-US" sz="2600" dirty="0" smtClean="0"/>
              <a:t>Cost of promotional items and memorabilia, including gifts and souvenirs are not an allowable cost under OMB Circular A-87</a:t>
            </a:r>
          </a:p>
          <a:p>
            <a:r>
              <a:rPr lang="en-US" sz="2600" dirty="0" smtClean="0"/>
              <a:t>Grantee cash match funds may be used for recognition items such as engraved plaques/awards as long as the AmeriCorps logo is included on these items</a:t>
            </a:r>
          </a:p>
          <a:p>
            <a:endParaRPr lang="en-US" sz="2600"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34</a:t>
            </a:fld>
            <a:endParaRPr lang="en-US"/>
          </a:p>
        </p:txBody>
      </p:sp>
    </p:spTree>
    <p:extLst>
      <p:ext uri="{BB962C8B-B14F-4D97-AF65-F5344CB8AC3E}">
        <p14:creationId xmlns:p14="http://schemas.microsoft.com/office/powerpoint/2010/main" val="23973970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7"/>
            <a:ext cx="8763000" cy="715963"/>
          </a:xfrm>
        </p:spPr>
        <p:txBody>
          <a:bodyPr/>
          <a:lstStyle/>
          <a:p>
            <a:r>
              <a:rPr lang="en-US" sz="2800" dirty="0"/>
              <a:t>Selected Items of </a:t>
            </a:r>
            <a:r>
              <a:rPr lang="en-US" sz="2800" dirty="0" smtClean="0"/>
              <a:t>Costs</a:t>
            </a:r>
            <a:r>
              <a:rPr lang="en-US" sz="2800" dirty="0" smtClean="0">
                <a:ea typeface="Tahoma" panose="020B0604030504040204" pitchFamily="34" charset="0"/>
                <a:cs typeface="Tahoma" panose="020B0604030504040204" pitchFamily="34" charset="0"/>
              </a:rPr>
              <a:t>―</a:t>
            </a:r>
            <a:br>
              <a:rPr lang="en-US" sz="2800" dirty="0" smtClean="0">
                <a:ea typeface="Tahoma" panose="020B0604030504040204" pitchFamily="34" charset="0"/>
                <a:cs typeface="Tahoma" panose="020B0604030504040204" pitchFamily="34" charset="0"/>
              </a:rPr>
            </a:br>
            <a:r>
              <a:rPr lang="en-US" sz="2800" dirty="0" smtClean="0"/>
              <a:t>Member </a:t>
            </a:r>
            <a:r>
              <a:rPr lang="en-US" sz="2800" dirty="0"/>
              <a:t>Service Gear</a:t>
            </a:r>
            <a:br>
              <a:rPr lang="en-US" sz="2800" dirty="0"/>
            </a:br>
            <a:endParaRPr lang="en-US" sz="2800" dirty="0"/>
          </a:p>
        </p:txBody>
      </p:sp>
      <p:sp>
        <p:nvSpPr>
          <p:cNvPr id="3" name="Content Placeholder 2"/>
          <p:cNvSpPr>
            <a:spLocks noGrp="1"/>
          </p:cNvSpPr>
          <p:nvPr>
            <p:ph idx="1"/>
          </p:nvPr>
        </p:nvSpPr>
        <p:spPr/>
        <p:txBody>
          <a:bodyPr/>
          <a:lstStyle/>
          <a:p>
            <a:r>
              <a:rPr lang="en-US" sz="2600" dirty="0" smtClean="0"/>
              <a:t>The maximum cost of member service gear is in your approved budget</a:t>
            </a:r>
          </a:p>
          <a:p>
            <a:r>
              <a:rPr lang="en-US" sz="2600" dirty="0" smtClean="0"/>
              <a:t>All member service gear must include the AmeriCorps logo</a:t>
            </a:r>
          </a:p>
          <a:p>
            <a:r>
              <a:rPr lang="en-US" sz="2600" dirty="0" smtClean="0"/>
              <a:t>Service gear should be purchased early in the program year.  It is to be worn by members in order to make AmeriCorps visible in the community</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35</a:t>
            </a:fld>
            <a:endParaRPr lang="en-US"/>
          </a:p>
        </p:txBody>
      </p:sp>
    </p:spTree>
    <p:extLst>
      <p:ext uri="{BB962C8B-B14F-4D97-AF65-F5344CB8AC3E}">
        <p14:creationId xmlns:p14="http://schemas.microsoft.com/office/powerpoint/2010/main" val="23665176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Matching Requirements</a:t>
            </a:r>
            <a:endParaRPr lang="en-US" sz="2800" dirty="0"/>
          </a:p>
        </p:txBody>
      </p:sp>
      <p:sp>
        <p:nvSpPr>
          <p:cNvPr id="3" name="Content Placeholder 2"/>
          <p:cNvSpPr>
            <a:spLocks noGrp="1"/>
          </p:cNvSpPr>
          <p:nvPr>
            <p:ph idx="1"/>
          </p:nvPr>
        </p:nvSpPr>
        <p:spPr/>
        <p:txBody>
          <a:bodyPr/>
          <a:lstStyle/>
          <a:p>
            <a:r>
              <a:rPr lang="en-US" sz="2600" dirty="0" smtClean="0"/>
              <a:t>Your approved grant application contains your approved budget</a:t>
            </a:r>
          </a:p>
          <a:p>
            <a:r>
              <a:rPr lang="en-US" sz="2600" dirty="0" smtClean="0"/>
              <a:t>The federal and match amounts under each section must be met in the percentages stated (both for federal and match funds).  Failure to meet the required approved percentages for match will result in the pro-rating of your federal expenditures to ensure compliance with your approved budget percentages.</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36</a:t>
            </a:fld>
            <a:endParaRPr lang="en-US"/>
          </a:p>
        </p:txBody>
      </p:sp>
    </p:spTree>
    <p:extLst>
      <p:ext uri="{BB962C8B-B14F-4D97-AF65-F5344CB8AC3E}">
        <p14:creationId xmlns:p14="http://schemas.microsoft.com/office/powerpoint/2010/main" val="2416443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ALLOWABLE—What Does It Mean?</a:t>
            </a:r>
            <a:endParaRPr lang="en-US" sz="2800" dirty="0"/>
          </a:p>
        </p:txBody>
      </p:sp>
      <p:sp>
        <p:nvSpPr>
          <p:cNvPr id="3" name="Content Placeholder 2"/>
          <p:cNvSpPr>
            <a:spLocks noGrp="1"/>
          </p:cNvSpPr>
          <p:nvPr>
            <p:ph idx="1"/>
          </p:nvPr>
        </p:nvSpPr>
        <p:spPr/>
        <p:txBody>
          <a:bodyPr>
            <a:normAutofit/>
          </a:bodyPr>
          <a:lstStyle/>
          <a:p>
            <a:pPr marL="0" indent="0">
              <a:buNone/>
            </a:pPr>
            <a:r>
              <a:rPr lang="en-US" sz="2600" dirty="0" smtClean="0"/>
              <a:t>To be allowable under a grant, match must:</a:t>
            </a:r>
            <a:endParaRPr lang="en-US" sz="2600" dirty="0"/>
          </a:p>
          <a:p>
            <a:pPr lvl="1"/>
            <a:r>
              <a:rPr lang="en-US" sz="2600" dirty="0" smtClean="0"/>
              <a:t>Be in your approved budget</a:t>
            </a:r>
          </a:p>
          <a:p>
            <a:pPr lvl="1"/>
            <a:r>
              <a:rPr lang="en-US" sz="2600" dirty="0" smtClean="0"/>
              <a:t>Be adequately documented</a:t>
            </a:r>
          </a:p>
          <a:p>
            <a:pPr lvl="1"/>
            <a:r>
              <a:rPr lang="en-US" sz="2600" dirty="0" smtClean="0"/>
              <a:t>Not be included as contributions for any other federally-financed program</a:t>
            </a:r>
          </a:p>
          <a:p>
            <a:pPr lvl="1"/>
            <a:r>
              <a:rPr lang="en-US" sz="2600" dirty="0" smtClean="0"/>
              <a:t>Have written approval from the federal agency, if federal funds are used as match</a:t>
            </a:r>
          </a:p>
          <a:p>
            <a:pPr lvl="1"/>
            <a:r>
              <a:rPr lang="en-US" sz="2600" dirty="0" smtClean="0"/>
              <a:t>Be necessary and reasonable for the proper and efficient accomplishment of program objectives</a:t>
            </a:r>
          </a:p>
          <a:p>
            <a:pPr lvl="1"/>
            <a:r>
              <a:rPr lang="en-US" sz="2600" dirty="0" smtClean="0"/>
              <a:t>Be allowable under applicable OMB cost principles</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37</a:t>
            </a:fld>
            <a:endParaRPr lang="en-US"/>
          </a:p>
        </p:txBody>
      </p:sp>
    </p:spTree>
    <p:extLst>
      <p:ext uri="{BB962C8B-B14F-4D97-AF65-F5344CB8AC3E}">
        <p14:creationId xmlns:p14="http://schemas.microsoft.com/office/powerpoint/2010/main" val="39977067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Documenting In-Kind Contributions</a:t>
            </a:r>
            <a:endParaRPr lang="en-US" sz="2800" dirty="0"/>
          </a:p>
        </p:txBody>
      </p:sp>
      <p:sp>
        <p:nvSpPr>
          <p:cNvPr id="3" name="Content Placeholder 2"/>
          <p:cNvSpPr>
            <a:spLocks noGrp="1"/>
          </p:cNvSpPr>
          <p:nvPr>
            <p:ph idx="1"/>
          </p:nvPr>
        </p:nvSpPr>
        <p:spPr>
          <a:xfrm>
            <a:off x="457200" y="1143000"/>
            <a:ext cx="8458200" cy="4876800"/>
          </a:xfrm>
        </p:spPr>
        <p:txBody>
          <a:bodyPr/>
          <a:lstStyle/>
          <a:p>
            <a:r>
              <a:rPr lang="en-US" sz="2600" dirty="0" smtClean="0"/>
              <a:t>Document the basis for determining value of personal services, materials, equipment, space usage, etc.</a:t>
            </a:r>
          </a:p>
          <a:p>
            <a:r>
              <a:rPr lang="en-US" sz="2600" dirty="0" smtClean="0"/>
              <a:t>Obtain written acknowledgement from donor to include the following:</a:t>
            </a:r>
          </a:p>
          <a:p>
            <a:pPr lvl="1"/>
            <a:r>
              <a:rPr lang="en-US" sz="2600" dirty="0" smtClean="0"/>
              <a:t>Name and signature of donor</a:t>
            </a:r>
          </a:p>
          <a:p>
            <a:pPr lvl="1"/>
            <a:r>
              <a:rPr lang="en-US" sz="2600" dirty="0" smtClean="0"/>
              <a:t>Date and location of donation</a:t>
            </a:r>
          </a:p>
          <a:p>
            <a:pPr lvl="1"/>
            <a:r>
              <a:rPr lang="en-US" sz="2600" dirty="0" smtClean="0"/>
              <a:t>Detailed description of item or service</a:t>
            </a:r>
          </a:p>
          <a:p>
            <a:pPr lvl="1"/>
            <a:r>
              <a:rPr lang="en-US" sz="2600" dirty="0" smtClean="0"/>
              <a:t>Value of contribution</a:t>
            </a:r>
          </a:p>
          <a:p>
            <a:pPr lvl="1"/>
            <a:r>
              <a:rPr lang="en-US" sz="2600" dirty="0" smtClean="0"/>
              <a:t>Whether the contribution was obtained with Federal funds</a:t>
            </a:r>
            <a:endParaRPr lang="en-US" sz="2600" dirty="0"/>
          </a:p>
        </p:txBody>
      </p:sp>
      <p:sp>
        <p:nvSpPr>
          <p:cNvPr id="4" name="Slide Number Placeholder 3"/>
          <p:cNvSpPr>
            <a:spLocks noGrp="1"/>
          </p:cNvSpPr>
          <p:nvPr>
            <p:ph type="sldNum" sz="quarter" idx="10"/>
          </p:nvPr>
        </p:nvSpPr>
        <p:spPr/>
        <p:txBody>
          <a:bodyPr/>
          <a:lstStyle/>
          <a:p>
            <a:pPr>
              <a:defRPr/>
            </a:pPr>
            <a:fld id="{41B0811D-1C81-41C6-99B6-05E968960813}" type="slidenum">
              <a:rPr lang="en-US" smtClean="0"/>
              <a:pPr>
                <a:defRPr/>
              </a:pPr>
              <a:t>38</a:t>
            </a:fld>
            <a:endParaRPr lang="en-US"/>
          </a:p>
        </p:txBody>
      </p:sp>
    </p:spTree>
    <p:extLst>
      <p:ext uri="{BB962C8B-B14F-4D97-AF65-F5344CB8AC3E}">
        <p14:creationId xmlns:p14="http://schemas.microsoft.com/office/powerpoint/2010/main" val="117975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715963"/>
          </a:xfrm>
        </p:spPr>
        <p:txBody>
          <a:bodyPr/>
          <a:lstStyle/>
          <a:p>
            <a:r>
              <a:rPr lang="en-US" sz="2800" dirty="0" smtClean="0"/>
              <a:t>Project LINC AmeriCorps Program</a:t>
            </a:r>
            <a:endParaRPr lang="en-US" sz="2800" dirty="0"/>
          </a:p>
        </p:txBody>
      </p:sp>
      <p:sp>
        <p:nvSpPr>
          <p:cNvPr id="3" name="Content Placeholder 2"/>
          <p:cNvSpPr>
            <a:spLocks noGrp="1"/>
          </p:cNvSpPr>
          <p:nvPr>
            <p:ph idx="1"/>
          </p:nvPr>
        </p:nvSpPr>
        <p:spPr>
          <a:xfrm>
            <a:off x="228600" y="914400"/>
            <a:ext cx="8763000" cy="5638800"/>
          </a:xfrm>
        </p:spPr>
        <p:txBody>
          <a:bodyPr>
            <a:noAutofit/>
          </a:bodyPr>
          <a:lstStyle/>
          <a:p>
            <a:r>
              <a:rPr lang="en-US" sz="2600" dirty="0" smtClean="0"/>
              <a:t>20 full-time members statewide serving individuals in 82 counties</a:t>
            </a:r>
          </a:p>
          <a:p>
            <a:r>
              <a:rPr lang="en-US" sz="2600" dirty="0" smtClean="0"/>
              <a:t>5 members currently serve with Living Independence for Everyone’s (LIFE) State Office in Jackson, MS, the remaining 15 members serve with LIFE satellite offices (Biloxi, Greenwood, Hattiesburg, </a:t>
            </a:r>
            <a:r>
              <a:rPr lang="en-US" sz="2600" dirty="0" err="1" smtClean="0"/>
              <a:t>McComb</a:t>
            </a:r>
            <a:r>
              <a:rPr lang="en-US" sz="2600" dirty="0" smtClean="0"/>
              <a:t> and Tupelo). </a:t>
            </a:r>
          </a:p>
          <a:p>
            <a:r>
              <a:rPr lang="en-US" sz="2600" dirty="0" smtClean="0"/>
              <a:t>Members serve 40 hours per week – 8 hours per day</a:t>
            </a:r>
          </a:p>
          <a:p>
            <a:r>
              <a:rPr lang="en-US" sz="2600" dirty="0" smtClean="0"/>
              <a:t>AmeriCorps members are not considered “employees” and do not accumulate personal, sick or vacation hours</a:t>
            </a:r>
          </a:p>
          <a:p>
            <a:r>
              <a:rPr lang="en-US" sz="2600" dirty="0" smtClean="0"/>
              <a:t>Members provide LIFE’s core services: Independent life skills training, peer support, advocacy, and Information &amp; Referral</a:t>
            </a:r>
          </a:p>
          <a:p>
            <a:endParaRPr lang="en-US" sz="2600" dirty="0" smtClean="0"/>
          </a:p>
          <a:p>
            <a:endParaRPr lang="en-US" sz="2600" dirty="0" smtClean="0"/>
          </a:p>
          <a:p>
            <a:endParaRPr lang="en-US" sz="2600" dirty="0" smtClean="0"/>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39</a:t>
            </a:fld>
            <a:endParaRPr lang="en-US"/>
          </a:p>
        </p:txBody>
      </p:sp>
    </p:spTree>
    <p:extLst>
      <p:ext uri="{BB962C8B-B14F-4D97-AF65-F5344CB8AC3E}">
        <p14:creationId xmlns:p14="http://schemas.microsoft.com/office/powerpoint/2010/main" val="1153980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t>AmeriCorps Umbrella </a:t>
            </a:r>
            <a:r>
              <a:rPr lang="en-US" sz="2800" dirty="0" smtClean="0"/>
              <a:t>Consists </a:t>
            </a:r>
            <a:r>
              <a:rPr lang="en-US" sz="2800" dirty="0"/>
              <a:t>of </a:t>
            </a:r>
            <a:br>
              <a:rPr lang="en-US" sz="2800" dirty="0"/>
            </a:br>
            <a:r>
              <a:rPr lang="en-US" sz="2800" dirty="0"/>
              <a:t>Three Distinct Programs</a:t>
            </a:r>
          </a:p>
        </p:txBody>
      </p:sp>
      <p:sp>
        <p:nvSpPr>
          <p:cNvPr id="5" name="Content Placeholder 4"/>
          <p:cNvSpPr>
            <a:spLocks noGrp="1"/>
          </p:cNvSpPr>
          <p:nvPr>
            <p:ph idx="1"/>
          </p:nvPr>
        </p:nvSpPr>
        <p:spPr/>
        <p:txBody>
          <a:bodyPr>
            <a:normAutofit fontScale="92500" lnSpcReduction="20000"/>
          </a:bodyPr>
          <a:lstStyle/>
          <a:p>
            <a:endParaRPr lang="en-US" dirty="0" smtClean="0"/>
          </a:p>
          <a:p>
            <a:endParaRPr lang="en-US" dirty="0" smtClean="0"/>
          </a:p>
          <a:p>
            <a:pPr marL="0" indent="0" algn="ctr">
              <a:buNone/>
            </a:pPr>
            <a:endParaRPr lang="en-US" dirty="0" smtClean="0"/>
          </a:p>
          <a:p>
            <a:pPr marL="0" indent="0" algn="ctr">
              <a:buNone/>
            </a:pPr>
            <a:r>
              <a:rPr lang="en-US" dirty="0" smtClean="0"/>
              <a:t>VISTA – Volunteers In Service To America</a:t>
            </a:r>
          </a:p>
          <a:p>
            <a:endParaRPr lang="en-US" dirty="0"/>
          </a:p>
          <a:p>
            <a:pPr marL="0" indent="0" algn="ctr">
              <a:buNone/>
            </a:pPr>
            <a:endParaRPr lang="en-US" dirty="0" smtClean="0"/>
          </a:p>
          <a:p>
            <a:pPr marL="0" indent="0" algn="ctr">
              <a:buNone/>
            </a:pPr>
            <a:endParaRPr lang="en-US" dirty="0" smtClean="0"/>
          </a:p>
          <a:p>
            <a:pPr marL="0" indent="0" algn="ctr">
              <a:buNone/>
            </a:pPr>
            <a:r>
              <a:rPr lang="en-US" dirty="0" smtClean="0"/>
              <a:t>NCCC – National Civilian Community Corps</a:t>
            </a:r>
          </a:p>
          <a:p>
            <a:pPr algn="ctr"/>
            <a:endParaRPr lang="en-US" dirty="0" smtClean="0"/>
          </a:p>
          <a:p>
            <a:endParaRPr lang="en-US" dirty="0" smtClean="0"/>
          </a:p>
          <a:p>
            <a:pPr algn="ctr"/>
            <a:endParaRPr lang="en-US" dirty="0"/>
          </a:p>
          <a:p>
            <a:pPr marL="0" indent="0" algn="ctr">
              <a:buNone/>
            </a:pPr>
            <a:r>
              <a:rPr lang="en-US" dirty="0" smtClean="0"/>
              <a:t>AmeriCorps State and National</a:t>
            </a:r>
          </a:p>
          <a:p>
            <a:pPr algn="ctr"/>
            <a:endParaRPr lang="en-US" dirty="0"/>
          </a:p>
        </p:txBody>
      </p:sp>
      <p:pic>
        <p:nvPicPr>
          <p:cNvPr id="6" name="Picture 5" descr="Americorps VISTA- Volunteers In Service to America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0370" y="1371600"/>
            <a:ext cx="1066800" cy="1066800"/>
          </a:xfrm>
          <a:prstGeom prst="rect">
            <a:avLst/>
          </a:prstGeom>
          <a:noFill/>
          <a:ln>
            <a:noFill/>
          </a:ln>
        </p:spPr>
      </p:pic>
      <p:pic>
        <p:nvPicPr>
          <p:cNvPr id="7" name="Picture 6" descr="Americorps NCCCC-National Civilian Community Corps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0370" y="2971800"/>
            <a:ext cx="1143001" cy="1066800"/>
          </a:xfrm>
          <a:prstGeom prst="rect">
            <a:avLst/>
          </a:prstGeom>
          <a:noFill/>
          <a:ln>
            <a:noFill/>
          </a:ln>
        </p:spPr>
      </p:pic>
      <p:pic>
        <p:nvPicPr>
          <p:cNvPr id="8" name="Picture 7" descr="Americorps Mississippi - State and National logo"/>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21166" y="4572000"/>
            <a:ext cx="1082205" cy="1067340"/>
          </a:xfrm>
          <a:prstGeom prst="rect">
            <a:avLst/>
          </a:prstGeom>
        </p:spPr>
      </p:pic>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4</a:t>
            </a:fld>
            <a:endParaRPr lang="en-US"/>
          </a:p>
        </p:txBody>
      </p:sp>
    </p:spTree>
    <p:extLst>
      <p:ext uri="{BB962C8B-B14F-4D97-AF65-F5344CB8AC3E}">
        <p14:creationId xmlns:p14="http://schemas.microsoft.com/office/powerpoint/2010/main" val="21481838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15963"/>
          </a:xfrm>
        </p:spPr>
        <p:txBody>
          <a:bodyPr/>
          <a:lstStyle/>
          <a:p>
            <a:r>
              <a:rPr lang="en-US" sz="2800" dirty="0" smtClean="0"/>
              <a:t>Project LINC </a:t>
            </a:r>
            <a:r>
              <a:rPr lang="en-US" sz="2800" dirty="0" smtClean="0">
                <a:latin typeface="Arial"/>
                <a:cs typeface="Arial"/>
              </a:rPr>
              <a:t>AmeriCorps Members…</a:t>
            </a:r>
            <a:endParaRPr lang="en-US" sz="2800" dirty="0"/>
          </a:p>
        </p:txBody>
      </p:sp>
      <p:sp>
        <p:nvSpPr>
          <p:cNvPr id="3" name="Content Placeholder 2"/>
          <p:cNvSpPr>
            <a:spLocks noGrp="1"/>
          </p:cNvSpPr>
          <p:nvPr>
            <p:ph idx="1"/>
          </p:nvPr>
        </p:nvSpPr>
        <p:spPr>
          <a:xfrm>
            <a:off x="152400" y="838200"/>
            <a:ext cx="8839200" cy="5562600"/>
          </a:xfrm>
        </p:spPr>
        <p:txBody>
          <a:bodyPr>
            <a:noAutofit/>
          </a:bodyPr>
          <a:lstStyle/>
          <a:p>
            <a:r>
              <a:rPr lang="en-US" sz="2350" dirty="0" smtClean="0"/>
              <a:t>Served 757,320 hours over the last 12 years.</a:t>
            </a:r>
          </a:p>
          <a:p>
            <a:r>
              <a:rPr lang="en-US" sz="2350" dirty="0" smtClean="0"/>
              <a:t>Transitioned 225 individuals from institutional settings back into local communities.</a:t>
            </a:r>
          </a:p>
          <a:p>
            <a:r>
              <a:rPr lang="en-US" sz="2350" dirty="0" smtClean="0"/>
              <a:t>Recruited 15,000 volunteers to provide 25,600 hours of community service to Mississippians with disabilities.</a:t>
            </a:r>
          </a:p>
          <a:p>
            <a:r>
              <a:rPr lang="en-US" sz="2350" dirty="0" smtClean="0"/>
              <a:t>Provided life skills trainings to 6,720 individuals with disabilities.</a:t>
            </a:r>
          </a:p>
          <a:p>
            <a:r>
              <a:rPr lang="en-US" sz="2350" dirty="0" smtClean="0"/>
              <a:t>Assisted with home modifications that included building 36 wheelchair ramps and 25 handrails.</a:t>
            </a:r>
          </a:p>
          <a:p>
            <a:r>
              <a:rPr lang="en-US" sz="2350" dirty="0" smtClean="0"/>
              <a:t>Completed 636 Americans with Disabilities Accessibility Surveys to ensure community accessibility for individuals with limited mobility.</a:t>
            </a:r>
            <a:endParaRPr lang="en-US" sz="235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40</a:t>
            </a:fld>
            <a:endParaRPr lang="en-US"/>
          </a:p>
        </p:txBody>
      </p:sp>
    </p:spTree>
    <p:extLst>
      <p:ext uri="{BB962C8B-B14F-4D97-AF65-F5344CB8AC3E}">
        <p14:creationId xmlns:p14="http://schemas.microsoft.com/office/powerpoint/2010/main" val="550917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Impact of Service/Members</a:t>
            </a:r>
            <a:endParaRPr lang="en-US" sz="2800" dirty="0"/>
          </a:p>
        </p:txBody>
      </p:sp>
      <p:sp>
        <p:nvSpPr>
          <p:cNvPr id="3" name="Content Placeholder 2"/>
          <p:cNvSpPr>
            <a:spLocks noGrp="1"/>
          </p:cNvSpPr>
          <p:nvPr>
            <p:ph idx="1"/>
          </p:nvPr>
        </p:nvSpPr>
        <p:spPr>
          <a:xfrm>
            <a:off x="304800" y="1143000"/>
            <a:ext cx="8686800" cy="4876800"/>
          </a:xfrm>
        </p:spPr>
        <p:txBody>
          <a:bodyPr/>
          <a:lstStyle/>
          <a:p>
            <a:pPr marL="0" indent="0">
              <a:buNone/>
            </a:pPr>
            <a:r>
              <a:rPr lang="en-US" sz="2600" dirty="0" smtClean="0"/>
              <a:t>Members indicate the following impact:</a:t>
            </a:r>
          </a:p>
          <a:p>
            <a:pPr lvl="1"/>
            <a:r>
              <a:rPr lang="en-US" sz="2600" dirty="0" smtClean="0"/>
              <a:t>Awareness to the barriers or issues that individuals with disabilities face daily</a:t>
            </a:r>
          </a:p>
          <a:p>
            <a:pPr lvl="1"/>
            <a:r>
              <a:rPr lang="en-US" sz="2600" dirty="0" smtClean="0"/>
              <a:t>Increased self-esteem and self-confidence</a:t>
            </a:r>
          </a:p>
          <a:p>
            <a:pPr lvl="1"/>
            <a:r>
              <a:rPr lang="en-US" sz="2600" dirty="0" smtClean="0"/>
              <a:t>Empowering individuals to live independently</a:t>
            </a:r>
          </a:p>
          <a:p>
            <a:pPr lvl="1"/>
            <a:r>
              <a:rPr lang="en-US" sz="2600" dirty="0" smtClean="0"/>
              <a:t>Making a difference in the lives of others</a:t>
            </a:r>
          </a:p>
          <a:p>
            <a:pPr lvl="1"/>
            <a:r>
              <a:rPr lang="en-US" sz="2600" dirty="0" smtClean="0"/>
              <a:t>Giving back to their community</a:t>
            </a:r>
          </a:p>
          <a:p>
            <a:pPr lvl="1"/>
            <a:r>
              <a:rPr lang="en-US" sz="2600" dirty="0" smtClean="0"/>
              <a:t>More than 90% of LIFE staff are Project LINC AmeriCorps alums!!!!!!!!!!!!!!!!!</a:t>
            </a:r>
            <a:endParaRPr lang="en-US" sz="2600" dirty="0"/>
          </a:p>
          <a:p>
            <a:endParaRPr lang="en-US" sz="2600" dirty="0" smtClean="0"/>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41</a:t>
            </a:fld>
            <a:endParaRPr lang="en-US"/>
          </a:p>
        </p:txBody>
      </p:sp>
    </p:spTree>
    <p:extLst>
      <p:ext uri="{BB962C8B-B14F-4D97-AF65-F5344CB8AC3E}">
        <p14:creationId xmlns:p14="http://schemas.microsoft.com/office/powerpoint/2010/main" val="37457808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Dwight Owens</a:t>
            </a:r>
            <a:endParaRPr lang="en-US" dirty="0"/>
          </a:p>
        </p:txBody>
      </p:sp>
      <p:sp>
        <p:nvSpPr>
          <p:cNvPr id="6" name="Content Placeholder 5"/>
          <p:cNvSpPr>
            <a:spLocks noGrp="1"/>
          </p:cNvSpPr>
          <p:nvPr>
            <p:ph idx="1"/>
          </p:nvPr>
        </p:nvSpPr>
        <p:spPr/>
        <p:txBody>
          <a:bodyPr/>
          <a:lstStyle/>
          <a:p>
            <a:r>
              <a:rPr lang="en-US" dirty="0" smtClean="0"/>
              <a:t>Dwight Owens Receiving AmeriCorps Spirit of Service Award</a:t>
            </a:r>
            <a:endParaRPr lang="en-US" dirty="0"/>
          </a:p>
        </p:txBody>
      </p:sp>
      <p:pic>
        <p:nvPicPr>
          <p:cNvPr id="8" name="Picture 7" descr="Dwight Owens accepting Spirit of Service Award"/>
          <p:cNvPicPr>
            <a:picLocks noChangeAspect="1"/>
          </p:cNvPicPr>
          <p:nvPr/>
        </p:nvPicPr>
        <p:blipFill>
          <a:blip r:embed="rId3" cstate="print"/>
          <a:stretch>
            <a:fillRect/>
          </a:stretch>
        </p:blipFill>
        <p:spPr>
          <a:xfrm>
            <a:off x="3429000" y="2362200"/>
            <a:ext cx="2540000" cy="3175000"/>
          </a:xfrm>
          <a:prstGeom prst="rect">
            <a:avLst/>
          </a:prstGeom>
        </p:spPr>
      </p:pic>
      <p:sp>
        <p:nvSpPr>
          <p:cNvPr id="5" name="Slide Number Placeholder 4"/>
          <p:cNvSpPr>
            <a:spLocks noGrp="1"/>
          </p:cNvSpPr>
          <p:nvPr>
            <p:ph type="sldNum" sz="quarter" idx="10"/>
          </p:nvPr>
        </p:nvSpPr>
        <p:spPr/>
        <p:txBody>
          <a:bodyPr/>
          <a:lstStyle/>
          <a:p>
            <a:pPr>
              <a:defRPr/>
            </a:pPr>
            <a:fld id="{B4DA0C39-A759-4F8A-996A-E1DCE786B7E0}" type="slidenum">
              <a:rPr lang="en-US" smtClean="0"/>
              <a:pPr>
                <a:defRPr/>
              </a:pPr>
              <a:t>42</a:t>
            </a:fld>
            <a:endParaRPr lang="en-US"/>
          </a:p>
        </p:txBody>
      </p:sp>
    </p:spTree>
    <p:extLst>
      <p:ext uri="{BB962C8B-B14F-4D97-AF65-F5344CB8AC3E}">
        <p14:creationId xmlns:p14="http://schemas.microsoft.com/office/powerpoint/2010/main" val="600122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Questions &amp; Answers</a:t>
            </a:r>
            <a:endParaRPr lang="en-US" sz="2800"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43</a:t>
            </a:fld>
            <a:endParaRPr lang="en-US"/>
          </a:p>
        </p:txBody>
      </p:sp>
    </p:spTree>
    <p:extLst>
      <p:ext uri="{BB962C8B-B14F-4D97-AF65-F5344CB8AC3E}">
        <p14:creationId xmlns:p14="http://schemas.microsoft.com/office/powerpoint/2010/main" val="25579744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52400" y="381000"/>
            <a:ext cx="7467600" cy="715963"/>
          </a:xfrm>
        </p:spPr>
        <p:txBody>
          <a:bodyPr/>
          <a:lstStyle/>
          <a:p>
            <a:r>
              <a:rPr lang="en-US" sz="2800" dirty="0" smtClean="0">
                <a:ea typeface="ＭＳ Ｐゴシック" pitchFamily="34" charset="-128"/>
              </a:rPr>
              <a:t>Contact</a:t>
            </a:r>
          </a:p>
        </p:txBody>
      </p:sp>
      <p:sp>
        <p:nvSpPr>
          <p:cNvPr id="45058" name="Rectangle 3"/>
          <p:cNvSpPr>
            <a:spLocks noGrp="1" noChangeArrowheads="1"/>
          </p:cNvSpPr>
          <p:nvPr>
            <p:ph idx="1"/>
          </p:nvPr>
        </p:nvSpPr>
        <p:spPr/>
        <p:txBody>
          <a:bodyPr/>
          <a:lstStyle/>
          <a:p>
            <a:pPr marL="0" indent="0">
              <a:buFont typeface="Wingdings" pitchFamily="2" charset="2"/>
              <a:buNone/>
            </a:pPr>
            <a:r>
              <a:rPr lang="en-US" sz="2600" dirty="0" smtClean="0"/>
              <a:t>Margie Moore </a:t>
            </a:r>
            <a:r>
              <a:rPr lang="en-US" sz="2600" dirty="0"/>
              <a:t>– ausmith_jam1@comcast.net</a:t>
            </a:r>
            <a:endParaRPr lang="en-US" sz="2600" dirty="0" smtClean="0"/>
          </a:p>
          <a:p>
            <a:pPr marL="0" indent="0">
              <a:buFont typeface="Wingdings" pitchFamily="2" charset="2"/>
              <a:buNone/>
            </a:pPr>
            <a:endParaRPr lang="en-US" sz="2600" dirty="0">
              <a:ea typeface="ＭＳ Ｐゴシック" pitchFamily="34" charset="-128"/>
            </a:endParaRPr>
          </a:p>
          <a:p>
            <a:pPr marL="0" indent="0">
              <a:buFont typeface="Wingdings" pitchFamily="2" charset="2"/>
              <a:buNone/>
            </a:pPr>
            <a:r>
              <a:rPr lang="en-US" sz="2600" dirty="0" smtClean="0">
                <a:ea typeface="ＭＳ Ｐゴシック" pitchFamily="34" charset="-128"/>
              </a:rPr>
              <a:t>Augusta </a:t>
            </a:r>
            <a:r>
              <a:rPr lang="en-US" sz="2600" dirty="0">
                <a:ea typeface="ＭＳ Ｐゴシック" pitchFamily="34" charset="-128"/>
              </a:rPr>
              <a:t>Smith – </a:t>
            </a:r>
            <a:r>
              <a:rPr lang="en-US" sz="2600" dirty="0" smtClean="0">
                <a:ea typeface="ＭＳ Ｐゴシック" pitchFamily="34" charset="-128"/>
              </a:rPr>
              <a:t>mamoore_jam1@comcast.net</a:t>
            </a:r>
          </a:p>
          <a:p>
            <a:pPr marL="0" indent="0">
              <a:buFont typeface="Wingdings" pitchFamily="2" charset="2"/>
              <a:buNone/>
            </a:pPr>
            <a:endParaRPr lang="en-US" sz="2600" dirty="0">
              <a:ea typeface="ＭＳ Ｐゴシック" pitchFamily="34" charset="-128"/>
            </a:endParaRPr>
          </a:p>
          <a:p>
            <a:pPr marL="0" indent="0">
              <a:buFont typeface="Wingdings" pitchFamily="2" charset="2"/>
              <a:buNone/>
            </a:pPr>
            <a:endParaRPr lang="en-US" sz="2600" dirty="0" smtClean="0">
              <a:ea typeface="ＭＳ Ｐゴシック" pitchFamily="34" charset="-128"/>
            </a:endParaRPr>
          </a:p>
          <a:p>
            <a:pPr marL="0" indent="0">
              <a:buFont typeface="Wingdings" pitchFamily="2" charset="2"/>
              <a:buNone/>
            </a:pPr>
            <a:r>
              <a:rPr lang="en-US" sz="2600" dirty="0">
                <a:ea typeface="ＭＳ Ｐゴシック" pitchFamily="34" charset="-128"/>
              </a:rPr>
              <a:t> </a:t>
            </a:r>
            <a:endParaRPr lang="en-US" sz="2600" dirty="0" smtClean="0">
              <a:ea typeface="ＭＳ Ｐゴシック" pitchFamily="34" charset="-128"/>
            </a:endParaRPr>
          </a:p>
        </p:txBody>
      </p:sp>
      <p:sp>
        <p:nvSpPr>
          <p:cNvPr id="3" name="Slide Number Placeholder 2"/>
          <p:cNvSpPr>
            <a:spLocks noGrp="1"/>
          </p:cNvSpPr>
          <p:nvPr>
            <p:ph type="sldNum" sz="quarter" idx="10"/>
          </p:nvPr>
        </p:nvSpPr>
        <p:spPr/>
        <p:txBody>
          <a:bodyPr/>
          <a:lstStyle/>
          <a:p>
            <a:pPr>
              <a:defRPr/>
            </a:pPr>
            <a:fld id="{B4DA0C39-A759-4F8A-996A-E1DCE786B7E0}" type="slidenum">
              <a:rPr lang="en-US" smtClean="0"/>
              <a:pPr>
                <a:defRPr/>
              </a:pPr>
              <a:t>44</a:t>
            </a:fld>
            <a:endParaRPr lang="en-US"/>
          </a:p>
        </p:txBody>
      </p:sp>
    </p:spTree>
    <p:custDataLst>
      <p:tags r:id="rId1"/>
    </p:custDataLst>
    <p:extLst>
      <p:ext uri="{BB962C8B-B14F-4D97-AF65-F5344CB8AC3E}">
        <p14:creationId xmlns:p14="http://schemas.microsoft.com/office/powerpoint/2010/main" val="11197909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txBox="1">
            <a:spLocks noGrp="1" noChangeArrowheads="1"/>
          </p:cNvSpPr>
          <p:nvPr>
            <p:ph type="title"/>
          </p:nvPr>
        </p:nvSpPr>
        <p:spPr/>
        <p:txBody>
          <a:bodyPr/>
          <a:lstStyle/>
          <a:p>
            <a:pPr defTabSz="381000" eaLnBrk="1" hangingPunct="1"/>
            <a:r>
              <a:rPr lang="en-US" altLang="en-US" sz="2800" dirty="0" smtClean="0">
                <a:latin typeface="Arial Rounded MT Bold" panose="020F0704030504030204" pitchFamily="34" charset="0"/>
              </a:rPr>
              <a:t>Wrap Up and Evaluation</a:t>
            </a:r>
          </a:p>
        </p:txBody>
      </p:sp>
      <p:sp>
        <p:nvSpPr>
          <p:cNvPr id="37891" name="Rectangle 3"/>
          <p:cNvSpPr txBox="1">
            <a:spLocks noGrp="1" noChangeArrowheads="1"/>
          </p:cNvSpPr>
          <p:nvPr>
            <p:ph idx="1"/>
          </p:nvPr>
        </p:nvSpPr>
        <p:spPr/>
        <p:txBody>
          <a:bodyPr/>
          <a:lstStyle/>
          <a:p>
            <a:pPr indent="0" defTabSz="381000" eaLnBrk="1" hangingPunct="1">
              <a:lnSpc>
                <a:spcPct val="100000"/>
              </a:lnSpc>
              <a:buNone/>
            </a:pPr>
            <a:r>
              <a:rPr lang="en-US" altLang="en-US" sz="2600" dirty="0" smtClean="0"/>
              <a:t>Please </a:t>
            </a:r>
            <a:r>
              <a:rPr lang="en-US" altLang="en-US" sz="2600" b="1" i="1" dirty="0" smtClean="0"/>
              <a:t>click the link below  </a:t>
            </a:r>
            <a:r>
              <a:rPr lang="en-US" altLang="en-US" sz="2600" dirty="0" smtClean="0"/>
              <a:t>to complete your evaluation of this program:</a:t>
            </a:r>
          </a:p>
          <a:p>
            <a:pPr indent="0" defTabSz="381000" eaLnBrk="1" hangingPunct="1">
              <a:lnSpc>
                <a:spcPct val="100000"/>
              </a:lnSpc>
              <a:buNone/>
            </a:pPr>
            <a:r>
              <a:rPr lang="en-US" u="sng" dirty="0">
                <a:hlinkClick r:id="rId2"/>
              </a:rPr>
              <a:t>https://</a:t>
            </a:r>
            <a:r>
              <a:rPr lang="en-US" u="sng" dirty="0" smtClean="0">
                <a:hlinkClick r:id="rId2"/>
              </a:rPr>
              <a:t>vovici.com/wsb.dll/s/12291g56c86</a:t>
            </a:r>
            <a:endParaRPr lang="en-US" u="sng" dirty="0" smtClean="0"/>
          </a:p>
          <a:p>
            <a:pPr indent="0" defTabSz="381000" eaLnBrk="1" hangingPunct="1">
              <a:lnSpc>
                <a:spcPct val="100000"/>
              </a:lnSpc>
              <a:buNone/>
            </a:pPr>
            <a:endParaRPr lang="en-US" altLang="en-US" sz="2800" dirty="0" smtClean="0"/>
          </a:p>
          <a:p>
            <a:pPr indent="0" defTabSz="381000" eaLnBrk="1" hangingPunct="1">
              <a:lnSpc>
                <a:spcPct val="135000"/>
              </a:lnSpc>
            </a:pPr>
            <a:endParaRPr lang="en-US" altLang="en-US" sz="28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45</a:t>
            </a:fld>
            <a:endParaRPr lang="en-US"/>
          </a:p>
        </p:txBody>
      </p:sp>
    </p:spTree>
  </p:cSld>
  <p:clrMapOvr>
    <a:masterClrMapping/>
  </p:clrMapOvr>
  <p:transition spd="slow" advClick="0">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381000"/>
            <a:ext cx="7696200" cy="715963"/>
          </a:xfrm>
        </p:spPr>
        <p:txBody>
          <a:bodyPr/>
          <a:lstStyle/>
          <a:p>
            <a:r>
              <a:rPr lang="en-US" sz="2800" dirty="0" smtClean="0"/>
              <a:t>New Community Opportunities </a:t>
            </a:r>
            <a:br>
              <a:rPr lang="en-US" sz="2800" dirty="0" smtClean="0"/>
            </a:br>
            <a:r>
              <a:rPr lang="en-US" sz="2800" dirty="0" smtClean="0"/>
              <a:t>Attribution</a:t>
            </a:r>
          </a:p>
        </p:txBody>
      </p:sp>
      <p:sp>
        <p:nvSpPr>
          <p:cNvPr id="27651"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27653" name="Content Placeholder 6"/>
          <p:cNvSpPr>
            <a:spLocks/>
          </p:cNvSpPr>
          <p:nvPr/>
        </p:nvSpPr>
        <p:spPr bwMode="auto">
          <a:xfrm>
            <a:off x="228600" y="13716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r>
              <a:rPr lang="en-US" sz="2400" b="0" dirty="0">
                <a:latin typeface="Tahoma" pitchFamily="34" charset="0"/>
              </a:rPr>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
        <p:nvSpPr>
          <p:cNvPr id="3" name="Slide Number Placeholder 2"/>
          <p:cNvSpPr>
            <a:spLocks noGrp="1"/>
          </p:cNvSpPr>
          <p:nvPr>
            <p:ph type="sldNum" sz="quarter" idx="10"/>
          </p:nvPr>
        </p:nvSpPr>
        <p:spPr/>
        <p:txBody>
          <a:bodyPr/>
          <a:lstStyle/>
          <a:p>
            <a:pPr>
              <a:defRPr/>
            </a:pPr>
            <a:fld id="{3B16B619-3A3E-446D-8BBF-F0A416F47CEC}" type="slidenum">
              <a:rPr lang="en-US" smtClean="0"/>
              <a:pPr>
                <a:defRPr/>
              </a:pPr>
              <a:t>46</a:t>
            </a:fld>
            <a:endParaRPr lang="en-US"/>
          </a:p>
        </p:txBody>
      </p:sp>
    </p:spTree>
    <p:extLst>
      <p:ext uri="{BB962C8B-B14F-4D97-AF65-F5344CB8AC3E}">
        <p14:creationId xmlns:p14="http://schemas.microsoft.com/office/powerpoint/2010/main" val="33519530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8763000" cy="715963"/>
          </a:xfrm>
        </p:spPr>
        <p:txBody>
          <a:bodyPr/>
          <a:lstStyle/>
          <a:p>
            <a:r>
              <a:rPr lang="en-US" sz="2800" dirty="0" smtClean="0"/>
              <a:t>VISTA</a:t>
            </a:r>
            <a:endParaRPr lang="en-US" sz="2800" dirty="0"/>
          </a:p>
        </p:txBody>
      </p:sp>
      <p:sp>
        <p:nvSpPr>
          <p:cNvPr id="5" name="Content Placeholder 4"/>
          <p:cNvSpPr>
            <a:spLocks noGrp="1"/>
          </p:cNvSpPr>
          <p:nvPr>
            <p:ph idx="1"/>
          </p:nvPr>
        </p:nvSpPr>
        <p:spPr>
          <a:xfrm>
            <a:off x="304800" y="1143000"/>
            <a:ext cx="8534400" cy="4876800"/>
          </a:xfrm>
        </p:spPr>
        <p:txBody>
          <a:bodyPr/>
          <a:lstStyle/>
          <a:p>
            <a:r>
              <a:rPr lang="en-US" sz="2600" dirty="0"/>
              <a:t>Provides full-time AmeriCorps members to non-profits, faith-based organizations and other community organizations, as well as public </a:t>
            </a:r>
            <a:r>
              <a:rPr lang="en-US" sz="2600" dirty="0" smtClean="0"/>
              <a:t>agencies.</a:t>
            </a:r>
          </a:p>
          <a:p>
            <a:r>
              <a:rPr lang="en-US" sz="2600" dirty="0" smtClean="0"/>
              <a:t>Creates </a:t>
            </a:r>
            <a:r>
              <a:rPr lang="en-US" sz="2600" dirty="0"/>
              <a:t>and </a:t>
            </a:r>
            <a:r>
              <a:rPr lang="en-US" sz="2600" dirty="0" smtClean="0"/>
              <a:t>expands </a:t>
            </a:r>
            <a:r>
              <a:rPr lang="en-US" sz="2600" dirty="0"/>
              <a:t>programs that bring low income individuals and communities out of poverty. </a:t>
            </a:r>
          </a:p>
          <a:p>
            <a:endParaRPr lang="en-US" sz="2600"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5</a:t>
            </a:fld>
            <a:endParaRPr lang="en-US"/>
          </a:p>
        </p:txBody>
      </p:sp>
    </p:spTree>
    <p:extLst>
      <p:ext uri="{BB962C8B-B14F-4D97-AF65-F5344CB8AC3E}">
        <p14:creationId xmlns:p14="http://schemas.microsoft.com/office/powerpoint/2010/main" val="120909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715963"/>
          </a:xfrm>
        </p:spPr>
        <p:txBody>
          <a:bodyPr/>
          <a:lstStyle/>
          <a:p>
            <a:r>
              <a:rPr lang="en-US" sz="2800" dirty="0" smtClean="0"/>
              <a:t>NCCC</a:t>
            </a:r>
            <a:endParaRPr lang="en-US" sz="2800" dirty="0"/>
          </a:p>
        </p:txBody>
      </p:sp>
      <p:sp>
        <p:nvSpPr>
          <p:cNvPr id="3" name="Content Placeholder 2"/>
          <p:cNvSpPr>
            <a:spLocks noGrp="1"/>
          </p:cNvSpPr>
          <p:nvPr>
            <p:ph idx="1"/>
          </p:nvPr>
        </p:nvSpPr>
        <p:spPr>
          <a:xfrm>
            <a:off x="304800" y="990600"/>
            <a:ext cx="8534400" cy="4876800"/>
          </a:xfrm>
        </p:spPr>
        <p:txBody>
          <a:bodyPr/>
          <a:lstStyle/>
          <a:p>
            <a:r>
              <a:rPr lang="en-US" sz="2600" dirty="0" smtClean="0"/>
              <a:t>Full-time residential program for men and women, ages 18-24 who engage in short-term service projects across the country.</a:t>
            </a:r>
          </a:p>
          <a:p>
            <a:r>
              <a:rPr lang="en-US" sz="2600" dirty="0" smtClean="0"/>
              <a:t>Operates on a regional basis with five campuses in different parts of the country.</a:t>
            </a:r>
          </a:p>
          <a:p>
            <a:r>
              <a:rPr lang="en-US" sz="2600" dirty="0" smtClean="0"/>
              <a:t>Members serve on teams and complete projects in the geographic region served by their NCCC campus.</a:t>
            </a:r>
          </a:p>
          <a:p>
            <a:r>
              <a:rPr lang="en-US" sz="2600" dirty="0" smtClean="0"/>
              <a:t>Leads the CNCS (Corporation for National Community Service) disaster services initiative, FEMA Corps.  </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6</a:t>
            </a:fld>
            <a:endParaRPr lang="en-US"/>
          </a:p>
        </p:txBody>
      </p:sp>
    </p:spTree>
    <p:extLst>
      <p:ext uri="{BB962C8B-B14F-4D97-AF65-F5344CB8AC3E}">
        <p14:creationId xmlns:p14="http://schemas.microsoft.com/office/powerpoint/2010/main" val="3117221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715963"/>
          </a:xfrm>
        </p:spPr>
        <p:txBody>
          <a:bodyPr/>
          <a:lstStyle/>
          <a:p>
            <a:r>
              <a:rPr lang="en-US" sz="2800" dirty="0" smtClean="0"/>
              <a:t>AmeriCorps State and National</a:t>
            </a:r>
            <a:endParaRPr lang="en-US" sz="2800" dirty="0"/>
          </a:p>
        </p:txBody>
      </p:sp>
      <p:sp>
        <p:nvSpPr>
          <p:cNvPr id="3" name="Content Placeholder 2"/>
          <p:cNvSpPr>
            <a:spLocks noGrp="1"/>
          </p:cNvSpPr>
          <p:nvPr>
            <p:ph idx="1"/>
          </p:nvPr>
        </p:nvSpPr>
        <p:spPr/>
        <p:txBody>
          <a:bodyPr/>
          <a:lstStyle/>
          <a:p>
            <a:r>
              <a:rPr lang="en-US" dirty="0" smtClean="0"/>
              <a:t>Largest of the 3 AmeriCorps Programs.</a:t>
            </a:r>
          </a:p>
          <a:p>
            <a:r>
              <a:rPr lang="en-US" dirty="0" smtClean="0"/>
              <a:t>Involves hundreds of organizations and reaches all states and US territories.</a:t>
            </a:r>
          </a:p>
          <a:p>
            <a:r>
              <a:rPr lang="en-US" dirty="0" smtClean="0"/>
              <a:t>Provides grants to eligible organizations to meet needs in education, health, the environment, economic opportunity, veterans services and disaster service. </a:t>
            </a:r>
            <a:endParaRPr lang="en-US" dirty="0"/>
          </a:p>
          <a:p>
            <a:endParaRPr lang="en-US" dirty="0" smtClean="0"/>
          </a:p>
          <a:p>
            <a:pPr marL="0" indent="0" algn="ctr">
              <a:buNone/>
            </a:pPr>
            <a:r>
              <a:rPr lang="en-US" b="1" dirty="0" smtClean="0"/>
              <a:t>The remainder of this presentation will focus on AmeriCorps State and National.</a:t>
            </a:r>
            <a:endParaRPr lang="en-US" b="1"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7</a:t>
            </a:fld>
            <a:endParaRPr lang="en-US"/>
          </a:p>
        </p:txBody>
      </p:sp>
    </p:spTree>
    <p:extLst>
      <p:ext uri="{BB962C8B-B14F-4D97-AF65-F5344CB8AC3E}">
        <p14:creationId xmlns:p14="http://schemas.microsoft.com/office/powerpoint/2010/main" val="3344936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848600" cy="715963"/>
          </a:xfrm>
        </p:spPr>
        <p:txBody>
          <a:bodyPr>
            <a:normAutofit fontScale="90000"/>
          </a:bodyPr>
          <a:lstStyle/>
          <a:p>
            <a:r>
              <a:rPr lang="en-US" sz="3100" dirty="0" smtClean="0"/>
              <a:t>AmeriCorps State and National Grants,</a:t>
            </a:r>
            <a:r>
              <a:rPr lang="en-US" dirty="0" smtClean="0"/>
              <a:t> </a:t>
            </a:r>
            <a:r>
              <a:rPr lang="en-US" sz="2700" dirty="0" smtClean="0"/>
              <a:t>cont’d.</a:t>
            </a:r>
            <a:endParaRPr lang="en-US" sz="2700" dirty="0"/>
          </a:p>
        </p:txBody>
      </p:sp>
      <p:sp>
        <p:nvSpPr>
          <p:cNvPr id="3" name="Content Placeholder 2"/>
          <p:cNvSpPr>
            <a:spLocks noGrp="1"/>
          </p:cNvSpPr>
          <p:nvPr>
            <p:ph idx="1"/>
          </p:nvPr>
        </p:nvSpPr>
        <p:spPr>
          <a:xfrm>
            <a:off x="152400" y="1143000"/>
            <a:ext cx="8839200" cy="5105400"/>
          </a:xfrm>
        </p:spPr>
        <p:txBody>
          <a:bodyPr>
            <a:noAutofit/>
          </a:bodyPr>
          <a:lstStyle/>
          <a:p>
            <a:pPr marL="0" indent="0" algn="ctr">
              <a:buNone/>
            </a:pPr>
            <a:r>
              <a:rPr lang="en-US" sz="2400" b="1" dirty="0" smtClean="0"/>
              <a:t>Activities are designed for AmeriCorps members that demonstrate an evidence-based or evidence-informed approach to strengthening communities and solving community problems.</a:t>
            </a:r>
          </a:p>
          <a:p>
            <a:r>
              <a:rPr lang="en-US" sz="2400" dirty="0" smtClean="0"/>
              <a:t>Allows an organization to better address community needs by utilizing AmeriCorps resources to build capacity or deepen the impact of the service to individuals and communities.</a:t>
            </a:r>
          </a:p>
          <a:p>
            <a:r>
              <a:rPr lang="en-US" sz="2400" dirty="0" smtClean="0"/>
              <a:t>Broadens the scope of the service activities to reach previously underserved communities.</a:t>
            </a:r>
          </a:p>
          <a:p>
            <a:r>
              <a:rPr lang="en-US" sz="2400" dirty="0" smtClean="0"/>
              <a:t>Funds cannot supplement resources that organically exist in a community.</a:t>
            </a:r>
            <a:endParaRPr lang="en-US" sz="24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8</a:t>
            </a:fld>
            <a:endParaRPr lang="en-US"/>
          </a:p>
        </p:txBody>
      </p:sp>
    </p:spTree>
    <p:extLst>
      <p:ext uri="{BB962C8B-B14F-4D97-AF65-F5344CB8AC3E}">
        <p14:creationId xmlns:p14="http://schemas.microsoft.com/office/powerpoint/2010/main" val="2294010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848600" cy="715963"/>
          </a:xfrm>
        </p:spPr>
        <p:txBody>
          <a:bodyPr>
            <a:noAutofit/>
          </a:bodyPr>
          <a:lstStyle/>
          <a:p>
            <a:r>
              <a:rPr lang="en-US" sz="2800" dirty="0" smtClean="0"/>
              <a:t>What do AmeriCorps State and National Programs Do?</a:t>
            </a:r>
            <a:endParaRPr lang="en-US" sz="2800" dirty="0"/>
          </a:p>
        </p:txBody>
      </p:sp>
      <p:sp>
        <p:nvSpPr>
          <p:cNvPr id="3" name="Content Placeholder 2"/>
          <p:cNvSpPr>
            <a:spLocks noGrp="1"/>
          </p:cNvSpPr>
          <p:nvPr>
            <p:ph idx="1"/>
          </p:nvPr>
        </p:nvSpPr>
        <p:spPr>
          <a:xfrm>
            <a:off x="152400" y="1371600"/>
            <a:ext cx="8839200" cy="4876800"/>
          </a:xfrm>
        </p:spPr>
        <p:txBody>
          <a:bodyPr/>
          <a:lstStyle/>
          <a:p>
            <a:r>
              <a:rPr lang="en-US" sz="2600" dirty="0" smtClean="0"/>
              <a:t>Train citizens in disaster preparedness</a:t>
            </a:r>
          </a:p>
          <a:p>
            <a:r>
              <a:rPr lang="en-US" sz="2600" dirty="0" smtClean="0"/>
              <a:t>Respond to disaster events</a:t>
            </a:r>
          </a:p>
          <a:p>
            <a:r>
              <a:rPr lang="en-US" sz="2600" dirty="0" smtClean="0"/>
              <a:t>Provide recovery and/or mitigation</a:t>
            </a:r>
          </a:p>
          <a:p>
            <a:r>
              <a:rPr lang="en-US" sz="2600" dirty="0" smtClean="0"/>
              <a:t>Improve housing situation for economically disadvantaged people</a:t>
            </a:r>
          </a:p>
          <a:p>
            <a:r>
              <a:rPr lang="en-US" sz="2600" dirty="0" smtClean="0"/>
              <a:t>Improve school readiness of pre-k children</a:t>
            </a:r>
          </a:p>
          <a:p>
            <a:r>
              <a:rPr lang="en-US" sz="2600" dirty="0" smtClean="0"/>
              <a:t>Improve the academic performance or academic engagement of K-12 students</a:t>
            </a:r>
          </a:p>
          <a:p>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9</a:t>
            </a:fld>
            <a:endParaRPr lang="en-US"/>
          </a:p>
        </p:txBody>
      </p:sp>
    </p:spTree>
    <p:extLst>
      <p:ext uri="{BB962C8B-B14F-4D97-AF65-F5344CB8AC3E}">
        <p14:creationId xmlns:p14="http://schemas.microsoft.com/office/powerpoint/2010/main" val="5469401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7764</TotalTime>
  <Words>2178</Words>
  <Application>Microsoft Office PowerPoint</Application>
  <PresentationFormat>On-screen Show (4:3)</PresentationFormat>
  <Paragraphs>330</Paragraphs>
  <Slides>46</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ＭＳ Ｐゴシック</vt:lpstr>
      <vt:lpstr>Arial</vt:lpstr>
      <vt:lpstr>Arial Rounded MT Bold</vt:lpstr>
      <vt:lpstr>Tahoma</vt:lpstr>
      <vt:lpstr>Wingdings</vt:lpstr>
      <vt:lpstr>Default Design</vt:lpstr>
      <vt:lpstr>New Community Opportunities Center at ILRU Presents…</vt:lpstr>
      <vt:lpstr>What You Will Learn</vt:lpstr>
      <vt:lpstr>What is AmeriCorps?</vt:lpstr>
      <vt:lpstr>AmeriCorps Umbrella Consists of  Three Distinct Programs</vt:lpstr>
      <vt:lpstr>VISTA</vt:lpstr>
      <vt:lpstr>NCCC</vt:lpstr>
      <vt:lpstr>AmeriCorps State and National</vt:lpstr>
      <vt:lpstr>AmeriCorps State and National Grants, cont’d.</vt:lpstr>
      <vt:lpstr>What do AmeriCorps State and National Programs Do?</vt:lpstr>
      <vt:lpstr>What do AmeriCorps State and National Programs Do? cont’d. </vt:lpstr>
      <vt:lpstr>How Does an Organization Become an AmeriCorps State and National Program?</vt:lpstr>
      <vt:lpstr>Single-State AmeriCorps Programs</vt:lpstr>
      <vt:lpstr>Multi-State AmeriCorps Programs</vt:lpstr>
      <vt:lpstr>Questions &amp; Answers</vt:lpstr>
      <vt:lpstr>AmeriCorps Grants Applications</vt:lpstr>
      <vt:lpstr>How AmeriCorps Applications are Processed</vt:lpstr>
      <vt:lpstr>Corporation for National Community Service (CNCS) Priorities and Objectives</vt:lpstr>
      <vt:lpstr>Corporation for National Community Service (CNCS) Priorities and Objectives, cont’d.</vt:lpstr>
      <vt:lpstr>Corporation for National Community Service (CNCS) Priorities and Objectives, cont’d. 2</vt:lpstr>
      <vt:lpstr>Fiscal Responsibilities Under Grant Administration</vt:lpstr>
      <vt:lpstr>Exceptions for Federal Financial Reports</vt:lpstr>
      <vt:lpstr>REMEMBER…</vt:lpstr>
      <vt:lpstr>Living Allowance, cont’d.</vt:lpstr>
      <vt:lpstr>Living Allowance, cont’d. 2</vt:lpstr>
      <vt:lpstr>Members Contracts</vt:lpstr>
      <vt:lpstr>Financial Management― Financial Management Standards</vt:lpstr>
      <vt:lpstr>Develop a Clear Audit Trail</vt:lpstr>
      <vt:lpstr>Questions &amp; Answers</vt:lpstr>
      <vt:lpstr>Financial Management Systems</vt:lpstr>
      <vt:lpstr>Definitions</vt:lpstr>
      <vt:lpstr>What are Direct Costs?</vt:lpstr>
      <vt:lpstr>What are Administrative Costs? cont’d.</vt:lpstr>
      <vt:lpstr>Reporting</vt:lpstr>
      <vt:lpstr>Selected Items of Costs― Gifts and Memorabilia</vt:lpstr>
      <vt:lpstr>Selected Items of Costs― Member Service Gear </vt:lpstr>
      <vt:lpstr>Matching Requirements</vt:lpstr>
      <vt:lpstr>ALLOWABLE—What Does It Mean?</vt:lpstr>
      <vt:lpstr>Documenting In-Kind Contributions</vt:lpstr>
      <vt:lpstr>Project LINC AmeriCorps Program</vt:lpstr>
      <vt:lpstr>Project LINC AmeriCorps Members…</vt:lpstr>
      <vt:lpstr>Impact of Service/Members</vt:lpstr>
      <vt:lpstr>Dwight Owens</vt:lpstr>
      <vt:lpstr>Questions &amp; Answers</vt:lpstr>
      <vt:lpstr>Contact</vt:lpstr>
      <vt:lpstr>Wrap Up and Evaluation</vt:lpstr>
      <vt:lpstr>New Community Opportunities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Eubanks, Carol</cp:lastModifiedBy>
  <cp:revision>532</cp:revision>
  <cp:lastPrinted>2012-03-13T15:36:10Z</cp:lastPrinted>
  <dcterms:created xsi:type="dcterms:W3CDTF">2010-11-10T14:07:53Z</dcterms:created>
  <dcterms:modified xsi:type="dcterms:W3CDTF">2014-08-08T13:20:25Z</dcterms:modified>
</cp:coreProperties>
</file>