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636" r:id="rId2"/>
    <p:sldId id="758" r:id="rId3"/>
    <p:sldId id="759" r:id="rId4"/>
    <p:sldId id="760" r:id="rId5"/>
    <p:sldId id="761" r:id="rId6"/>
    <p:sldId id="742" r:id="rId7"/>
    <p:sldId id="736" r:id="rId8"/>
    <p:sldId id="737" r:id="rId9"/>
    <p:sldId id="757" r:id="rId10"/>
    <p:sldId id="765" r:id="rId11"/>
    <p:sldId id="766" r:id="rId12"/>
    <p:sldId id="751" r:id="rId13"/>
    <p:sldId id="764"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Jerri Davison" initials="JD" lastIdx="6" clrIdx="1">
    <p:extLst>
      <p:ext uri="{19B8F6BF-5375-455C-9EA6-DF929625EA0E}">
        <p15:presenceInfo xmlns:p15="http://schemas.microsoft.com/office/powerpoint/2012/main" userId="S-1-5-21-1436191093-2433587255-765818421-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05" autoAdjust="0"/>
    <p:restoredTop sz="96357" autoAdjust="0"/>
  </p:normalViewPr>
  <p:slideViewPr>
    <p:cSldViewPr>
      <p:cViewPr varScale="1">
        <p:scale>
          <a:sx n="107" d="100"/>
          <a:sy n="107" d="100"/>
        </p:scale>
        <p:origin x="242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896"/>
    </p:cViewPr>
  </p:sorterViewPr>
  <p:notesViewPr>
    <p:cSldViewPr>
      <p:cViewPr>
        <p:scale>
          <a:sx n="100" d="100"/>
          <a:sy n="100" d="100"/>
        </p:scale>
        <p:origin x="2352"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11/18/2021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077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a:p>
        </p:txBody>
      </p:sp>
    </p:spTree>
    <p:extLst>
      <p:ext uri="{BB962C8B-B14F-4D97-AF65-F5344CB8AC3E}">
        <p14:creationId xmlns:p14="http://schemas.microsoft.com/office/powerpoint/2010/main" val="21888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978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a:p>
        </p:txBody>
      </p:sp>
      <p:pic>
        <p:nvPicPr>
          <p:cNvPr id="7" name="Picture 6" descr="ILRU logo - ilru red block letters with blue &quot;eyebrow&quot; over it"/>
          <p:cNvPicPr>
            <a:picLocks noChangeAspect="1"/>
          </p:cNvPicPr>
          <p:nvPr userDrawn="1"/>
        </p:nvPicPr>
        <p:blipFill>
          <a:blip r:embed="rId7"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ilru.org/assistive-technology-resources-for-cils-and-silcs" TargetMode="External"/><Relationship Id="rId2" Type="http://schemas.openxmlformats.org/officeDocument/2006/relationships/hyperlink" Target="https://www.ilru.org/technology-tips-how-select-technology-meets-your-needs" TargetMode="External"/><Relationship Id="rId1" Type="http://schemas.openxmlformats.org/officeDocument/2006/relationships/slideLayout" Target="../slideLayouts/slideLayout4.xml"/><Relationship Id="rId5" Type="http://schemas.openxmlformats.org/officeDocument/2006/relationships/hyperlink" Target="mailto:ilru@ilru.org" TargetMode="External"/><Relationship Id="rId4" Type="http://schemas.openxmlformats.org/officeDocument/2006/relationships/hyperlink" Target="https://www.ilru.org/training/technology-options-during-covid-19-pandemic-qa-session-for-cils-and-silc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uthtmc.az1.qualtrics.com/jfe/form/SV_7NEwTjj262wb9R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tim@nci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0"/>
            <a:ext cx="8855064" cy="859730"/>
          </a:xfrm>
        </p:spPr>
        <p:txBody>
          <a:bodyPr>
            <a:noAutofit/>
          </a:bodyPr>
          <a:lstStyle/>
          <a:p>
            <a:pPr algn="ctr"/>
            <a:r>
              <a:rPr lang="en-US" sz="600" dirty="0">
                <a:solidFill>
                  <a:schemeClr val="bg1">
                    <a:lumMod val="95000"/>
                  </a:schemeClr>
                </a:solidFill>
              </a:rPr>
              <a:t>&gt;&gt;Slide 1 </a:t>
            </a:r>
            <a:br>
              <a:rPr lang="en-US" sz="600" dirty="0">
                <a:solidFill>
                  <a:schemeClr val="bg1">
                    <a:lumMod val="95000"/>
                  </a:schemeClr>
                </a:solidFill>
              </a:rPr>
            </a:br>
            <a:r>
              <a:rPr lang="en-US" sz="1600" dirty="0"/>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12470"/>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63933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514600"/>
            <a:ext cx="8458200" cy="792162"/>
          </a:xfrm>
        </p:spPr>
        <p:txBody>
          <a:bodyPr/>
          <a:lstStyle/>
          <a:p>
            <a:pPr marL="1143000" lvl="2" indent="-228600" algn="ctr">
              <a:spcBef>
                <a:spcPts val="0"/>
              </a:spcBef>
              <a:spcAft>
                <a:spcPts val="0"/>
              </a:spcAft>
              <a:buFont typeface="Wingdings" panose="05000000000000000000" pitchFamily="2" charset="2"/>
              <a:buChar char=""/>
            </a:pPr>
            <a:r>
              <a:rPr lang="en-US" sz="800" dirty="0">
                <a:solidFill>
                  <a:schemeClr val="bg1">
                    <a:lumMod val="95000"/>
                  </a:schemeClr>
                </a:solidFill>
              </a:rPr>
              <a:t>&gt;&gt;Slide 10 </a:t>
            </a:r>
            <a:br>
              <a:rPr lang="en-US" sz="800" dirty="0">
                <a:solidFill>
                  <a:schemeClr val="bg1">
                    <a:lumMod val="95000"/>
                  </a:schemeClr>
                </a:solidFill>
              </a:rPr>
            </a:br>
            <a:r>
              <a:rPr lang="en-US" dirty="0">
                <a:effectLst/>
              </a:rPr>
              <a:t>What can we do about virtual burnout and what methods can you use to make virtual events fun and engaging?</a:t>
            </a:r>
            <a:endParaRPr lang="en-US" dirty="0">
              <a:latin typeface="+mj-l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10</a:t>
            </a:fld>
            <a:endParaRPr lang="en-US"/>
          </a:p>
        </p:txBody>
      </p:sp>
    </p:spTree>
    <p:extLst>
      <p:ext uri="{BB962C8B-B14F-4D97-AF65-F5344CB8AC3E}">
        <p14:creationId xmlns:p14="http://schemas.microsoft.com/office/powerpoint/2010/main" val="1921639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chemeClr val="bg1">
                    <a:lumMod val="95000"/>
                  </a:schemeClr>
                </a:solidFill>
                <a:latin typeface="Arial Rounded MT Bold" panose="020F0704030504030204" pitchFamily="34" charset="0"/>
              </a:rPr>
              <a:t>&gt;&gt; Slide 11 </a:t>
            </a:r>
            <a:br>
              <a:rPr lang="en-US" sz="800" dirty="0">
                <a:solidFill>
                  <a:schemeClr val="bg1">
                    <a:lumMod val="85000"/>
                  </a:schemeClr>
                </a:solidFill>
                <a:latin typeface="Arial Rounded MT Bold" panose="020F0704030504030204" pitchFamily="34" charset="0"/>
              </a:rPr>
            </a:br>
            <a:r>
              <a:rPr lang="en-US" dirty="0"/>
              <a:t>Additional Resources</a:t>
            </a:r>
          </a:p>
        </p:txBody>
      </p:sp>
      <p:sp>
        <p:nvSpPr>
          <p:cNvPr id="4" name="Content Placeholder 1"/>
          <p:cNvSpPr txBox="1">
            <a:spLocks/>
          </p:cNvSpPr>
          <p:nvPr/>
        </p:nvSpPr>
        <p:spPr>
          <a:xfrm>
            <a:off x="304800" y="1219200"/>
            <a:ext cx="8610600" cy="5029200"/>
          </a:xfrm>
          <a:prstGeom prst="rect">
            <a:avLst/>
          </a:prstGeom>
        </p:spPr>
        <p:txBody>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Technology Tips: How to Select the Technology that Meets your Needs (</a:t>
            </a:r>
            <a:r>
              <a:rPr lang="en-US" kern="0" dirty="0">
                <a:hlinkClick r:id="rId2"/>
              </a:rPr>
              <a:t>https://www.ilru.org/technology-tips-how-select-technology-meets-your-needs</a:t>
            </a:r>
            <a:r>
              <a:rPr lang="en-US" kern="0" dirty="0"/>
              <a:t>)</a:t>
            </a:r>
          </a:p>
          <a:p>
            <a:r>
              <a:rPr lang="en-US" kern="0" dirty="0"/>
              <a:t>Assistive Technology Resources for CILs and SILCs (</a:t>
            </a:r>
            <a:r>
              <a:rPr lang="en-US" kern="0" dirty="0">
                <a:hlinkClick r:id="rId3"/>
              </a:rPr>
              <a:t>https://www.ilru.org/assistive-technology-resources-for-cils-and-silcs</a:t>
            </a:r>
            <a:r>
              <a:rPr lang="en-US" kern="0" dirty="0"/>
              <a:t>)  </a:t>
            </a:r>
          </a:p>
          <a:p>
            <a:r>
              <a:rPr lang="en-US" kern="0" dirty="0"/>
              <a:t>Technology Options During the COVID-19 Pandemic: A Q&amp;A Session for CILs and SILCs – On-Demand Training (</a:t>
            </a:r>
            <a:r>
              <a:rPr lang="en-US" kern="0" dirty="0">
                <a:hlinkClick r:id="rId4"/>
              </a:rPr>
              <a:t>https://www.ilru.org/training/technology-options-during-covid-19-pandemic-qa-session-for-cils-and-silcs</a:t>
            </a:r>
            <a:r>
              <a:rPr lang="en-US" kern="0" dirty="0"/>
              <a:t>) </a:t>
            </a:r>
          </a:p>
          <a:p>
            <a:r>
              <a:rPr lang="en-US" kern="0" dirty="0"/>
              <a:t>For further assistance, please contact the IL-NET </a:t>
            </a:r>
            <a:r>
              <a:rPr lang="en-US" kern="0"/>
              <a:t>at </a:t>
            </a:r>
            <a:r>
              <a:rPr lang="en-US" kern="0">
                <a:hlinkClick r:id="rId5"/>
              </a:rPr>
              <a:t>ilru@ilru.org</a:t>
            </a:r>
            <a:r>
              <a:rPr lang="en-US" kern="0"/>
              <a:t> </a:t>
            </a:r>
            <a:endParaRPr lang="en-US" kern="0" dirty="0"/>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11</a:t>
            </a:fld>
            <a:endParaRPr lang="en-US"/>
          </a:p>
        </p:txBody>
      </p:sp>
    </p:spTree>
    <p:extLst>
      <p:ext uri="{BB962C8B-B14F-4D97-AF65-F5344CB8AC3E}">
        <p14:creationId xmlns:p14="http://schemas.microsoft.com/office/powerpoint/2010/main" val="168104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12 </a:t>
            </a:r>
            <a:br>
              <a:rPr lang="en-US" sz="800" dirty="0">
                <a:solidFill>
                  <a:schemeClr val="bg1">
                    <a:lumMod val="95000"/>
                  </a:schemeClr>
                </a:solidFill>
              </a:rPr>
            </a:br>
            <a:r>
              <a:rPr lang="en-US" dirty="0"/>
              <a:t>Final Questions and Evaluation Survey</a:t>
            </a:r>
            <a:endParaRPr lang="en-US" sz="2400" b="0" dirty="0"/>
          </a:p>
        </p:txBody>
      </p:sp>
      <p:sp>
        <p:nvSpPr>
          <p:cNvPr id="2" name="Content Placeholder 1"/>
          <p:cNvSpPr>
            <a:spLocks noGrp="1"/>
          </p:cNvSpPr>
          <p:nvPr>
            <p:ph idx="1"/>
          </p:nvPr>
        </p:nvSpPr>
        <p:spPr/>
        <p:txBody>
          <a:bodyPr/>
          <a:lstStyle/>
          <a:p>
            <a:r>
              <a:rPr lang="en-US" dirty="0"/>
              <a:t>Any final questions?</a:t>
            </a:r>
          </a:p>
          <a:p>
            <a:r>
              <a:rPr lang="en-US" dirty="0"/>
              <a:t>Directly following the webinar, you will see a short evaluation survey to complete on your screen. We appreciate your feedback!</a:t>
            </a:r>
          </a:p>
          <a:p>
            <a:pPr marL="0" indent="0">
              <a:buNone/>
            </a:pPr>
            <a:endParaRPr lang="en-US" dirty="0"/>
          </a:p>
          <a:p>
            <a:pPr marL="0" indent="0">
              <a:buNone/>
            </a:pPr>
            <a:r>
              <a:rPr lang="en-US" b="0" i="0" u="sng" dirty="0">
                <a:solidFill>
                  <a:srgbClr val="0000FF"/>
                </a:solidFill>
                <a:effectLst/>
                <a:latin typeface="Calibri" panose="020F0502020204030204" pitchFamily="34" charset="0"/>
                <a:hlinkClick r:id="rId2"/>
              </a:rPr>
              <a:t>https://uthtmc.az1.qualtrics.com/jfe/form/SV_7NEwTjj262wb9RQ</a:t>
            </a:r>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12</a:t>
            </a:fld>
            <a:endParaRPr lang="en-US"/>
          </a:p>
        </p:txBody>
      </p:sp>
    </p:spTree>
    <p:extLst>
      <p:ext uri="{BB962C8B-B14F-4D97-AF65-F5344CB8AC3E}">
        <p14:creationId xmlns:p14="http://schemas.microsoft.com/office/powerpoint/2010/main" val="3274869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29" dirty="0">
                <a:solidFill>
                  <a:schemeClr val="bg1">
                    <a:lumMod val="85000"/>
                  </a:schemeClr>
                </a:solidFill>
                <a:latin typeface="Arial Rounded MT Bold" panose="020F0704030504030204" pitchFamily="34" charset="0"/>
              </a:rPr>
              <a:t>&gt;&gt; Slide 13</a:t>
            </a:r>
            <a:br>
              <a:rPr lang="en-US" dirty="0">
                <a:latin typeface="Arial Rounded MT Bold" panose="020F0704030504030204" pitchFamily="34" charset="0"/>
              </a:rPr>
            </a:br>
            <a:r>
              <a:rPr lang="en-US" dirty="0">
                <a:ea typeface="Arial"/>
                <a:cs typeface="Arial"/>
                <a:sym typeface="Arial"/>
              </a:rPr>
              <a:t>IL-NET Attribution</a:t>
            </a:r>
            <a:endParaRPr lang="en-US" sz="2471" dirty="0">
              <a:latin typeface="Arial Rounded MT Bold" panose="020F0704030504030204" pitchFamily="34" charset="0"/>
            </a:endParaRPr>
          </a:p>
        </p:txBody>
      </p:sp>
      <p:sp>
        <p:nvSpPr>
          <p:cNvPr id="3" name="Subtitle 2"/>
          <p:cNvSpPr>
            <a:spLocks noGrp="1"/>
          </p:cNvSpPr>
          <p:nvPr>
            <p:ph idx="1"/>
          </p:nvPr>
        </p:nvSpPr>
        <p:spPr>
          <a:xfrm>
            <a:off x="672353" y="1143001"/>
            <a:ext cx="8068235" cy="4840940"/>
          </a:xfrm>
        </p:spPr>
        <p:txBody>
          <a:bodyPr>
            <a:noAutofit/>
          </a:bodyPr>
          <a:lstStyle/>
          <a:p>
            <a:pPr marL="0" indent="0">
              <a:buNone/>
            </a:pPr>
            <a:r>
              <a:rPr lang="en-US" sz="203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4294967295"/>
          </p:nvPr>
        </p:nvSpPr>
        <p:spPr>
          <a:xfrm>
            <a:off x="6402762" y="6290702"/>
            <a:ext cx="1996047" cy="365592"/>
          </a:xfrm>
          <a:prstGeom prst="rect">
            <a:avLst/>
          </a:prstGeom>
        </p:spPr>
        <p:txBody>
          <a:bodyPr/>
          <a:lstStyle/>
          <a:p>
            <a:fld id="{6153527D-BED1-478D-AC23-D9BDE0E418EC}" type="slidenum">
              <a:rPr lang="en-US" smtClean="0"/>
              <a:t>13</a:t>
            </a:fld>
            <a:endParaRPr lang="en-US"/>
          </a:p>
        </p:txBody>
      </p:sp>
    </p:spTree>
    <p:extLst>
      <p:ext uri="{BB962C8B-B14F-4D97-AF65-F5344CB8AC3E}">
        <p14:creationId xmlns:p14="http://schemas.microsoft.com/office/powerpoint/2010/main" val="5597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lstStyle/>
          <a:p>
            <a:pPr marL="0" marR="0" algn="ctr">
              <a:spcBef>
                <a:spcPts val="0"/>
              </a:spcBef>
              <a:spcAft>
                <a:spcPts val="0"/>
              </a:spcAft>
            </a:pPr>
            <a:r>
              <a:rPr lang="en-US" sz="600" b="1" dirty="0">
                <a:solidFill>
                  <a:schemeClr val="bg1">
                    <a:lumMod val="95000"/>
                  </a:schemeClr>
                </a:solidFill>
                <a:effectLst/>
                <a:latin typeface="+mj-lt"/>
                <a:ea typeface="+mj-ea"/>
                <a:cs typeface="+mj-cs"/>
              </a:rPr>
              <a:t>&gt;&gt;Slide 2</a:t>
            </a:r>
            <a:br>
              <a:rPr lang="en-US" sz="2800" b="1" dirty="0">
                <a:solidFill>
                  <a:schemeClr val="accent2"/>
                </a:solidFill>
                <a:effectLst/>
                <a:latin typeface="+mj-lt"/>
                <a:ea typeface="+mj-ea"/>
                <a:cs typeface="+mj-cs"/>
              </a:rPr>
            </a:br>
            <a:r>
              <a:rPr lang="en-US" b="1" dirty="0">
                <a:effectLst/>
                <a:ea typeface="Times New Roman" panose="02020603050405020304" pitchFamily="18" charset="0"/>
              </a:rPr>
              <a:t>Coordinating Accessible &amp; Engaging </a:t>
            </a:r>
            <a:br>
              <a:rPr lang="en-US" b="1" dirty="0">
                <a:effectLst/>
                <a:ea typeface="Times New Roman" panose="02020603050405020304" pitchFamily="18" charset="0"/>
              </a:rPr>
            </a:br>
            <a:r>
              <a:rPr lang="en-US" b="1" dirty="0">
                <a:effectLst/>
                <a:ea typeface="Times New Roman" panose="02020603050405020304" pitchFamily="18" charset="0"/>
              </a:rPr>
              <a:t>Virtual Events for CILs and SILCs: </a:t>
            </a:r>
            <a:br>
              <a:rPr lang="en-US" dirty="0">
                <a:effectLst/>
                <a:ea typeface="Times New Roman" panose="02020603050405020304" pitchFamily="18" charset="0"/>
              </a:rPr>
            </a:br>
            <a:r>
              <a:rPr lang="en-US" b="1" dirty="0">
                <a:effectLst/>
                <a:ea typeface="Times New Roman" panose="02020603050405020304" pitchFamily="18" charset="0"/>
              </a:rPr>
              <a:t>A Panel Discussion of Promising Practices </a:t>
            </a:r>
            <a:br>
              <a:rPr lang="en-US" dirty="0">
                <a:effectLst/>
                <a:ea typeface="Times New Roman" panose="02020603050405020304" pitchFamily="18" charset="0"/>
              </a:rPr>
            </a:br>
            <a:br>
              <a:rPr lang="en-US" i="1" dirty="0"/>
            </a:br>
            <a:r>
              <a:rPr lang="en-US" sz="2400" i="1" dirty="0"/>
              <a:t>Presenters:</a:t>
            </a:r>
            <a:br>
              <a:rPr lang="en-US" sz="2400" b="0" i="1" dirty="0"/>
            </a:br>
            <a:r>
              <a:rPr lang="en-US" sz="2400" b="0" dirty="0"/>
              <a:t>Brooke Curtis</a:t>
            </a:r>
            <a:br>
              <a:rPr lang="en-US" sz="2400" b="0" dirty="0"/>
            </a:br>
            <a:r>
              <a:rPr lang="en-US" sz="2400" b="0" dirty="0"/>
              <a:t>Tim Fuchs</a:t>
            </a:r>
            <a:br>
              <a:rPr lang="en-US" sz="2400" b="0" dirty="0"/>
            </a:br>
            <a:r>
              <a:rPr lang="en-US" sz="2400" b="0" dirty="0"/>
              <a:t>Sierra Royster</a:t>
            </a:r>
            <a:br>
              <a:rPr lang="en-US" sz="2400" b="0" dirty="0"/>
            </a:br>
            <a:r>
              <a:rPr lang="en-US" sz="2400" b="0" dirty="0"/>
              <a:t>Mary Willard</a:t>
            </a:r>
            <a:br>
              <a:rPr lang="en-US" sz="2400" b="0" dirty="0"/>
            </a:br>
            <a:br>
              <a:rPr lang="en-US" sz="2400" dirty="0"/>
            </a:br>
            <a:r>
              <a:rPr lang="en-US" sz="2400" dirty="0"/>
              <a:t>December 8, 2021</a:t>
            </a:r>
            <a:endParaRPr lang="en-US"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2</a:t>
            </a:fld>
            <a:endParaRPr lang="en-US"/>
          </a:p>
        </p:txBody>
      </p:sp>
    </p:spTree>
    <p:extLst>
      <p:ext uri="{BB962C8B-B14F-4D97-AF65-F5344CB8AC3E}">
        <p14:creationId xmlns:p14="http://schemas.microsoft.com/office/powerpoint/2010/main" val="72765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3 </a:t>
            </a:r>
            <a:br>
              <a:rPr lang="en-US" sz="800" dirty="0">
                <a:solidFill>
                  <a:schemeClr val="bg1">
                    <a:lumMod val="95000"/>
                  </a:schemeClr>
                </a:solidFill>
              </a:rPr>
            </a:br>
            <a:r>
              <a:rPr lang="en-US" dirty="0"/>
              <a:t>Welcome and Housekeeping</a:t>
            </a:r>
          </a:p>
        </p:txBody>
      </p:sp>
      <p:sp>
        <p:nvSpPr>
          <p:cNvPr id="2" name="Content Placeholder 1"/>
          <p:cNvSpPr>
            <a:spLocks noGrp="1"/>
          </p:cNvSpPr>
          <p:nvPr>
            <p:ph idx="1"/>
          </p:nvPr>
        </p:nvSpPr>
        <p:spPr/>
        <p:txBody>
          <a:bodyPr/>
          <a:lstStyle/>
          <a:p>
            <a:r>
              <a:rPr lang="en-US" dirty="0"/>
              <a:t>CART Captioning &amp; ASL Interpreters are available.</a:t>
            </a:r>
          </a:p>
          <a:p>
            <a:r>
              <a:rPr lang="en-US" dirty="0"/>
              <a:t>We are screen sharing, so please ensure you are in side-by-side mode.</a:t>
            </a:r>
          </a:p>
          <a:p>
            <a:r>
              <a:rPr lang="en-US" dirty="0"/>
              <a:t>We will have audience Q&amp;A today.  You may submit a question through: </a:t>
            </a:r>
          </a:p>
          <a:p>
            <a:pPr lvl="1"/>
            <a:r>
              <a:rPr lang="en-US" dirty="0"/>
              <a:t>Zoom Q&amp;A Tab</a:t>
            </a:r>
          </a:p>
          <a:p>
            <a:pPr lvl="1"/>
            <a:r>
              <a:rPr lang="en-US" dirty="0"/>
              <a:t>Email </a:t>
            </a:r>
            <a:r>
              <a:rPr lang="en-US" dirty="0">
                <a:hlinkClick r:id="rId2"/>
              </a:rPr>
              <a:t>tim@ncil.org</a:t>
            </a:r>
            <a:endParaRPr lang="en-US" dirty="0"/>
          </a:p>
          <a:p>
            <a:pPr lvl="1"/>
            <a:r>
              <a:rPr lang="en-US" dirty="0"/>
              <a:t>Phone callers only may press *9 on their keypad</a:t>
            </a:r>
          </a:p>
          <a:p>
            <a:r>
              <a:rPr lang="en-US" dirty="0"/>
              <a:t>Submit questions anytime, but we will wait for our Q&amp;A break to address them.</a:t>
            </a:r>
          </a:p>
          <a:p>
            <a:r>
              <a:rPr lang="en-US" dirty="0"/>
              <a:t>Please fill out the evaluation after today’s event.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a:t>
            </a:fld>
            <a:endParaRPr lang="en-US"/>
          </a:p>
        </p:txBody>
      </p:sp>
    </p:spTree>
    <p:extLst>
      <p:ext uri="{BB962C8B-B14F-4D97-AF65-F5344CB8AC3E}">
        <p14:creationId xmlns:p14="http://schemas.microsoft.com/office/powerpoint/2010/main" val="87539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4 </a:t>
            </a:r>
            <a:br>
              <a:rPr lang="en-US" sz="800" dirty="0">
                <a:solidFill>
                  <a:schemeClr val="bg1">
                    <a:lumMod val="95000"/>
                  </a:schemeClr>
                </a:solidFill>
              </a:rPr>
            </a:br>
            <a:r>
              <a:rPr lang="en-US" dirty="0"/>
              <a:t>Meet the Presenters</a:t>
            </a:r>
          </a:p>
        </p:txBody>
      </p:sp>
      <p:sp>
        <p:nvSpPr>
          <p:cNvPr id="2" name="Content Placeholder 1"/>
          <p:cNvSpPr>
            <a:spLocks noGrp="1"/>
          </p:cNvSpPr>
          <p:nvPr>
            <p:ph idx="1"/>
          </p:nvPr>
        </p:nvSpPr>
        <p:spPr/>
        <p:txBody>
          <a:bodyPr/>
          <a:lstStyle/>
          <a:p>
            <a:r>
              <a:rPr lang="en-US" dirty="0"/>
              <a:t>Brooke Curtis, Moderator</a:t>
            </a:r>
          </a:p>
          <a:p>
            <a:r>
              <a:rPr lang="en-US" dirty="0"/>
              <a:t>Tim Fuchs</a:t>
            </a:r>
          </a:p>
          <a:p>
            <a:r>
              <a:rPr lang="en-US" dirty="0"/>
              <a:t>Mary Willard</a:t>
            </a:r>
          </a:p>
          <a:p>
            <a:r>
              <a:rPr lang="en-US" dirty="0"/>
              <a:t>Sierra Royster</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a:p>
        </p:txBody>
      </p:sp>
    </p:spTree>
    <p:extLst>
      <p:ext uri="{BB962C8B-B14F-4D97-AF65-F5344CB8AC3E}">
        <p14:creationId xmlns:p14="http://schemas.microsoft.com/office/powerpoint/2010/main" val="135575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1066800"/>
          </a:xfrm>
        </p:spPr>
        <p:txBody>
          <a:bodyPr/>
          <a:lstStyle/>
          <a:p>
            <a:r>
              <a:rPr lang="en-US" sz="800" dirty="0">
                <a:solidFill>
                  <a:schemeClr val="bg1">
                    <a:lumMod val="95000"/>
                  </a:schemeClr>
                </a:solidFill>
              </a:rPr>
              <a:t>&gt;&gt;Slide 5 </a:t>
            </a:r>
            <a:br>
              <a:rPr lang="en-US" sz="800" dirty="0">
                <a:solidFill>
                  <a:schemeClr val="bg1">
                    <a:lumMod val="95000"/>
                  </a:schemeClr>
                </a:solidFill>
              </a:rPr>
            </a:br>
            <a:r>
              <a:rPr lang="en-US" dirty="0"/>
              <a:t>What You Will Learn</a:t>
            </a:r>
          </a:p>
        </p:txBody>
      </p:sp>
      <p:sp>
        <p:nvSpPr>
          <p:cNvPr id="2" name="Content Placeholder 1"/>
          <p:cNvSpPr>
            <a:spLocks noGrp="1"/>
          </p:cNvSpPr>
          <p:nvPr>
            <p:ph idx="1"/>
          </p:nvPr>
        </p:nvSpPr>
        <p:spPr/>
        <p:txBody>
          <a:bodyPr/>
          <a:lstStyle/>
          <a:p>
            <a:pPr>
              <a:spcBef>
                <a:spcPts val="0"/>
              </a:spcBef>
              <a:spcAft>
                <a:spcPts val="0"/>
              </a:spcAft>
            </a:pPr>
            <a:r>
              <a:rPr lang="en-US" sz="2400" dirty="0">
                <a:solidFill>
                  <a:srgbClr val="000000"/>
                </a:solidFill>
                <a:ea typeface="Times New Roman" panose="02020603050405020304" pitchFamily="18" charset="0"/>
              </a:rPr>
              <a:t>E</a:t>
            </a:r>
            <a:r>
              <a:rPr lang="en-US" sz="2400" dirty="0">
                <a:solidFill>
                  <a:srgbClr val="000000"/>
                </a:solidFill>
                <a:effectLst/>
                <a:ea typeface="Times New Roman" panose="02020603050405020304" pitchFamily="18" charset="0"/>
              </a:rPr>
              <a:t>ffective strategies for ensuring </a:t>
            </a:r>
            <a:r>
              <a:rPr lang="en-US" sz="2400" dirty="0">
                <a:effectLst/>
                <a:ea typeface="Times New Roman" panose="02020603050405020304" pitchFamily="18" charset="0"/>
              </a:rPr>
              <a:t>all aspects of virtual events are fully accessible including registration, paywall, and event communications</a:t>
            </a:r>
            <a:endParaRPr lang="en-US" sz="2400" dirty="0">
              <a:solidFill>
                <a:srgbClr val="000000"/>
              </a:solidFill>
              <a:effectLst/>
              <a:ea typeface="Times New Roman" panose="02020603050405020304" pitchFamily="18" charset="0"/>
            </a:endParaRPr>
          </a:p>
          <a:p>
            <a:pPr lvl="0">
              <a:spcBef>
                <a:spcPts val="0"/>
              </a:spcBef>
              <a:spcAft>
                <a:spcPts val="0"/>
              </a:spcAft>
              <a:buFont typeface="Symbol" panose="05050102010706020507" pitchFamily="18" charset="2"/>
              <a:buChar char=""/>
            </a:pPr>
            <a:r>
              <a:rPr lang="en-US" sz="2400" dirty="0">
                <a:ea typeface="Times New Roman" panose="02020603050405020304" pitchFamily="18" charset="0"/>
              </a:rPr>
              <a:t>Accessibility features offered by the Zoom platform</a:t>
            </a:r>
            <a:endParaRPr lang="en-US" sz="24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ea typeface="Times New Roman" panose="02020603050405020304" pitchFamily="18" charset="0"/>
              </a:rPr>
              <a:t>Ways to improve virtual engagement and combat virtual burnout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a:p>
        </p:txBody>
      </p:sp>
    </p:spTree>
    <p:extLst>
      <p:ext uri="{BB962C8B-B14F-4D97-AF65-F5344CB8AC3E}">
        <p14:creationId xmlns:p14="http://schemas.microsoft.com/office/powerpoint/2010/main" val="279899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514600"/>
            <a:ext cx="8458200" cy="990600"/>
          </a:xfrm>
        </p:spPr>
        <p:txBody>
          <a:bodyPr/>
          <a:lstStyle/>
          <a:p>
            <a:pPr algn="ctr"/>
            <a:r>
              <a:rPr lang="en-US" sz="500" dirty="0">
                <a:solidFill>
                  <a:schemeClr val="bg1">
                    <a:lumMod val="95000"/>
                  </a:schemeClr>
                </a:solidFill>
              </a:rPr>
              <a:t>&gt;&gt;Slide 6 </a:t>
            </a:r>
            <a:br>
              <a:rPr lang="en-US" dirty="0">
                <a:solidFill>
                  <a:schemeClr val="bg1">
                    <a:lumMod val="95000"/>
                  </a:schemeClr>
                </a:solidFill>
              </a:rPr>
            </a:br>
            <a:r>
              <a:rPr lang="en-US" dirty="0">
                <a:effectLst/>
                <a:ea typeface="Calibri" panose="020F0502020204030204" pitchFamily="34" charset="0"/>
                <a:cs typeface="Times New Roman" panose="02020603050405020304" pitchFamily="18" charset="0"/>
              </a:rPr>
              <a:t>What platforms do you use for webinars and virtual events and why</a:t>
            </a:r>
            <a:r>
              <a:rPr lang="en-US" dirty="0">
                <a:effectLst/>
                <a:latin typeface="Arial" panose="020B0604020202020204" pitchFamily="34" charset="0"/>
                <a:ea typeface="Calibri" panose="020F0502020204030204" pitchFamily="34" charset="0"/>
                <a:cs typeface="Times New Roman" panose="02020603050405020304" pitchFamily="18" charset="0"/>
              </a:rPr>
              <a:t>?</a:t>
            </a:r>
            <a:r>
              <a:rPr lang="en-US" dirty="0"/>
              <a:t>  </a:t>
            </a:r>
          </a:p>
        </p:txBody>
      </p:sp>
      <p:sp>
        <p:nvSpPr>
          <p:cNvPr id="2" name="Slide Number Placeholder 1"/>
          <p:cNvSpPr>
            <a:spLocks noGrp="1"/>
          </p:cNvSpPr>
          <p:nvPr>
            <p:ph type="sldNum" sz="quarter" idx="10"/>
          </p:nvPr>
        </p:nvSpPr>
        <p:spPr/>
        <p:txBody>
          <a:bodyPr/>
          <a:lstStyle/>
          <a:p>
            <a:pPr>
              <a:defRPr/>
            </a:pPr>
            <a:fld id="{F42DF3E2-0175-464B-95E4-5D6CFE698002}" type="slidenum">
              <a:rPr lang="en-US" smtClean="0"/>
              <a:pPr>
                <a:defRPr/>
              </a:pPr>
              <a:t>6</a:t>
            </a:fld>
            <a:endParaRPr lang="en-US"/>
          </a:p>
        </p:txBody>
      </p:sp>
    </p:spTree>
    <p:extLst>
      <p:ext uri="{BB962C8B-B14F-4D97-AF65-F5344CB8AC3E}">
        <p14:creationId xmlns:p14="http://schemas.microsoft.com/office/powerpoint/2010/main" val="2208213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762000" y="2209800"/>
            <a:ext cx="7620000" cy="1143000"/>
          </a:xfrm>
        </p:spPr>
        <p:txBody>
          <a:bodyPr/>
          <a:lstStyle/>
          <a:p>
            <a:pPr algn="ctr"/>
            <a:r>
              <a:rPr lang="en-US" sz="800" dirty="0">
                <a:solidFill>
                  <a:schemeClr val="bg1">
                    <a:lumMod val="95000"/>
                  </a:schemeClr>
                </a:solidFill>
              </a:rPr>
              <a:t>&gt;&gt;Slide 7 </a:t>
            </a:r>
            <a:br>
              <a:rPr lang="en-US" sz="800" dirty="0">
                <a:solidFill>
                  <a:schemeClr val="bg1">
                    <a:lumMod val="95000"/>
                  </a:schemeClr>
                </a:solidFill>
              </a:rPr>
            </a:br>
            <a:r>
              <a:rPr lang="en-US" dirty="0">
                <a:effectLst/>
                <a:ea typeface="Calibri" panose="020F0502020204030204" pitchFamily="34" charset="0"/>
              </a:rPr>
              <a:t>What are things you do before your events to plan for full access?</a:t>
            </a:r>
            <a:endParaRPr lang="en-US" sz="3000" dirty="0"/>
          </a:p>
        </p:txBody>
      </p:sp>
      <p:sp>
        <p:nvSpPr>
          <p:cNvPr id="6" name="Slide Number Placeholder 5"/>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Tree>
    <p:extLst>
      <p:ext uri="{BB962C8B-B14F-4D97-AF65-F5344CB8AC3E}">
        <p14:creationId xmlns:p14="http://schemas.microsoft.com/office/powerpoint/2010/main" val="1941088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762000" y="2209800"/>
            <a:ext cx="7620000" cy="1143000"/>
          </a:xfrm>
        </p:spPr>
        <p:txBody>
          <a:bodyPr/>
          <a:lstStyle/>
          <a:p>
            <a:pPr algn="ctr"/>
            <a:r>
              <a:rPr lang="en-US" sz="800" dirty="0">
                <a:solidFill>
                  <a:schemeClr val="bg1">
                    <a:lumMod val="95000"/>
                  </a:schemeClr>
                </a:solidFill>
              </a:rPr>
              <a:t>&gt;&gt;Slide 8 </a:t>
            </a:r>
            <a:br>
              <a:rPr lang="en-US" sz="800" dirty="0">
                <a:solidFill>
                  <a:schemeClr val="bg1">
                    <a:lumMod val="95000"/>
                  </a:schemeClr>
                </a:solidFill>
              </a:rPr>
            </a:br>
            <a:r>
              <a:rPr lang="en-US" dirty="0">
                <a:effectLst/>
                <a:ea typeface="Calibri" panose="020F0502020204030204" pitchFamily="34" charset="0"/>
                <a:cs typeface="Times New Roman" panose="02020603050405020304" pitchFamily="18" charset="0"/>
              </a:rPr>
              <a:t>How do you make sure that your speakers and presenters follow your accessibility guidelines and that the event is accessible to them, too?</a:t>
            </a:r>
            <a:endParaRPr lang="en-US" sz="3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8</a:t>
            </a:fld>
            <a:endParaRPr lang="en-US"/>
          </a:p>
        </p:txBody>
      </p:sp>
    </p:spTree>
    <p:extLst>
      <p:ext uri="{BB962C8B-B14F-4D97-AF65-F5344CB8AC3E}">
        <p14:creationId xmlns:p14="http://schemas.microsoft.com/office/powerpoint/2010/main" val="141848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84438"/>
            <a:ext cx="7848600" cy="792162"/>
          </a:xfrm>
        </p:spPr>
        <p:txBody>
          <a:bodyPr/>
          <a:lstStyle/>
          <a:p>
            <a:pPr marL="1143000" marR="0" lvl="2" indent="-228600" algn="ctr">
              <a:spcBef>
                <a:spcPts val="0"/>
              </a:spcBef>
              <a:spcAft>
                <a:spcPts val="0"/>
              </a:spcAft>
              <a:buFont typeface="Wingdings" panose="05000000000000000000" pitchFamily="2" charset="2"/>
              <a:buChar char=""/>
            </a:pPr>
            <a:r>
              <a:rPr lang="en-US" sz="800" dirty="0">
                <a:solidFill>
                  <a:schemeClr val="bg1">
                    <a:lumMod val="95000"/>
                  </a:schemeClr>
                </a:solidFill>
              </a:rPr>
              <a:t>&gt;&gt;Slide 9 </a:t>
            </a:r>
            <a:br>
              <a:rPr lang="en-US" sz="800" dirty="0">
                <a:solidFill>
                  <a:schemeClr val="bg1">
                    <a:lumMod val="95000"/>
                  </a:schemeClr>
                </a:solidFill>
              </a:rPr>
            </a:br>
            <a:r>
              <a:rPr lang="en-US" dirty="0">
                <a:effectLst/>
                <a:latin typeface="+mj-lt"/>
                <a:ea typeface="Calibri" panose="020F0502020204030204" pitchFamily="34" charset="0"/>
                <a:cs typeface="Times New Roman" panose="02020603050405020304" pitchFamily="18" charset="0"/>
              </a:rPr>
              <a:t>What do you do during the live event to make it accessible?</a:t>
            </a:r>
            <a:br>
              <a:rPr lang="en-US" dirty="0">
                <a:effectLst/>
                <a:latin typeface="+mj-lt"/>
                <a:ea typeface="Calibri" panose="020F0502020204030204" pitchFamily="34" charset="0"/>
                <a:cs typeface="Times New Roman" panose="02020603050405020304" pitchFamily="18" charset="0"/>
              </a:rPr>
            </a:br>
            <a:br>
              <a:rPr lang="en-US" dirty="0">
                <a:effectLst/>
                <a:latin typeface="+mj-lt"/>
                <a:ea typeface="Calibri" panose="020F0502020204030204" pitchFamily="34" charset="0"/>
                <a:cs typeface="Times New Roman" panose="02020603050405020304" pitchFamily="18" charset="0"/>
              </a:rPr>
            </a:br>
            <a:r>
              <a:rPr lang="en-US" dirty="0">
                <a:effectLst/>
                <a:latin typeface="+mj-lt"/>
                <a:ea typeface="Calibri" panose="020F0502020204030204" pitchFamily="34" charset="0"/>
              </a:rPr>
              <a:t>What are some of the key lessons learned from running accessible virtual events?</a:t>
            </a:r>
            <a:endParaRPr lang="en-US" dirty="0">
              <a:latin typeface="+mj-l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9</a:t>
            </a:fld>
            <a:endParaRPr lang="en-US"/>
          </a:p>
        </p:txBody>
      </p:sp>
    </p:spTree>
    <p:extLst>
      <p:ext uri="{BB962C8B-B14F-4D97-AF65-F5344CB8AC3E}">
        <p14:creationId xmlns:p14="http://schemas.microsoft.com/office/powerpoint/2010/main" val="3684747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19786</TotalTime>
  <Words>566</Words>
  <Application>Microsoft Office PowerPoint</Application>
  <PresentationFormat>On-screen Show (4:3)</PresentationFormat>
  <Paragraphs>51</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Rounded MT Bold</vt:lpstr>
      <vt:lpstr>Calibri</vt:lpstr>
      <vt:lpstr>Symbol</vt:lpstr>
      <vt:lpstr>Tahoma</vt:lpstr>
      <vt:lpstr>Wingdings</vt:lpstr>
      <vt:lpstr>Default Design</vt:lpstr>
      <vt:lpstr>&gt;&gt;Slide 1  Independent Living Research Utilization</vt:lpstr>
      <vt:lpstr>&gt;&gt;Slide 2 Coordinating Accessible &amp; Engaging  Virtual Events for CILs and SILCs:  A Panel Discussion of Promising Practices   Presenters: Brooke Curtis Tim Fuchs Sierra Royster Mary Willard  December 8, 2021</vt:lpstr>
      <vt:lpstr>&gt;&gt;Slide 3  Welcome and Housekeeping</vt:lpstr>
      <vt:lpstr>&gt;&gt;Slide 4  Meet the Presenters</vt:lpstr>
      <vt:lpstr>&gt;&gt;Slide 5  What You Will Learn</vt:lpstr>
      <vt:lpstr>&gt;&gt;Slide 6  What platforms do you use for webinars and virtual events and why?  </vt:lpstr>
      <vt:lpstr>&gt;&gt;Slide 7  What are things you do before your events to plan for full access?</vt:lpstr>
      <vt:lpstr>&gt;&gt;Slide 8  How do you make sure that your speakers and presenters follow your accessibility guidelines and that the event is accessible to them, too?</vt:lpstr>
      <vt:lpstr>&gt;&gt;Slide 9  What do you do during the live event to make it accessible?  What are some of the key lessons learned from running accessible virtual events?</vt:lpstr>
      <vt:lpstr>&gt;&gt;Slide 10  What can we do about virtual burnout and what methods can you use to make virtual events fun and engaging?</vt:lpstr>
      <vt:lpstr>&gt;&gt; Slide 11  Additional Resources</vt:lpstr>
      <vt:lpstr>&gt;&gt;Slide 12  Final Questions and Evaluation Survey</vt:lpstr>
      <vt:lpstr>&gt;&gt; Slide 13 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 Workshop 2019 Fueling Business Acumen</dc:title>
  <dc:creator>eubanks</dc:creator>
  <cp:lastModifiedBy>Carol Eubanks</cp:lastModifiedBy>
  <cp:revision>587</cp:revision>
  <cp:lastPrinted>2018-09-12T11:52:12Z</cp:lastPrinted>
  <dcterms:created xsi:type="dcterms:W3CDTF">2011-01-05T14:17:40Z</dcterms:created>
  <dcterms:modified xsi:type="dcterms:W3CDTF">2021-11-18T13:32:54Z</dcterms:modified>
</cp:coreProperties>
</file>